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9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13" autoAdjust="0"/>
  </p:normalViewPr>
  <p:slideViewPr>
    <p:cSldViewPr>
      <p:cViewPr>
        <p:scale>
          <a:sx n="100" d="100"/>
          <a:sy n="100" d="100"/>
        </p:scale>
        <p:origin x="-130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D044-5FDD-4271-85A0-7A36EE5CC8B2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8CA52-7231-4F00-88EB-0F7D2CD9A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DSSP</a:t>
            </a:r>
            <a:r>
              <a:rPr lang="en-US" dirty="0" smtClean="0"/>
              <a:t> algorithm is the standard method for assigning secondary structure to the amino acids of a protein, given the atomic-resolution coordinates of the protein.</a:t>
            </a:r>
          </a:p>
          <a:p>
            <a:endParaRPr lang="en-US" dirty="0" smtClean="0"/>
          </a:p>
          <a:p>
            <a:r>
              <a:rPr lang="en-US" dirty="0" smtClean="0"/>
              <a:t>DSSP begins by identifying the intra-backbone hydrogen bonds of the protein using a purely electrostatic definition … *</a:t>
            </a:r>
            <a:r>
              <a:rPr lang="en-US" baseline="0" dirty="0" smtClean="0"/>
              <a:t> fancy math and stuff with bond analysis * … then labels secondary structure (8 different types but we only consider 2/3 – Helix, Sheet, and None).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DSSP actually computes DSSP entries from PDB entries – DSSP doesn’t predict secondary structure. </a:t>
            </a:r>
          </a:p>
          <a:p>
            <a:endParaRPr lang="en-US" baseline="0" dirty="0" smtClean="0"/>
          </a:p>
          <a:p>
            <a:r>
              <a:rPr lang="en-US" b="1" dirty="0" err="1" smtClean="0"/>
              <a:t>BioPython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then essentially u</a:t>
            </a:r>
            <a:r>
              <a:rPr lang="en-US" dirty="0" smtClean="0"/>
              <a:t>ses</a:t>
            </a:r>
            <a:r>
              <a:rPr lang="en-US" baseline="0" dirty="0" smtClean="0"/>
              <a:t> </a:t>
            </a:r>
            <a:r>
              <a:rPr lang="en-US" dirty="0" smtClean="0"/>
              <a:t>the DSSP program to calculate secondary structure and accessibility.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8CA52-7231-4F00-88EB-0F7D2CD9AC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Ryan – do you have anything else to add to this slide? (or a picture?)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8CA52-7231-4F00-88EB-0F7D2CD9AC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8CA52-7231-4F00-88EB-0F7D2CD9AC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5E8A9B9-36E4-4010-81B1-BADA7B8C50A0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5E8A9B9-36E4-4010-81B1-BADA7B8C50A0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F465CEF-2D7C-4C42-8449-8A870D855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wift.cmbi.ru.nl/gv/dssp/" TargetMode="External"/><Relationship Id="rId4" Type="http://schemas.openxmlformats.org/officeDocument/2006/relationships/hyperlink" Target="http://biopython.org/DIST/docs/api/Bio.PDB.DSSP'-modul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Protein Loop Structure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953000"/>
            <a:ext cx="3309803" cy="728709"/>
          </a:xfrm>
        </p:spPr>
        <p:txBody>
          <a:bodyPr/>
          <a:lstStyle/>
          <a:p>
            <a:r>
              <a:rPr lang="en-US" dirty="0" smtClean="0"/>
              <a:t>Ryan, Travis, &amp; Serena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3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801136"/>
          </a:xfrm>
        </p:spPr>
        <p:txBody>
          <a:bodyPr>
            <a:norm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3775229"/>
          </a:xfrm>
        </p:spPr>
        <p:txBody>
          <a:bodyPr/>
          <a:lstStyle/>
          <a:p>
            <a:r>
              <a:rPr lang="en-US" dirty="0" smtClean="0"/>
              <a:t>A frame is a new coordinate space</a:t>
            </a:r>
          </a:p>
          <a:p>
            <a:r>
              <a:rPr lang="en-US" dirty="0" smtClean="0"/>
              <a:t>These coordinates might be rotated and translated any which way, and could be a left-handed system</a:t>
            </a:r>
          </a:p>
          <a:p>
            <a:r>
              <a:rPr lang="en-US" dirty="0" smtClean="0"/>
              <a:t>We can move in between</a:t>
            </a:r>
          </a:p>
          <a:p>
            <a:pPr>
              <a:buNone/>
            </a:pPr>
            <a:r>
              <a:rPr lang="en-US" dirty="0" smtClean="0"/>
              <a:t>	frames with some vector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algebra</a:t>
            </a:r>
          </a:p>
        </p:txBody>
      </p:sp>
      <p:pic>
        <p:nvPicPr>
          <p:cNvPr id="4098" name="Picture 2" descr="http://www.csee.umbc.edu/~rheingan/435/pages/res/view/view4-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352800"/>
            <a:ext cx="2819400" cy="211455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6189081"/>
            <a:ext cx="790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Image: http://www.csee.umbc.edu/~rheingan/435/pages/res/gen-8.Viewing-single-page-0.html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491" y="6172200"/>
            <a:ext cx="6777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3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838200" y="2286000"/>
            <a:ext cx="2238900" cy="1561331"/>
            <a:chOff x="838200" y="2286000"/>
            <a:chExt cx="2238900" cy="1561331"/>
          </a:xfrm>
        </p:grpSpPr>
        <p:grpSp>
          <p:nvGrpSpPr>
            <p:cNvPr id="8" name="Group 7"/>
            <p:cNvGrpSpPr/>
            <p:nvPr/>
          </p:nvGrpSpPr>
          <p:grpSpPr>
            <a:xfrm rot="18720279">
              <a:off x="721249" y="2402951"/>
              <a:ext cx="1561331" cy="1327430"/>
              <a:chOff x="6657252" y="3679634"/>
              <a:chExt cx="1561331" cy="1327430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6657252" y="3679634"/>
                <a:ext cx="1191348" cy="1123720"/>
              </a:xfrm>
              <a:custGeom>
                <a:avLst/>
                <a:gdLst>
                  <a:gd name="connsiteX0" fmla="*/ 1191348 w 1191348"/>
                  <a:gd name="connsiteY0" fmla="*/ 396607 h 1123720"/>
                  <a:gd name="connsiteX1" fmla="*/ 1169314 w 1191348"/>
                  <a:gd name="connsiteY1" fmla="*/ 308472 h 1123720"/>
                  <a:gd name="connsiteX2" fmla="*/ 1037112 w 1191348"/>
                  <a:gd name="connsiteY2" fmla="*/ 220337 h 1123720"/>
                  <a:gd name="connsiteX3" fmla="*/ 993044 w 1191348"/>
                  <a:gd name="connsiteY3" fmla="*/ 198303 h 1123720"/>
                  <a:gd name="connsiteX4" fmla="*/ 860842 w 1191348"/>
                  <a:gd name="connsiteY4" fmla="*/ 154236 h 1123720"/>
                  <a:gd name="connsiteX5" fmla="*/ 706606 w 1191348"/>
                  <a:gd name="connsiteY5" fmla="*/ 110168 h 1123720"/>
                  <a:gd name="connsiteX6" fmla="*/ 618471 w 1191348"/>
                  <a:gd name="connsiteY6" fmla="*/ 66101 h 1123720"/>
                  <a:gd name="connsiteX7" fmla="*/ 574403 w 1191348"/>
                  <a:gd name="connsiteY7" fmla="*/ 44067 h 1123720"/>
                  <a:gd name="connsiteX8" fmla="*/ 530336 w 1191348"/>
                  <a:gd name="connsiteY8" fmla="*/ 0 h 1123720"/>
                  <a:gd name="connsiteX9" fmla="*/ 376100 w 1191348"/>
                  <a:gd name="connsiteY9" fmla="*/ 44067 h 1123720"/>
                  <a:gd name="connsiteX10" fmla="*/ 354066 w 1191348"/>
                  <a:gd name="connsiteY10" fmla="*/ 88135 h 1123720"/>
                  <a:gd name="connsiteX11" fmla="*/ 287965 w 1191348"/>
                  <a:gd name="connsiteY11" fmla="*/ 176270 h 1123720"/>
                  <a:gd name="connsiteX12" fmla="*/ 265931 w 1191348"/>
                  <a:gd name="connsiteY12" fmla="*/ 374573 h 1123720"/>
                  <a:gd name="connsiteX13" fmla="*/ 221864 w 1191348"/>
                  <a:gd name="connsiteY13" fmla="*/ 418641 h 1123720"/>
                  <a:gd name="connsiteX14" fmla="*/ 133729 w 1191348"/>
                  <a:gd name="connsiteY14" fmla="*/ 462708 h 1123720"/>
                  <a:gd name="connsiteX15" fmla="*/ 67627 w 1191348"/>
                  <a:gd name="connsiteY15" fmla="*/ 528809 h 1123720"/>
                  <a:gd name="connsiteX16" fmla="*/ 1526 w 1191348"/>
                  <a:gd name="connsiteY16" fmla="*/ 616944 h 1123720"/>
                  <a:gd name="connsiteX17" fmla="*/ 67627 w 1191348"/>
                  <a:gd name="connsiteY17" fmla="*/ 771180 h 1123720"/>
                  <a:gd name="connsiteX18" fmla="*/ 111695 w 1191348"/>
                  <a:gd name="connsiteY18" fmla="*/ 859315 h 1123720"/>
                  <a:gd name="connsiteX19" fmla="*/ 221864 w 1191348"/>
                  <a:gd name="connsiteY19" fmla="*/ 991518 h 1123720"/>
                  <a:gd name="connsiteX20" fmla="*/ 354066 w 1191348"/>
                  <a:gd name="connsiteY20" fmla="*/ 1057619 h 1123720"/>
                  <a:gd name="connsiteX21" fmla="*/ 442201 w 1191348"/>
                  <a:gd name="connsiteY21" fmla="*/ 1101686 h 1123720"/>
                  <a:gd name="connsiteX22" fmla="*/ 486268 w 1191348"/>
                  <a:gd name="connsiteY22" fmla="*/ 1123720 h 1123720"/>
                  <a:gd name="connsiteX23" fmla="*/ 993044 w 1191348"/>
                  <a:gd name="connsiteY23" fmla="*/ 1123720 h 1123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91348" h="1123720">
                    <a:moveTo>
                      <a:pt x="1191348" y="396607"/>
                    </a:moveTo>
                    <a:cubicBezTo>
                      <a:pt x="1184003" y="367229"/>
                      <a:pt x="1182857" y="335558"/>
                      <a:pt x="1169314" y="308472"/>
                    </a:cubicBezTo>
                    <a:cubicBezTo>
                      <a:pt x="1146883" y="263611"/>
                      <a:pt x="1072893" y="238228"/>
                      <a:pt x="1037112" y="220337"/>
                    </a:cubicBezTo>
                    <a:cubicBezTo>
                      <a:pt x="1022423" y="212992"/>
                      <a:pt x="1008624" y="203496"/>
                      <a:pt x="993044" y="198303"/>
                    </a:cubicBezTo>
                    <a:cubicBezTo>
                      <a:pt x="948977" y="183614"/>
                      <a:pt x="905906" y="165502"/>
                      <a:pt x="860842" y="154236"/>
                    </a:cubicBezTo>
                    <a:cubicBezTo>
                      <a:pt x="816115" y="143054"/>
                      <a:pt x="750862" y="129135"/>
                      <a:pt x="706606" y="110168"/>
                    </a:cubicBezTo>
                    <a:cubicBezTo>
                      <a:pt x="676416" y="97229"/>
                      <a:pt x="647849" y="80790"/>
                      <a:pt x="618471" y="66101"/>
                    </a:cubicBezTo>
                    <a:cubicBezTo>
                      <a:pt x="603782" y="58756"/>
                      <a:pt x="586016" y="55680"/>
                      <a:pt x="574403" y="44067"/>
                    </a:cubicBezTo>
                    <a:lnTo>
                      <a:pt x="530336" y="0"/>
                    </a:lnTo>
                    <a:cubicBezTo>
                      <a:pt x="514606" y="3146"/>
                      <a:pt x="405187" y="14979"/>
                      <a:pt x="376100" y="44067"/>
                    </a:cubicBezTo>
                    <a:cubicBezTo>
                      <a:pt x="364487" y="55680"/>
                      <a:pt x="363920" y="74996"/>
                      <a:pt x="354066" y="88135"/>
                    </a:cubicBezTo>
                    <a:cubicBezTo>
                      <a:pt x="270545" y="199496"/>
                      <a:pt x="341300" y="69601"/>
                      <a:pt x="287965" y="176270"/>
                    </a:cubicBezTo>
                    <a:cubicBezTo>
                      <a:pt x="280620" y="242371"/>
                      <a:pt x="283430" y="310409"/>
                      <a:pt x="265931" y="374573"/>
                    </a:cubicBezTo>
                    <a:cubicBezTo>
                      <a:pt x="260465" y="394615"/>
                      <a:pt x="239149" y="407118"/>
                      <a:pt x="221864" y="418641"/>
                    </a:cubicBezTo>
                    <a:cubicBezTo>
                      <a:pt x="194535" y="436861"/>
                      <a:pt x="133729" y="462708"/>
                      <a:pt x="133729" y="462708"/>
                    </a:cubicBezTo>
                    <a:cubicBezTo>
                      <a:pt x="92598" y="544970"/>
                      <a:pt x="138137" y="475927"/>
                      <a:pt x="67627" y="528809"/>
                    </a:cubicBezTo>
                    <a:cubicBezTo>
                      <a:pt x="23085" y="562215"/>
                      <a:pt x="24046" y="571906"/>
                      <a:pt x="1526" y="616944"/>
                    </a:cubicBezTo>
                    <a:cubicBezTo>
                      <a:pt x="37716" y="761702"/>
                      <a:pt x="0" y="652833"/>
                      <a:pt x="67627" y="771180"/>
                    </a:cubicBezTo>
                    <a:cubicBezTo>
                      <a:pt x="83923" y="799698"/>
                      <a:pt x="97006" y="829937"/>
                      <a:pt x="111695" y="859315"/>
                    </a:cubicBezTo>
                    <a:cubicBezTo>
                      <a:pt x="139167" y="914258"/>
                      <a:pt x="155365" y="958269"/>
                      <a:pt x="221864" y="991518"/>
                    </a:cubicBezTo>
                    <a:lnTo>
                      <a:pt x="354066" y="1057619"/>
                    </a:lnTo>
                    <a:lnTo>
                      <a:pt x="442201" y="1101686"/>
                    </a:lnTo>
                    <a:cubicBezTo>
                      <a:pt x="456890" y="1109030"/>
                      <a:pt x="469845" y="1123720"/>
                      <a:pt x="486268" y="1123720"/>
                    </a:cubicBezTo>
                    <a:lnTo>
                      <a:pt x="993044" y="112372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623672" y="4748270"/>
                <a:ext cx="594911" cy="258794"/>
              </a:xfrm>
              <a:custGeom>
                <a:avLst/>
                <a:gdLst>
                  <a:gd name="connsiteX0" fmla="*/ 0 w 594911"/>
                  <a:gd name="connsiteY0" fmla="*/ 66101 h 258794"/>
                  <a:gd name="connsiteX1" fmla="*/ 88135 w 594911"/>
                  <a:gd name="connsiteY1" fmla="*/ 110169 h 258794"/>
                  <a:gd name="connsiteX2" fmla="*/ 132203 w 594911"/>
                  <a:gd name="connsiteY2" fmla="*/ 132202 h 258794"/>
                  <a:gd name="connsiteX3" fmla="*/ 176270 w 594911"/>
                  <a:gd name="connsiteY3" fmla="*/ 110169 h 258794"/>
                  <a:gd name="connsiteX4" fmla="*/ 220338 w 594911"/>
                  <a:gd name="connsiteY4" fmla="*/ 22034 h 258794"/>
                  <a:gd name="connsiteX5" fmla="*/ 176270 w 594911"/>
                  <a:gd name="connsiteY5" fmla="*/ 0 h 258794"/>
                  <a:gd name="connsiteX6" fmla="*/ 154236 w 594911"/>
                  <a:gd name="connsiteY6" fmla="*/ 88135 h 258794"/>
                  <a:gd name="connsiteX7" fmla="*/ 176270 w 594911"/>
                  <a:gd name="connsiteY7" fmla="*/ 132202 h 258794"/>
                  <a:gd name="connsiteX8" fmla="*/ 220338 w 594911"/>
                  <a:gd name="connsiteY8" fmla="*/ 154236 h 258794"/>
                  <a:gd name="connsiteX9" fmla="*/ 374574 w 594911"/>
                  <a:gd name="connsiteY9" fmla="*/ 132202 h 258794"/>
                  <a:gd name="connsiteX10" fmla="*/ 374574 w 594911"/>
                  <a:gd name="connsiteY10" fmla="*/ 22034 h 258794"/>
                  <a:gd name="connsiteX11" fmla="*/ 330506 w 594911"/>
                  <a:gd name="connsiteY11" fmla="*/ 0 h 258794"/>
                  <a:gd name="connsiteX12" fmla="*/ 264405 w 594911"/>
                  <a:gd name="connsiteY12" fmla="*/ 22034 h 258794"/>
                  <a:gd name="connsiteX13" fmla="*/ 308473 w 594911"/>
                  <a:gd name="connsiteY13" fmla="*/ 154236 h 258794"/>
                  <a:gd name="connsiteX14" fmla="*/ 396608 w 594911"/>
                  <a:gd name="connsiteY14" fmla="*/ 198303 h 258794"/>
                  <a:gd name="connsiteX15" fmla="*/ 440675 w 594911"/>
                  <a:gd name="connsiteY15" fmla="*/ 220337 h 258794"/>
                  <a:gd name="connsiteX16" fmla="*/ 594911 w 594911"/>
                  <a:gd name="connsiteY16" fmla="*/ 242371 h 2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4911" h="258794">
                    <a:moveTo>
                      <a:pt x="0" y="66101"/>
                    </a:moveTo>
                    <a:lnTo>
                      <a:pt x="88135" y="110169"/>
                    </a:lnTo>
                    <a:lnTo>
                      <a:pt x="132203" y="132202"/>
                    </a:lnTo>
                    <a:cubicBezTo>
                      <a:pt x="146892" y="124858"/>
                      <a:pt x="166011" y="122993"/>
                      <a:pt x="176270" y="110169"/>
                    </a:cubicBezTo>
                    <a:cubicBezTo>
                      <a:pt x="196789" y="84521"/>
                      <a:pt x="220338" y="22034"/>
                      <a:pt x="220338" y="22034"/>
                    </a:cubicBezTo>
                    <a:cubicBezTo>
                      <a:pt x="205649" y="14689"/>
                      <a:pt x="192693" y="0"/>
                      <a:pt x="176270" y="0"/>
                    </a:cubicBezTo>
                    <a:cubicBezTo>
                      <a:pt x="102312" y="0"/>
                      <a:pt x="139904" y="52304"/>
                      <a:pt x="154236" y="88135"/>
                    </a:cubicBezTo>
                    <a:cubicBezTo>
                      <a:pt x="160335" y="103383"/>
                      <a:pt x="164657" y="120589"/>
                      <a:pt x="176270" y="132202"/>
                    </a:cubicBezTo>
                    <a:cubicBezTo>
                      <a:pt x="187883" y="143815"/>
                      <a:pt x="205649" y="146891"/>
                      <a:pt x="220338" y="154236"/>
                    </a:cubicBezTo>
                    <a:cubicBezTo>
                      <a:pt x="271750" y="146891"/>
                      <a:pt x="325947" y="150437"/>
                      <a:pt x="374574" y="132202"/>
                    </a:cubicBezTo>
                    <a:cubicBezTo>
                      <a:pt x="419051" y="115523"/>
                      <a:pt x="384752" y="35604"/>
                      <a:pt x="374574" y="22034"/>
                    </a:cubicBezTo>
                    <a:cubicBezTo>
                      <a:pt x="364720" y="8896"/>
                      <a:pt x="345195" y="7345"/>
                      <a:pt x="330506" y="0"/>
                    </a:cubicBezTo>
                    <a:cubicBezTo>
                      <a:pt x="308472" y="7345"/>
                      <a:pt x="273031" y="470"/>
                      <a:pt x="264405" y="22034"/>
                    </a:cubicBezTo>
                    <a:cubicBezTo>
                      <a:pt x="263031" y="25470"/>
                      <a:pt x="287751" y="137659"/>
                      <a:pt x="308473" y="154236"/>
                    </a:cubicBezTo>
                    <a:cubicBezTo>
                      <a:pt x="334121" y="174755"/>
                      <a:pt x="367230" y="183614"/>
                      <a:pt x="396608" y="198303"/>
                    </a:cubicBezTo>
                    <a:lnTo>
                      <a:pt x="440675" y="220337"/>
                    </a:lnTo>
                    <a:cubicBezTo>
                      <a:pt x="517588" y="258794"/>
                      <a:pt x="468319" y="242371"/>
                      <a:pt x="594911" y="242371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7733841" y="4065224"/>
                <a:ext cx="264405" cy="469278"/>
              </a:xfrm>
              <a:custGeom>
                <a:avLst/>
                <a:gdLst>
                  <a:gd name="connsiteX0" fmla="*/ 110169 w 264405"/>
                  <a:gd name="connsiteY0" fmla="*/ 0 h 469278"/>
                  <a:gd name="connsiteX1" fmla="*/ 176270 w 264405"/>
                  <a:gd name="connsiteY1" fmla="*/ 132203 h 469278"/>
                  <a:gd name="connsiteX2" fmla="*/ 198304 w 264405"/>
                  <a:gd name="connsiteY2" fmla="*/ 176270 h 469278"/>
                  <a:gd name="connsiteX3" fmla="*/ 88135 w 264405"/>
                  <a:gd name="connsiteY3" fmla="*/ 198304 h 469278"/>
                  <a:gd name="connsiteX4" fmla="*/ 0 w 264405"/>
                  <a:gd name="connsiteY4" fmla="*/ 242371 h 469278"/>
                  <a:gd name="connsiteX5" fmla="*/ 220337 w 264405"/>
                  <a:gd name="connsiteY5" fmla="*/ 308472 h 469278"/>
                  <a:gd name="connsiteX6" fmla="*/ 264405 w 264405"/>
                  <a:gd name="connsiteY6" fmla="*/ 330506 h 469278"/>
                  <a:gd name="connsiteX7" fmla="*/ 242371 w 264405"/>
                  <a:gd name="connsiteY7" fmla="*/ 374574 h 469278"/>
                  <a:gd name="connsiteX8" fmla="*/ 88135 w 264405"/>
                  <a:gd name="connsiteY8" fmla="*/ 396607 h 469278"/>
                  <a:gd name="connsiteX9" fmla="*/ 44067 w 264405"/>
                  <a:gd name="connsiteY9" fmla="*/ 418641 h 469278"/>
                  <a:gd name="connsiteX10" fmla="*/ 0 w 264405"/>
                  <a:gd name="connsiteY10" fmla="*/ 462709 h 469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4405" h="469278">
                    <a:moveTo>
                      <a:pt x="110169" y="0"/>
                    </a:moveTo>
                    <a:lnTo>
                      <a:pt x="176270" y="132203"/>
                    </a:lnTo>
                    <a:lnTo>
                      <a:pt x="198304" y="176270"/>
                    </a:lnTo>
                    <a:cubicBezTo>
                      <a:pt x="161581" y="183615"/>
                      <a:pt x="123663" y="186461"/>
                      <a:pt x="88135" y="198304"/>
                    </a:cubicBezTo>
                    <a:cubicBezTo>
                      <a:pt x="56975" y="208691"/>
                      <a:pt x="0" y="242371"/>
                      <a:pt x="0" y="242371"/>
                    </a:cubicBezTo>
                    <a:cubicBezTo>
                      <a:pt x="63254" y="258185"/>
                      <a:pt x="166696" y="281652"/>
                      <a:pt x="220337" y="308472"/>
                    </a:cubicBezTo>
                    <a:lnTo>
                      <a:pt x="264405" y="330506"/>
                    </a:lnTo>
                    <a:cubicBezTo>
                      <a:pt x="257060" y="345195"/>
                      <a:pt x="257749" y="368807"/>
                      <a:pt x="242371" y="374574"/>
                    </a:cubicBezTo>
                    <a:cubicBezTo>
                      <a:pt x="193744" y="392809"/>
                      <a:pt x="138832" y="385341"/>
                      <a:pt x="88135" y="396607"/>
                    </a:cubicBezTo>
                    <a:cubicBezTo>
                      <a:pt x="72103" y="400170"/>
                      <a:pt x="58756" y="411296"/>
                      <a:pt x="44067" y="418641"/>
                    </a:cubicBezTo>
                    <a:cubicBezTo>
                      <a:pt x="18749" y="469278"/>
                      <a:pt x="38457" y="462709"/>
                      <a:pt x="0" y="462709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324500" y="2423409"/>
              <a:ext cx="1752600" cy="820428"/>
              <a:chOff x="1324500" y="2423409"/>
              <a:chExt cx="1752600" cy="820428"/>
            </a:xfrm>
          </p:grpSpPr>
          <p:cxnSp>
            <p:nvCxnSpPr>
              <p:cNvPr id="17" name="Straight Arrow Connector 16"/>
              <p:cNvCxnSpPr>
                <a:endCxn id="9" idx="23"/>
              </p:cNvCxnSpPr>
              <p:nvPr/>
            </p:nvCxnSpPr>
            <p:spPr>
              <a:xfrm flipH="1">
                <a:off x="1985861" y="2499609"/>
                <a:ext cx="862639" cy="717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0" idx="0"/>
                <a:endCxn id="9" idx="1"/>
              </p:cNvCxnSpPr>
              <p:nvPr/>
            </p:nvCxnSpPr>
            <p:spPr>
              <a:xfrm flipH="1" flipV="1">
                <a:off x="1498016" y="2540140"/>
                <a:ext cx="478215" cy="7036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772300" y="242340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324500" y="257580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 flipV="1">
            <a:off x="4419600" y="2667000"/>
            <a:ext cx="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38200" y="5715000"/>
            <a:ext cx="701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669732" y="2590800"/>
            <a:ext cx="1797868" cy="1934219"/>
            <a:chOff x="5410200" y="4267200"/>
            <a:chExt cx="1797868" cy="1934219"/>
          </a:xfrm>
        </p:grpSpPr>
        <p:grpSp>
          <p:nvGrpSpPr>
            <p:cNvPr id="4" name="Group 3"/>
            <p:cNvGrpSpPr/>
            <p:nvPr/>
          </p:nvGrpSpPr>
          <p:grpSpPr>
            <a:xfrm>
              <a:off x="5410200" y="4267200"/>
              <a:ext cx="1561331" cy="1327430"/>
              <a:chOff x="6657252" y="3679634"/>
              <a:chExt cx="1561331" cy="1327430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6657252" y="3679634"/>
                <a:ext cx="1191348" cy="1123720"/>
              </a:xfrm>
              <a:custGeom>
                <a:avLst/>
                <a:gdLst>
                  <a:gd name="connsiteX0" fmla="*/ 1191348 w 1191348"/>
                  <a:gd name="connsiteY0" fmla="*/ 396607 h 1123720"/>
                  <a:gd name="connsiteX1" fmla="*/ 1169314 w 1191348"/>
                  <a:gd name="connsiteY1" fmla="*/ 308472 h 1123720"/>
                  <a:gd name="connsiteX2" fmla="*/ 1037112 w 1191348"/>
                  <a:gd name="connsiteY2" fmla="*/ 220337 h 1123720"/>
                  <a:gd name="connsiteX3" fmla="*/ 993044 w 1191348"/>
                  <a:gd name="connsiteY3" fmla="*/ 198303 h 1123720"/>
                  <a:gd name="connsiteX4" fmla="*/ 860842 w 1191348"/>
                  <a:gd name="connsiteY4" fmla="*/ 154236 h 1123720"/>
                  <a:gd name="connsiteX5" fmla="*/ 706606 w 1191348"/>
                  <a:gd name="connsiteY5" fmla="*/ 110168 h 1123720"/>
                  <a:gd name="connsiteX6" fmla="*/ 618471 w 1191348"/>
                  <a:gd name="connsiteY6" fmla="*/ 66101 h 1123720"/>
                  <a:gd name="connsiteX7" fmla="*/ 574403 w 1191348"/>
                  <a:gd name="connsiteY7" fmla="*/ 44067 h 1123720"/>
                  <a:gd name="connsiteX8" fmla="*/ 530336 w 1191348"/>
                  <a:gd name="connsiteY8" fmla="*/ 0 h 1123720"/>
                  <a:gd name="connsiteX9" fmla="*/ 376100 w 1191348"/>
                  <a:gd name="connsiteY9" fmla="*/ 44067 h 1123720"/>
                  <a:gd name="connsiteX10" fmla="*/ 354066 w 1191348"/>
                  <a:gd name="connsiteY10" fmla="*/ 88135 h 1123720"/>
                  <a:gd name="connsiteX11" fmla="*/ 287965 w 1191348"/>
                  <a:gd name="connsiteY11" fmla="*/ 176270 h 1123720"/>
                  <a:gd name="connsiteX12" fmla="*/ 265931 w 1191348"/>
                  <a:gd name="connsiteY12" fmla="*/ 374573 h 1123720"/>
                  <a:gd name="connsiteX13" fmla="*/ 221864 w 1191348"/>
                  <a:gd name="connsiteY13" fmla="*/ 418641 h 1123720"/>
                  <a:gd name="connsiteX14" fmla="*/ 133729 w 1191348"/>
                  <a:gd name="connsiteY14" fmla="*/ 462708 h 1123720"/>
                  <a:gd name="connsiteX15" fmla="*/ 67627 w 1191348"/>
                  <a:gd name="connsiteY15" fmla="*/ 528809 h 1123720"/>
                  <a:gd name="connsiteX16" fmla="*/ 1526 w 1191348"/>
                  <a:gd name="connsiteY16" fmla="*/ 616944 h 1123720"/>
                  <a:gd name="connsiteX17" fmla="*/ 67627 w 1191348"/>
                  <a:gd name="connsiteY17" fmla="*/ 771180 h 1123720"/>
                  <a:gd name="connsiteX18" fmla="*/ 111695 w 1191348"/>
                  <a:gd name="connsiteY18" fmla="*/ 859315 h 1123720"/>
                  <a:gd name="connsiteX19" fmla="*/ 221864 w 1191348"/>
                  <a:gd name="connsiteY19" fmla="*/ 991518 h 1123720"/>
                  <a:gd name="connsiteX20" fmla="*/ 354066 w 1191348"/>
                  <a:gd name="connsiteY20" fmla="*/ 1057619 h 1123720"/>
                  <a:gd name="connsiteX21" fmla="*/ 442201 w 1191348"/>
                  <a:gd name="connsiteY21" fmla="*/ 1101686 h 1123720"/>
                  <a:gd name="connsiteX22" fmla="*/ 486268 w 1191348"/>
                  <a:gd name="connsiteY22" fmla="*/ 1123720 h 1123720"/>
                  <a:gd name="connsiteX23" fmla="*/ 993044 w 1191348"/>
                  <a:gd name="connsiteY23" fmla="*/ 1123720 h 1123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91348" h="1123720">
                    <a:moveTo>
                      <a:pt x="1191348" y="396607"/>
                    </a:moveTo>
                    <a:cubicBezTo>
                      <a:pt x="1184003" y="367229"/>
                      <a:pt x="1182857" y="335558"/>
                      <a:pt x="1169314" y="308472"/>
                    </a:cubicBezTo>
                    <a:cubicBezTo>
                      <a:pt x="1146883" y="263611"/>
                      <a:pt x="1072893" y="238228"/>
                      <a:pt x="1037112" y="220337"/>
                    </a:cubicBezTo>
                    <a:cubicBezTo>
                      <a:pt x="1022423" y="212992"/>
                      <a:pt x="1008624" y="203496"/>
                      <a:pt x="993044" y="198303"/>
                    </a:cubicBezTo>
                    <a:cubicBezTo>
                      <a:pt x="948977" y="183614"/>
                      <a:pt x="905906" y="165502"/>
                      <a:pt x="860842" y="154236"/>
                    </a:cubicBezTo>
                    <a:cubicBezTo>
                      <a:pt x="816115" y="143054"/>
                      <a:pt x="750862" y="129135"/>
                      <a:pt x="706606" y="110168"/>
                    </a:cubicBezTo>
                    <a:cubicBezTo>
                      <a:pt x="676416" y="97229"/>
                      <a:pt x="647849" y="80790"/>
                      <a:pt x="618471" y="66101"/>
                    </a:cubicBezTo>
                    <a:cubicBezTo>
                      <a:pt x="603782" y="58756"/>
                      <a:pt x="586016" y="55680"/>
                      <a:pt x="574403" y="44067"/>
                    </a:cubicBezTo>
                    <a:lnTo>
                      <a:pt x="530336" y="0"/>
                    </a:lnTo>
                    <a:cubicBezTo>
                      <a:pt x="514606" y="3146"/>
                      <a:pt x="405187" y="14979"/>
                      <a:pt x="376100" y="44067"/>
                    </a:cubicBezTo>
                    <a:cubicBezTo>
                      <a:pt x="364487" y="55680"/>
                      <a:pt x="363920" y="74996"/>
                      <a:pt x="354066" y="88135"/>
                    </a:cubicBezTo>
                    <a:cubicBezTo>
                      <a:pt x="270545" y="199496"/>
                      <a:pt x="341300" y="69601"/>
                      <a:pt x="287965" y="176270"/>
                    </a:cubicBezTo>
                    <a:cubicBezTo>
                      <a:pt x="280620" y="242371"/>
                      <a:pt x="283430" y="310409"/>
                      <a:pt x="265931" y="374573"/>
                    </a:cubicBezTo>
                    <a:cubicBezTo>
                      <a:pt x="260465" y="394615"/>
                      <a:pt x="239149" y="407118"/>
                      <a:pt x="221864" y="418641"/>
                    </a:cubicBezTo>
                    <a:cubicBezTo>
                      <a:pt x="194535" y="436861"/>
                      <a:pt x="133729" y="462708"/>
                      <a:pt x="133729" y="462708"/>
                    </a:cubicBezTo>
                    <a:cubicBezTo>
                      <a:pt x="92598" y="544970"/>
                      <a:pt x="138137" y="475927"/>
                      <a:pt x="67627" y="528809"/>
                    </a:cubicBezTo>
                    <a:cubicBezTo>
                      <a:pt x="23085" y="562215"/>
                      <a:pt x="24046" y="571906"/>
                      <a:pt x="1526" y="616944"/>
                    </a:cubicBezTo>
                    <a:cubicBezTo>
                      <a:pt x="37716" y="761702"/>
                      <a:pt x="0" y="652833"/>
                      <a:pt x="67627" y="771180"/>
                    </a:cubicBezTo>
                    <a:cubicBezTo>
                      <a:pt x="83923" y="799698"/>
                      <a:pt x="97006" y="829937"/>
                      <a:pt x="111695" y="859315"/>
                    </a:cubicBezTo>
                    <a:cubicBezTo>
                      <a:pt x="139167" y="914258"/>
                      <a:pt x="155365" y="958269"/>
                      <a:pt x="221864" y="991518"/>
                    </a:cubicBezTo>
                    <a:lnTo>
                      <a:pt x="354066" y="1057619"/>
                    </a:lnTo>
                    <a:lnTo>
                      <a:pt x="442201" y="1101686"/>
                    </a:lnTo>
                    <a:cubicBezTo>
                      <a:pt x="456890" y="1109030"/>
                      <a:pt x="469845" y="1123720"/>
                      <a:pt x="486268" y="1123720"/>
                    </a:cubicBezTo>
                    <a:lnTo>
                      <a:pt x="993044" y="112372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7623672" y="4748270"/>
                <a:ext cx="594911" cy="258794"/>
              </a:xfrm>
              <a:custGeom>
                <a:avLst/>
                <a:gdLst>
                  <a:gd name="connsiteX0" fmla="*/ 0 w 594911"/>
                  <a:gd name="connsiteY0" fmla="*/ 66101 h 258794"/>
                  <a:gd name="connsiteX1" fmla="*/ 88135 w 594911"/>
                  <a:gd name="connsiteY1" fmla="*/ 110169 h 258794"/>
                  <a:gd name="connsiteX2" fmla="*/ 132203 w 594911"/>
                  <a:gd name="connsiteY2" fmla="*/ 132202 h 258794"/>
                  <a:gd name="connsiteX3" fmla="*/ 176270 w 594911"/>
                  <a:gd name="connsiteY3" fmla="*/ 110169 h 258794"/>
                  <a:gd name="connsiteX4" fmla="*/ 220338 w 594911"/>
                  <a:gd name="connsiteY4" fmla="*/ 22034 h 258794"/>
                  <a:gd name="connsiteX5" fmla="*/ 176270 w 594911"/>
                  <a:gd name="connsiteY5" fmla="*/ 0 h 258794"/>
                  <a:gd name="connsiteX6" fmla="*/ 154236 w 594911"/>
                  <a:gd name="connsiteY6" fmla="*/ 88135 h 258794"/>
                  <a:gd name="connsiteX7" fmla="*/ 176270 w 594911"/>
                  <a:gd name="connsiteY7" fmla="*/ 132202 h 258794"/>
                  <a:gd name="connsiteX8" fmla="*/ 220338 w 594911"/>
                  <a:gd name="connsiteY8" fmla="*/ 154236 h 258794"/>
                  <a:gd name="connsiteX9" fmla="*/ 374574 w 594911"/>
                  <a:gd name="connsiteY9" fmla="*/ 132202 h 258794"/>
                  <a:gd name="connsiteX10" fmla="*/ 374574 w 594911"/>
                  <a:gd name="connsiteY10" fmla="*/ 22034 h 258794"/>
                  <a:gd name="connsiteX11" fmla="*/ 330506 w 594911"/>
                  <a:gd name="connsiteY11" fmla="*/ 0 h 258794"/>
                  <a:gd name="connsiteX12" fmla="*/ 264405 w 594911"/>
                  <a:gd name="connsiteY12" fmla="*/ 22034 h 258794"/>
                  <a:gd name="connsiteX13" fmla="*/ 308473 w 594911"/>
                  <a:gd name="connsiteY13" fmla="*/ 154236 h 258794"/>
                  <a:gd name="connsiteX14" fmla="*/ 396608 w 594911"/>
                  <a:gd name="connsiteY14" fmla="*/ 198303 h 258794"/>
                  <a:gd name="connsiteX15" fmla="*/ 440675 w 594911"/>
                  <a:gd name="connsiteY15" fmla="*/ 220337 h 258794"/>
                  <a:gd name="connsiteX16" fmla="*/ 594911 w 594911"/>
                  <a:gd name="connsiteY16" fmla="*/ 242371 h 2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4911" h="258794">
                    <a:moveTo>
                      <a:pt x="0" y="66101"/>
                    </a:moveTo>
                    <a:lnTo>
                      <a:pt x="88135" y="110169"/>
                    </a:lnTo>
                    <a:lnTo>
                      <a:pt x="132203" y="132202"/>
                    </a:lnTo>
                    <a:cubicBezTo>
                      <a:pt x="146892" y="124858"/>
                      <a:pt x="166011" y="122993"/>
                      <a:pt x="176270" y="110169"/>
                    </a:cubicBezTo>
                    <a:cubicBezTo>
                      <a:pt x="196789" y="84521"/>
                      <a:pt x="220338" y="22034"/>
                      <a:pt x="220338" y="22034"/>
                    </a:cubicBezTo>
                    <a:cubicBezTo>
                      <a:pt x="205649" y="14689"/>
                      <a:pt x="192693" y="0"/>
                      <a:pt x="176270" y="0"/>
                    </a:cubicBezTo>
                    <a:cubicBezTo>
                      <a:pt x="102312" y="0"/>
                      <a:pt x="139904" y="52304"/>
                      <a:pt x="154236" y="88135"/>
                    </a:cubicBezTo>
                    <a:cubicBezTo>
                      <a:pt x="160335" y="103383"/>
                      <a:pt x="164657" y="120589"/>
                      <a:pt x="176270" y="132202"/>
                    </a:cubicBezTo>
                    <a:cubicBezTo>
                      <a:pt x="187883" y="143815"/>
                      <a:pt x="205649" y="146891"/>
                      <a:pt x="220338" y="154236"/>
                    </a:cubicBezTo>
                    <a:cubicBezTo>
                      <a:pt x="271750" y="146891"/>
                      <a:pt x="325947" y="150437"/>
                      <a:pt x="374574" y="132202"/>
                    </a:cubicBezTo>
                    <a:cubicBezTo>
                      <a:pt x="419051" y="115523"/>
                      <a:pt x="384752" y="35604"/>
                      <a:pt x="374574" y="22034"/>
                    </a:cubicBezTo>
                    <a:cubicBezTo>
                      <a:pt x="364720" y="8896"/>
                      <a:pt x="345195" y="7345"/>
                      <a:pt x="330506" y="0"/>
                    </a:cubicBezTo>
                    <a:cubicBezTo>
                      <a:pt x="308472" y="7345"/>
                      <a:pt x="273031" y="470"/>
                      <a:pt x="264405" y="22034"/>
                    </a:cubicBezTo>
                    <a:cubicBezTo>
                      <a:pt x="263031" y="25470"/>
                      <a:pt x="287751" y="137659"/>
                      <a:pt x="308473" y="154236"/>
                    </a:cubicBezTo>
                    <a:cubicBezTo>
                      <a:pt x="334121" y="174755"/>
                      <a:pt x="367230" y="183614"/>
                      <a:pt x="396608" y="198303"/>
                    </a:cubicBezTo>
                    <a:lnTo>
                      <a:pt x="440675" y="220337"/>
                    </a:lnTo>
                    <a:cubicBezTo>
                      <a:pt x="517588" y="258794"/>
                      <a:pt x="468319" y="242371"/>
                      <a:pt x="594911" y="242371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733841" y="4065224"/>
                <a:ext cx="264405" cy="469278"/>
              </a:xfrm>
              <a:custGeom>
                <a:avLst/>
                <a:gdLst>
                  <a:gd name="connsiteX0" fmla="*/ 110169 w 264405"/>
                  <a:gd name="connsiteY0" fmla="*/ 0 h 469278"/>
                  <a:gd name="connsiteX1" fmla="*/ 176270 w 264405"/>
                  <a:gd name="connsiteY1" fmla="*/ 132203 h 469278"/>
                  <a:gd name="connsiteX2" fmla="*/ 198304 w 264405"/>
                  <a:gd name="connsiteY2" fmla="*/ 176270 h 469278"/>
                  <a:gd name="connsiteX3" fmla="*/ 88135 w 264405"/>
                  <a:gd name="connsiteY3" fmla="*/ 198304 h 469278"/>
                  <a:gd name="connsiteX4" fmla="*/ 0 w 264405"/>
                  <a:gd name="connsiteY4" fmla="*/ 242371 h 469278"/>
                  <a:gd name="connsiteX5" fmla="*/ 220337 w 264405"/>
                  <a:gd name="connsiteY5" fmla="*/ 308472 h 469278"/>
                  <a:gd name="connsiteX6" fmla="*/ 264405 w 264405"/>
                  <a:gd name="connsiteY6" fmla="*/ 330506 h 469278"/>
                  <a:gd name="connsiteX7" fmla="*/ 242371 w 264405"/>
                  <a:gd name="connsiteY7" fmla="*/ 374574 h 469278"/>
                  <a:gd name="connsiteX8" fmla="*/ 88135 w 264405"/>
                  <a:gd name="connsiteY8" fmla="*/ 396607 h 469278"/>
                  <a:gd name="connsiteX9" fmla="*/ 44067 w 264405"/>
                  <a:gd name="connsiteY9" fmla="*/ 418641 h 469278"/>
                  <a:gd name="connsiteX10" fmla="*/ 0 w 264405"/>
                  <a:gd name="connsiteY10" fmla="*/ 462709 h 469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4405" h="469278">
                    <a:moveTo>
                      <a:pt x="110169" y="0"/>
                    </a:moveTo>
                    <a:lnTo>
                      <a:pt x="176270" y="132203"/>
                    </a:lnTo>
                    <a:lnTo>
                      <a:pt x="198304" y="176270"/>
                    </a:lnTo>
                    <a:cubicBezTo>
                      <a:pt x="161581" y="183615"/>
                      <a:pt x="123663" y="186461"/>
                      <a:pt x="88135" y="198304"/>
                    </a:cubicBezTo>
                    <a:cubicBezTo>
                      <a:pt x="56975" y="208691"/>
                      <a:pt x="0" y="242371"/>
                      <a:pt x="0" y="242371"/>
                    </a:cubicBezTo>
                    <a:cubicBezTo>
                      <a:pt x="63254" y="258185"/>
                      <a:pt x="166696" y="281652"/>
                      <a:pt x="220337" y="308472"/>
                    </a:cubicBezTo>
                    <a:lnTo>
                      <a:pt x="264405" y="330506"/>
                    </a:lnTo>
                    <a:cubicBezTo>
                      <a:pt x="257060" y="345195"/>
                      <a:pt x="257749" y="368807"/>
                      <a:pt x="242371" y="374574"/>
                    </a:cubicBezTo>
                    <a:cubicBezTo>
                      <a:pt x="193744" y="392809"/>
                      <a:pt x="138832" y="385341"/>
                      <a:pt x="88135" y="396607"/>
                    </a:cubicBezTo>
                    <a:cubicBezTo>
                      <a:pt x="72103" y="400170"/>
                      <a:pt x="58756" y="411296"/>
                      <a:pt x="44067" y="418641"/>
                    </a:cubicBezTo>
                    <a:cubicBezTo>
                      <a:pt x="18749" y="469278"/>
                      <a:pt x="38457" y="462709"/>
                      <a:pt x="0" y="462709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2919441">
              <a:off x="5921411" y="4914762"/>
              <a:ext cx="1795149" cy="778165"/>
              <a:chOff x="5707173" y="4614263"/>
              <a:chExt cx="1795149" cy="778165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H="1">
                <a:off x="6400800" y="4648200"/>
                <a:ext cx="862639" cy="717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912955" y="4688731"/>
                <a:ext cx="478215" cy="7036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 rot="18680559">
                <a:off x="7165256" y="4581997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18680559">
                <a:off x="5739439" y="47244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24936"/>
          </a:xfrm>
        </p:spPr>
        <p:txBody>
          <a:bodyPr/>
          <a:lstStyle/>
          <a:p>
            <a:r>
              <a:rPr lang="en-US" dirty="0" smtClean="0"/>
              <a:t>Loop structure alignment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043492" y="1676400"/>
            <a:ext cx="6777317" cy="4191000"/>
          </a:xfrm>
        </p:spPr>
        <p:txBody>
          <a:bodyPr/>
          <a:lstStyle/>
          <a:p>
            <a:r>
              <a:rPr lang="en-US" dirty="0" smtClean="0"/>
              <a:t>So how does that relate to loops?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676E-6 L 0.27761 0.3636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0" y="182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00000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93963E-9 L -0.25156 0.281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0" y="14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24936"/>
          </a:xfrm>
        </p:spPr>
        <p:txBody>
          <a:bodyPr/>
          <a:lstStyle/>
          <a:p>
            <a:r>
              <a:rPr lang="en-US" dirty="0" smtClean="0"/>
              <a:t>Loop structure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400"/>
            <a:ext cx="6777317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does that relate to loops?</a:t>
            </a:r>
          </a:p>
          <a:p>
            <a:r>
              <a:rPr lang="en-US" dirty="0" smtClean="0"/>
              <a:t>By transforming both loops to align with the origin, we can compare the individual atoms with a simple distance metric, like RMSD</a:t>
            </a:r>
          </a:p>
          <a:p>
            <a:r>
              <a:rPr lang="en-US" dirty="0" smtClean="0"/>
              <a:t>Transformations allow us to simplify the problem by only considering relative position instead of absolute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21264"/>
            <a:ext cx="7024744" cy="826536"/>
          </a:xfrm>
        </p:spPr>
        <p:txBody>
          <a:bodyPr/>
          <a:lstStyle/>
          <a:p>
            <a:r>
              <a:rPr lang="en-US" dirty="0" smtClean="0"/>
              <a:t>Loop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6777317" cy="3749829"/>
          </a:xfrm>
        </p:spPr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2000" dirty="0" smtClean="0"/>
              <a:t>“Meaningful” classification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Bin Types:</a:t>
            </a:r>
          </a:p>
          <a:p>
            <a:pPr lvl="2">
              <a:spcAft>
                <a:spcPts val="600"/>
              </a:spcAft>
            </a:pPr>
            <a:r>
              <a:rPr lang="en-US" sz="1600" dirty="0" smtClean="0"/>
              <a:t>Loop length</a:t>
            </a:r>
          </a:p>
          <a:p>
            <a:pPr lvl="2">
              <a:spcAft>
                <a:spcPts val="600"/>
              </a:spcAft>
            </a:pPr>
            <a:r>
              <a:rPr lang="en-US" sz="1600" dirty="0" smtClean="0"/>
              <a:t>Flanking SSE types</a:t>
            </a:r>
            <a:endParaRPr lang="en-US" sz="1600" dirty="0" smtClean="0"/>
          </a:p>
          <a:p>
            <a:pPr lvl="0">
              <a:spcAft>
                <a:spcPts val="600"/>
              </a:spcAft>
            </a:pPr>
            <a:r>
              <a:rPr lang="en-US" sz="2000" dirty="0" smtClean="0"/>
              <a:t>For each </a:t>
            </a:r>
            <a:r>
              <a:rPr lang="en-US" sz="2000" i="1" u="sng" dirty="0" smtClean="0"/>
              <a:t>valid</a:t>
            </a:r>
            <a:r>
              <a:rPr lang="en-US" sz="2000" i="1" dirty="0" smtClean="0"/>
              <a:t> </a:t>
            </a:r>
            <a:r>
              <a:rPr lang="en-US" sz="2000" dirty="0" smtClean="0"/>
              <a:t>cluster: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Compare input sequence to representative model’s probabilistic sequence &amp; compute “score”.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Top scoring model(s) reveals possible loop characteristics.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Currently, we predict that the input sequence has the same structure as the representative model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“    </a:t>
            </a:r>
            <a:r>
              <a:rPr lang="en-US" i="1" dirty="0" smtClean="0"/>
              <a:t>N     G   E   M  F   T”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1676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Model: “[</a:t>
            </a:r>
            <a:r>
              <a:rPr lang="en-US" i="1" dirty="0" smtClean="0"/>
              <a:t>NYK][ED][E][M][I][TY]”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13832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“</a:t>
            </a:r>
            <a:r>
              <a:rPr lang="en-US" i="1" dirty="0" smtClean="0"/>
              <a:t>NGEMFT”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66703"/>
              </p:ext>
            </p:extLst>
          </p:nvPr>
        </p:nvGraphicFramePr>
        <p:xfrm>
          <a:off x="5029200" y="2133600"/>
          <a:ext cx="2895600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143000"/>
                <a:gridCol w="1295400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Frequency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Subst. Score</a:t>
                      </a:r>
                      <a:endParaRPr lang="en-US" sz="14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-3</a:t>
                      </a:r>
                      <a:endParaRPr lang="en-US" sz="14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75107"/>
              </p:ext>
            </p:extLst>
          </p:nvPr>
        </p:nvGraphicFramePr>
        <p:xfrm>
          <a:off x="7848600" y="2133600"/>
          <a:ext cx="762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-.6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14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7464"/>
            <a:ext cx="7024744" cy="826536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777319" cy="387394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400" b="1" dirty="0"/>
              <a:t>[1]</a:t>
            </a:r>
            <a:r>
              <a:rPr lang="en-US" sz="1400" dirty="0"/>
              <a:t> Choi, Y. and C.M. Deane. (2009) “FREAD revisited: Accurate </a:t>
            </a:r>
            <a:r>
              <a:rPr lang="en-US" sz="1400" dirty="0" smtClean="0"/>
              <a:t>loop</a:t>
            </a:r>
          </a:p>
          <a:p>
            <a:pPr marL="68580" indent="0">
              <a:buNone/>
            </a:pPr>
            <a:r>
              <a:rPr lang="en-US" sz="1400" dirty="0" smtClean="0"/>
              <a:t>      structure </a:t>
            </a:r>
            <a:r>
              <a:rPr lang="en-US" sz="1400" dirty="0"/>
              <a:t>prediction using a </a:t>
            </a:r>
            <a:r>
              <a:rPr lang="en-US" sz="1400" dirty="0" smtClean="0"/>
              <a:t>database </a:t>
            </a:r>
            <a:r>
              <a:rPr lang="en-US" sz="1400" dirty="0"/>
              <a:t>search algorithm.” </a:t>
            </a:r>
            <a:r>
              <a:rPr lang="en-US" sz="1400" i="1" dirty="0" smtClean="0"/>
              <a:t>Proteins:</a:t>
            </a:r>
          </a:p>
          <a:p>
            <a:pPr marL="6858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  Structure</a:t>
            </a:r>
            <a:r>
              <a:rPr lang="en-US" sz="1400" i="1" dirty="0"/>
              <a:t>, Function, and Bioinformatics</a:t>
            </a:r>
            <a:r>
              <a:rPr lang="en-US" sz="1400" b="1" dirty="0"/>
              <a:t>, </a:t>
            </a:r>
            <a:r>
              <a:rPr lang="en-US" sz="1400" i="1" dirty="0"/>
              <a:t>78 (6)</a:t>
            </a:r>
            <a:r>
              <a:rPr lang="en-US" sz="1400" i="1" dirty="0" smtClean="0"/>
              <a:t>.</a:t>
            </a:r>
            <a:r>
              <a:rPr lang="en-US" sz="1400" dirty="0"/>
              <a:t> </a:t>
            </a:r>
          </a:p>
          <a:p>
            <a:pPr marL="68580" indent="0">
              <a:buNone/>
            </a:pPr>
            <a:endParaRPr lang="en-US" sz="1400" b="1" dirty="0" smtClean="0"/>
          </a:p>
          <a:p>
            <a:pPr marL="68580" indent="0">
              <a:buNone/>
            </a:pPr>
            <a:r>
              <a:rPr lang="en-US" sz="1400" b="1" dirty="0" smtClean="0"/>
              <a:t>[</a:t>
            </a:r>
            <a:r>
              <a:rPr lang="en-US" sz="1400" b="1" dirty="0"/>
              <a:t>2]</a:t>
            </a:r>
            <a:r>
              <a:rPr lang="en-US" sz="1400" dirty="0"/>
              <a:t> </a:t>
            </a:r>
            <a:r>
              <a:rPr lang="en-US" sz="1400" dirty="0" err="1"/>
              <a:t>Verschueren</a:t>
            </a:r>
            <a:r>
              <a:rPr lang="en-US" sz="1400" dirty="0"/>
              <a:t>, E. et al. (2011) “Protein design with </a:t>
            </a:r>
            <a:r>
              <a:rPr lang="en-US" sz="1400" dirty="0" smtClean="0"/>
              <a:t>fragment</a:t>
            </a:r>
          </a:p>
          <a:p>
            <a:pPr marL="6858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databases</a:t>
            </a:r>
            <a:r>
              <a:rPr lang="en-US" sz="1400" dirty="0"/>
              <a:t>.” </a:t>
            </a:r>
            <a:r>
              <a:rPr lang="en-US" sz="1400" i="1" dirty="0"/>
              <a:t>Current Opinion in </a:t>
            </a:r>
            <a:r>
              <a:rPr lang="en-US" sz="1400" i="1" dirty="0" smtClean="0"/>
              <a:t>Structural </a:t>
            </a:r>
            <a:r>
              <a:rPr lang="en-US" sz="1400" i="1" dirty="0"/>
              <a:t>Biology, 21 (4).</a:t>
            </a:r>
            <a:r>
              <a:rPr lang="en-US" sz="1400" dirty="0"/>
              <a:t> </a:t>
            </a:r>
          </a:p>
          <a:p>
            <a:pPr marL="68580" indent="0">
              <a:buNone/>
            </a:pPr>
            <a:endParaRPr lang="en-US" sz="1400" b="1" dirty="0" smtClean="0"/>
          </a:p>
          <a:p>
            <a:pPr marL="68580" indent="0">
              <a:buNone/>
            </a:pPr>
            <a:r>
              <a:rPr lang="en-US" sz="1400" b="1" dirty="0" smtClean="0"/>
              <a:t>[</a:t>
            </a:r>
            <a:r>
              <a:rPr lang="en-US" sz="1400" b="1" dirty="0"/>
              <a:t>3]</a:t>
            </a:r>
            <a:r>
              <a:rPr lang="en-US" sz="1400" dirty="0"/>
              <a:t> </a:t>
            </a:r>
            <a:r>
              <a:rPr lang="en-US" sz="1400" dirty="0" err="1" smtClean="0"/>
              <a:t>Joosten</a:t>
            </a:r>
            <a:r>
              <a:rPr lang="en-US" sz="1400" dirty="0" smtClean="0"/>
              <a:t>, RP.,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Beek</a:t>
            </a:r>
            <a:r>
              <a:rPr lang="en-US" sz="1400" dirty="0" smtClean="0"/>
              <a:t>, TAH., Krieger, E., </a:t>
            </a:r>
            <a:r>
              <a:rPr lang="en-US" sz="1400" dirty="0" err="1" smtClean="0"/>
              <a:t>Hekkelman</a:t>
            </a:r>
            <a:r>
              <a:rPr lang="en-US" sz="1400" dirty="0" smtClean="0"/>
              <a:t>, ML., </a:t>
            </a:r>
            <a:r>
              <a:rPr lang="en-US" sz="1400" dirty="0" err="1" smtClean="0"/>
              <a:t>Hooft</a:t>
            </a:r>
            <a:r>
              <a:rPr lang="en-US" sz="1400" dirty="0" smtClean="0"/>
              <a:t>, RWW.,</a:t>
            </a:r>
          </a:p>
          <a:p>
            <a:pPr marL="6858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Schneider, R., Sander, C., </a:t>
            </a:r>
            <a:r>
              <a:rPr lang="en-US" sz="1400" dirty="0" err="1" smtClean="0"/>
              <a:t>Vriend</a:t>
            </a:r>
            <a:r>
              <a:rPr lang="en-US" sz="1400" dirty="0" smtClean="0"/>
              <a:t>, G. (2010) “</a:t>
            </a:r>
            <a:r>
              <a:rPr lang="en-US" sz="1400" i="1" dirty="0" smtClean="0"/>
              <a:t>A </a:t>
            </a:r>
            <a:r>
              <a:rPr lang="en-US" sz="1400" i="1" dirty="0"/>
              <a:t>series of PDB </a:t>
            </a:r>
            <a:r>
              <a:rPr lang="en-US" sz="1400" i="1" dirty="0" smtClean="0"/>
              <a:t>related</a:t>
            </a:r>
          </a:p>
          <a:p>
            <a:pPr marL="6858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 databases </a:t>
            </a:r>
            <a:r>
              <a:rPr lang="en-US" sz="1400" i="1" dirty="0"/>
              <a:t>for everyday </a:t>
            </a:r>
            <a:r>
              <a:rPr lang="en-US" sz="1400" i="1" dirty="0" smtClean="0"/>
              <a:t>needs.”</a:t>
            </a:r>
            <a:r>
              <a:rPr lang="en-US" sz="1400" dirty="0"/>
              <a:t> </a:t>
            </a:r>
            <a:r>
              <a:rPr lang="en-US" sz="1400" dirty="0" smtClean="0"/>
              <a:t>NAR; </a:t>
            </a:r>
            <a:r>
              <a:rPr lang="en-US" sz="1400" dirty="0" err="1"/>
              <a:t>doi</a:t>
            </a:r>
            <a:r>
              <a:rPr lang="en-US" sz="1400" dirty="0"/>
              <a:t>: 10.1093/</a:t>
            </a:r>
            <a:r>
              <a:rPr lang="en-US" sz="1400" dirty="0" err="1"/>
              <a:t>nar</a:t>
            </a:r>
            <a:r>
              <a:rPr lang="en-US" sz="1400" dirty="0"/>
              <a:t>/gkq1105</a:t>
            </a:r>
            <a:r>
              <a:rPr lang="en-US" sz="1400" dirty="0" smtClean="0"/>
              <a:t>.</a:t>
            </a:r>
            <a:endParaRPr lang="en-US" sz="1400" dirty="0"/>
          </a:p>
          <a:p>
            <a:pPr marL="68580" indent="0">
              <a:buNone/>
            </a:pPr>
            <a:endParaRPr lang="en-US" sz="1400" b="1" dirty="0" smtClean="0"/>
          </a:p>
          <a:p>
            <a:pPr marL="68580" indent="0">
              <a:buNone/>
            </a:pPr>
            <a:r>
              <a:rPr lang="en-US" sz="1400" b="1" dirty="0" smtClean="0"/>
              <a:t>[</a:t>
            </a:r>
            <a:r>
              <a:rPr lang="en-US" sz="1400" b="1" dirty="0"/>
              <a:t>4]</a:t>
            </a:r>
            <a:r>
              <a:rPr lang="en-US" sz="1400" dirty="0"/>
              <a:t> </a:t>
            </a:r>
            <a:r>
              <a:rPr lang="en-US" sz="1400" dirty="0" err="1" smtClean="0"/>
              <a:t>Kabsch</a:t>
            </a:r>
            <a:r>
              <a:rPr lang="en-US" sz="1400" dirty="0" smtClean="0"/>
              <a:t>, W. and C. Sander. (1983) “</a:t>
            </a:r>
            <a:r>
              <a:rPr lang="en-US" sz="1400" i="1" dirty="0" smtClean="0"/>
              <a:t>Dictionary </a:t>
            </a:r>
            <a:r>
              <a:rPr lang="en-US" sz="1400" i="1" dirty="0"/>
              <a:t>of protein </a:t>
            </a:r>
            <a:r>
              <a:rPr lang="en-US" sz="1400" i="1" dirty="0" smtClean="0"/>
              <a:t>secondary</a:t>
            </a:r>
          </a:p>
          <a:p>
            <a:pPr marL="6858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 structure</a:t>
            </a:r>
            <a:r>
              <a:rPr lang="en-US" sz="1400" i="1" dirty="0"/>
              <a:t>: pattern recognition </a:t>
            </a:r>
            <a:r>
              <a:rPr lang="en-US" sz="1400" i="1" dirty="0" smtClean="0"/>
              <a:t>of hydrogen</a:t>
            </a:r>
            <a:r>
              <a:rPr lang="en-US" sz="1400" i="1" dirty="0"/>
              <a:t>-bonded </a:t>
            </a:r>
            <a:r>
              <a:rPr lang="en-US" sz="1400" i="1" dirty="0" smtClean="0"/>
              <a:t>and</a:t>
            </a:r>
            <a:endParaRPr lang="en-US" sz="1400" dirty="0"/>
          </a:p>
          <a:p>
            <a:pPr marL="6858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 geometrical features.”</a:t>
            </a:r>
            <a:r>
              <a:rPr lang="en-US" sz="1400" dirty="0"/>
              <a:t> </a:t>
            </a:r>
            <a:r>
              <a:rPr lang="en-US" sz="1400" dirty="0" smtClean="0"/>
              <a:t>Biopolymers, 22 </a:t>
            </a:r>
            <a:r>
              <a:rPr lang="en-US" sz="1400" dirty="0"/>
              <a:t>2577-2637. PMID: 6667333; UI</a:t>
            </a:r>
            <a:r>
              <a:rPr lang="en-US" sz="1400" dirty="0" smtClean="0"/>
              <a:t>:</a:t>
            </a:r>
          </a:p>
          <a:p>
            <a:pPr marL="6858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84128824</a:t>
            </a:r>
            <a:r>
              <a:rPr lang="en-US" sz="1400" dirty="0"/>
              <a:t>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71281" y="5867400"/>
            <a:ext cx="6777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0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4648200" cy="4343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Definition of “loop”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Loop structure important for protein structure/function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Highly variable structure – difficult to predict</a:t>
            </a:r>
          </a:p>
          <a:p>
            <a:r>
              <a:rPr lang="en-US" dirty="0" smtClean="0"/>
              <a:t>Two main approaches:</a:t>
            </a:r>
          </a:p>
          <a:p>
            <a:pPr lvl="1"/>
            <a:r>
              <a:rPr lang="en-US" i="1" dirty="0" err="1" smtClean="0"/>
              <a:t>Ab</a:t>
            </a:r>
            <a:r>
              <a:rPr lang="en-US" i="1" dirty="0" smtClean="0"/>
              <a:t> initio</a:t>
            </a:r>
            <a:endParaRPr lang="en-US" dirty="0" smtClean="0"/>
          </a:p>
          <a:p>
            <a:pPr lvl="2"/>
            <a:r>
              <a:rPr lang="en-US" dirty="0" smtClean="0"/>
              <a:t>MODELLER, PLOP</a:t>
            </a:r>
          </a:p>
          <a:p>
            <a:pPr lvl="1"/>
            <a:r>
              <a:rPr lang="en-US" dirty="0" smtClean="0"/>
              <a:t>Database search</a:t>
            </a:r>
          </a:p>
          <a:p>
            <a:pPr lvl="2"/>
            <a:r>
              <a:rPr lang="en-US" dirty="0" smtClean="0"/>
              <a:t>FREAD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2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/>
              <a:t>Loop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4724400" cy="4267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Length (number of residues)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Anchor structure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SSE type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 smtClean="0"/>
              <a:t>patial position/orientation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Distance between anchors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Loop stretch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Backbone structure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Sequence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8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1"/>
            <a:ext cx="7543800" cy="4038600"/>
          </a:xfrm>
        </p:spPr>
        <p:txBody>
          <a:bodyPr/>
          <a:lstStyle/>
          <a:p>
            <a:pPr marL="52578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Extract loop data from PDB files.</a:t>
            </a:r>
          </a:p>
          <a:p>
            <a:pPr marL="52578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Cluster loops based on structural characteristics.</a:t>
            </a:r>
          </a:p>
          <a:p>
            <a:pPr marL="52578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Construct representative probabilistic sequences for each loop cluster.</a:t>
            </a:r>
          </a:p>
          <a:p>
            <a:pPr marL="52578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Classify new loop sequences by identifying the closest sequence match(</a:t>
            </a:r>
            <a:r>
              <a:rPr lang="en-US" dirty="0" err="1" smtClean="0"/>
              <a:t>es</a:t>
            </a:r>
            <a:r>
              <a:rPr lang="en-US" dirty="0" smtClean="0"/>
              <a:t>), then transferring the loop characteristics of those clusters.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2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7464"/>
            <a:ext cx="7024744" cy="826536"/>
          </a:xfrm>
        </p:spPr>
        <p:txBody>
          <a:bodyPr/>
          <a:lstStyle/>
          <a:p>
            <a:r>
              <a:rPr lang="en-US" dirty="0" smtClean="0"/>
              <a:t>Loop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4" y="1828800"/>
            <a:ext cx="6777317" cy="3749829"/>
          </a:xfrm>
        </p:spPr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2000" dirty="0" smtClean="0"/>
              <a:t>In dealing with loop structures we are potentially looking at </a:t>
            </a:r>
            <a:r>
              <a:rPr lang="en-US" sz="2000" dirty="0" err="1" smtClean="0"/>
              <a:t>unannotated</a:t>
            </a:r>
            <a:r>
              <a:rPr lang="en-US" sz="2000" dirty="0" smtClean="0"/>
              <a:t> PDB files. </a:t>
            </a:r>
          </a:p>
          <a:p>
            <a:pPr lvl="0">
              <a:spcAft>
                <a:spcPts val="600"/>
              </a:spcAft>
            </a:pPr>
            <a:r>
              <a:rPr lang="en-US" sz="2000" dirty="0" smtClean="0"/>
              <a:t>Using </a:t>
            </a:r>
            <a:r>
              <a:rPr lang="en-US" sz="2000" dirty="0"/>
              <a:t>DSSP and BioPython to “annotate” PDB files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extract loops</a:t>
            </a:r>
          </a:p>
          <a:p>
            <a:pPr lvl="0"/>
            <a:r>
              <a:rPr lang="en-US" sz="2000" dirty="0"/>
              <a:t>DSSP [1]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DSSP is a program that calculates DSSP entries from PDB entries.</a:t>
            </a:r>
          </a:p>
          <a:p>
            <a:pPr lvl="0"/>
            <a:r>
              <a:rPr lang="en-US" sz="2000" dirty="0"/>
              <a:t>BioPython [2]</a:t>
            </a:r>
          </a:p>
          <a:p>
            <a:pPr lvl="1"/>
            <a:r>
              <a:rPr lang="en-US" sz="2000" dirty="0"/>
              <a:t>Utilizes the DSSP program to calculate secondary </a:t>
            </a:r>
            <a:r>
              <a:rPr lang="en-US" sz="2000" dirty="0" smtClean="0"/>
              <a:t>structure.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43492" y="5781829"/>
            <a:ext cx="6777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43492" y="5842276"/>
            <a:ext cx="6777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[1] Wolfgang </a:t>
            </a:r>
            <a:r>
              <a:rPr lang="en-US" sz="900" dirty="0" err="1"/>
              <a:t>Kabsch</a:t>
            </a:r>
            <a:r>
              <a:rPr lang="en-US" sz="900" dirty="0"/>
              <a:t> and Chris Sander’s DSSP implementation (</a:t>
            </a:r>
            <a:r>
              <a:rPr lang="en-US" sz="900" u="sng" dirty="0">
                <a:hlinkClick r:id="rId3"/>
              </a:rPr>
              <a:t>http://swift.cmbi.ru.nl/gv/dssp/</a:t>
            </a:r>
            <a:r>
              <a:rPr lang="en-US" sz="900" dirty="0"/>
              <a:t>)</a:t>
            </a:r>
          </a:p>
          <a:p>
            <a:pPr algn="ctr"/>
            <a:r>
              <a:rPr lang="en-US" sz="900" dirty="0" smtClean="0"/>
              <a:t> [</a:t>
            </a:r>
            <a:r>
              <a:rPr lang="en-US" sz="900" dirty="0"/>
              <a:t>2] </a:t>
            </a:r>
            <a:r>
              <a:rPr lang="en-US" sz="900" dirty="0" err="1"/>
              <a:t>BioPython</a:t>
            </a:r>
            <a:r>
              <a:rPr lang="en-US" sz="900" dirty="0"/>
              <a:t>/DSSP module (</a:t>
            </a:r>
            <a:r>
              <a:rPr lang="en-US" sz="900" u="sng" dirty="0">
                <a:hlinkClick r:id="rId4"/>
              </a:rPr>
              <a:t>http://biopython.org/DIST/docs/api/Bio.PDB.DSSP%27-module.html</a:t>
            </a:r>
            <a:r>
              <a:rPr lang="en-US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51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724936"/>
          </a:xfrm>
        </p:spPr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Extraction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1200"/>
            <a:ext cx="6777317" cy="3851429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Custom functions then leverage </a:t>
            </a:r>
            <a:r>
              <a:rPr lang="en-US" sz="2000" dirty="0" err="1"/>
              <a:t>BioPython</a:t>
            </a:r>
            <a:r>
              <a:rPr lang="en-US" sz="2000" dirty="0"/>
              <a:t>/DSSP to:</a:t>
            </a:r>
            <a:r>
              <a:rPr lang="en-US" sz="1800" dirty="0"/>
              <a:t>	</a:t>
            </a:r>
          </a:p>
          <a:p>
            <a:pPr lvl="1"/>
            <a:r>
              <a:rPr lang="en-US" sz="1800" dirty="0"/>
              <a:t>Calculate SSEs</a:t>
            </a:r>
          </a:p>
          <a:p>
            <a:pPr lvl="1">
              <a:spcAft>
                <a:spcPts val="1200"/>
              </a:spcAft>
            </a:pPr>
            <a:r>
              <a:rPr lang="en-US" sz="1800" dirty="0"/>
              <a:t>Determine Loop Structures based on SSE context. </a:t>
            </a:r>
          </a:p>
          <a:p>
            <a:pPr lvl="0"/>
            <a:r>
              <a:rPr lang="en-US" sz="2000" dirty="0"/>
              <a:t>Extracted Loop Structures contain a lot of information that we use:</a:t>
            </a:r>
          </a:p>
          <a:p>
            <a:pPr lvl="1"/>
            <a:r>
              <a:rPr lang="en-US" sz="1800" dirty="0"/>
              <a:t>Start/End residue positions</a:t>
            </a:r>
          </a:p>
          <a:p>
            <a:pPr lvl="1"/>
            <a:r>
              <a:rPr lang="en-US" sz="1800" dirty="0"/>
              <a:t>Underlying atoms/sequence</a:t>
            </a:r>
          </a:p>
          <a:p>
            <a:pPr lvl="1"/>
            <a:r>
              <a:rPr lang="en-US" sz="1800" dirty="0"/>
              <a:t>Left anchor atoms/residue type</a:t>
            </a:r>
          </a:p>
          <a:p>
            <a:pPr lvl="1"/>
            <a:r>
              <a:rPr lang="en-US" sz="1800" dirty="0"/>
              <a:t>Right anchor atoms/residue </a:t>
            </a:r>
            <a:r>
              <a:rPr lang="en-US" sz="1800" dirty="0" smtClean="0"/>
              <a:t>type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13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US" dirty="0" smtClean="0"/>
              <a:t>Modeling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62282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Represent a large number of loops in a small space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Model class</a:t>
            </a:r>
          </a:p>
          <a:p>
            <a:pPr lvl="1"/>
            <a:r>
              <a:rPr lang="en-US" dirty="0" smtClean="0"/>
              <a:t>Parents (loop or model)</a:t>
            </a:r>
          </a:p>
          <a:p>
            <a:pPr lvl="1"/>
            <a:r>
              <a:rPr lang="en-US" dirty="0" smtClean="0"/>
              <a:t>Atom positions</a:t>
            </a:r>
          </a:p>
          <a:p>
            <a:pPr lvl="1"/>
            <a:r>
              <a:rPr lang="en-US" dirty="0" smtClean="0"/>
              <a:t>SSEs</a:t>
            </a:r>
          </a:p>
          <a:p>
            <a:pPr lvl="1"/>
            <a:r>
              <a:rPr lang="en-US" dirty="0" smtClean="0"/>
              <a:t>Representative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7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>
            <a:normAutofit/>
          </a:bodyPr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733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Scoring two loops and/or models</a:t>
            </a:r>
          </a:p>
          <a:p>
            <a:r>
              <a:rPr lang="en-US" dirty="0" smtClean="0"/>
              <a:t>We consider:</a:t>
            </a:r>
          </a:p>
          <a:p>
            <a:pPr lvl="1"/>
            <a:r>
              <a:rPr lang="en-US" dirty="0" smtClean="0"/>
              <a:t>SSE type</a:t>
            </a:r>
          </a:p>
          <a:p>
            <a:pPr lvl="1"/>
            <a:r>
              <a:rPr lang="en-US" dirty="0" smtClean="0"/>
              <a:t>Loop length</a:t>
            </a:r>
          </a:p>
          <a:p>
            <a:pPr lvl="1"/>
            <a:r>
              <a:rPr lang="en-US" dirty="0" smtClean="0"/>
              <a:t>Distance between anchor SSEs</a:t>
            </a:r>
          </a:p>
          <a:p>
            <a:pPr lvl="1"/>
            <a:r>
              <a:rPr lang="en-US" dirty="0" smtClean="0"/>
              <a:t>Angle between SSEs and the loops</a:t>
            </a:r>
          </a:p>
          <a:p>
            <a:pPr lvl="1"/>
            <a:r>
              <a:rPr lang="en-US" dirty="0" smtClean="0"/>
              <a:t>Deviation of structure of the two loops</a:t>
            </a:r>
          </a:p>
          <a:p>
            <a:pPr lvl="2"/>
            <a:r>
              <a:rPr lang="en-US" dirty="0" smtClean="0"/>
              <a:t>We align the loops then compare with RMSD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5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8" y="914400"/>
            <a:ext cx="7024744" cy="801136"/>
          </a:xfrm>
        </p:spPr>
        <p:txBody>
          <a:bodyPr/>
          <a:lstStyle/>
          <a:p>
            <a:r>
              <a:rPr lang="en-US" dirty="0" smtClean="0"/>
              <a:t>Loop structure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153400" cy="838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we have two loops</a:t>
            </a:r>
          </a:p>
          <a:p>
            <a:r>
              <a:rPr lang="en-US" dirty="0" smtClean="0"/>
              <a:t>How do we align them?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10200" y="4267200"/>
            <a:ext cx="1561331" cy="1327430"/>
            <a:chOff x="6657252" y="3679634"/>
            <a:chExt cx="1561331" cy="1327430"/>
          </a:xfrm>
        </p:grpSpPr>
        <p:sp>
          <p:nvSpPr>
            <p:cNvPr id="11" name="Freeform 10"/>
            <p:cNvSpPr/>
            <p:nvPr/>
          </p:nvSpPr>
          <p:spPr>
            <a:xfrm>
              <a:off x="6657252" y="3679634"/>
              <a:ext cx="1191348" cy="1123720"/>
            </a:xfrm>
            <a:custGeom>
              <a:avLst/>
              <a:gdLst>
                <a:gd name="connsiteX0" fmla="*/ 1191348 w 1191348"/>
                <a:gd name="connsiteY0" fmla="*/ 396607 h 1123720"/>
                <a:gd name="connsiteX1" fmla="*/ 1169314 w 1191348"/>
                <a:gd name="connsiteY1" fmla="*/ 308472 h 1123720"/>
                <a:gd name="connsiteX2" fmla="*/ 1037112 w 1191348"/>
                <a:gd name="connsiteY2" fmla="*/ 220337 h 1123720"/>
                <a:gd name="connsiteX3" fmla="*/ 993044 w 1191348"/>
                <a:gd name="connsiteY3" fmla="*/ 198303 h 1123720"/>
                <a:gd name="connsiteX4" fmla="*/ 860842 w 1191348"/>
                <a:gd name="connsiteY4" fmla="*/ 154236 h 1123720"/>
                <a:gd name="connsiteX5" fmla="*/ 706606 w 1191348"/>
                <a:gd name="connsiteY5" fmla="*/ 110168 h 1123720"/>
                <a:gd name="connsiteX6" fmla="*/ 618471 w 1191348"/>
                <a:gd name="connsiteY6" fmla="*/ 66101 h 1123720"/>
                <a:gd name="connsiteX7" fmla="*/ 574403 w 1191348"/>
                <a:gd name="connsiteY7" fmla="*/ 44067 h 1123720"/>
                <a:gd name="connsiteX8" fmla="*/ 530336 w 1191348"/>
                <a:gd name="connsiteY8" fmla="*/ 0 h 1123720"/>
                <a:gd name="connsiteX9" fmla="*/ 376100 w 1191348"/>
                <a:gd name="connsiteY9" fmla="*/ 44067 h 1123720"/>
                <a:gd name="connsiteX10" fmla="*/ 354066 w 1191348"/>
                <a:gd name="connsiteY10" fmla="*/ 88135 h 1123720"/>
                <a:gd name="connsiteX11" fmla="*/ 287965 w 1191348"/>
                <a:gd name="connsiteY11" fmla="*/ 176270 h 1123720"/>
                <a:gd name="connsiteX12" fmla="*/ 265931 w 1191348"/>
                <a:gd name="connsiteY12" fmla="*/ 374573 h 1123720"/>
                <a:gd name="connsiteX13" fmla="*/ 221864 w 1191348"/>
                <a:gd name="connsiteY13" fmla="*/ 418641 h 1123720"/>
                <a:gd name="connsiteX14" fmla="*/ 133729 w 1191348"/>
                <a:gd name="connsiteY14" fmla="*/ 462708 h 1123720"/>
                <a:gd name="connsiteX15" fmla="*/ 67627 w 1191348"/>
                <a:gd name="connsiteY15" fmla="*/ 528809 h 1123720"/>
                <a:gd name="connsiteX16" fmla="*/ 1526 w 1191348"/>
                <a:gd name="connsiteY16" fmla="*/ 616944 h 1123720"/>
                <a:gd name="connsiteX17" fmla="*/ 67627 w 1191348"/>
                <a:gd name="connsiteY17" fmla="*/ 771180 h 1123720"/>
                <a:gd name="connsiteX18" fmla="*/ 111695 w 1191348"/>
                <a:gd name="connsiteY18" fmla="*/ 859315 h 1123720"/>
                <a:gd name="connsiteX19" fmla="*/ 221864 w 1191348"/>
                <a:gd name="connsiteY19" fmla="*/ 991518 h 1123720"/>
                <a:gd name="connsiteX20" fmla="*/ 354066 w 1191348"/>
                <a:gd name="connsiteY20" fmla="*/ 1057619 h 1123720"/>
                <a:gd name="connsiteX21" fmla="*/ 442201 w 1191348"/>
                <a:gd name="connsiteY21" fmla="*/ 1101686 h 1123720"/>
                <a:gd name="connsiteX22" fmla="*/ 486268 w 1191348"/>
                <a:gd name="connsiteY22" fmla="*/ 1123720 h 1123720"/>
                <a:gd name="connsiteX23" fmla="*/ 993044 w 1191348"/>
                <a:gd name="connsiteY23" fmla="*/ 1123720 h 112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1348" h="1123720">
                  <a:moveTo>
                    <a:pt x="1191348" y="396607"/>
                  </a:moveTo>
                  <a:cubicBezTo>
                    <a:pt x="1184003" y="367229"/>
                    <a:pt x="1182857" y="335558"/>
                    <a:pt x="1169314" y="308472"/>
                  </a:cubicBezTo>
                  <a:cubicBezTo>
                    <a:pt x="1146883" y="263611"/>
                    <a:pt x="1072893" y="238228"/>
                    <a:pt x="1037112" y="220337"/>
                  </a:cubicBezTo>
                  <a:cubicBezTo>
                    <a:pt x="1022423" y="212992"/>
                    <a:pt x="1008624" y="203496"/>
                    <a:pt x="993044" y="198303"/>
                  </a:cubicBezTo>
                  <a:cubicBezTo>
                    <a:pt x="948977" y="183614"/>
                    <a:pt x="905906" y="165502"/>
                    <a:pt x="860842" y="154236"/>
                  </a:cubicBezTo>
                  <a:cubicBezTo>
                    <a:pt x="816115" y="143054"/>
                    <a:pt x="750862" y="129135"/>
                    <a:pt x="706606" y="110168"/>
                  </a:cubicBezTo>
                  <a:cubicBezTo>
                    <a:pt x="676416" y="97229"/>
                    <a:pt x="647849" y="80790"/>
                    <a:pt x="618471" y="66101"/>
                  </a:cubicBezTo>
                  <a:cubicBezTo>
                    <a:pt x="603782" y="58756"/>
                    <a:pt x="586016" y="55680"/>
                    <a:pt x="574403" y="44067"/>
                  </a:cubicBezTo>
                  <a:lnTo>
                    <a:pt x="530336" y="0"/>
                  </a:lnTo>
                  <a:cubicBezTo>
                    <a:pt x="514606" y="3146"/>
                    <a:pt x="405187" y="14979"/>
                    <a:pt x="376100" y="44067"/>
                  </a:cubicBezTo>
                  <a:cubicBezTo>
                    <a:pt x="364487" y="55680"/>
                    <a:pt x="363920" y="74996"/>
                    <a:pt x="354066" y="88135"/>
                  </a:cubicBezTo>
                  <a:cubicBezTo>
                    <a:pt x="270545" y="199496"/>
                    <a:pt x="341300" y="69601"/>
                    <a:pt x="287965" y="176270"/>
                  </a:cubicBezTo>
                  <a:cubicBezTo>
                    <a:pt x="280620" y="242371"/>
                    <a:pt x="283430" y="310409"/>
                    <a:pt x="265931" y="374573"/>
                  </a:cubicBezTo>
                  <a:cubicBezTo>
                    <a:pt x="260465" y="394615"/>
                    <a:pt x="239149" y="407118"/>
                    <a:pt x="221864" y="418641"/>
                  </a:cubicBezTo>
                  <a:cubicBezTo>
                    <a:pt x="194535" y="436861"/>
                    <a:pt x="133729" y="462708"/>
                    <a:pt x="133729" y="462708"/>
                  </a:cubicBezTo>
                  <a:cubicBezTo>
                    <a:pt x="92598" y="544970"/>
                    <a:pt x="138137" y="475927"/>
                    <a:pt x="67627" y="528809"/>
                  </a:cubicBezTo>
                  <a:cubicBezTo>
                    <a:pt x="23085" y="562215"/>
                    <a:pt x="24046" y="571906"/>
                    <a:pt x="1526" y="616944"/>
                  </a:cubicBezTo>
                  <a:cubicBezTo>
                    <a:pt x="37716" y="761702"/>
                    <a:pt x="0" y="652833"/>
                    <a:pt x="67627" y="771180"/>
                  </a:cubicBezTo>
                  <a:cubicBezTo>
                    <a:pt x="83923" y="799698"/>
                    <a:pt x="97006" y="829937"/>
                    <a:pt x="111695" y="859315"/>
                  </a:cubicBezTo>
                  <a:cubicBezTo>
                    <a:pt x="139167" y="914258"/>
                    <a:pt x="155365" y="958269"/>
                    <a:pt x="221864" y="991518"/>
                  </a:cubicBezTo>
                  <a:lnTo>
                    <a:pt x="354066" y="1057619"/>
                  </a:lnTo>
                  <a:lnTo>
                    <a:pt x="442201" y="1101686"/>
                  </a:lnTo>
                  <a:cubicBezTo>
                    <a:pt x="456890" y="1109030"/>
                    <a:pt x="469845" y="1123720"/>
                    <a:pt x="486268" y="1123720"/>
                  </a:cubicBezTo>
                  <a:lnTo>
                    <a:pt x="993044" y="112372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623672" y="4748270"/>
              <a:ext cx="594911" cy="258794"/>
            </a:xfrm>
            <a:custGeom>
              <a:avLst/>
              <a:gdLst>
                <a:gd name="connsiteX0" fmla="*/ 0 w 594911"/>
                <a:gd name="connsiteY0" fmla="*/ 66101 h 258794"/>
                <a:gd name="connsiteX1" fmla="*/ 88135 w 594911"/>
                <a:gd name="connsiteY1" fmla="*/ 110169 h 258794"/>
                <a:gd name="connsiteX2" fmla="*/ 132203 w 594911"/>
                <a:gd name="connsiteY2" fmla="*/ 132202 h 258794"/>
                <a:gd name="connsiteX3" fmla="*/ 176270 w 594911"/>
                <a:gd name="connsiteY3" fmla="*/ 110169 h 258794"/>
                <a:gd name="connsiteX4" fmla="*/ 220338 w 594911"/>
                <a:gd name="connsiteY4" fmla="*/ 22034 h 258794"/>
                <a:gd name="connsiteX5" fmla="*/ 176270 w 594911"/>
                <a:gd name="connsiteY5" fmla="*/ 0 h 258794"/>
                <a:gd name="connsiteX6" fmla="*/ 154236 w 594911"/>
                <a:gd name="connsiteY6" fmla="*/ 88135 h 258794"/>
                <a:gd name="connsiteX7" fmla="*/ 176270 w 594911"/>
                <a:gd name="connsiteY7" fmla="*/ 132202 h 258794"/>
                <a:gd name="connsiteX8" fmla="*/ 220338 w 594911"/>
                <a:gd name="connsiteY8" fmla="*/ 154236 h 258794"/>
                <a:gd name="connsiteX9" fmla="*/ 374574 w 594911"/>
                <a:gd name="connsiteY9" fmla="*/ 132202 h 258794"/>
                <a:gd name="connsiteX10" fmla="*/ 374574 w 594911"/>
                <a:gd name="connsiteY10" fmla="*/ 22034 h 258794"/>
                <a:gd name="connsiteX11" fmla="*/ 330506 w 594911"/>
                <a:gd name="connsiteY11" fmla="*/ 0 h 258794"/>
                <a:gd name="connsiteX12" fmla="*/ 264405 w 594911"/>
                <a:gd name="connsiteY12" fmla="*/ 22034 h 258794"/>
                <a:gd name="connsiteX13" fmla="*/ 308473 w 594911"/>
                <a:gd name="connsiteY13" fmla="*/ 154236 h 258794"/>
                <a:gd name="connsiteX14" fmla="*/ 396608 w 594911"/>
                <a:gd name="connsiteY14" fmla="*/ 198303 h 258794"/>
                <a:gd name="connsiteX15" fmla="*/ 440675 w 594911"/>
                <a:gd name="connsiteY15" fmla="*/ 220337 h 258794"/>
                <a:gd name="connsiteX16" fmla="*/ 594911 w 594911"/>
                <a:gd name="connsiteY16" fmla="*/ 242371 h 25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4911" h="258794">
                  <a:moveTo>
                    <a:pt x="0" y="66101"/>
                  </a:moveTo>
                  <a:lnTo>
                    <a:pt x="88135" y="110169"/>
                  </a:lnTo>
                  <a:lnTo>
                    <a:pt x="132203" y="132202"/>
                  </a:lnTo>
                  <a:cubicBezTo>
                    <a:pt x="146892" y="124858"/>
                    <a:pt x="166011" y="122993"/>
                    <a:pt x="176270" y="110169"/>
                  </a:cubicBezTo>
                  <a:cubicBezTo>
                    <a:pt x="196789" y="84521"/>
                    <a:pt x="220338" y="22034"/>
                    <a:pt x="220338" y="22034"/>
                  </a:cubicBezTo>
                  <a:cubicBezTo>
                    <a:pt x="205649" y="14689"/>
                    <a:pt x="192693" y="0"/>
                    <a:pt x="176270" y="0"/>
                  </a:cubicBezTo>
                  <a:cubicBezTo>
                    <a:pt x="102312" y="0"/>
                    <a:pt x="139904" y="52304"/>
                    <a:pt x="154236" y="88135"/>
                  </a:cubicBezTo>
                  <a:cubicBezTo>
                    <a:pt x="160335" y="103383"/>
                    <a:pt x="164657" y="120589"/>
                    <a:pt x="176270" y="132202"/>
                  </a:cubicBezTo>
                  <a:cubicBezTo>
                    <a:pt x="187883" y="143815"/>
                    <a:pt x="205649" y="146891"/>
                    <a:pt x="220338" y="154236"/>
                  </a:cubicBezTo>
                  <a:cubicBezTo>
                    <a:pt x="271750" y="146891"/>
                    <a:pt x="325947" y="150437"/>
                    <a:pt x="374574" y="132202"/>
                  </a:cubicBezTo>
                  <a:cubicBezTo>
                    <a:pt x="419051" y="115523"/>
                    <a:pt x="384752" y="35604"/>
                    <a:pt x="374574" y="22034"/>
                  </a:cubicBezTo>
                  <a:cubicBezTo>
                    <a:pt x="364720" y="8896"/>
                    <a:pt x="345195" y="7345"/>
                    <a:pt x="330506" y="0"/>
                  </a:cubicBezTo>
                  <a:cubicBezTo>
                    <a:pt x="308472" y="7345"/>
                    <a:pt x="273031" y="470"/>
                    <a:pt x="264405" y="22034"/>
                  </a:cubicBezTo>
                  <a:cubicBezTo>
                    <a:pt x="263031" y="25470"/>
                    <a:pt x="287751" y="137659"/>
                    <a:pt x="308473" y="154236"/>
                  </a:cubicBezTo>
                  <a:cubicBezTo>
                    <a:pt x="334121" y="174755"/>
                    <a:pt x="367230" y="183614"/>
                    <a:pt x="396608" y="198303"/>
                  </a:cubicBezTo>
                  <a:lnTo>
                    <a:pt x="440675" y="220337"/>
                  </a:lnTo>
                  <a:cubicBezTo>
                    <a:pt x="517588" y="258794"/>
                    <a:pt x="468319" y="242371"/>
                    <a:pt x="594911" y="24237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733841" y="4065224"/>
              <a:ext cx="264405" cy="469278"/>
            </a:xfrm>
            <a:custGeom>
              <a:avLst/>
              <a:gdLst>
                <a:gd name="connsiteX0" fmla="*/ 110169 w 264405"/>
                <a:gd name="connsiteY0" fmla="*/ 0 h 469278"/>
                <a:gd name="connsiteX1" fmla="*/ 176270 w 264405"/>
                <a:gd name="connsiteY1" fmla="*/ 132203 h 469278"/>
                <a:gd name="connsiteX2" fmla="*/ 198304 w 264405"/>
                <a:gd name="connsiteY2" fmla="*/ 176270 h 469278"/>
                <a:gd name="connsiteX3" fmla="*/ 88135 w 264405"/>
                <a:gd name="connsiteY3" fmla="*/ 198304 h 469278"/>
                <a:gd name="connsiteX4" fmla="*/ 0 w 264405"/>
                <a:gd name="connsiteY4" fmla="*/ 242371 h 469278"/>
                <a:gd name="connsiteX5" fmla="*/ 220337 w 264405"/>
                <a:gd name="connsiteY5" fmla="*/ 308472 h 469278"/>
                <a:gd name="connsiteX6" fmla="*/ 264405 w 264405"/>
                <a:gd name="connsiteY6" fmla="*/ 330506 h 469278"/>
                <a:gd name="connsiteX7" fmla="*/ 242371 w 264405"/>
                <a:gd name="connsiteY7" fmla="*/ 374574 h 469278"/>
                <a:gd name="connsiteX8" fmla="*/ 88135 w 264405"/>
                <a:gd name="connsiteY8" fmla="*/ 396607 h 469278"/>
                <a:gd name="connsiteX9" fmla="*/ 44067 w 264405"/>
                <a:gd name="connsiteY9" fmla="*/ 418641 h 469278"/>
                <a:gd name="connsiteX10" fmla="*/ 0 w 264405"/>
                <a:gd name="connsiteY10" fmla="*/ 462709 h 46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4405" h="469278">
                  <a:moveTo>
                    <a:pt x="110169" y="0"/>
                  </a:moveTo>
                  <a:lnTo>
                    <a:pt x="176270" y="132203"/>
                  </a:lnTo>
                  <a:lnTo>
                    <a:pt x="198304" y="176270"/>
                  </a:lnTo>
                  <a:cubicBezTo>
                    <a:pt x="161581" y="183615"/>
                    <a:pt x="123663" y="186461"/>
                    <a:pt x="88135" y="198304"/>
                  </a:cubicBezTo>
                  <a:cubicBezTo>
                    <a:pt x="56975" y="208691"/>
                    <a:pt x="0" y="242371"/>
                    <a:pt x="0" y="242371"/>
                  </a:cubicBezTo>
                  <a:cubicBezTo>
                    <a:pt x="63254" y="258185"/>
                    <a:pt x="166696" y="281652"/>
                    <a:pt x="220337" y="308472"/>
                  </a:cubicBezTo>
                  <a:lnTo>
                    <a:pt x="264405" y="330506"/>
                  </a:lnTo>
                  <a:cubicBezTo>
                    <a:pt x="257060" y="345195"/>
                    <a:pt x="257749" y="368807"/>
                    <a:pt x="242371" y="374574"/>
                  </a:cubicBezTo>
                  <a:cubicBezTo>
                    <a:pt x="193744" y="392809"/>
                    <a:pt x="138832" y="385341"/>
                    <a:pt x="88135" y="396607"/>
                  </a:cubicBezTo>
                  <a:cubicBezTo>
                    <a:pt x="72103" y="400170"/>
                    <a:pt x="58756" y="411296"/>
                    <a:pt x="44067" y="418641"/>
                  </a:cubicBezTo>
                  <a:cubicBezTo>
                    <a:pt x="18749" y="469278"/>
                    <a:pt x="38457" y="462709"/>
                    <a:pt x="0" y="46270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3000" y="3733800"/>
            <a:ext cx="1561331" cy="1327430"/>
            <a:chOff x="6657252" y="3679634"/>
            <a:chExt cx="1561331" cy="1327430"/>
          </a:xfrm>
        </p:grpSpPr>
        <p:sp>
          <p:nvSpPr>
            <p:cNvPr id="15" name="Freeform 14"/>
            <p:cNvSpPr/>
            <p:nvPr/>
          </p:nvSpPr>
          <p:spPr>
            <a:xfrm>
              <a:off x="6657252" y="3679634"/>
              <a:ext cx="1191348" cy="1123720"/>
            </a:xfrm>
            <a:custGeom>
              <a:avLst/>
              <a:gdLst>
                <a:gd name="connsiteX0" fmla="*/ 1191348 w 1191348"/>
                <a:gd name="connsiteY0" fmla="*/ 396607 h 1123720"/>
                <a:gd name="connsiteX1" fmla="*/ 1169314 w 1191348"/>
                <a:gd name="connsiteY1" fmla="*/ 308472 h 1123720"/>
                <a:gd name="connsiteX2" fmla="*/ 1037112 w 1191348"/>
                <a:gd name="connsiteY2" fmla="*/ 220337 h 1123720"/>
                <a:gd name="connsiteX3" fmla="*/ 993044 w 1191348"/>
                <a:gd name="connsiteY3" fmla="*/ 198303 h 1123720"/>
                <a:gd name="connsiteX4" fmla="*/ 860842 w 1191348"/>
                <a:gd name="connsiteY4" fmla="*/ 154236 h 1123720"/>
                <a:gd name="connsiteX5" fmla="*/ 706606 w 1191348"/>
                <a:gd name="connsiteY5" fmla="*/ 110168 h 1123720"/>
                <a:gd name="connsiteX6" fmla="*/ 618471 w 1191348"/>
                <a:gd name="connsiteY6" fmla="*/ 66101 h 1123720"/>
                <a:gd name="connsiteX7" fmla="*/ 574403 w 1191348"/>
                <a:gd name="connsiteY7" fmla="*/ 44067 h 1123720"/>
                <a:gd name="connsiteX8" fmla="*/ 530336 w 1191348"/>
                <a:gd name="connsiteY8" fmla="*/ 0 h 1123720"/>
                <a:gd name="connsiteX9" fmla="*/ 376100 w 1191348"/>
                <a:gd name="connsiteY9" fmla="*/ 44067 h 1123720"/>
                <a:gd name="connsiteX10" fmla="*/ 354066 w 1191348"/>
                <a:gd name="connsiteY10" fmla="*/ 88135 h 1123720"/>
                <a:gd name="connsiteX11" fmla="*/ 287965 w 1191348"/>
                <a:gd name="connsiteY11" fmla="*/ 176270 h 1123720"/>
                <a:gd name="connsiteX12" fmla="*/ 265931 w 1191348"/>
                <a:gd name="connsiteY12" fmla="*/ 374573 h 1123720"/>
                <a:gd name="connsiteX13" fmla="*/ 221864 w 1191348"/>
                <a:gd name="connsiteY13" fmla="*/ 418641 h 1123720"/>
                <a:gd name="connsiteX14" fmla="*/ 133729 w 1191348"/>
                <a:gd name="connsiteY14" fmla="*/ 462708 h 1123720"/>
                <a:gd name="connsiteX15" fmla="*/ 67627 w 1191348"/>
                <a:gd name="connsiteY15" fmla="*/ 528809 h 1123720"/>
                <a:gd name="connsiteX16" fmla="*/ 1526 w 1191348"/>
                <a:gd name="connsiteY16" fmla="*/ 616944 h 1123720"/>
                <a:gd name="connsiteX17" fmla="*/ 67627 w 1191348"/>
                <a:gd name="connsiteY17" fmla="*/ 771180 h 1123720"/>
                <a:gd name="connsiteX18" fmla="*/ 111695 w 1191348"/>
                <a:gd name="connsiteY18" fmla="*/ 859315 h 1123720"/>
                <a:gd name="connsiteX19" fmla="*/ 221864 w 1191348"/>
                <a:gd name="connsiteY19" fmla="*/ 991518 h 1123720"/>
                <a:gd name="connsiteX20" fmla="*/ 354066 w 1191348"/>
                <a:gd name="connsiteY20" fmla="*/ 1057619 h 1123720"/>
                <a:gd name="connsiteX21" fmla="*/ 442201 w 1191348"/>
                <a:gd name="connsiteY21" fmla="*/ 1101686 h 1123720"/>
                <a:gd name="connsiteX22" fmla="*/ 486268 w 1191348"/>
                <a:gd name="connsiteY22" fmla="*/ 1123720 h 1123720"/>
                <a:gd name="connsiteX23" fmla="*/ 993044 w 1191348"/>
                <a:gd name="connsiteY23" fmla="*/ 1123720 h 112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1348" h="1123720">
                  <a:moveTo>
                    <a:pt x="1191348" y="396607"/>
                  </a:moveTo>
                  <a:cubicBezTo>
                    <a:pt x="1184003" y="367229"/>
                    <a:pt x="1182857" y="335558"/>
                    <a:pt x="1169314" y="308472"/>
                  </a:cubicBezTo>
                  <a:cubicBezTo>
                    <a:pt x="1146883" y="263611"/>
                    <a:pt x="1072893" y="238228"/>
                    <a:pt x="1037112" y="220337"/>
                  </a:cubicBezTo>
                  <a:cubicBezTo>
                    <a:pt x="1022423" y="212992"/>
                    <a:pt x="1008624" y="203496"/>
                    <a:pt x="993044" y="198303"/>
                  </a:cubicBezTo>
                  <a:cubicBezTo>
                    <a:pt x="948977" y="183614"/>
                    <a:pt x="905906" y="165502"/>
                    <a:pt x="860842" y="154236"/>
                  </a:cubicBezTo>
                  <a:cubicBezTo>
                    <a:pt x="816115" y="143054"/>
                    <a:pt x="750862" y="129135"/>
                    <a:pt x="706606" y="110168"/>
                  </a:cubicBezTo>
                  <a:cubicBezTo>
                    <a:pt x="676416" y="97229"/>
                    <a:pt x="647849" y="80790"/>
                    <a:pt x="618471" y="66101"/>
                  </a:cubicBezTo>
                  <a:cubicBezTo>
                    <a:pt x="603782" y="58756"/>
                    <a:pt x="586016" y="55680"/>
                    <a:pt x="574403" y="44067"/>
                  </a:cubicBezTo>
                  <a:lnTo>
                    <a:pt x="530336" y="0"/>
                  </a:lnTo>
                  <a:cubicBezTo>
                    <a:pt x="514606" y="3146"/>
                    <a:pt x="405187" y="14979"/>
                    <a:pt x="376100" y="44067"/>
                  </a:cubicBezTo>
                  <a:cubicBezTo>
                    <a:pt x="364487" y="55680"/>
                    <a:pt x="363920" y="74996"/>
                    <a:pt x="354066" y="88135"/>
                  </a:cubicBezTo>
                  <a:cubicBezTo>
                    <a:pt x="270545" y="199496"/>
                    <a:pt x="341300" y="69601"/>
                    <a:pt x="287965" y="176270"/>
                  </a:cubicBezTo>
                  <a:cubicBezTo>
                    <a:pt x="280620" y="242371"/>
                    <a:pt x="283430" y="310409"/>
                    <a:pt x="265931" y="374573"/>
                  </a:cubicBezTo>
                  <a:cubicBezTo>
                    <a:pt x="260465" y="394615"/>
                    <a:pt x="239149" y="407118"/>
                    <a:pt x="221864" y="418641"/>
                  </a:cubicBezTo>
                  <a:cubicBezTo>
                    <a:pt x="194535" y="436861"/>
                    <a:pt x="133729" y="462708"/>
                    <a:pt x="133729" y="462708"/>
                  </a:cubicBezTo>
                  <a:cubicBezTo>
                    <a:pt x="92598" y="544970"/>
                    <a:pt x="138137" y="475927"/>
                    <a:pt x="67627" y="528809"/>
                  </a:cubicBezTo>
                  <a:cubicBezTo>
                    <a:pt x="23085" y="562215"/>
                    <a:pt x="24046" y="571906"/>
                    <a:pt x="1526" y="616944"/>
                  </a:cubicBezTo>
                  <a:cubicBezTo>
                    <a:pt x="37716" y="761702"/>
                    <a:pt x="0" y="652833"/>
                    <a:pt x="67627" y="771180"/>
                  </a:cubicBezTo>
                  <a:cubicBezTo>
                    <a:pt x="83923" y="799698"/>
                    <a:pt x="97006" y="829937"/>
                    <a:pt x="111695" y="859315"/>
                  </a:cubicBezTo>
                  <a:cubicBezTo>
                    <a:pt x="139167" y="914258"/>
                    <a:pt x="155365" y="958269"/>
                    <a:pt x="221864" y="991518"/>
                  </a:cubicBezTo>
                  <a:lnTo>
                    <a:pt x="354066" y="1057619"/>
                  </a:lnTo>
                  <a:lnTo>
                    <a:pt x="442201" y="1101686"/>
                  </a:lnTo>
                  <a:cubicBezTo>
                    <a:pt x="456890" y="1109030"/>
                    <a:pt x="469845" y="1123720"/>
                    <a:pt x="486268" y="1123720"/>
                  </a:cubicBezTo>
                  <a:lnTo>
                    <a:pt x="993044" y="112372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623672" y="4748270"/>
              <a:ext cx="594911" cy="258794"/>
            </a:xfrm>
            <a:custGeom>
              <a:avLst/>
              <a:gdLst>
                <a:gd name="connsiteX0" fmla="*/ 0 w 594911"/>
                <a:gd name="connsiteY0" fmla="*/ 66101 h 258794"/>
                <a:gd name="connsiteX1" fmla="*/ 88135 w 594911"/>
                <a:gd name="connsiteY1" fmla="*/ 110169 h 258794"/>
                <a:gd name="connsiteX2" fmla="*/ 132203 w 594911"/>
                <a:gd name="connsiteY2" fmla="*/ 132202 h 258794"/>
                <a:gd name="connsiteX3" fmla="*/ 176270 w 594911"/>
                <a:gd name="connsiteY3" fmla="*/ 110169 h 258794"/>
                <a:gd name="connsiteX4" fmla="*/ 220338 w 594911"/>
                <a:gd name="connsiteY4" fmla="*/ 22034 h 258794"/>
                <a:gd name="connsiteX5" fmla="*/ 176270 w 594911"/>
                <a:gd name="connsiteY5" fmla="*/ 0 h 258794"/>
                <a:gd name="connsiteX6" fmla="*/ 154236 w 594911"/>
                <a:gd name="connsiteY6" fmla="*/ 88135 h 258794"/>
                <a:gd name="connsiteX7" fmla="*/ 176270 w 594911"/>
                <a:gd name="connsiteY7" fmla="*/ 132202 h 258794"/>
                <a:gd name="connsiteX8" fmla="*/ 220338 w 594911"/>
                <a:gd name="connsiteY8" fmla="*/ 154236 h 258794"/>
                <a:gd name="connsiteX9" fmla="*/ 374574 w 594911"/>
                <a:gd name="connsiteY9" fmla="*/ 132202 h 258794"/>
                <a:gd name="connsiteX10" fmla="*/ 374574 w 594911"/>
                <a:gd name="connsiteY10" fmla="*/ 22034 h 258794"/>
                <a:gd name="connsiteX11" fmla="*/ 330506 w 594911"/>
                <a:gd name="connsiteY11" fmla="*/ 0 h 258794"/>
                <a:gd name="connsiteX12" fmla="*/ 264405 w 594911"/>
                <a:gd name="connsiteY12" fmla="*/ 22034 h 258794"/>
                <a:gd name="connsiteX13" fmla="*/ 308473 w 594911"/>
                <a:gd name="connsiteY13" fmla="*/ 154236 h 258794"/>
                <a:gd name="connsiteX14" fmla="*/ 396608 w 594911"/>
                <a:gd name="connsiteY14" fmla="*/ 198303 h 258794"/>
                <a:gd name="connsiteX15" fmla="*/ 440675 w 594911"/>
                <a:gd name="connsiteY15" fmla="*/ 220337 h 258794"/>
                <a:gd name="connsiteX16" fmla="*/ 594911 w 594911"/>
                <a:gd name="connsiteY16" fmla="*/ 242371 h 25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4911" h="258794">
                  <a:moveTo>
                    <a:pt x="0" y="66101"/>
                  </a:moveTo>
                  <a:lnTo>
                    <a:pt x="88135" y="110169"/>
                  </a:lnTo>
                  <a:lnTo>
                    <a:pt x="132203" y="132202"/>
                  </a:lnTo>
                  <a:cubicBezTo>
                    <a:pt x="146892" y="124858"/>
                    <a:pt x="166011" y="122993"/>
                    <a:pt x="176270" y="110169"/>
                  </a:cubicBezTo>
                  <a:cubicBezTo>
                    <a:pt x="196789" y="84521"/>
                    <a:pt x="220338" y="22034"/>
                    <a:pt x="220338" y="22034"/>
                  </a:cubicBezTo>
                  <a:cubicBezTo>
                    <a:pt x="205649" y="14689"/>
                    <a:pt x="192693" y="0"/>
                    <a:pt x="176270" y="0"/>
                  </a:cubicBezTo>
                  <a:cubicBezTo>
                    <a:pt x="102312" y="0"/>
                    <a:pt x="139904" y="52304"/>
                    <a:pt x="154236" y="88135"/>
                  </a:cubicBezTo>
                  <a:cubicBezTo>
                    <a:pt x="160335" y="103383"/>
                    <a:pt x="164657" y="120589"/>
                    <a:pt x="176270" y="132202"/>
                  </a:cubicBezTo>
                  <a:cubicBezTo>
                    <a:pt x="187883" y="143815"/>
                    <a:pt x="205649" y="146891"/>
                    <a:pt x="220338" y="154236"/>
                  </a:cubicBezTo>
                  <a:cubicBezTo>
                    <a:pt x="271750" y="146891"/>
                    <a:pt x="325947" y="150437"/>
                    <a:pt x="374574" y="132202"/>
                  </a:cubicBezTo>
                  <a:cubicBezTo>
                    <a:pt x="419051" y="115523"/>
                    <a:pt x="384752" y="35604"/>
                    <a:pt x="374574" y="22034"/>
                  </a:cubicBezTo>
                  <a:cubicBezTo>
                    <a:pt x="364720" y="8896"/>
                    <a:pt x="345195" y="7345"/>
                    <a:pt x="330506" y="0"/>
                  </a:cubicBezTo>
                  <a:cubicBezTo>
                    <a:pt x="308472" y="7345"/>
                    <a:pt x="273031" y="470"/>
                    <a:pt x="264405" y="22034"/>
                  </a:cubicBezTo>
                  <a:cubicBezTo>
                    <a:pt x="263031" y="25470"/>
                    <a:pt x="287751" y="137659"/>
                    <a:pt x="308473" y="154236"/>
                  </a:cubicBezTo>
                  <a:cubicBezTo>
                    <a:pt x="334121" y="174755"/>
                    <a:pt x="367230" y="183614"/>
                    <a:pt x="396608" y="198303"/>
                  </a:cubicBezTo>
                  <a:lnTo>
                    <a:pt x="440675" y="220337"/>
                  </a:lnTo>
                  <a:cubicBezTo>
                    <a:pt x="517588" y="258794"/>
                    <a:pt x="468319" y="242371"/>
                    <a:pt x="594911" y="24237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7733841" y="4065224"/>
              <a:ext cx="264405" cy="469278"/>
            </a:xfrm>
            <a:custGeom>
              <a:avLst/>
              <a:gdLst>
                <a:gd name="connsiteX0" fmla="*/ 110169 w 264405"/>
                <a:gd name="connsiteY0" fmla="*/ 0 h 469278"/>
                <a:gd name="connsiteX1" fmla="*/ 176270 w 264405"/>
                <a:gd name="connsiteY1" fmla="*/ 132203 h 469278"/>
                <a:gd name="connsiteX2" fmla="*/ 198304 w 264405"/>
                <a:gd name="connsiteY2" fmla="*/ 176270 h 469278"/>
                <a:gd name="connsiteX3" fmla="*/ 88135 w 264405"/>
                <a:gd name="connsiteY3" fmla="*/ 198304 h 469278"/>
                <a:gd name="connsiteX4" fmla="*/ 0 w 264405"/>
                <a:gd name="connsiteY4" fmla="*/ 242371 h 469278"/>
                <a:gd name="connsiteX5" fmla="*/ 220337 w 264405"/>
                <a:gd name="connsiteY5" fmla="*/ 308472 h 469278"/>
                <a:gd name="connsiteX6" fmla="*/ 264405 w 264405"/>
                <a:gd name="connsiteY6" fmla="*/ 330506 h 469278"/>
                <a:gd name="connsiteX7" fmla="*/ 242371 w 264405"/>
                <a:gd name="connsiteY7" fmla="*/ 374574 h 469278"/>
                <a:gd name="connsiteX8" fmla="*/ 88135 w 264405"/>
                <a:gd name="connsiteY8" fmla="*/ 396607 h 469278"/>
                <a:gd name="connsiteX9" fmla="*/ 44067 w 264405"/>
                <a:gd name="connsiteY9" fmla="*/ 418641 h 469278"/>
                <a:gd name="connsiteX10" fmla="*/ 0 w 264405"/>
                <a:gd name="connsiteY10" fmla="*/ 462709 h 46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4405" h="469278">
                  <a:moveTo>
                    <a:pt x="110169" y="0"/>
                  </a:moveTo>
                  <a:lnTo>
                    <a:pt x="176270" y="132203"/>
                  </a:lnTo>
                  <a:lnTo>
                    <a:pt x="198304" y="176270"/>
                  </a:lnTo>
                  <a:cubicBezTo>
                    <a:pt x="161581" y="183615"/>
                    <a:pt x="123663" y="186461"/>
                    <a:pt x="88135" y="198304"/>
                  </a:cubicBezTo>
                  <a:cubicBezTo>
                    <a:pt x="56975" y="208691"/>
                    <a:pt x="0" y="242371"/>
                    <a:pt x="0" y="242371"/>
                  </a:cubicBezTo>
                  <a:cubicBezTo>
                    <a:pt x="63254" y="258185"/>
                    <a:pt x="166696" y="281652"/>
                    <a:pt x="220337" y="308472"/>
                  </a:cubicBezTo>
                  <a:lnTo>
                    <a:pt x="264405" y="330506"/>
                  </a:lnTo>
                  <a:cubicBezTo>
                    <a:pt x="257060" y="345195"/>
                    <a:pt x="257749" y="368807"/>
                    <a:pt x="242371" y="374574"/>
                  </a:cubicBezTo>
                  <a:cubicBezTo>
                    <a:pt x="193744" y="392809"/>
                    <a:pt x="138832" y="385341"/>
                    <a:pt x="88135" y="396607"/>
                  </a:cubicBezTo>
                  <a:cubicBezTo>
                    <a:pt x="72103" y="400170"/>
                    <a:pt x="58756" y="411296"/>
                    <a:pt x="44067" y="418641"/>
                  </a:cubicBezTo>
                  <a:cubicBezTo>
                    <a:pt x="18749" y="469278"/>
                    <a:pt x="38457" y="462709"/>
                    <a:pt x="0" y="46270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533400" y="2828693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</a:defRPr>
            </a:lvl3pPr>
            <a:lvl4pPr marL="112471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</a:defRPr>
            </a:lvl4pPr>
            <a:lvl5pPr marL="132588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baseline="0">
                <a:solidFill>
                  <a:schemeClr val="tx2"/>
                </a:solidFill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We could translate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33400" y="3222702"/>
            <a:ext cx="8153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</a:defRPr>
            </a:lvl3pPr>
            <a:lvl4pPr marL="112471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</a:defRPr>
            </a:lvl4pPr>
            <a:lvl5pPr marL="132588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baseline="0">
                <a:solidFill>
                  <a:schemeClr val="tx2"/>
                </a:solidFill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But what if they’re rotated?</a:t>
            </a:r>
          </a:p>
        </p:txBody>
      </p:sp>
    </p:spTree>
    <p:extLst>
      <p:ext uri="{BB962C8B-B14F-4D97-AF65-F5344CB8AC3E}">
        <p14:creationId xmlns:p14="http://schemas.microsoft.com/office/powerpoint/2010/main" val="87555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6764E-6 L 0.46458 0.080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0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58 0.08096 L 0.63125 -0.2521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167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120000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257</TotalTime>
  <Words>753</Words>
  <Application>Microsoft Macintosh PowerPoint</Application>
  <PresentationFormat>On-screen Show (4:3)</PresentationFormat>
  <Paragraphs>136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Protein Loop Structure Prediction</vt:lpstr>
      <vt:lpstr>Background</vt:lpstr>
      <vt:lpstr>Loop Characteristics</vt:lpstr>
      <vt:lpstr>Methodology</vt:lpstr>
      <vt:lpstr>Loop Extraction</vt:lpstr>
      <vt:lpstr>Loop Extraction (cont’d)</vt:lpstr>
      <vt:lpstr>Modeling a loop</vt:lpstr>
      <vt:lpstr>Scoring</vt:lpstr>
      <vt:lpstr>Loop structure alignment</vt:lpstr>
      <vt:lpstr>Frames</vt:lpstr>
      <vt:lpstr>Loop structure alignment</vt:lpstr>
      <vt:lpstr>Loop structure alignment</vt:lpstr>
      <vt:lpstr>Loop Classification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Loop Structure Prediction</dc:title>
  <dc:creator>Serena</dc:creator>
  <cp:lastModifiedBy>Travis Peters</cp:lastModifiedBy>
  <cp:revision>16</cp:revision>
  <dcterms:created xsi:type="dcterms:W3CDTF">2013-11-13T01:54:10Z</dcterms:created>
  <dcterms:modified xsi:type="dcterms:W3CDTF">2013-11-14T07:03:26Z</dcterms:modified>
</cp:coreProperties>
</file>