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5aa2d72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5aa2d72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5aa2d727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5aa2d727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738675" y="1140125"/>
            <a:ext cx="5783400" cy="23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Divide and Conquer Approach and a Work-Optimal Parallel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Algorithm for the LIS Problem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3450725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Lecturer: Dr. Muhammad Rafi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By: Soman Baqai(20K-1305)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4F07-CEAD-4C8E-9E27-8E1EACFD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F598-6B7C-40D0-8B82-848FC945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752" y="1231406"/>
            <a:ext cx="4780448" cy="391209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COMBINE-LIS(S, P )</a:t>
            </a:r>
          </a:p>
          <a:p>
            <a:pPr marL="114300" indent="0">
              <a:buNone/>
            </a:pPr>
            <a:r>
              <a:rPr lang="en-US" dirty="0"/>
              <a:t>1: n←|S|; max←0; max _</a:t>
            </a:r>
            <a:r>
              <a:rPr lang="en-US" dirty="0" err="1"/>
              <a:t>si</a:t>
            </a:r>
            <a:r>
              <a:rPr lang="en-US" dirty="0"/>
              <a:t> ←0; ←0</a:t>
            </a:r>
          </a:p>
          <a:p>
            <a:pPr marL="114300" indent="0">
              <a:buNone/>
            </a:pPr>
            <a:r>
              <a:rPr lang="en-US" dirty="0"/>
              <a:t>2: for i←1 to n do</a:t>
            </a:r>
          </a:p>
          <a:p>
            <a:pPr marL="114300" indent="0">
              <a:buNone/>
            </a:pPr>
            <a:r>
              <a:rPr lang="en-US" dirty="0"/>
              <a:t>3: x← S[</a:t>
            </a:r>
            <a:r>
              <a:rPr lang="en-US" dirty="0" err="1"/>
              <a:t>i</a:t>
            </a:r>
            <a:r>
              <a:rPr lang="en-US" dirty="0"/>
              <a:t>]; j← P[</a:t>
            </a:r>
            <a:r>
              <a:rPr lang="en-US" dirty="0" err="1"/>
              <a:t>i</a:t>
            </a:r>
            <a:r>
              <a:rPr lang="en-US" dirty="0"/>
              <a:t>]; y← S[ j]; </a:t>
            </a:r>
            <a:r>
              <a:rPr lang="en-US" dirty="0" err="1"/>
              <a:t>k←isPresent</a:t>
            </a:r>
            <a:r>
              <a:rPr lang="en-US" dirty="0"/>
              <a:t>[ j]</a:t>
            </a:r>
          </a:p>
          <a:p>
            <a:pPr marL="114300" indent="0">
              <a:buNone/>
            </a:pPr>
            <a:r>
              <a:rPr lang="en-US" dirty="0"/>
              <a:t>4: if k +1 &gt;  then</a:t>
            </a:r>
          </a:p>
          <a:p>
            <a:pPr marL="114300" indent="0">
              <a:buNone/>
            </a:pPr>
            <a:r>
              <a:rPr lang="en-US" dirty="0"/>
              <a:t>5: ←+ 1</a:t>
            </a:r>
          </a:p>
          <a:p>
            <a:pPr marL="114300" indent="0">
              <a:buNone/>
            </a:pPr>
            <a:r>
              <a:rPr lang="en-US" dirty="0"/>
              <a:t>6: end if</a:t>
            </a:r>
          </a:p>
          <a:p>
            <a:pPr marL="114300" indent="0">
              <a:buNone/>
            </a:pPr>
            <a:r>
              <a:rPr lang="en-US" dirty="0"/>
              <a:t>7: if x n/2 then</a:t>
            </a:r>
          </a:p>
          <a:p>
            <a:pPr marL="114300" indent="0">
              <a:buNone/>
            </a:pPr>
            <a:r>
              <a:rPr lang="en-US" dirty="0"/>
              <a:t>8: </a:t>
            </a:r>
            <a:r>
              <a:rPr lang="en-US" dirty="0" err="1"/>
              <a:t>isPresent</a:t>
            </a:r>
            <a:r>
              <a:rPr lang="en-US" dirty="0"/>
              <a:t>[B[k +1].pos]←0; P[</a:t>
            </a:r>
            <a:r>
              <a:rPr lang="en-US" dirty="0" err="1"/>
              <a:t>i</a:t>
            </a:r>
            <a:r>
              <a:rPr lang="en-US" dirty="0"/>
              <a:t>]←k</a:t>
            </a:r>
          </a:p>
          <a:p>
            <a:pPr marL="114300" indent="0">
              <a:buNone/>
            </a:pPr>
            <a:r>
              <a:rPr lang="en-US" dirty="0"/>
              <a:t>9: B[k+1].</a:t>
            </a:r>
            <a:r>
              <a:rPr lang="en-US" dirty="0" err="1"/>
              <a:t>val←x</a:t>
            </a:r>
            <a:r>
              <a:rPr lang="en-US" dirty="0"/>
              <a:t>; B[k+1].</a:t>
            </a:r>
            <a:r>
              <a:rPr lang="en-US" dirty="0" err="1"/>
              <a:t>pos←i</a:t>
            </a:r>
            <a:r>
              <a:rPr lang="en-US" dirty="0"/>
              <a:t>; </a:t>
            </a:r>
            <a:r>
              <a:rPr lang="en-US" dirty="0" err="1"/>
              <a:t>isPresent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</a:t>
            </a:r>
          </a:p>
          <a:p>
            <a:pPr marL="114300" indent="0">
              <a:buNone/>
            </a:pPr>
            <a:r>
              <a:rPr lang="en-US" dirty="0"/>
              <a:t>k +1</a:t>
            </a:r>
          </a:p>
          <a:p>
            <a:pPr marL="114300" indent="0">
              <a:buNone/>
            </a:pPr>
            <a:r>
              <a:rPr lang="en-US" dirty="0"/>
              <a:t>10: if </a:t>
            </a:r>
            <a:r>
              <a:rPr lang="en-US" i="1" dirty="0"/>
              <a:t>(</a:t>
            </a:r>
            <a:r>
              <a:rPr lang="en-US" dirty="0"/>
              <a:t>max </a:t>
            </a:r>
            <a:r>
              <a:rPr lang="en-US" i="1" dirty="0"/>
              <a:t>&lt; x) </a:t>
            </a:r>
            <a:r>
              <a:rPr lang="en-US" dirty="0"/>
              <a:t>then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836A65-3BFA-448F-BCED-72C1D6A8BF29}"/>
              </a:ext>
            </a:extLst>
          </p:cNvPr>
          <p:cNvSpPr txBox="1">
            <a:spLocks/>
          </p:cNvSpPr>
          <p:nvPr/>
        </p:nvSpPr>
        <p:spPr>
          <a:xfrm>
            <a:off x="4906891" y="1109948"/>
            <a:ext cx="4137717" cy="391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fr-FR" dirty="0"/>
              <a:t>11: </a:t>
            </a:r>
            <a:r>
              <a:rPr lang="fr-FR" dirty="0" err="1"/>
              <a:t>max←</a:t>
            </a:r>
            <a:r>
              <a:rPr lang="fr-FR" i="1" dirty="0" err="1"/>
              <a:t>x</a:t>
            </a:r>
            <a:r>
              <a:rPr lang="fr-FR" dirty="0"/>
              <a:t>; </a:t>
            </a:r>
            <a:r>
              <a:rPr lang="fr-FR" dirty="0" err="1"/>
              <a:t>max_</a:t>
            </a:r>
            <a:r>
              <a:rPr lang="fr-FR" i="1" dirty="0" err="1"/>
              <a:t>si</a:t>
            </a:r>
            <a:r>
              <a:rPr lang="fr-FR" i="1" dirty="0"/>
              <a:t> </a:t>
            </a:r>
            <a:r>
              <a:rPr lang="fr-FR" dirty="0"/>
              <a:t>←</a:t>
            </a:r>
            <a:r>
              <a:rPr lang="fr-FR" i="1" dirty="0"/>
              <a:t>k </a:t>
            </a:r>
            <a:r>
              <a:rPr lang="fr-FR" dirty="0"/>
              <a:t>+1</a:t>
            </a:r>
          </a:p>
          <a:p>
            <a:pPr marL="114300" indent="0">
              <a:buNone/>
            </a:pPr>
            <a:r>
              <a:rPr lang="en-US" dirty="0"/>
              <a:t>12: end if</a:t>
            </a:r>
          </a:p>
          <a:p>
            <a:pPr marL="114300" indent="0">
              <a:buNone/>
            </a:pPr>
            <a:r>
              <a:rPr lang="en-US" dirty="0"/>
              <a:t>13: else</a:t>
            </a:r>
          </a:p>
          <a:p>
            <a:pPr marL="114300" indent="0">
              <a:buNone/>
            </a:pPr>
            <a:r>
              <a:rPr lang="en-US" dirty="0"/>
              <a:t>14: if </a:t>
            </a:r>
            <a:r>
              <a:rPr lang="en-US" i="1" dirty="0"/>
              <a:t>k </a:t>
            </a:r>
            <a:r>
              <a:rPr lang="en-US" dirty="0"/>
              <a:t>= 0 then</a:t>
            </a:r>
          </a:p>
          <a:p>
            <a:pPr marL="114300" indent="0">
              <a:buNone/>
            </a:pPr>
            <a:r>
              <a:rPr lang="en-US" dirty="0"/>
              <a:t>15: </a:t>
            </a:r>
            <a:r>
              <a:rPr lang="en-US" i="1" dirty="0" err="1"/>
              <a:t>k</a:t>
            </a:r>
            <a:r>
              <a:rPr lang="en-US" dirty="0" err="1"/>
              <a:t>←max_</a:t>
            </a:r>
            <a:r>
              <a:rPr lang="en-US" i="1" dirty="0" err="1"/>
              <a:t>si</a:t>
            </a:r>
            <a:endParaRPr lang="en-US" i="1" dirty="0"/>
          </a:p>
          <a:p>
            <a:pPr marL="114300" indent="0">
              <a:buNone/>
            </a:pPr>
            <a:r>
              <a:rPr lang="en-US" dirty="0"/>
              <a:t>16: end if</a:t>
            </a:r>
          </a:p>
          <a:p>
            <a:pPr marL="114300" indent="0">
              <a:buNone/>
            </a:pPr>
            <a:r>
              <a:rPr lang="en-US" dirty="0"/>
              <a:t>17: </a:t>
            </a:r>
            <a:r>
              <a:rPr lang="en-US" i="1" dirty="0" err="1"/>
              <a:t>isPresent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[</a:t>
            </a:r>
            <a:r>
              <a:rPr lang="en-US" i="1" dirty="0"/>
              <a:t>k </a:t>
            </a:r>
            <a:r>
              <a:rPr lang="en-US" dirty="0"/>
              <a:t>+1]</a:t>
            </a:r>
            <a:r>
              <a:rPr lang="en-US" i="1" dirty="0"/>
              <a:t>.pos</a:t>
            </a:r>
            <a:r>
              <a:rPr lang="en-US" dirty="0"/>
              <a:t>]←0; </a:t>
            </a:r>
            <a:r>
              <a:rPr lang="en-US" i="1" dirty="0"/>
              <a:t>P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]←</a:t>
            </a:r>
            <a:r>
              <a:rPr lang="en-US" i="1" dirty="0"/>
              <a:t>k</a:t>
            </a:r>
          </a:p>
          <a:p>
            <a:pPr marL="114300" indent="0">
              <a:buNone/>
            </a:pPr>
            <a:r>
              <a:rPr lang="en-US" dirty="0"/>
              <a:t>18: </a:t>
            </a:r>
            <a:r>
              <a:rPr lang="en-US" i="1" dirty="0"/>
              <a:t>B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+1]</a:t>
            </a:r>
            <a:r>
              <a:rPr lang="en-US" i="1" dirty="0"/>
              <a:t>.</a:t>
            </a:r>
            <a:r>
              <a:rPr lang="en-US" i="1" dirty="0" err="1"/>
              <a:t>val</a:t>
            </a:r>
            <a:r>
              <a:rPr lang="en-US" dirty="0" err="1"/>
              <a:t>←</a:t>
            </a:r>
            <a:r>
              <a:rPr lang="en-US" i="1" dirty="0" err="1"/>
              <a:t>x</a:t>
            </a:r>
            <a:r>
              <a:rPr lang="en-US" dirty="0"/>
              <a:t>; </a:t>
            </a:r>
            <a:r>
              <a:rPr lang="en-US" i="1" dirty="0"/>
              <a:t>B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+1]</a:t>
            </a:r>
            <a:r>
              <a:rPr lang="en-US" i="1" dirty="0"/>
              <a:t>.</a:t>
            </a:r>
            <a:r>
              <a:rPr lang="en-US" i="1" dirty="0" err="1"/>
              <a:t>pos</a:t>
            </a:r>
            <a:r>
              <a:rPr lang="en-US" dirty="0" err="1"/>
              <a:t>←</a:t>
            </a:r>
            <a:r>
              <a:rPr lang="en-US" i="1" dirty="0" err="1"/>
              <a:t>i</a:t>
            </a:r>
            <a:r>
              <a:rPr lang="en-US" dirty="0"/>
              <a:t>; </a:t>
            </a:r>
            <a:r>
              <a:rPr lang="en-US" i="1" dirty="0" err="1"/>
              <a:t>isPresent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]←</a:t>
            </a:r>
          </a:p>
          <a:p>
            <a:pPr marL="114300" indent="0">
              <a:buNone/>
            </a:pPr>
            <a:r>
              <a:rPr lang="en-US" i="1" dirty="0"/>
              <a:t>k </a:t>
            </a:r>
            <a:r>
              <a:rPr lang="en-US" dirty="0"/>
              <a:t>+1</a:t>
            </a:r>
          </a:p>
          <a:p>
            <a:pPr marL="114300" indent="0">
              <a:buNone/>
            </a:pPr>
            <a:r>
              <a:rPr lang="en-US" dirty="0"/>
              <a:t>19: end if</a:t>
            </a:r>
          </a:p>
          <a:p>
            <a:pPr marL="114300" indent="0">
              <a:buNone/>
            </a:pPr>
            <a:r>
              <a:rPr lang="en-US" dirty="0"/>
              <a:t>20: end for</a:t>
            </a:r>
          </a:p>
        </p:txBody>
      </p:sp>
    </p:spTree>
    <p:extLst>
      <p:ext uri="{BB962C8B-B14F-4D97-AF65-F5344CB8AC3E}">
        <p14:creationId xmlns:p14="http://schemas.microsoft.com/office/powerpoint/2010/main" val="250057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2059-9266-41FE-8CEF-9970EB1A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0235-1F62-4CAE-B986-B352C057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3"/>
            <a:ext cx="8368200" cy="332071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algorithm consists in combining pairs of subsequence of length one to compute an LIS of a subsequence of length 2, combining the pairs of subsequence of length 2 to find an LIS of subsequence of length 4, and so on, until two subsequences of length n/2 are combined to find the LIS of the original (input) sequence of length n. As the running time of combine operation is Θ(n), the running time T (n) for the algorithm can be evaluated using the following</a:t>
            </a:r>
          </a:p>
          <a:p>
            <a:pPr marL="114300" indent="0">
              <a:buNone/>
            </a:pPr>
            <a:r>
              <a:rPr lang="en-US" dirty="0"/>
              <a:t>well known recursive equation:</a:t>
            </a:r>
          </a:p>
          <a:p>
            <a:pPr marL="114300" indent="0" algn="ctr">
              <a:buNone/>
            </a:pPr>
            <a:r>
              <a:rPr lang="en-US" dirty="0"/>
              <a:t>T (n) = 2T (n/2) + Θ(n) = Θ(n </a:t>
            </a:r>
            <a:r>
              <a:rPr lang="en-US" dirty="0" err="1"/>
              <a:t>logn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583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54F0-6885-47D9-9CFC-7DE91BD6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multithreaded 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3BF7-2A7A-432D-A827-ED47FB006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with Divide and conquer but just divide step is following parallel structure. </a:t>
            </a:r>
          </a:p>
        </p:txBody>
      </p:sp>
    </p:spTree>
    <p:extLst>
      <p:ext uri="{BB962C8B-B14F-4D97-AF65-F5344CB8AC3E}">
        <p14:creationId xmlns:p14="http://schemas.microsoft.com/office/powerpoint/2010/main" val="1267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592902" y="2259495"/>
            <a:ext cx="5783400" cy="599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Thank you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426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Longest increasing subsequence or LIS problem is a classical Problem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subsequence of a given sequence in which the subsequence elements are in sorted order, lowest to highest, and in which the subsequence is as long as possible.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  <a:highlight>
                  <a:schemeClr val="lt1"/>
                </a:highlight>
              </a:rPr>
              <a:t>For example, for the given sequence {2, 5,  , 7, 11, 8, 10, 13, 6 } , length of longest increasing subsequence will be 6 and longest increasing subsequence will be { 2, 5, 7, 8, 10, 13 }</a:t>
            </a:r>
            <a:endParaRPr dirty="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a sequence of numbers, find the longest increasing (not necessarily contiguous) subsequence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{5, 8, 7, 1, 9}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1C1-6AE5-422A-A0C0-DE94936E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66A6-16CA-4C31-AC20-186A611B7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Divide: </a:t>
            </a:r>
            <a:r>
              <a:rPr lang="en-US" dirty="0"/>
              <a:t>Divide s in to n/2 array such that s1 has elements &lt; n/2 </a:t>
            </a:r>
          </a:p>
          <a:p>
            <a:r>
              <a:rPr lang="en-US" b="1" dirty="0"/>
              <a:t>Conquer/Combine: </a:t>
            </a:r>
            <a:r>
              <a:rPr lang="en-US" dirty="0"/>
              <a:t>iterate the S to populate B and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A18-EB41-454E-B0C8-924BD33E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A6A9-D725-4AD6-92CE-2320D6DC8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x &lt;= n/2 (i.e., x is in S1) </a:t>
            </a:r>
          </a:p>
          <a:p>
            <a:r>
              <a:rPr lang="en-US" dirty="0"/>
              <a:t>If the parent of x, i.e., y = S[P[</a:t>
            </a:r>
            <a:r>
              <a:rPr lang="en-US" dirty="0" err="1"/>
              <a:t>i</a:t>
            </a:r>
            <a:r>
              <a:rPr lang="en-US" dirty="0"/>
              <a:t>]] is currently present in B, then we execute Insert(x, y).</a:t>
            </a:r>
          </a:p>
        </p:txBody>
      </p:sp>
    </p:spTree>
    <p:extLst>
      <p:ext uri="{BB962C8B-B14F-4D97-AF65-F5344CB8AC3E}">
        <p14:creationId xmlns:p14="http://schemas.microsoft.com/office/powerpoint/2010/main" val="11177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A18-EB41-454E-B0C8-924BD33E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Case#2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A6A9-D725-4AD6-92CE-2320D6DC8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x &gt;n/2 (i.e., x is in S2): </a:t>
            </a:r>
          </a:p>
          <a:p>
            <a:r>
              <a:rPr lang="en-US" dirty="0"/>
              <a:t>If y =0 or y is not currently present in B, then we execute Insert(x, z) where z is the largest element of S1 currently in B. Additionally, w update parent of x, P[</a:t>
            </a:r>
            <a:r>
              <a:rPr lang="en-US" dirty="0" err="1"/>
              <a:t>i</a:t>
            </a:r>
            <a:r>
              <a:rPr lang="en-US" dirty="0"/>
              <a:t>] by setting it to the index of z.</a:t>
            </a:r>
          </a:p>
        </p:txBody>
      </p:sp>
    </p:spTree>
    <p:extLst>
      <p:ext uri="{BB962C8B-B14F-4D97-AF65-F5344CB8AC3E}">
        <p14:creationId xmlns:p14="http://schemas.microsoft.com/office/powerpoint/2010/main" val="427051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6F1-6262-41FC-8E3B-5F0363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A2A0-F237-4F48-94A3-9AEA321FC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During the </a:t>
            </a:r>
            <a:r>
              <a:rPr lang="en-US" b="1" dirty="0"/>
              <a:t>Combine</a:t>
            </a:r>
            <a:r>
              <a:rPr lang="en-US" dirty="0"/>
              <a:t> </a:t>
            </a:r>
            <a:r>
              <a:rPr lang="en-US" i="1" dirty="0"/>
              <a:t>operation, suppose that x </a:t>
            </a:r>
            <a:r>
              <a:rPr lang="en-US" dirty="0"/>
              <a:t>=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i="1" dirty="0"/>
              <a:t>, j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i="1" dirty="0"/>
              <a:t>, and y </a:t>
            </a:r>
            <a:r>
              <a:rPr lang="en-US" dirty="0"/>
              <a:t>= </a:t>
            </a:r>
            <a:r>
              <a:rPr lang="en-US" i="1" dirty="0"/>
              <a:t>S</a:t>
            </a:r>
            <a:r>
              <a:rPr lang="en-US" dirty="0"/>
              <a:t>[ </a:t>
            </a:r>
            <a:r>
              <a:rPr lang="en-US" i="1" dirty="0"/>
              <a:t>j</a:t>
            </a:r>
            <a:r>
              <a:rPr lang="en-US" dirty="0"/>
              <a:t>]</a:t>
            </a:r>
            <a:r>
              <a:rPr lang="en-US" i="1" dirty="0"/>
              <a:t>, i.e., y is the parent of x. If </a:t>
            </a:r>
            <a:r>
              <a:rPr lang="en-US" dirty="0"/>
              <a:t>0 </a:t>
            </a:r>
            <a:r>
              <a:rPr lang="en-US" i="1" dirty="0"/>
              <a:t>&lt; y n/</a:t>
            </a:r>
            <a:r>
              <a:rPr lang="en-US" dirty="0"/>
              <a:t>2 </a:t>
            </a:r>
            <a:r>
              <a:rPr lang="en-US" i="1" dirty="0"/>
              <a:t>then y will always be present in B.</a:t>
            </a:r>
          </a:p>
          <a:p>
            <a:r>
              <a:rPr lang="en-US" i="1" dirty="0"/>
              <a:t>PROOF:</a:t>
            </a:r>
            <a:br>
              <a:rPr lang="en-US" i="1" dirty="0"/>
            </a:br>
            <a:r>
              <a:rPr lang="en-US" dirty="0"/>
              <a:t>Since every element of </a:t>
            </a:r>
            <a:r>
              <a:rPr lang="en-US" i="1" dirty="0"/>
              <a:t>S</a:t>
            </a:r>
            <a:r>
              <a:rPr lang="en-US" dirty="0"/>
              <a:t>1 is less than or equal </a:t>
            </a:r>
            <a:r>
              <a:rPr lang="en-US" i="1" dirty="0"/>
              <a:t>n/</a:t>
            </a:r>
            <a:r>
              <a:rPr lang="en-US" dirty="0"/>
              <a:t>2, an element </a:t>
            </a:r>
            <a:r>
              <a:rPr lang="en-US" i="1" dirty="0"/>
              <a:t>y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1 will be the predecessor of </a:t>
            </a:r>
            <a:r>
              <a:rPr lang="en-US" i="1" dirty="0"/>
              <a:t>x </a:t>
            </a:r>
            <a:r>
              <a:rPr lang="en-US" dirty="0"/>
              <a:t>if and only if </a:t>
            </a:r>
            <a:r>
              <a:rPr lang="en-US" i="1" dirty="0"/>
              <a:t>y </a:t>
            </a:r>
            <a:r>
              <a:rPr lang="en-US" dirty="0"/>
              <a:t>also belongs to </a:t>
            </a:r>
            <a:r>
              <a:rPr lang="en-US" i="1" dirty="0"/>
              <a:t>S</a:t>
            </a:r>
            <a:r>
              <a:rPr lang="en-US" dirty="0"/>
              <a:t>1 and </a:t>
            </a:r>
            <a:r>
              <a:rPr lang="en-US" i="1" dirty="0"/>
              <a:t>y &lt; x</a:t>
            </a:r>
            <a:r>
              <a:rPr lang="en-US" dirty="0"/>
              <a:t>. Thus if </a:t>
            </a:r>
            <a:r>
              <a:rPr lang="en-US" i="1" dirty="0"/>
              <a:t>y </a:t>
            </a:r>
            <a:r>
              <a:rPr lang="en-US" dirty="0"/>
              <a:t>is the predecessor of </a:t>
            </a:r>
            <a:r>
              <a:rPr lang="en-US" i="1" dirty="0"/>
              <a:t>x </a:t>
            </a:r>
            <a:r>
              <a:rPr lang="en-US" dirty="0"/>
              <a:t>during the computation of </a:t>
            </a:r>
            <a:r>
              <a:rPr lang="en-US" i="1" dirty="0"/>
              <a:t>S</a:t>
            </a:r>
            <a:r>
              <a:rPr lang="en-US" dirty="0"/>
              <a:t>1, then it is also predecessor of </a:t>
            </a:r>
            <a:r>
              <a:rPr lang="en-US" i="1" dirty="0"/>
              <a:t>x </a:t>
            </a:r>
            <a:r>
              <a:rPr lang="en-US" dirty="0"/>
              <a:t>during the computation of LIS of </a:t>
            </a:r>
            <a:r>
              <a:rPr lang="en-US" i="1" dirty="0" err="1"/>
              <a:t>S</a:t>
            </a:r>
            <a:r>
              <a:rPr lang="en-US" dirty="0" err="1"/>
              <a:t>.Hence</a:t>
            </a:r>
            <a:r>
              <a:rPr lang="en-US" dirty="0"/>
              <a:t> the result follows.</a:t>
            </a:r>
          </a:p>
        </p:txBody>
      </p:sp>
    </p:spTree>
    <p:extLst>
      <p:ext uri="{BB962C8B-B14F-4D97-AF65-F5344CB8AC3E}">
        <p14:creationId xmlns:p14="http://schemas.microsoft.com/office/powerpoint/2010/main" val="34477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6F1-6262-41FC-8E3B-5F0363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A2A0-F237-4F48-94A3-9AEA321FC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b="1" dirty="0"/>
              <a:t>Combine</a:t>
            </a:r>
            <a:r>
              <a:rPr lang="en-US" dirty="0"/>
              <a:t> </a:t>
            </a:r>
            <a:r>
              <a:rPr lang="en-US" i="1" dirty="0"/>
              <a:t>operation correctly computes in linear time B and P arrays for S from the LIS computation of the two subsequences S</a:t>
            </a:r>
            <a:r>
              <a:rPr lang="en-US" b="1" i="1" dirty="0"/>
              <a:t>1</a:t>
            </a:r>
            <a:r>
              <a:rPr lang="en-US" dirty="0"/>
              <a:t> </a:t>
            </a:r>
            <a:r>
              <a:rPr lang="en-US" i="1" dirty="0"/>
              <a:t>and S</a:t>
            </a:r>
            <a:r>
              <a:rPr lang="en-US" b="1" dirty="0"/>
              <a:t>2</a:t>
            </a:r>
            <a:r>
              <a:rPr lang="en-US" i="1" dirty="0"/>
              <a:t>.</a:t>
            </a:r>
          </a:p>
          <a:p>
            <a:r>
              <a:rPr lang="en-US" i="1" dirty="0"/>
              <a:t>PROOF:</a:t>
            </a:r>
            <a:br>
              <a:rPr lang="en-US" i="1" dirty="0"/>
            </a:br>
            <a:r>
              <a:rPr lang="en-US" b="1" dirty="0"/>
              <a:t>Case 1: </a:t>
            </a:r>
            <a:r>
              <a:rPr lang="en-US" i="1" dirty="0"/>
              <a:t>x </a:t>
            </a:r>
            <a:r>
              <a:rPr lang="en-US" b="1" dirty="0"/>
              <a:t>belongs to the set </a:t>
            </a:r>
            <a:r>
              <a:rPr lang="en-US" i="1" dirty="0"/>
              <a:t>S</a:t>
            </a:r>
            <a:r>
              <a:rPr lang="en-US" dirty="0"/>
              <a:t>1.</a:t>
            </a:r>
            <a:br>
              <a:rPr lang="en-US" dirty="0"/>
            </a:br>
            <a:r>
              <a:rPr lang="en-US" b="1" dirty="0"/>
              <a:t>Case 2: </a:t>
            </a:r>
            <a:r>
              <a:rPr lang="en-US" i="1" dirty="0"/>
              <a:t>x </a:t>
            </a:r>
            <a:r>
              <a:rPr lang="en-US" b="1" dirty="0"/>
              <a:t>belongs to the set </a:t>
            </a:r>
            <a:r>
              <a:rPr lang="en-US" i="1" dirty="0"/>
              <a:t>S</a:t>
            </a:r>
            <a:r>
              <a:rPr lang="en-US" dirty="0"/>
              <a:t>2</a:t>
            </a:r>
            <a:r>
              <a:rPr lang="en-US" b="1" dirty="0"/>
              <a:t>. </a:t>
            </a:r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21215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18F8-6447-41B8-B432-36B08BD9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92F3-B231-46FF-BF76-B5B592B80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COMPUTE-LIS(</a:t>
            </a:r>
            <a:r>
              <a:rPr lang="en-US" i="1" dirty="0"/>
              <a:t>S, P </a:t>
            </a:r>
            <a:r>
              <a:rPr lang="en-US" b="1" dirty="0"/>
              <a:t>)</a:t>
            </a:r>
          </a:p>
          <a:p>
            <a:pPr marL="114300" indent="0">
              <a:buNone/>
            </a:pPr>
            <a:r>
              <a:rPr lang="en-US" dirty="0"/>
              <a:t>1: </a:t>
            </a:r>
            <a:r>
              <a:rPr lang="en-US" b="1" dirty="0"/>
              <a:t>if </a:t>
            </a:r>
            <a:r>
              <a:rPr lang="en-US" dirty="0"/>
              <a:t>|</a:t>
            </a:r>
            <a:r>
              <a:rPr lang="en-US" i="1" dirty="0"/>
              <a:t>S</a:t>
            </a:r>
            <a:r>
              <a:rPr lang="en-US" dirty="0"/>
              <a:t>| </a:t>
            </a:r>
            <a:r>
              <a:rPr lang="en-US" i="1" dirty="0"/>
              <a:t>&gt; </a:t>
            </a:r>
            <a:r>
              <a:rPr lang="en-US" dirty="0"/>
              <a:t>1 </a:t>
            </a:r>
            <a:r>
              <a:rPr lang="en-US" b="1" dirty="0"/>
              <a:t>then</a:t>
            </a:r>
          </a:p>
          <a:p>
            <a:pPr marL="114300" indent="0">
              <a:buNone/>
            </a:pPr>
            <a:r>
              <a:rPr lang="en-US" dirty="0"/>
              <a:t>2: </a:t>
            </a:r>
            <a:r>
              <a:rPr lang="en-US" i="1" dirty="0"/>
              <a:t>n</a:t>
            </a:r>
            <a:r>
              <a:rPr lang="en-US" dirty="0"/>
              <a:t>←|</a:t>
            </a:r>
            <a:r>
              <a:rPr lang="en-US" i="1" dirty="0"/>
              <a:t>S</a:t>
            </a:r>
            <a:r>
              <a:rPr lang="en-US" dirty="0"/>
              <a:t>|</a:t>
            </a:r>
          </a:p>
          <a:p>
            <a:pPr marL="114300" indent="0">
              <a:buNone/>
            </a:pPr>
            <a:r>
              <a:rPr lang="en-US" dirty="0"/>
              <a:t>3: Divide </a:t>
            </a:r>
            <a:r>
              <a:rPr lang="en-US" i="1" dirty="0"/>
              <a:t>S </a:t>
            </a:r>
            <a:r>
              <a:rPr lang="en-US" dirty="0"/>
              <a:t>into </a:t>
            </a:r>
            <a:r>
              <a:rPr lang="en-US" i="1" dirty="0"/>
              <a:t>S</a:t>
            </a:r>
            <a:r>
              <a:rPr lang="en-US" dirty="0"/>
              <a:t>1 and </a:t>
            </a:r>
            <a:r>
              <a:rPr lang="en-US" i="1" dirty="0"/>
              <a:t>S</a:t>
            </a:r>
            <a:r>
              <a:rPr lang="en-US" dirty="0"/>
              <a:t>2 each of which has length</a:t>
            </a:r>
          </a:p>
          <a:p>
            <a:pPr marL="114300" indent="0">
              <a:buNone/>
            </a:pPr>
            <a:r>
              <a:rPr lang="en-US" i="1" dirty="0"/>
              <a:t>n/</a:t>
            </a:r>
            <a:r>
              <a:rPr lang="en-US" dirty="0"/>
              <a:t>2.</a:t>
            </a:r>
          </a:p>
          <a:p>
            <a:pPr marL="114300" indent="0">
              <a:buNone/>
            </a:pPr>
            <a:r>
              <a:rPr lang="en-US" dirty="0"/>
              <a:t>4: COMPUTE-LIS</a:t>
            </a:r>
            <a:r>
              <a:rPr lang="en-US" i="1" dirty="0"/>
              <a:t>(S</a:t>
            </a:r>
            <a:r>
              <a:rPr lang="en-US" dirty="0"/>
              <a:t>1</a:t>
            </a:r>
            <a:r>
              <a:rPr lang="en-US" i="1" dirty="0"/>
              <a:t>, P)</a:t>
            </a:r>
          </a:p>
          <a:p>
            <a:pPr marL="114300" indent="0">
              <a:buNone/>
            </a:pPr>
            <a:r>
              <a:rPr lang="en-US" dirty="0"/>
              <a:t>5: COMPUTE-LIS</a:t>
            </a:r>
            <a:r>
              <a:rPr lang="en-US" i="1" dirty="0"/>
              <a:t>(S</a:t>
            </a:r>
            <a:r>
              <a:rPr lang="en-US" dirty="0"/>
              <a:t>2</a:t>
            </a:r>
            <a:r>
              <a:rPr lang="en-US" i="1" dirty="0"/>
              <a:t>, P)</a:t>
            </a:r>
          </a:p>
          <a:p>
            <a:pPr marL="114300" indent="0">
              <a:buNone/>
            </a:pPr>
            <a:r>
              <a:rPr lang="en-US" dirty="0"/>
              <a:t>6: COMBINE-LIS</a:t>
            </a:r>
            <a:r>
              <a:rPr lang="en-US" i="1" dirty="0"/>
              <a:t>(S, P)</a:t>
            </a:r>
          </a:p>
          <a:p>
            <a:pPr marL="114300" indent="0">
              <a:buNone/>
            </a:pPr>
            <a:r>
              <a:rPr lang="en-US" dirty="0"/>
              <a:t>7: </a:t>
            </a:r>
            <a:r>
              <a:rPr lang="en-US" b="1" dirty="0"/>
              <a:t>end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85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954</Words>
  <Application>Microsoft Office PowerPoint</Application>
  <PresentationFormat>On-screen Show (16:9)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 Slab</vt:lpstr>
      <vt:lpstr>Roboto</vt:lpstr>
      <vt:lpstr>Arial</vt:lpstr>
      <vt:lpstr>Marina</vt:lpstr>
      <vt:lpstr>A Divide and Conquer Approach and a Work-Optimal Parallel Algorithm for the LIS Problem </vt:lpstr>
      <vt:lpstr>Problem Statement</vt:lpstr>
      <vt:lpstr>Explanation</vt:lpstr>
      <vt:lpstr>Divide And Conquer Approach</vt:lpstr>
      <vt:lpstr>Case#1</vt:lpstr>
      <vt:lpstr>Case#2</vt:lpstr>
      <vt:lpstr>Lemma#1</vt:lpstr>
      <vt:lpstr>Lemma#2</vt:lpstr>
      <vt:lpstr>Algorithm</vt:lpstr>
      <vt:lpstr>Algorithm</vt:lpstr>
      <vt:lpstr>Running Time</vt:lpstr>
      <vt:lpstr>Dynamic multithreaded LIS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Divide and Conquer Approach and a Work-Optimal Parallel Algorithm for the LIS Problem </dc:title>
  <cp:lastModifiedBy>Soman Baqai</cp:lastModifiedBy>
  <cp:revision>7</cp:revision>
  <dcterms:modified xsi:type="dcterms:W3CDTF">2020-12-22T19:04:27Z</dcterms:modified>
</cp:coreProperties>
</file>