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440" r:id="rId3"/>
    <p:sldId id="445" r:id="rId4"/>
    <p:sldId id="429" r:id="rId5"/>
    <p:sldId id="441" r:id="rId6"/>
    <p:sldId id="446" r:id="rId7"/>
    <p:sldId id="454" r:id="rId8"/>
    <p:sldId id="449" r:id="rId9"/>
    <p:sldId id="452" r:id="rId10"/>
    <p:sldId id="447" r:id="rId11"/>
    <p:sldId id="455" r:id="rId12"/>
    <p:sldId id="444" r:id="rId13"/>
    <p:sldId id="349" r:id="rId14"/>
  </p:sldIdLst>
  <p:sldSz cx="9144000" cy="5143500" type="screen16x9"/>
  <p:notesSz cx="6858000" cy="9144000"/>
  <p:embeddedFontLst>
    <p:embeddedFont>
      <p:font typeface="Avenir Next LT Pro Demi" panose="020B0704020202020204" pitchFamily="34" charset="0"/>
      <p:bold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orient="horz" pos="531">
          <p15:clr>
            <a:srgbClr val="A4A3A4"/>
          </p15:clr>
        </p15:guide>
        <p15:guide id="3" pos="52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6" roundtripDataSignature="AMtx7mg36blUgQXDU7ple8mltpXpz/UUn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a Tariq" initials="ST" lastIdx="3" clrIdx="0">
    <p:extLst>
      <p:ext uri="{19B8F6BF-5375-455C-9EA6-DF929625EA0E}">
        <p15:presenceInfo xmlns:p15="http://schemas.microsoft.com/office/powerpoint/2012/main" userId="Samira Tariq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A6A6A6"/>
    <a:srgbClr val="A00001"/>
    <a:srgbClr val="A40001"/>
    <a:srgbClr val="F88F01"/>
    <a:srgbClr val="92A000"/>
    <a:srgbClr val="A70001"/>
    <a:srgbClr val="212121"/>
    <a:srgbClr val="EB19C8"/>
    <a:srgbClr val="207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468962-FF51-4CAC-0DCB-93DD4ED09B33}" v="1907" dt="2022-03-12T06:41:56.211"/>
    <p1510:client id="{52A6884E-3D3D-E4C2-7A88-D5E110163526}" v="1914" dt="2022-03-14T10:32:28.639"/>
    <p1510:client id="{5E642A6C-6FFA-6170-30A9-B8C5690AEF6A}" v="3765" dt="2022-03-11T18:26:31.189"/>
    <p1510:client id="{B56E4F6E-5D75-B13B-627E-1F5006BBC43C}" v="26" dt="2022-03-13T07:29:49.419"/>
    <p1510:client id="{BF52036E-B659-4993-B201-B39CB27C8941}" v="2276" dt="2022-03-14T16:11:49.820"/>
    <p1510:client id="{FC386B6C-7E21-5A2D-7DB1-7A87F6F90AE0}" v="1629" dt="2022-03-11T14:45:59.303"/>
  </p1510:revLst>
</p1510:revInfo>
</file>

<file path=ppt/tableStyles.xml><?xml version="1.0" encoding="utf-8"?>
<a:tblStyleLst xmlns:a="http://schemas.openxmlformats.org/drawingml/2006/main" def="{7C32AA2C-D27D-4419-AF1A-19E52163CEF9}">
  <a:tblStyle styleId="{7C32AA2C-D27D-4419-AF1A-19E52163CEF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008"/>
        <p:guide orient="horz" pos="531"/>
        <p:guide pos="521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6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82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77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59581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035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032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d4b92b8bd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d4b92b8bd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937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847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293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167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766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555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411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863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86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/>
        </p:nvSpPr>
        <p:spPr>
          <a:xfrm>
            <a:off x="733973" y="454302"/>
            <a:ext cx="6740611" cy="81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700"/>
            </a:pPr>
            <a:r>
              <a:rPr lang="en-US" sz="1700" b="1" dirty="0">
                <a:solidFill>
                  <a:srgbClr val="FFFFFF"/>
                </a:solidFill>
                <a:latin typeface="Roboto"/>
                <a:ea typeface="Roboto"/>
              </a:rPr>
              <a:t>Aditya Case Study Assessment : </a:t>
            </a:r>
            <a:endParaRPr lang="en-US" sz="1700" b="1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sz="2400" b="1" i="0" strike="noStrike" cap="none">
              <a:solidFill>
                <a:schemeClr val="accent6">
                  <a:lumMod val="60000"/>
                  <a:lumOff val="40000"/>
                </a:schemeClr>
              </a:solidFill>
              <a:latin typeface="Avenir Next LT Pro Demi"/>
              <a:ea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2AEA68-092E-4A82-9DFD-2A390E547A4E}"/>
              </a:ext>
            </a:extLst>
          </p:cNvPr>
          <p:cNvSpPr txBox="1"/>
          <p:nvPr/>
        </p:nvSpPr>
        <p:spPr>
          <a:xfrm>
            <a:off x="7093744" y="372903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AF6F1E-12CA-495E-9117-4378398421B5}"/>
              </a:ext>
            </a:extLst>
          </p:cNvPr>
          <p:cNvSpPr txBox="1"/>
          <p:nvPr/>
        </p:nvSpPr>
        <p:spPr>
          <a:xfrm>
            <a:off x="5472114" y="3078956"/>
            <a:ext cx="36433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DFAD5-B7DF-4FF2-8C29-C0A12AA2FF3C}"/>
              </a:ext>
            </a:extLst>
          </p:cNvPr>
          <p:cNvSpPr txBox="1"/>
          <p:nvPr/>
        </p:nvSpPr>
        <p:spPr>
          <a:xfrm>
            <a:off x="2644775" y="1184275"/>
            <a:ext cx="315595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  <a:p>
            <a:pPr algn="ctr"/>
            <a:r>
              <a:rPr lang="en-US" b="1">
                <a:solidFill>
                  <a:srgbClr val="FFFFFF"/>
                </a:solidFill>
              </a:rPr>
              <a:t>Supported by Gaurav Singh sir</a:t>
            </a:r>
            <a:endParaRPr lang="en-US"/>
          </a:p>
          <a:p>
            <a:endParaRPr lang="en-US"/>
          </a:p>
        </p:txBody>
      </p:sp>
      <p:pic>
        <p:nvPicPr>
          <p:cNvPr id="4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96EB687C-5699-43E0-91B1-ADD52236E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66" y="-389360"/>
            <a:ext cx="9225419" cy="5483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0CE4CF-E61A-4863-995E-E5A4B0058513}"/>
              </a:ext>
            </a:extLst>
          </p:cNvPr>
          <p:cNvSpPr txBox="1"/>
          <p:nvPr/>
        </p:nvSpPr>
        <p:spPr>
          <a:xfrm>
            <a:off x="2151345" y="808711"/>
            <a:ext cx="514663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venir Next LT Pro Demi"/>
              </a:rPr>
              <a:t>Office Supplies Orders Case Study</a:t>
            </a:r>
            <a:endParaRPr lang="en-US" sz="2400">
              <a:solidFill>
                <a:schemeClr val="accent6">
                  <a:lumMod val="60000"/>
                  <a:lumOff val="40000"/>
                </a:schemeClr>
              </a:solidFill>
              <a:latin typeface="Avenir Next LT Pro Demi"/>
            </a:endParaRP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Supported by Gaurav Singh Sir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18707-34C2-4B9C-B103-1344A916EF97}"/>
              </a:ext>
            </a:extLst>
          </p:cNvPr>
          <p:cNvSpPr txBox="1"/>
          <p:nvPr/>
        </p:nvSpPr>
        <p:spPr>
          <a:xfrm>
            <a:off x="5533373" y="3329575"/>
            <a:ext cx="3612193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Satya Chandra Naga Sairam </a:t>
            </a:r>
            <a:r>
              <a:rPr lang="en-US" dirty="0" err="1">
                <a:solidFill>
                  <a:srgbClr val="FFFFFF"/>
                </a:solidFill>
              </a:rPr>
              <a:t>Gowthu</a:t>
            </a:r>
            <a:r>
              <a:rPr lang="en-US" dirty="0"/>
              <a:t> 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Krishna Teja </a:t>
            </a:r>
            <a:r>
              <a:rPr lang="en-US" dirty="0" err="1">
                <a:solidFill>
                  <a:srgbClr val="FFFFFF"/>
                </a:solidFill>
              </a:rPr>
              <a:t>Ryali</a:t>
            </a:r>
            <a:r>
              <a:rPr lang="en-US" dirty="0"/>
              <a:t> </a:t>
            </a:r>
          </a:p>
          <a:p>
            <a:pPr algn="ctr"/>
            <a:r>
              <a:rPr lang="en-US" dirty="0" err="1">
                <a:solidFill>
                  <a:srgbClr val="FFFFFF"/>
                </a:solidFill>
              </a:rPr>
              <a:t>Guttula</a:t>
            </a:r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dirty="0" err="1">
                <a:solidFill>
                  <a:srgbClr val="FFFFFF"/>
                </a:solidFill>
              </a:rPr>
              <a:t>Somanadh</a:t>
            </a:r>
            <a:r>
              <a:rPr lang="en-US" dirty="0">
                <a:solidFill>
                  <a:srgbClr val="FFFFFF"/>
                </a:solidFill>
              </a:rPr>
              <a:t> Sai</a:t>
            </a:r>
            <a:r>
              <a:rPr lang="en-US" dirty="0"/>
              <a:t> 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Siva Venkata Rao </a:t>
            </a:r>
            <a:r>
              <a:rPr lang="en-US" dirty="0" err="1">
                <a:solidFill>
                  <a:srgbClr val="FFFFFF"/>
                </a:solidFill>
              </a:rPr>
              <a:t>Ijjapu</a:t>
            </a:r>
            <a:r>
              <a:rPr lang="en-US" dirty="0"/>
              <a:t> </a:t>
            </a:r>
          </a:p>
          <a:p>
            <a:pPr algn="ctr"/>
            <a:r>
              <a:rPr lang="en-US" dirty="0" err="1">
                <a:solidFill>
                  <a:srgbClr val="FFFFFF"/>
                </a:solidFill>
              </a:rPr>
              <a:t>Vedurupaka</a:t>
            </a:r>
            <a:r>
              <a:rPr lang="en-US" dirty="0">
                <a:solidFill>
                  <a:srgbClr val="FFFFFF"/>
                </a:solidFill>
              </a:rPr>
              <a:t> Bhargava Venkata Satya Sai</a:t>
            </a:r>
            <a:r>
              <a:rPr lang="en-US" dirty="0"/>
              <a:t> 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Kurre Amruth</a:t>
            </a:r>
            <a:r>
              <a:rPr lang="en-US" dirty="0"/>
              <a:t> 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Maanasa </a:t>
            </a:r>
            <a:r>
              <a:rPr lang="en-US" dirty="0" err="1">
                <a:solidFill>
                  <a:srgbClr val="FFFFFF"/>
                </a:solidFill>
              </a:rPr>
              <a:t>Vayilada</a:t>
            </a:r>
            <a:r>
              <a:rPr lang="en-US" dirty="0"/>
              <a:t> 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1"/>
          <p:cNvSpPr txBox="1"/>
          <p:nvPr/>
        </p:nvSpPr>
        <p:spPr>
          <a:xfrm>
            <a:off x="716400" y="417087"/>
            <a:ext cx="8187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2800"/>
            </a:pPr>
            <a:r>
              <a:rPr lang="en-US" sz="2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Analysis Outcomes and Recommendations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A5036C-70AC-4B43-B770-4276C6886E37}"/>
              </a:ext>
            </a:extLst>
          </p:cNvPr>
          <p:cNvSpPr/>
          <p:nvPr/>
        </p:nvSpPr>
        <p:spPr>
          <a:xfrm>
            <a:off x="292984" y="1288100"/>
            <a:ext cx="4134404" cy="3649004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800" b="1" u="sng" dirty="0">
                <a:solidFill>
                  <a:schemeClr val="bg1"/>
                </a:solidFill>
                <a:latin typeface="Calibri"/>
                <a:ea typeface="Roboto"/>
                <a:cs typeface="Calibri"/>
              </a:rPr>
              <a:t>Analysis Outcomes :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Roboto"/>
                <a:cs typeface="Calibri"/>
              </a:rPr>
              <a:t> </a:t>
            </a:r>
          </a:p>
          <a:p>
            <a:endParaRPr lang="en-US" sz="1600">
              <a:solidFill>
                <a:schemeClr val="bg1"/>
              </a:solidFill>
              <a:latin typeface="Calibri"/>
              <a:ea typeface="Roboto"/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en-US" dirty="0">
                <a:latin typeface="Arial"/>
                <a:ea typeface="Roboto"/>
                <a:cs typeface="Calibri"/>
              </a:rPr>
              <a:t>33% of the customers gave the single orders               </a:t>
            </a:r>
            <a:endParaRPr lang="en-US" dirty="0">
              <a:latin typeface="Arial"/>
              <a:ea typeface="Roboto"/>
              <a:cs typeface="Arial"/>
            </a:endParaRPr>
          </a:p>
          <a:p>
            <a:pPr marL="285750" indent="-285750">
              <a:buFont typeface="Wingdings"/>
              <a:buChar char="q"/>
            </a:pPr>
            <a:r>
              <a:rPr lang="en-US" dirty="0">
                <a:latin typeface="Arial"/>
                <a:ea typeface="Roboto"/>
                <a:cs typeface="Calibri"/>
              </a:rPr>
              <a:t>67% of the customers gave the repeated orders.  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latin typeface="Arial"/>
                <a:ea typeface="Roboto"/>
                <a:cs typeface="Calibri"/>
              </a:rPr>
              <a:t>So, we should mainly focus on the 67% of repeated customers.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ea typeface="+mn-lt"/>
                <a:cs typeface="+mn-lt"/>
              </a:rPr>
              <a:t>11% customers gave single orders i.e., 1 order.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ea typeface="+mn-lt"/>
                <a:cs typeface="+mn-lt"/>
              </a:rPr>
              <a:t>Africa is the biggest market for the firm.</a:t>
            </a:r>
          </a:p>
          <a:p>
            <a:pPr marL="285750" indent="-285750">
              <a:buFont typeface="Wingdings,Sans-Serif"/>
              <a:buChar char="q"/>
            </a:pPr>
            <a:r>
              <a:rPr lang="en-US" dirty="0">
                <a:ea typeface="+mn-lt"/>
                <a:cs typeface="+mn-lt"/>
              </a:rPr>
              <a:t>Mostly, It takes 4 days </a:t>
            </a:r>
            <a:r>
              <a:rPr lang="en-US" dirty="0">
                <a:latin typeface="Arial"/>
                <a:ea typeface="Roboto"/>
                <a:cs typeface="Arial"/>
              </a:rPr>
              <a:t>for delivering the order</a:t>
            </a:r>
            <a:r>
              <a:rPr lang="en-US" dirty="0">
                <a:latin typeface="Arial"/>
                <a:ea typeface="Roboto"/>
                <a:cs typeface="Calibri"/>
              </a:rPr>
              <a:t>.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q"/>
            </a:pPr>
            <a:r>
              <a:rPr lang="en-US" dirty="0">
                <a:ea typeface="+mn-lt"/>
                <a:cs typeface="+mn-lt"/>
              </a:rPr>
              <a:t>28% of the orders take 4 days long for delivering.</a:t>
            </a:r>
          </a:p>
          <a:p>
            <a:r>
              <a:rPr lang="en-US" sz="1600" dirty="0">
                <a:latin typeface="Calibri"/>
                <a:ea typeface="Roboto"/>
                <a:cs typeface="Calibri"/>
              </a:rPr>
              <a:t>         </a:t>
            </a: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Wingdings"/>
              <a:buChar char="q"/>
            </a:pPr>
            <a:endParaRPr lang="en-US" sz="1600">
              <a:solidFill>
                <a:schemeClr val="bg1"/>
              </a:solidFill>
              <a:latin typeface="Calibri"/>
              <a:ea typeface="Roboto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D8EDBE-A693-4E4C-956A-C86BF2E1C299}"/>
              </a:ext>
            </a:extLst>
          </p:cNvPr>
          <p:cNvSpPr/>
          <p:nvPr/>
        </p:nvSpPr>
        <p:spPr>
          <a:xfrm>
            <a:off x="4993570" y="1290046"/>
            <a:ext cx="3905805" cy="3656146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sz="1800" b="1" u="sng" dirty="0">
                <a:solidFill>
                  <a:schemeClr val="bg1"/>
                </a:solidFill>
                <a:latin typeface="Calibri"/>
                <a:ea typeface="Roboto"/>
                <a:cs typeface="Calibri"/>
              </a:rPr>
              <a:t>Recommendations :</a:t>
            </a:r>
          </a:p>
          <a:p>
            <a:endParaRPr lang="en-US">
              <a:solidFill>
                <a:schemeClr val="bg1"/>
              </a:solidFill>
              <a:latin typeface="Roboto"/>
              <a:ea typeface="Roboto"/>
            </a:endParaRP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  <a:latin typeface="Arial"/>
                <a:ea typeface="Roboto"/>
                <a:cs typeface="Arial"/>
              </a:rPr>
              <a:t>The dataset provides the office supplies orders, sales, profit, discount etc.</a:t>
            </a:r>
            <a:endParaRPr lang="en-US" dirty="0">
              <a:solidFill>
                <a:schemeClr val="bg1"/>
              </a:solidFill>
              <a:latin typeface="Arial"/>
              <a:ea typeface="Roboto" panose="02000000000000000000" pitchFamily="2" charset="0"/>
              <a:cs typeface="Arial"/>
            </a:endParaRP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  <a:latin typeface="Arial"/>
                <a:ea typeface="Roboto"/>
                <a:cs typeface="Arial"/>
              </a:rPr>
              <a:t>It tells the historical order information of the company from past 4 years.</a:t>
            </a:r>
            <a:endParaRPr lang="en-US" dirty="0">
              <a:solidFill>
                <a:schemeClr val="bg1"/>
              </a:solidFill>
              <a:latin typeface="Arial"/>
              <a:ea typeface="Roboto" panose="02000000000000000000" pitchFamily="2" charset="0"/>
              <a:cs typeface="Arial"/>
            </a:endParaRP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  <a:latin typeface="Arial"/>
                <a:ea typeface="Roboto"/>
                <a:cs typeface="Arial"/>
              </a:rPr>
              <a:t>From over the past 4 years, the customers and the sales are also increased.</a:t>
            </a:r>
            <a:endParaRPr lang="en-US" dirty="0">
              <a:solidFill>
                <a:schemeClr val="bg1"/>
              </a:solidFill>
              <a:latin typeface="Arial"/>
              <a:ea typeface="Roboto" panose="02000000000000000000" pitchFamily="2" charset="0"/>
              <a:cs typeface="Arial"/>
            </a:endParaRP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  <a:latin typeface="Arial"/>
                <a:ea typeface="Roboto"/>
                <a:cs typeface="Arial"/>
              </a:rPr>
              <a:t>From the past 4 years, the product Tables offers the highest profits.</a:t>
            </a:r>
            <a:endParaRPr lang="en-US" dirty="0">
              <a:solidFill>
                <a:schemeClr val="bg1"/>
              </a:solidFill>
              <a:latin typeface="Arial"/>
              <a:ea typeface="Roboto" panose="02000000000000000000" pitchFamily="2" charset="0"/>
              <a:cs typeface="Arial"/>
            </a:endParaRP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  <a:latin typeface="Arial"/>
                <a:ea typeface="Roboto"/>
                <a:cs typeface="Arial"/>
              </a:rPr>
              <a:t>The company offers 0.8% discount on the product (Tables).</a:t>
            </a:r>
            <a:endParaRPr lang="en-US" dirty="0">
              <a:solidFill>
                <a:schemeClr val="bg1"/>
              </a:solidFill>
              <a:latin typeface="Arial"/>
              <a:ea typeface="Roboto" panose="02000000000000000000" pitchFamily="2" charset="0"/>
              <a:cs typeface="Arial"/>
            </a:endParaRP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  <a:latin typeface="Arial"/>
                <a:ea typeface="Roboto"/>
                <a:cs typeface="Arial"/>
              </a:rPr>
              <a:t>It increases the sales and customers.</a:t>
            </a:r>
            <a:endParaRPr lang="en-US" dirty="0">
              <a:solidFill>
                <a:schemeClr val="bg1"/>
              </a:solidFill>
              <a:latin typeface="Arial"/>
              <a:ea typeface="Roboto" panose="02000000000000000000" pitchFamily="2" charset="0"/>
              <a:cs typeface="Arial"/>
            </a:endParaRP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  <a:latin typeface="Arial"/>
                <a:ea typeface="Roboto"/>
                <a:cs typeface="Arial"/>
              </a:rPr>
              <a:t>But the company faces more loss for providing the discount on that particular product.</a:t>
            </a:r>
            <a:endParaRPr lang="en-US" dirty="0">
              <a:solidFill>
                <a:schemeClr val="bg1"/>
              </a:solidFill>
              <a:latin typeface="Arial"/>
              <a:ea typeface="Roboto" panose="02000000000000000000" pitchFamily="2" charset="0"/>
              <a:cs typeface="Arial"/>
            </a:endParaRPr>
          </a:p>
          <a:p>
            <a:pPr marL="323850" lvl="2"/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270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3258170-56BB-4D07-B2E7-131B15F78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5" y="-620"/>
            <a:ext cx="9147130" cy="51447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C5E0F4-B9E4-4453-9749-258D65155AC2}"/>
              </a:ext>
            </a:extLst>
          </p:cNvPr>
          <p:cNvSpPr txBox="1"/>
          <p:nvPr/>
        </p:nvSpPr>
        <p:spPr>
          <a:xfrm>
            <a:off x="914400" y="385958"/>
            <a:ext cx="435592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Roboto"/>
                <a:ea typeface="Roboto"/>
              </a:rPr>
              <a:t>Final 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570C1-537C-476B-BD95-C480EC0AF9F1}"/>
              </a:ext>
            </a:extLst>
          </p:cNvPr>
          <p:cNvSpPr txBox="1"/>
          <p:nvPr/>
        </p:nvSpPr>
        <p:spPr>
          <a:xfrm>
            <a:off x="914400" y="1286267"/>
            <a:ext cx="7377829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Reach Out to the Repeated Customers and offer them more benefits.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Use Brilliant Product Descriptions.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Use great product photos.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Set your eyes on your best product and focus on the high demanded products.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Use product reviews to your advantage and overcome the defects.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Manage shipping costs wisely and provide discounts as per the prices of individual products.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Optimize your site’s speed and make is user friendly and interactive.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Offer discounted bundles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Use video to increase sales and make the customers satisfied of their </a:t>
            </a:r>
            <a:r>
              <a:rPr lang="en-US" dirty="0" err="1">
                <a:solidFill>
                  <a:schemeClr val="bg1"/>
                </a:solidFill>
              </a:rPr>
              <a:t>ord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Focus on security and offer trustable money back to the customer.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6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1" y="-3425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1"/>
          <p:cNvSpPr txBox="1"/>
          <p:nvPr/>
        </p:nvSpPr>
        <p:spPr>
          <a:xfrm>
            <a:off x="716400" y="417087"/>
            <a:ext cx="8187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2800"/>
            </a:pPr>
            <a:r>
              <a:rPr lang="en-US" sz="2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 lang="en-US" sz="2800" b="1"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0009AF-E912-49C2-978F-488F1874712C}"/>
              </a:ext>
            </a:extLst>
          </p:cNvPr>
          <p:cNvSpPr/>
          <p:nvPr/>
        </p:nvSpPr>
        <p:spPr>
          <a:xfrm>
            <a:off x="919442" y="1285508"/>
            <a:ext cx="3100050" cy="3160412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5CAE89-EE5D-4B72-AD4B-3083A39D7D71}"/>
              </a:ext>
            </a:extLst>
          </p:cNvPr>
          <p:cNvSpPr/>
          <p:nvPr/>
        </p:nvSpPr>
        <p:spPr>
          <a:xfrm>
            <a:off x="1447957" y="1010634"/>
            <a:ext cx="2014446" cy="267730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Approach &amp; Solution</a:t>
            </a:r>
            <a:endParaRPr lang="en-IN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09922F-BB38-4F36-9BAB-CE96B7908033}"/>
              </a:ext>
            </a:extLst>
          </p:cNvPr>
          <p:cNvSpPr/>
          <p:nvPr/>
        </p:nvSpPr>
        <p:spPr>
          <a:xfrm>
            <a:off x="4837086" y="1285508"/>
            <a:ext cx="3300075" cy="3160412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D3AD8B-64DD-45C1-99F1-FDDB8FE701F5}"/>
              </a:ext>
            </a:extLst>
          </p:cNvPr>
          <p:cNvSpPr/>
          <p:nvPr/>
        </p:nvSpPr>
        <p:spPr>
          <a:xfrm>
            <a:off x="5192861" y="1010634"/>
            <a:ext cx="2577632" cy="267730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Insights/ Recommendations</a:t>
            </a:r>
            <a:endParaRPr lang="en-IN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6BCD0-9B01-4CDE-BDE4-72288B1CF2CF}"/>
              </a:ext>
            </a:extLst>
          </p:cNvPr>
          <p:cNvSpPr txBox="1"/>
          <p:nvPr/>
        </p:nvSpPr>
        <p:spPr>
          <a:xfrm>
            <a:off x="4929189" y="1550194"/>
            <a:ext cx="3114674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It tells the historical order information of the company over last 4 years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For increasing the customers concentrate on the people who buy office supplies regularly.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But give the discount accurately without loss effect for the company..</a:t>
            </a:r>
          </a:p>
          <a:p>
            <a:pPr marL="285750" indent="-285750">
              <a:buFont typeface="Wingdings,Sans-Serif"/>
              <a:buChar char="q"/>
            </a:pPr>
            <a:r>
              <a:rPr lang="en-US" dirty="0">
                <a:solidFill>
                  <a:schemeClr val="bg1"/>
                </a:solidFill>
              </a:rPr>
              <a:t>Mostly, It takes 4 days to deliver the product</a:t>
            </a:r>
            <a:r>
              <a:rPr lang="en-US" dirty="0">
                <a:solidFill>
                  <a:schemeClr val="bg1"/>
                </a:solidFill>
                <a:cs typeface="Calibri"/>
              </a:rPr>
              <a:t>. So, try to deliver the product according to the customer need.</a:t>
            </a: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q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4B42F1-D051-4635-A676-755F711D0C1E}"/>
              </a:ext>
            </a:extLst>
          </p:cNvPr>
          <p:cNvSpPr txBox="1"/>
          <p:nvPr/>
        </p:nvSpPr>
        <p:spPr>
          <a:xfrm>
            <a:off x="921543" y="1550194"/>
            <a:ext cx="3100386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,Sans-Serif"/>
              <a:buChar char="q"/>
            </a:pPr>
            <a:r>
              <a:rPr lang="en-US">
                <a:solidFill>
                  <a:schemeClr val="bg1"/>
                </a:solidFill>
              </a:rPr>
              <a:t>The approach that solves the business problem with the data collection, Quality check followed by Visualization and EDD development.</a:t>
            </a:r>
          </a:p>
          <a:p>
            <a:pPr marL="285750" indent="-285750">
              <a:buFont typeface="Wingdings,Sans-Serif"/>
              <a:buChar char="q"/>
            </a:pPr>
            <a:r>
              <a:rPr lang="en-US">
                <a:solidFill>
                  <a:schemeClr val="bg1"/>
                </a:solidFill>
              </a:rPr>
              <a:t>The key steps are taken for the analysis of dataset that helps us to improve the sales and profits of the company.</a:t>
            </a:r>
          </a:p>
          <a:p>
            <a:pPr marL="285750" indent="-285750">
              <a:buFont typeface="Wingdings,Sans-Serif"/>
              <a:buChar char="q"/>
            </a:pPr>
            <a:r>
              <a:rPr lang="en-US">
                <a:solidFill>
                  <a:schemeClr val="bg1"/>
                </a:solidFill>
              </a:rPr>
              <a:t>We found the problems and came across with some solutions to improve the profits.</a:t>
            </a:r>
          </a:p>
          <a:p>
            <a:pPr marL="285750" indent="-285750">
              <a:buFont typeface="Wingdings,Sans-Serif"/>
              <a:buChar char="q"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108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D4C2C14-EE66-4DD5-8FD9-77530E031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65" y="-620"/>
            <a:ext cx="9147130" cy="514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6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0150" y="77273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1"/>
          <p:cNvSpPr txBox="1"/>
          <p:nvPr/>
        </p:nvSpPr>
        <p:spPr>
          <a:xfrm>
            <a:off x="716400" y="420919"/>
            <a:ext cx="8187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2800"/>
            </a:pPr>
            <a:r>
              <a:rPr lang="en-US" sz="2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Business Objective, Understanding and Approach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8933ED-1D6E-4D48-8F73-1243F599F5B1}"/>
              </a:ext>
            </a:extLst>
          </p:cNvPr>
          <p:cNvSpPr/>
          <p:nvPr/>
        </p:nvSpPr>
        <p:spPr>
          <a:xfrm>
            <a:off x="870765" y="1305179"/>
            <a:ext cx="3700848" cy="2135402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lvl="0" indent="-285750" rtl="0">
              <a:buFont typeface="Wingdings"/>
              <a:buChar char="q"/>
            </a:pPr>
            <a:r>
              <a:rPr lang="en-IN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 Company’s leadership team is mulling different strategies which will boost its future sales and in turn profit.</a:t>
            </a: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​</a:t>
            </a:r>
            <a:endParaRPr lang="en-US" dirty="0">
              <a:latin typeface="Arial"/>
              <a:cs typeface="Arial"/>
            </a:endParaRPr>
          </a:p>
          <a:p>
            <a:endParaRPr lang="en-US">
              <a:solidFill>
                <a:srgbClr val="FFFFFF"/>
              </a:solidFill>
              <a:latin typeface="Arial"/>
              <a:ea typeface="Arial"/>
              <a:cs typeface="Arial"/>
            </a:endParaRPr>
          </a:p>
          <a:p>
            <a:pPr marL="285750" indent="-285750">
              <a:buFont typeface="Wingdings"/>
              <a:buChar char="q"/>
            </a:pPr>
            <a:r>
              <a:rPr lang="en-IN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They need assistance in performing some quantitative analysis and can use the generated insights as a guide in deciding on an appropriate strategy</a:t>
            </a: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​.</a:t>
            </a:r>
            <a:endParaRPr lang="en-IN" dirty="0"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262817-2142-47FB-8031-439879485058}"/>
              </a:ext>
            </a:extLst>
          </p:cNvPr>
          <p:cNvSpPr/>
          <p:nvPr/>
        </p:nvSpPr>
        <p:spPr>
          <a:xfrm>
            <a:off x="4810200" y="1248028"/>
            <a:ext cx="3700848" cy="2192552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lvl="0" indent="-285750" rtl="0">
              <a:buFont typeface="Wingdings"/>
              <a:buChar char="q"/>
            </a:pPr>
            <a:r>
              <a:rPr lang="en-IN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An international furniture and supplies company wants to know its historical orders information and wants know how its business performed across various countries at their various markets.</a:t>
            </a: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​</a:t>
            </a:r>
            <a:endParaRPr lang="en-US" dirty="0">
              <a:latin typeface="Arial"/>
            </a:endParaRPr>
          </a:p>
          <a:p>
            <a:pPr marL="285750" indent="-285750">
              <a:buFont typeface="Wingdings"/>
              <a:buChar char="q"/>
            </a:pPr>
            <a:r>
              <a:rPr lang="en-IN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But the nature of the business is electronic commerce. It can supply their products to the customers of any type like corporate or home office. </a:t>
            </a: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​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1A9484-7951-4C25-A6B0-FD92A864700B}"/>
              </a:ext>
            </a:extLst>
          </p:cNvPr>
          <p:cNvSpPr/>
          <p:nvPr/>
        </p:nvSpPr>
        <p:spPr>
          <a:xfrm>
            <a:off x="870765" y="944579"/>
            <a:ext cx="1895797" cy="346311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Business Objective</a:t>
            </a:r>
            <a:endParaRPr lang="en-IN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7E88BB-0E47-4B43-91CA-1B2267338D3A}"/>
              </a:ext>
            </a:extLst>
          </p:cNvPr>
          <p:cNvSpPr/>
          <p:nvPr/>
        </p:nvSpPr>
        <p:spPr>
          <a:xfrm>
            <a:off x="4810200" y="908861"/>
            <a:ext cx="1902940" cy="332023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Understanding</a:t>
            </a:r>
            <a:endParaRPr lang="en-IN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072C4C-8156-4388-B385-759A9FAC9D99}"/>
              </a:ext>
            </a:extLst>
          </p:cNvPr>
          <p:cNvSpPr/>
          <p:nvPr/>
        </p:nvSpPr>
        <p:spPr>
          <a:xfrm>
            <a:off x="827902" y="3896290"/>
            <a:ext cx="7683145" cy="1023357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ctr">
              <a:buFont typeface="Wingdings"/>
              <a:buChar char="q"/>
            </a:pPr>
            <a:endParaRPr lang="en-IN"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7689CB-8221-438B-BA35-67405DDEB894}"/>
              </a:ext>
            </a:extLst>
          </p:cNvPr>
          <p:cNvSpPr/>
          <p:nvPr/>
        </p:nvSpPr>
        <p:spPr>
          <a:xfrm>
            <a:off x="827904" y="3567576"/>
            <a:ext cx="1852933" cy="324880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Approach</a:t>
            </a:r>
            <a:endParaRPr lang="en-IN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49394D-6E1B-44EC-841D-4B7654D4C928}"/>
              </a:ext>
            </a:extLst>
          </p:cNvPr>
          <p:cNvSpPr txBox="1"/>
          <p:nvPr/>
        </p:nvSpPr>
        <p:spPr>
          <a:xfrm>
            <a:off x="828675" y="3950494"/>
            <a:ext cx="767953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>
                <a:solidFill>
                  <a:schemeClr val="bg1"/>
                </a:solidFill>
              </a:rPr>
              <a:t>The approach that solves the business problem with the data collection, Quality check followed by Visualization and EDD development.</a:t>
            </a:r>
          </a:p>
          <a:p>
            <a:pPr marL="285750" indent="-285750">
              <a:buFont typeface="Wingdings"/>
              <a:buChar char="q"/>
            </a:pPr>
            <a:r>
              <a:rPr lang="en-US">
                <a:solidFill>
                  <a:schemeClr val="bg1"/>
                </a:solidFill>
              </a:rPr>
              <a:t>The key steps are taken for the analysis of dataset that helps us to improve the sales and profits of the company.</a:t>
            </a:r>
          </a:p>
        </p:txBody>
      </p:sp>
    </p:spTree>
    <p:extLst>
      <p:ext uri="{BB962C8B-B14F-4D97-AF65-F5344CB8AC3E}">
        <p14:creationId xmlns:p14="http://schemas.microsoft.com/office/powerpoint/2010/main" val="2399386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7829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1"/>
          <p:cNvSpPr txBox="1"/>
          <p:nvPr/>
        </p:nvSpPr>
        <p:spPr>
          <a:xfrm>
            <a:off x="402075" y="81331"/>
            <a:ext cx="8187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2800"/>
            </a:pPr>
            <a:r>
              <a:rPr lang="en-US" sz="2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Analysis/ Modeling Methodology</a:t>
            </a:r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03C51963-959E-4499-998F-D04EB3CBACAA}"/>
              </a:ext>
            </a:extLst>
          </p:cNvPr>
          <p:cNvSpPr/>
          <p:nvPr/>
        </p:nvSpPr>
        <p:spPr>
          <a:xfrm>
            <a:off x="468653" y="781348"/>
            <a:ext cx="1983552" cy="443411"/>
          </a:xfrm>
          <a:prstGeom prst="chevron">
            <a:avLst/>
          </a:prstGeom>
          <a:solidFill>
            <a:schemeClr val="bg1">
              <a:lumMod val="95000"/>
              <a:alpha val="30000"/>
            </a:schemeClr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Preparation &amp; EDA</a:t>
            </a:r>
            <a:endParaRPr lang="en-IN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680F41-9DDF-4A40-B483-158C7FB047AD}"/>
              </a:ext>
            </a:extLst>
          </p:cNvPr>
          <p:cNvSpPr/>
          <p:nvPr/>
        </p:nvSpPr>
        <p:spPr>
          <a:xfrm>
            <a:off x="472128" y="1429968"/>
            <a:ext cx="8234333" cy="3579561"/>
          </a:xfrm>
          <a:prstGeom prst="roundRect">
            <a:avLst>
              <a:gd name="adj" fmla="val 4519"/>
            </a:avLst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800" b="1" dirty="0">
                <a:latin typeface="Calibri"/>
                <a:ea typeface="+mn-lt"/>
                <a:cs typeface="+mn-lt"/>
              </a:rPr>
              <a:t>Data Quality check</a:t>
            </a:r>
            <a:endParaRPr lang="en-US" sz="1800" b="1" dirty="0">
              <a:latin typeface="Calibri"/>
            </a:endParaRPr>
          </a:p>
          <a:p>
            <a:pPr marL="171450" indent="-171450">
              <a:buFont typeface="Wingdings"/>
              <a:buChar char="q"/>
            </a:pPr>
            <a:r>
              <a:rPr lang="en-US" sz="1200" dirty="0">
                <a:ea typeface="+mn-lt"/>
                <a:cs typeface="+mn-lt"/>
              </a:rPr>
              <a:t>T</a:t>
            </a:r>
            <a:r>
              <a:rPr lang="en-US" dirty="0">
                <a:ea typeface="+mn-lt"/>
                <a:cs typeface="+mn-lt"/>
              </a:rPr>
              <a:t>he dataset of “Office suppliers orders” consists of 23 variables </a:t>
            </a:r>
            <a:endParaRPr lang="en-US" dirty="0">
              <a:cs typeface="Arial"/>
            </a:endParaRPr>
          </a:p>
          <a:p>
            <a:r>
              <a:rPr lang="en-US" dirty="0">
                <a:ea typeface="+mn-lt"/>
                <a:cs typeface="+mn-lt"/>
              </a:rPr>
              <a:t>     In that, 15 variables are object variables and 8 variables numerical variables.</a:t>
            </a:r>
          </a:p>
          <a:p>
            <a:pPr marL="171450" indent="-171450">
              <a:buFont typeface="Wingdings"/>
              <a:buChar char="q"/>
            </a:pPr>
            <a:r>
              <a:rPr lang="en-US" dirty="0">
                <a:ea typeface="+mn-lt"/>
                <a:cs typeface="+mn-lt"/>
              </a:rPr>
              <a:t>There are no affected variables in the data set.</a:t>
            </a:r>
          </a:p>
          <a:p>
            <a:pPr marL="171450" indent="-171450">
              <a:buFont typeface="Wingdings"/>
              <a:buChar char="q"/>
            </a:pPr>
            <a:r>
              <a:rPr lang="en-US" dirty="0">
                <a:ea typeface="+mn-lt"/>
                <a:cs typeface="+mn-lt"/>
              </a:rPr>
              <a:t>Postal Code is the only variable having missing values.</a:t>
            </a:r>
          </a:p>
          <a:p>
            <a:r>
              <a:rPr lang="en-US" dirty="0">
                <a:ea typeface="+mn-lt"/>
                <a:cs typeface="+mn-lt"/>
              </a:rPr>
              <a:t>    The percentage of missing value is 80.5%.</a:t>
            </a:r>
          </a:p>
          <a:p>
            <a:pPr marL="171450" indent="-171450">
              <a:buFont typeface="Wingdings"/>
              <a:buChar char="q"/>
            </a:pPr>
            <a:r>
              <a:rPr lang="en-US" dirty="0">
                <a:ea typeface="+mn-lt"/>
                <a:cs typeface="+mn-lt"/>
              </a:rPr>
              <a:t>The variables in data doesn't require any cleaning</a:t>
            </a:r>
          </a:p>
          <a:p>
            <a:pPr marL="171450" indent="-171450">
              <a:buFont typeface="Wingdings"/>
              <a:buChar char="q"/>
            </a:pPr>
            <a:r>
              <a:rPr lang="en-US" dirty="0">
                <a:ea typeface="+mn-lt"/>
                <a:cs typeface="+mn-lt"/>
              </a:rPr>
              <a:t>There are no duplicate records in the data.</a:t>
            </a:r>
          </a:p>
          <a:p>
            <a:r>
              <a:rPr lang="en-US" sz="1800" b="1" dirty="0">
                <a:latin typeface="Calibri"/>
                <a:ea typeface="+mn-lt"/>
                <a:cs typeface="+mn-lt"/>
              </a:rPr>
              <a:t>Outliers</a:t>
            </a:r>
            <a:endParaRPr lang="en-US" sz="1800" b="1" dirty="0">
              <a:latin typeface="Calibri"/>
              <a:cs typeface="Calibri"/>
            </a:endParaRPr>
          </a:p>
          <a:p>
            <a:pPr marL="171450" indent="-171450">
              <a:buFont typeface="Wingdings"/>
              <a:buChar char="q"/>
            </a:pPr>
            <a:r>
              <a:rPr lang="en-US" dirty="0">
                <a:ea typeface="+mn-lt"/>
                <a:cs typeface="+mn-lt"/>
              </a:rPr>
              <a:t>The data set has outliers for variables as sales ,Quantity ,Discount ,Profit , Shipping Cost.</a:t>
            </a:r>
            <a:endParaRPr lang="en-US" dirty="0">
              <a:cs typeface="Arial"/>
            </a:endParaRPr>
          </a:p>
          <a:p>
            <a:pPr marL="171450" indent="-171450">
              <a:buFont typeface="Wingdings"/>
              <a:buChar char="q"/>
            </a:pPr>
            <a:r>
              <a:rPr lang="en-US" dirty="0">
                <a:ea typeface="+mn-lt"/>
                <a:cs typeface="+mn-lt"/>
              </a:rPr>
              <a:t>The sales value crossing 5000 has not been noticed in the past dealings of company.</a:t>
            </a:r>
            <a:endParaRPr lang="en-US" dirty="0">
              <a:cs typeface="Arial"/>
            </a:endParaRPr>
          </a:p>
          <a:p>
            <a:pPr marL="171450" indent="-171450">
              <a:buFont typeface="Wingdings"/>
              <a:buChar char="q"/>
            </a:pPr>
            <a:r>
              <a:rPr lang="en-US" dirty="0">
                <a:ea typeface="+mn-lt"/>
                <a:cs typeface="+mn-lt"/>
              </a:rPr>
              <a:t>More than 50% discount is offered on less products.</a:t>
            </a:r>
          </a:p>
          <a:p>
            <a:pPr marL="171450" indent="-171450">
              <a:buFont typeface="Wingdings"/>
              <a:buChar char="q"/>
            </a:pPr>
            <a:r>
              <a:rPr lang="en-US" dirty="0">
                <a:ea typeface="+mn-lt"/>
                <a:cs typeface="+mn-lt"/>
              </a:rPr>
              <a:t>According to the outliers, the companies proposes very less shipping cost on the delivered products.</a:t>
            </a:r>
          </a:p>
          <a:p>
            <a:pPr marL="171450" indent="-171450">
              <a:buFont typeface="Wingdings"/>
              <a:buChar char="q"/>
            </a:pPr>
            <a:r>
              <a:rPr lang="en-US" dirty="0">
                <a:ea typeface="+mn-lt"/>
                <a:cs typeface="+mn-lt"/>
              </a:rPr>
              <a:t>According to data the loss percentage is more.</a:t>
            </a:r>
            <a:endParaRPr lang="en-US" dirty="0">
              <a:cs typeface="Arial"/>
            </a:endParaRPr>
          </a:p>
          <a:p>
            <a:endParaRPr lang="en-US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425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1"/>
          <p:cNvSpPr txBox="1"/>
          <p:nvPr/>
        </p:nvSpPr>
        <p:spPr>
          <a:xfrm>
            <a:off x="716400" y="417087"/>
            <a:ext cx="8187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2800"/>
            </a:pPr>
            <a:r>
              <a:rPr lang="en-US" sz="2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Extended Data Dictionary (EDD)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7B9DE0C-EF13-408D-B8E2-DDD35E594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407792"/>
              </p:ext>
            </p:extLst>
          </p:nvPr>
        </p:nvGraphicFramePr>
        <p:xfrm>
          <a:off x="566352" y="1026729"/>
          <a:ext cx="8187510" cy="2579970"/>
        </p:xfrm>
        <a:graphic>
          <a:graphicData uri="http://schemas.openxmlformats.org/drawingml/2006/table">
            <a:tbl>
              <a:tblPr firstRow="1" bandRow="1">
                <a:tableStyleId>{7C32AA2C-D27D-4419-AF1A-19E52163CEF9}</a:tableStyleId>
              </a:tblPr>
              <a:tblGrid>
                <a:gridCol w="864605">
                  <a:extLst>
                    <a:ext uri="{9D8B030D-6E8A-4147-A177-3AD203B41FA5}">
                      <a16:colId xmlns:a16="http://schemas.microsoft.com/office/drawing/2014/main" val="559348765"/>
                    </a:ext>
                  </a:extLst>
                </a:gridCol>
                <a:gridCol w="713590">
                  <a:extLst>
                    <a:ext uri="{9D8B030D-6E8A-4147-A177-3AD203B41FA5}">
                      <a16:colId xmlns:a16="http://schemas.microsoft.com/office/drawing/2014/main" val="935824227"/>
                    </a:ext>
                  </a:extLst>
                </a:gridCol>
                <a:gridCol w="517921">
                  <a:extLst>
                    <a:ext uri="{9D8B030D-6E8A-4147-A177-3AD203B41FA5}">
                      <a16:colId xmlns:a16="http://schemas.microsoft.com/office/drawing/2014/main" val="577190524"/>
                    </a:ext>
                  </a:extLst>
                </a:gridCol>
                <a:gridCol w="544710">
                  <a:extLst>
                    <a:ext uri="{9D8B030D-6E8A-4147-A177-3AD203B41FA5}">
                      <a16:colId xmlns:a16="http://schemas.microsoft.com/office/drawing/2014/main" val="1767820845"/>
                    </a:ext>
                  </a:extLst>
                </a:gridCol>
                <a:gridCol w="446483">
                  <a:extLst>
                    <a:ext uri="{9D8B030D-6E8A-4147-A177-3AD203B41FA5}">
                      <a16:colId xmlns:a16="http://schemas.microsoft.com/office/drawing/2014/main" val="3969753155"/>
                    </a:ext>
                  </a:extLst>
                </a:gridCol>
                <a:gridCol w="437554">
                  <a:extLst>
                    <a:ext uri="{9D8B030D-6E8A-4147-A177-3AD203B41FA5}">
                      <a16:colId xmlns:a16="http://schemas.microsoft.com/office/drawing/2014/main" val="490462577"/>
                    </a:ext>
                  </a:extLst>
                </a:gridCol>
                <a:gridCol w="473273">
                  <a:extLst>
                    <a:ext uri="{9D8B030D-6E8A-4147-A177-3AD203B41FA5}">
                      <a16:colId xmlns:a16="http://schemas.microsoft.com/office/drawing/2014/main" val="2750424146"/>
                    </a:ext>
                  </a:extLst>
                </a:gridCol>
                <a:gridCol w="544701">
                  <a:extLst>
                    <a:ext uri="{9D8B030D-6E8A-4147-A177-3AD203B41FA5}">
                      <a16:colId xmlns:a16="http://schemas.microsoft.com/office/drawing/2014/main" val="605634313"/>
                    </a:ext>
                  </a:extLst>
                </a:gridCol>
                <a:gridCol w="482203">
                  <a:extLst>
                    <a:ext uri="{9D8B030D-6E8A-4147-A177-3AD203B41FA5}">
                      <a16:colId xmlns:a16="http://schemas.microsoft.com/office/drawing/2014/main" val="1677937986"/>
                    </a:ext>
                  </a:extLst>
                </a:gridCol>
                <a:gridCol w="526851">
                  <a:extLst>
                    <a:ext uri="{9D8B030D-6E8A-4147-A177-3AD203B41FA5}">
                      <a16:colId xmlns:a16="http://schemas.microsoft.com/office/drawing/2014/main" val="3616317552"/>
                    </a:ext>
                  </a:extLst>
                </a:gridCol>
                <a:gridCol w="473269">
                  <a:extLst>
                    <a:ext uri="{9D8B030D-6E8A-4147-A177-3AD203B41FA5}">
                      <a16:colId xmlns:a16="http://schemas.microsoft.com/office/drawing/2014/main" val="3406931004"/>
                    </a:ext>
                  </a:extLst>
                </a:gridCol>
                <a:gridCol w="482203">
                  <a:extLst>
                    <a:ext uri="{9D8B030D-6E8A-4147-A177-3AD203B41FA5}">
                      <a16:colId xmlns:a16="http://schemas.microsoft.com/office/drawing/2014/main" val="768206982"/>
                    </a:ext>
                  </a:extLst>
                </a:gridCol>
                <a:gridCol w="508992">
                  <a:extLst>
                    <a:ext uri="{9D8B030D-6E8A-4147-A177-3AD203B41FA5}">
                      <a16:colId xmlns:a16="http://schemas.microsoft.com/office/drawing/2014/main" val="1016245771"/>
                    </a:ext>
                  </a:extLst>
                </a:gridCol>
                <a:gridCol w="1171155">
                  <a:extLst>
                    <a:ext uri="{9D8B030D-6E8A-4147-A177-3AD203B41FA5}">
                      <a16:colId xmlns:a16="http://schemas.microsoft.com/office/drawing/2014/main" val="2780180571"/>
                    </a:ext>
                  </a:extLst>
                </a:gridCol>
              </a:tblGrid>
              <a:tr h="785264">
                <a:tc>
                  <a:txBody>
                    <a:bodyPr/>
                    <a:lstStyle/>
                    <a:p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Variable Type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Min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Pc 1%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Pc 5%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Pc 25%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Pc 50%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Mean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Pc 75%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Pc 95%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Pc 99%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Max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% Missing values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% Unique values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581605"/>
                  </a:ext>
                </a:extLst>
              </a:tr>
              <a:tr h="363701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Numeric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3.69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8.8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30.7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85.05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246.4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251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1015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2301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2263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53.03%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100730"/>
                  </a:ext>
                </a:extLst>
              </a:tr>
              <a:tr h="3141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Quantity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Numeric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1.0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1.0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2.0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3.0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3.4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5.0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8.0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11.0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14.0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0%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0.02%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193548"/>
                  </a:ext>
                </a:extLst>
              </a:tr>
              <a:tr h="3141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Discount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Numeric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0.0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0.0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0.0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0.0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0.0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0.1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0.2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0.6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0.7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0.8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0%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0.05%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837184"/>
                  </a:ext>
                </a:extLst>
              </a:tr>
              <a:tr h="30584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Profit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Numeric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-6599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-351.5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83.9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0.0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9.2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28.6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36.8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211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587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8399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0%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55.04%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168721"/>
                  </a:ext>
                </a:extLst>
              </a:tr>
              <a:tr h="363701"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Shipping Cost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Numeric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1.32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2.61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7.7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26.4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24.4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111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286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933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0%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/>
                          </a:solidFill>
                          <a:latin typeface="Roboto"/>
                          <a:ea typeface="Roboto"/>
                        </a:rPr>
                        <a:t>32.66%</a:t>
                      </a:r>
                      <a:endParaRPr lang="en-IN" sz="100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93799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62B6F1D-F737-4B1F-92E5-9E45FECB5C94}"/>
              </a:ext>
            </a:extLst>
          </p:cNvPr>
          <p:cNvSpPr/>
          <p:nvPr/>
        </p:nvSpPr>
        <p:spPr>
          <a:xfrm>
            <a:off x="523489" y="3719655"/>
            <a:ext cx="8187597" cy="1320204"/>
          </a:xfrm>
          <a:prstGeom prst="rect">
            <a:avLst/>
          </a:prstGeom>
          <a:noFill/>
          <a:ln w="3175">
            <a:solidFill>
              <a:schemeClr val="bg1">
                <a:lumMod val="9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b="1" u="sng" dirty="0">
                <a:solidFill>
                  <a:schemeClr val="bg1"/>
                </a:solidFill>
                <a:latin typeface="Roboto"/>
                <a:ea typeface="Roboto"/>
              </a:rPr>
              <a:t>Findings from EDD :</a:t>
            </a:r>
          </a:p>
          <a:p>
            <a:pPr marL="285750" indent="-285750" algn="just">
              <a:buFont typeface="Wingdings"/>
              <a:buChar char="q"/>
            </a:pPr>
            <a:r>
              <a:rPr lang="en-US" dirty="0">
                <a:latin typeface="Arial"/>
                <a:ea typeface="Roboto"/>
                <a:cs typeface="Calibri"/>
              </a:rPr>
              <a:t>Average Sales of the company is 246.490.</a:t>
            </a:r>
            <a:endParaRPr lang="en-US" dirty="0">
              <a:latin typeface="Arial"/>
              <a:ea typeface="Roboto"/>
              <a:cs typeface="+mn-lt"/>
            </a:endParaRPr>
          </a:p>
          <a:p>
            <a:pPr marL="285750" indent="-285750" algn="just">
              <a:buFont typeface="Wingdings"/>
              <a:buChar char="q"/>
            </a:pPr>
            <a:r>
              <a:rPr lang="en-US" dirty="0">
                <a:latin typeface="Arial"/>
                <a:ea typeface="Roboto"/>
                <a:cs typeface="Calibri"/>
              </a:rPr>
              <a:t>The mean value of the Quantity 3.476.</a:t>
            </a:r>
            <a:endParaRPr lang="en-US" dirty="0">
              <a:latin typeface="Arial"/>
              <a:ea typeface="Roboto"/>
              <a:cs typeface="+mn-lt"/>
            </a:endParaRPr>
          </a:p>
          <a:p>
            <a:pPr marL="285750" indent="-285750" algn="just">
              <a:buFont typeface="Wingdings,Sans-Serif"/>
              <a:buChar char="q"/>
            </a:pPr>
            <a:r>
              <a:rPr lang="en-US" dirty="0">
                <a:latin typeface="Arial"/>
                <a:ea typeface="Roboto"/>
                <a:cs typeface="Calibri"/>
              </a:rPr>
              <a:t>Average Percentage of the Discount is 2.76%</a:t>
            </a:r>
            <a:endParaRPr lang="en-US" dirty="0">
              <a:latin typeface="Arial"/>
              <a:ea typeface="Roboto"/>
              <a:cs typeface="+mn-lt"/>
            </a:endParaRPr>
          </a:p>
          <a:p>
            <a:pPr marL="285750" indent="-285750" algn="just">
              <a:buFont typeface="Wingdings,Sans-Serif"/>
              <a:buChar char="q"/>
            </a:pPr>
            <a:r>
              <a:rPr lang="en-US" dirty="0">
                <a:latin typeface="Arial"/>
                <a:ea typeface="Roboto"/>
                <a:cs typeface="Calibri"/>
              </a:rPr>
              <a:t>Average value of Profit is  28.61.</a:t>
            </a:r>
            <a:endParaRPr lang="en-US" dirty="0">
              <a:latin typeface="Arial"/>
              <a:ea typeface="Roboto"/>
              <a:cs typeface="+mn-lt"/>
            </a:endParaRPr>
          </a:p>
          <a:p>
            <a:pPr marL="285750" indent="-285750" algn="just">
              <a:buFont typeface="Wingdings,Sans-Serif"/>
              <a:buChar char="q"/>
            </a:pPr>
            <a:r>
              <a:rPr lang="en-US" dirty="0">
                <a:latin typeface="Arial"/>
                <a:ea typeface="Roboto"/>
                <a:cs typeface="Calibri"/>
              </a:rPr>
              <a:t>Average percentage of the Profit is 0.05%. </a:t>
            </a:r>
            <a:endParaRPr lang="en-US" dirty="0">
              <a:latin typeface="Arial"/>
              <a:ea typeface="Roboto"/>
              <a:cs typeface="+mn-lt"/>
            </a:endParaRPr>
          </a:p>
          <a:p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23850" lvl="2">
              <a:buClr>
                <a:schemeClr val="bg1"/>
              </a:buClr>
            </a:pPr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39750" lvl="2" indent="-215900">
              <a:buClr>
                <a:schemeClr val="bg1"/>
              </a:buClr>
              <a:buFont typeface="+mj-lt"/>
              <a:buAutoNum type="arabicPeriod"/>
            </a:pPr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45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738" y="-34739"/>
            <a:ext cx="9175313" cy="52139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ECF6D3-D58D-488F-99D9-76BF4E384EC5}"/>
              </a:ext>
            </a:extLst>
          </p:cNvPr>
          <p:cNvSpPr txBox="1"/>
          <p:nvPr/>
        </p:nvSpPr>
        <p:spPr>
          <a:xfrm>
            <a:off x="721519" y="478631"/>
            <a:ext cx="78509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1DF51-1FE5-4DFA-9542-0A16B4ECD638}"/>
              </a:ext>
            </a:extLst>
          </p:cNvPr>
          <p:cNvSpPr txBox="1"/>
          <p:nvPr/>
        </p:nvSpPr>
        <p:spPr>
          <a:xfrm>
            <a:off x="721519" y="338613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Wingdings"/>
              <a:buChar char="q"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0A1414-4539-44AB-825A-E735F6768A9C}"/>
              </a:ext>
            </a:extLst>
          </p:cNvPr>
          <p:cNvSpPr txBox="1"/>
          <p:nvPr/>
        </p:nvSpPr>
        <p:spPr>
          <a:xfrm>
            <a:off x="757238" y="3036094"/>
            <a:ext cx="4050505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u="sng" dirty="0">
                <a:solidFill>
                  <a:schemeClr val="bg1"/>
                </a:solidFill>
                <a:latin typeface="Calibri"/>
              </a:rPr>
              <a:t>Key Findings: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The company offers less discount and even 0% on  most of the products which are not attracted by the customers.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More amount of discount is offered only on a single product which imposes a loss.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The profit  of the company seems to be in negative values.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7B0E19-F519-4122-A89E-8EFF14666811}"/>
              </a:ext>
            </a:extLst>
          </p:cNvPr>
          <p:cNvSpPr txBox="1"/>
          <p:nvPr/>
        </p:nvSpPr>
        <p:spPr>
          <a:xfrm>
            <a:off x="800100" y="171450"/>
            <a:ext cx="38004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Roboto"/>
              </a:rPr>
              <a:t>Analysis Results</a:t>
            </a:r>
            <a:endParaRPr lang="en-US" sz="2800">
              <a:solidFill>
                <a:schemeClr val="bg1"/>
              </a:solidFill>
              <a:latin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FCD392-9E0B-401B-BB4A-AECD4BCA4C1B}"/>
              </a:ext>
            </a:extLst>
          </p:cNvPr>
          <p:cNvSpPr txBox="1"/>
          <p:nvPr/>
        </p:nvSpPr>
        <p:spPr>
          <a:xfrm>
            <a:off x="800100" y="735806"/>
            <a:ext cx="792241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Calibri"/>
              </a:rPr>
              <a:t>Univariate Distributions on numerical variables</a:t>
            </a:r>
          </a:p>
        </p:txBody>
      </p:sp>
      <p:pic>
        <p:nvPicPr>
          <p:cNvPr id="4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5ACFE560-0791-4533-ACB9-F60263D3B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768" y="1227740"/>
            <a:ext cx="3457575" cy="246656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7262DF-DC00-4392-99E1-62D3F5734EA5}"/>
              </a:ext>
            </a:extLst>
          </p:cNvPr>
          <p:cNvSpPr txBox="1"/>
          <p:nvPr/>
        </p:nvSpPr>
        <p:spPr>
          <a:xfrm>
            <a:off x="800100" y="1285875"/>
            <a:ext cx="387191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The discounts factor effects the profits of the company more when compared to the other factors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The distributions of variable is observed and analyzed for future recommendations. </a:t>
            </a:r>
          </a:p>
          <a:p>
            <a:pPr marL="285750" indent="-285750">
              <a:buFont typeface="Wingdings"/>
              <a:buChar char="q"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39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1"/>
          <p:cNvSpPr txBox="1"/>
          <p:nvPr/>
        </p:nvSpPr>
        <p:spPr>
          <a:xfrm>
            <a:off x="616387" y="467093"/>
            <a:ext cx="8187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2800"/>
            </a:pPr>
            <a:r>
              <a:rPr lang="en-US" sz="2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Analysis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21B182-D432-4964-84F1-5E118D584914}"/>
              </a:ext>
            </a:extLst>
          </p:cNvPr>
          <p:cNvSpPr txBox="1"/>
          <p:nvPr/>
        </p:nvSpPr>
        <p:spPr>
          <a:xfrm>
            <a:off x="678656" y="807244"/>
            <a:ext cx="473630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>
              <a:solidFill>
                <a:schemeClr val="bg1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F6B74-FBD0-43DB-97DC-6269E69FDDD5}"/>
              </a:ext>
            </a:extLst>
          </p:cNvPr>
          <p:cNvSpPr txBox="1"/>
          <p:nvPr/>
        </p:nvSpPr>
        <p:spPr>
          <a:xfrm>
            <a:off x="614363" y="1771650"/>
            <a:ext cx="7429500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  <a:latin typeface="Calibri"/>
                <a:cs typeface="Calibri"/>
              </a:rPr>
              <a:t>Key Findings :</a:t>
            </a:r>
            <a:endParaRPr lang="en-US" dirty="0">
              <a:solidFill>
                <a:schemeClr val="bg1"/>
              </a:solidFill>
            </a:endParaRPr>
          </a:p>
          <a:p>
            <a:endParaRPr lang="en-US" b="1" u="sng">
              <a:solidFill>
                <a:schemeClr val="bg1"/>
              </a:solidFill>
              <a:latin typeface="Calibri"/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We did the analysis on market Vs Discount.</a:t>
            </a:r>
          </a:p>
          <a:p>
            <a:r>
              <a:rPr lang="en-US" dirty="0">
                <a:solidFill>
                  <a:schemeClr val="bg1"/>
                </a:solidFill>
              </a:rPr>
              <a:t>From that we are observing, The Europe market offers more discount than all other markets.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We did the analysis on Country Vs Profit.</a:t>
            </a:r>
          </a:p>
          <a:p>
            <a:r>
              <a:rPr lang="en-US" dirty="0">
                <a:solidFill>
                  <a:schemeClr val="bg1"/>
                </a:solidFill>
              </a:rPr>
              <a:t>United States has the highest profit.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We did the analysis on Quantity Vs Country.</a:t>
            </a:r>
          </a:p>
          <a:p>
            <a:r>
              <a:rPr lang="en-US" dirty="0">
                <a:solidFill>
                  <a:schemeClr val="bg1"/>
                </a:solidFill>
                <a:cs typeface="Calibri"/>
              </a:rPr>
              <a:t>The analysis states that the quantity of the product sold in a country.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,Sans-Serif"/>
              <a:buChar char="q"/>
            </a:pPr>
            <a:r>
              <a:rPr lang="en-US" dirty="0">
                <a:solidFill>
                  <a:schemeClr val="bg1"/>
                </a:solidFill>
              </a:rPr>
              <a:t>We did the analysis on City Vs Shipping Cost.</a:t>
            </a:r>
          </a:p>
          <a:p>
            <a:r>
              <a:rPr lang="en-US" dirty="0">
                <a:solidFill>
                  <a:schemeClr val="bg1"/>
                </a:solidFill>
                <a:cs typeface="Calibri"/>
              </a:rPr>
              <a:t>By the analysis, we got to know that how much of shipping cost is required to deliver the product to the certain city.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q"/>
            </a:pPr>
            <a:endParaRPr lang="en-US">
              <a:solidFill>
                <a:schemeClr val="bg1"/>
              </a:solidFill>
              <a:latin typeface="Calibri"/>
              <a:cs typeface="Calibri"/>
            </a:endParaRPr>
          </a:p>
          <a:p>
            <a:endParaRPr lang="en-US">
              <a:solidFill>
                <a:srgbClr val="FFFFFF"/>
              </a:solidFill>
              <a:latin typeface="Calibri"/>
              <a:cs typeface="Calibri"/>
            </a:endParaRPr>
          </a:p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CF00B0-48A0-4C07-8369-BA717D43AF54}"/>
              </a:ext>
            </a:extLst>
          </p:cNvPr>
          <p:cNvSpPr txBox="1"/>
          <p:nvPr/>
        </p:nvSpPr>
        <p:spPr>
          <a:xfrm>
            <a:off x="614362" y="1207294"/>
            <a:ext cx="56721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chemeClr val="bg1"/>
                </a:solidFill>
                <a:latin typeface="Calibri"/>
                <a:cs typeface="Calibri"/>
              </a:rPr>
              <a:t>Univariate Distributions on Categorical variables</a:t>
            </a:r>
            <a:endParaRPr lang="en-US" sz="1800">
              <a:solidFill>
                <a:schemeClr val="bg1"/>
              </a:solidFill>
            </a:endParaRPr>
          </a:p>
          <a:p>
            <a:pPr algn="l"/>
            <a:endParaRPr lang="en-US"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613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4A71A91A-A116-4274-9FBA-52A9173CF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7150" y="744297"/>
            <a:ext cx="3838575" cy="222615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0D13BD-8317-4E24-AD85-524B73C04CFD}"/>
              </a:ext>
            </a:extLst>
          </p:cNvPr>
          <p:cNvSpPr txBox="1"/>
          <p:nvPr/>
        </p:nvSpPr>
        <p:spPr>
          <a:xfrm>
            <a:off x="549275" y="3295650"/>
            <a:ext cx="6775450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u="sng" dirty="0">
                <a:solidFill>
                  <a:schemeClr val="bg1"/>
                </a:solidFill>
                <a:latin typeface="Calibri"/>
              </a:rPr>
              <a:t>Key Insights: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The above plot shows the correlation between profit and discount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The X-axis represents the Discount.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The Y-axis represents the Profit.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If more discount is offered, then more loss is obtained.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From the above point, we can say that the discount is directly proportional to the loss.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So, we can conclude that the product should have limited discounts and offers.</a:t>
            </a:r>
          </a:p>
          <a:p>
            <a:pPr marL="285750" indent="-285750">
              <a:buFont typeface="Wingdings"/>
              <a:buChar char="q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284ED5-4036-469A-98E7-D417AD45941E}"/>
              </a:ext>
            </a:extLst>
          </p:cNvPr>
          <p:cNvSpPr txBox="1"/>
          <p:nvPr/>
        </p:nvSpPr>
        <p:spPr>
          <a:xfrm>
            <a:off x="692150" y="27146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Calibri"/>
                <a:cs typeface="Calibri"/>
              </a:rPr>
              <a:t>Bivariate Distributions </a:t>
            </a:r>
          </a:p>
        </p:txBody>
      </p:sp>
    </p:spTree>
    <p:extLst>
      <p:ext uri="{BB962C8B-B14F-4D97-AF65-F5344CB8AC3E}">
        <p14:creationId xmlns:p14="http://schemas.microsoft.com/office/powerpoint/2010/main" val="387525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5" descr="Chart&#10;&#10;Description automatically generated">
            <a:extLst>
              <a:ext uri="{FF2B5EF4-FFF2-40B4-BE49-F238E27FC236}">
                <a16:creationId xmlns:a16="http://schemas.microsoft.com/office/drawing/2014/main" id="{40069B6F-78F5-4BD1-BB44-4D18C5BB2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8" y="476086"/>
            <a:ext cx="8386762" cy="26832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560097-5BE9-4B7E-B021-AAC236B94410}"/>
              </a:ext>
            </a:extLst>
          </p:cNvPr>
          <p:cNvSpPr txBox="1"/>
          <p:nvPr/>
        </p:nvSpPr>
        <p:spPr>
          <a:xfrm>
            <a:off x="319088" y="3478212"/>
            <a:ext cx="8362950" cy="22775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u="sng" dirty="0">
                <a:solidFill>
                  <a:schemeClr val="bg1"/>
                </a:solidFill>
                <a:latin typeface="Calibri"/>
              </a:rPr>
              <a:t>Key Insights:</a:t>
            </a:r>
            <a:r>
              <a:rPr lang="en-US" sz="1800" dirty="0">
                <a:solidFill>
                  <a:schemeClr val="bg1"/>
                </a:solidFill>
                <a:latin typeface="Calibri"/>
              </a:rPr>
              <a:t> 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The relevant insight is the sub-Category Vs Profit.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We noticed that the company had faced more loss due to more discounts offered on the product (Tables) but it is the most selling product when compared to the other products.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The product (Copiers) has the highest profit than other products in the above graph</a:t>
            </a:r>
            <a:r>
              <a:rPr lang="en-US" sz="1800" dirty="0">
                <a:solidFill>
                  <a:schemeClr val="bg1"/>
                </a:solidFill>
                <a:latin typeface="Calibri"/>
              </a:rPr>
              <a:t>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The product (Fasteners) has the least profit but it is not facing the losses.</a:t>
            </a:r>
            <a:endParaRPr lang="en-US" sz="1800" dirty="0">
              <a:solidFill>
                <a:schemeClr val="bg1"/>
              </a:solidFill>
              <a:latin typeface="Calibri"/>
            </a:endParaRPr>
          </a:p>
          <a:p>
            <a:pPr marL="285750" indent="-285750">
              <a:buFont typeface="Wingdings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q"/>
            </a:pPr>
            <a:endParaRPr lang="en-US">
              <a:solidFill>
                <a:schemeClr val="bg1"/>
              </a:solidFill>
            </a:endParaRPr>
          </a:p>
          <a:p>
            <a:endParaRPr lang="en-US" sz="180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86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49BF1B4-4979-4744-9610-8875F3D1E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63" y="526491"/>
            <a:ext cx="8085137" cy="24950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FD8890-E3E3-4795-9177-90B3FE8802D7}"/>
              </a:ext>
            </a:extLst>
          </p:cNvPr>
          <p:cNvSpPr txBox="1"/>
          <p:nvPr/>
        </p:nvSpPr>
        <p:spPr>
          <a:xfrm>
            <a:off x="477838" y="3470275"/>
            <a:ext cx="7180262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u="sng" dirty="0">
                <a:solidFill>
                  <a:schemeClr val="bg1"/>
                </a:solidFill>
                <a:latin typeface="Calibri"/>
              </a:rPr>
              <a:t>Key Insights: 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,Sans-Serif"/>
              <a:buChar char="q"/>
            </a:pPr>
            <a:r>
              <a:rPr lang="en-US" dirty="0">
                <a:solidFill>
                  <a:schemeClr val="bg1"/>
                </a:solidFill>
              </a:rPr>
              <a:t>The relevant insight is the sub-Category Vs Discount.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The company offers more discount on Product (Tables)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So, the offered discount leads in the increase the sales.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solidFill>
                  <a:schemeClr val="bg1"/>
                </a:solidFill>
              </a:rPr>
              <a:t>As the sales of the product is more but the company is facing loss due to the discount which is offered by the company on that product is more.</a:t>
            </a:r>
          </a:p>
          <a:p>
            <a:pPr marL="285750" indent="-285750">
              <a:buFont typeface="Wingdings"/>
              <a:buChar char="q"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7268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13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Chetan Kochhar</dc:creator>
  <cp:revision>277</cp:revision>
  <dcterms:modified xsi:type="dcterms:W3CDTF">2022-03-14T16:14:15Z</dcterms:modified>
</cp:coreProperties>
</file>