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66" r:id="rId2"/>
    <p:sldId id="257" r:id="rId3"/>
    <p:sldId id="258" r:id="rId4"/>
    <p:sldId id="259" r:id="rId5"/>
    <p:sldId id="268" r:id="rId6"/>
    <p:sldId id="269" r:id="rId7"/>
    <p:sldId id="270" r:id="rId8"/>
    <p:sldId id="271" r:id="rId9"/>
    <p:sldId id="275" r:id="rId10"/>
    <p:sldId id="276" r:id="rId11"/>
    <p:sldId id="277" r:id="rId12"/>
    <p:sldId id="282" r:id="rId13"/>
    <p:sldId id="283" r:id="rId14"/>
    <p:sldId id="284" r:id="rId15"/>
    <p:sldId id="285" r:id="rId16"/>
    <p:sldId id="295" r:id="rId17"/>
    <p:sldId id="286" r:id="rId18"/>
    <p:sldId id="287" r:id="rId19"/>
    <p:sldId id="297" r:id="rId20"/>
    <p:sldId id="298" r:id="rId21"/>
    <p:sldId id="299" r:id="rId22"/>
    <p:sldId id="300" r:id="rId23"/>
    <p:sldId id="291" r:id="rId24"/>
    <p:sldId id="289" r:id="rId25"/>
    <p:sldId id="290" r:id="rId26"/>
    <p:sldId id="292" r:id="rId27"/>
    <p:sldId id="294" r:id="rId28"/>
    <p:sldId id="296" r:id="rId29"/>
    <p:sldId id="272" r:id="rId30"/>
    <p:sldId id="262" r:id="rId31"/>
    <p:sldId id="263" r:id="rId32"/>
    <p:sldId id="279" r:id="rId33"/>
    <p:sldId id="281" r:id="rId34"/>
    <p:sldId id="274" r:id="rId35"/>
  </p:sldIdLst>
  <p:sldSz cx="9144000" cy="5143500" type="screen16x9"/>
  <p:notesSz cx="6858000" cy="9144000"/>
  <p:embeddedFontLst>
    <p:embeddedFont>
      <p:font typeface="Apple Braille" pitchFamily="2" charset="0"/>
      <p:regular r:id="rId37"/>
    </p:embeddedFont>
    <p:embeddedFont>
      <p:font typeface="Calibri" panose="020F0502020204030204" pitchFamily="34" charset="0"/>
      <p:regular r:id="rId38"/>
      <p:bold r:id="rId39"/>
      <p:italic r:id="rId40"/>
      <p:boldItalic r:id="rId41"/>
    </p:embeddedFont>
    <p:embeddedFont>
      <p:font typeface="Lato" panose="020F0502020204030203" pitchFamily="34" charset="0"/>
      <p:regular r:id="rId42"/>
      <p:bold r:id="rId43"/>
      <p:italic r:id="rId44"/>
      <p:boldItalic r:id="rId45"/>
    </p:embeddedFont>
    <p:embeddedFont>
      <p:font typeface="Montserrat" pitchFamily="2" charset="77"/>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yank somani" initials="Ms" lastIdx="2" clrIdx="0">
    <p:extLst>
      <p:ext uri="{19B8F6BF-5375-455C-9EA6-DF929625EA0E}">
        <p15:presenceInfo xmlns:p15="http://schemas.microsoft.com/office/powerpoint/2012/main" userId="1a29da745b297ac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58446F5-ACAE-4E5E-A0FC-AB6D3A3B2742}">
  <a:tblStyle styleId="{758446F5-ACAE-4E5E-A0FC-AB6D3A3B2742}"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20"/>
    <p:restoredTop sz="96245"/>
  </p:normalViewPr>
  <p:slideViewPr>
    <p:cSldViewPr snapToGrid="0">
      <p:cViewPr varScale="1">
        <p:scale>
          <a:sx n="118" d="100"/>
          <a:sy n="118" d="100"/>
        </p:scale>
        <p:origin x="216" y="9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5-17T07:47:04.816" idx="1">
    <p:pos x="10" y="10"/>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5-17T07:47:10.110" idx="2">
    <p:pos x="10" y="10"/>
    <p:text>Adam (Adaptive Moment Estimation) is an optimization algorithm commonly used for training neural networks. It combines the concepts of momentum and adaptive learning rates to update the model's weights during the training process.
The formula for the Adam optimization algorithm involves several components:
Exponential Moving Average of Gradients:
m_t = beta1 * m_t-1 + (1 - beta1) * g_t
m_t: Current estimate of the exponential moving average of gradients.
beta1: Decay rate for the exponential moving average (typically set to 0.9).
g_t: Gradient at time t.
Exponential Moving Average of Squared Gradients:
v_t = beta2 * v_t-1 + (1 - beta2) * (g_t ** 2)
v_t: Current estimate of the exponential moving average of squared gradients.
beta2: Decay rate for the exponential moving average of squared gradients (typically set to 0.999).
Bias-Corrected Estimates:
m_t_hat = m_t / (1 - beta1^t)
m_t_hat: Bias-corrected estimate of the exponential moving average of gradients.
t: Current time step.
v_t_hat = v_t / (1 - beta2^t)
v_t_hat: Bias-corrected estimate of the exponential moving average of squared gradients.
Update Rule:
w_t+1 = w_t - learning_rate * m_t_hat / (sqrt(v_t_hat) + epsilon)
w_t+1: Updated weights at time t+1.
learning_rate: Learning rate or step size.
epsilon: Small constant to prevent division by zero.</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866cf75f5d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866cf75f5d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866cf75f5d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866cf75f5d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866cf75f5d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866cf75f5d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866cf75f5d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866cf75f5d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866cf75f5d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866cf75f5d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866cf75f5d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866cf75f5d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0028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866cf75f5d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866cf75f5d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8086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lt1"/>
                </a:solidFill>
                <a:latin typeface="Lato"/>
                <a:ea typeface="Lato"/>
                <a:cs typeface="Lato"/>
                <a:sym typeface="Lato"/>
              </a:defRPr>
            </a:lvl1pPr>
            <a:lvl2pPr lvl="1" algn="r" rtl="0">
              <a:buNone/>
              <a:defRPr sz="1000">
                <a:solidFill>
                  <a:schemeClr val="lt1"/>
                </a:solidFill>
                <a:latin typeface="Lato"/>
                <a:ea typeface="Lato"/>
                <a:cs typeface="Lato"/>
                <a:sym typeface="Lato"/>
              </a:defRPr>
            </a:lvl2pPr>
            <a:lvl3pPr lvl="2" algn="r" rtl="0">
              <a:buNone/>
              <a:defRPr sz="1000">
                <a:solidFill>
                  <a:schemeClr val="lt1"/>
                </a:solidFill>
                <a:latin typeface="Lato"/>
                <a:ea typeface="Lato"/>
                <a:cs typeface="Lato"/>
                <a:sym typeface="Lato"/>
              </a:defRPr>
            </a:lvl3pPr>
            <a:lvl4pPr lvl="3" algn="r" rtl="0">
              <a:buNone/>
              <a:defRPr sz="1000">
                <a:solidFill>
                  <a:schemeClr val="lt1"/>
                </a:solidFill>
                <a:latin typeface="Lato"/>
                <a:ea typeface="Lato"/>
                <a:cs typeface="Lato"/>
                <a:sym typeface="Lato"/>
              </a:defRPr>
            </a:lvl4pPr>
            <a:lvl5pPr lvl="4" algn="r" rtl="0">
              <a:buNone/>
              <a:defRPr sz="1000">
                <a:solidFill>
                  <a:schemeClr val="lt1"/>
                </a:solidFill>
                <a:latin typeface="Lato"/>
                <a:ea typeface="Lato"/>
                <a:cs typeface="Lato"/>
                <a:sym typeface="Lato"/>
              </a:defRPr>
            </a:lvl5pPr>
            <a:lvl6pPr lvl="5" algn="r" rtl="0">
              <a:buNone/>
              <a:defRPr sz="1000">
                <a:solidFill>
                  <a:schemeClr val="lt1"/>
                </a:solidFill>
                <a:latin typeface="Lato"/>
                <a:ea typeface="Lato"/>
                <a:cs typeface="Lato"/>
                <a:sym typeface="Lato"/>
              </a:defRPr>
            </a:lvl6pPr>
            <a:lvl7pPr lvl="6" algn="r" rtl="0">
              <a:buNone/>
              <a:defRPr sz="1000">
                <a:solidFill>
                  <a:schemeClr val="lt1"/>
                </a:solidFill>
                <a:latin typeface="Lato"/>
                <a:ea typeface="Lato"/>
                <a:cs typeface="Lato"/>
                <a:sym typeface="Lato"/>
              </a:defRPr>
            </a:lvl7pPr>
            <a:lvl8pPr lvl="7" algn="r" rtl="0">
              <a:buNone/>
              <a:defRPr sz="1000">
                <a:solidFill>
                  <a:schemeClr val="lt1"/>
                </a:solidFill>
                <a:latin typeface="Lato"/>
                <a:ea typeface="Lato"/>
                <a:cs typeface="Lato"/>
                <a:sym typeface="Lato"/>
              </a:defRPr>
            </a:lvl8pPr>
            <a:lvl9pPr lvl="8" algn="r" rtl="0">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5"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kaggle.com/datasets/berkerisen/wind-turbine-scada-datase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5C748-ABF1-722D-1147-F58E9E10A817}"/>
              </a:ext>
            </a:extLst>
          </p:cNvPr>
          <p:cNvSpPr>
            <a:spLocks noGrp="1"/>
          </p:cNvSpPr>
          <p:nvPr>
            <p:ph type="ctrTitle"/>
          </p:nvPr>
        </p:nvSpPr>
        <p:spPr>
          <a:xfrm>
            <a:off x="3163987" y="1245784"/>
            <a:ext cx="5723158" cy="1837281"/>
          </a:xfrm>
        </p:spPr>
        <p:txBody>
          <a:bodyPr>
            <a:normAutofit fontScale="90000"/>
          </a:bodyPr>
          <a:lstStyle/>
          <a:p>
            <a:pPr marL="0" lvl="0" indent="0" rtl="0">
              <a:spcBef>
                <a:spcPts val="0"/>
              </a:spcBef>
              <a:spcAft>
                <a:spcPts val="0"/>
              </a:spcAft>
            </a:pPr>
            <a:r>
              <a:rPr lang="en-IN" dirty="0">
                <a:latin typeface="Apple Braille" pitchFamily="2" charset="0"/>
                <a:cs typeface="Angsana New" panose="02020603050405020304" pitchFamily="18" charset="-34"/>
              </a:rPr>
              <a:t>FAULT IDENTIFICATION IN WIND-TURBINES </a:t>
            </a:r>
            <a:br>
              <a:rPr lang="en-IN" dirty="0">
                <a:latin typeface="Apple Braille" pitchFamily="2" charset="0"/>
                <a:cs typeface="Angsana New" panose="02020603050405020304" pitchFamily="18" charset="-34"/>
              </a:rPr>
            </a:br>
            <a:r>
              <a:rPr lang="en-IN" dirty="0">
                <a:latin typeface="Apple Braille" pitchFamily="2" charset="0"/>
                <a:cs typeface="Angsana New" panose="02020603050405020304" pitchFamily="18" charset="-34"/>
              </a:rPr>
              <a:t>USING NEURAL NETWORK</a:t>
            </a:r>
            <a:endParaRPr lang="en-US" dirty="0"/>
          </a:p>
        </p:txBody>
      </p:sp>
      <p:sp>
        <p:nvSpPr>
          <p:cNvPr id="3" name="Subtitle 2">
            <a:extLst>
              <a:ext uri="{FF2B5EF4-FFF2-40B4-BE49-F238E27FC236}">
                <a16:creationId xmlns:a16="http://schemas.microsoft.com/office/drawing/2014/main" id="{1DC99A90-33D5-7ECD-CF63-2B976EEC1F98}"/>
              </a:ext>
            </a:extLst>
          </p:cNvPr>
          <p:cNvSpPr>
            <a:spLocks noGrp="1"/>
          </p:cNvSpPr>
          <p:nvPr>
            <p:ph type="subTitle" idx="1"/>
          </p:nvPr>
        </p:nvSpPr>
        <p:spPr>
          <a:xfrm>
            <a:off x="5578866" y="3729519"/>
            <a:ext cx="3308279" cy="1160980"/>
          </a:xfrm>
        </p:spPr>
        <p:txBody>
          <a:bodyPr>
            <a:normAutofit fontScale="92500" lnSpcReduction="20000"/>
          </a:bodyPr>
          <a:lstStyle/>
          <a:p>
            <a:endParaRPr lang="en-US" dirty="0"/>
          </a:p>
          <a:p>
            <a:r>
              <a:rPr lang="en-US" dirty="0"/>
              <a:t>BY </a:t>
            </a:r>
            <a:r>
              <a:rPr lang="en-US" b="1" dirty="0"/>
              <a:t>MAYANK SOMANI (22MCA1065)</a:t>
            </a:r>
          </a:p>
          <a:p>
            <a:endParaRPr lang="en-US" b="1" dirty="0"/>
          </a:p>
          <a:p>
            <a:r>
              <a:rPr lang="en-US" b="1" dirty="0"/>
              <a:t>                                           VIT,CHENNAI</a:t>
            </a:r>
          </a:p>
          <a:p>
            <a:endParaRPr lang="en-US" b="1" dirty="0"/>
          </a:p>
          <a:p>
            <a:r>
              <a:rPr lang="en-US" b="1" dirty="0"/>
              <a:t>                GUIDE NAME-  Dr. Amrit Pal</a:t>
            </a:r>
          </a:p>
        </p:txBody>
      </p:sp>
    </p:spTree>
    <p:extLst>
      <p:ext uri="{BB962C8B-B14F-4D97-AF65-F5344CB8AC3E}">
        <p14:creationId xmlns:p14="http://schemas.microsoft.com/office/powerpoint/2010/main" val="1129466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57CE5-8571-F802-05BB-F2591850558B}"/>
              </a:ext>
            </a:extLst>
          </p:cNvPr>
          <p:cNvSpPr>
            <a:spLocks noGrp="1"/>
          </p:cNvSpPr>
          <p:nvPr>
            <p:ph type="title"/>
          </p:nvPr>
        </p:nvSpPr>
        <p:spPr>
          <a:xfrm>
            <a:off x="-126125" y="393750"/>
            <a:ext cx="362607" cy="772898"/>
          </a:xfrm>
        </p:spPr>
        <p:txBody>
          <a:bodyPr/>
          <a:lstStyle/>
          <a:p>
            <a:endParaRPr lang="en-US"/>
          </a:p>
        </p:txBody>
      </p:sp>
      <p:graphicFrame>
        <p:nvGraphicFramePr>
          <p:cNvPr id="3" name="Table 2">
            <a:extLst>
              <a:ext uri="{FF2B5EF4-FFF2-40B4-BE49-F238E27FC236}">
                <a16:creationId xmlns:a16="http://schemas.microsoft.com/office/drawing/2014/main" id="{2982D43F-8308-594A-8175-1434E9C6D08F}"/>
              </a:ext>
            </a:extLst>
          </p:cNvPr>
          <p:cNvGraphicFramePr>
            <a:graphicFrameLocks noGrp="1"/>
          </p:cNvGraphicFramePr>
          <p:nvPr>
            <p:extLst>
              <p:ext uri="{D42A27DB-BD31-4B8C-83A1-F6EECF244321}">
                <p14:modId xmlns:p14="http://schemas.microsoft.com/office/powerpoint/2010/main" val="1530324907"/>
              </p:ext>
            </p:extLst>
          </p:nvPr>
        </p:nvGraphicFramePr>
        <p:xfrm>
          <a:off x="1068149" y="175645"/>
          <a:ext cx="7971942" cy="5078802"/>
        </p:xfrm>
        <a:graphic>
          <a:graphicData uri="http://schemas.openxmlformats.org/drawingml/2006/table">
            <a:tbl>
              <a:tblPr/>
              <a:tblGrid>
                <a:gridCol w="1642100">
                  <a:extLst>
                    <a:ext uri="{9D8B030D-6E8A-4147-A177-3AD203B41FA5}">
                      <a16:colId xmlns:a16="http://schemas.microsoft.com/office/drawing/2014/main" val="421840714"/>
                    </a:ext>
                  </a:extLst>
                </a:gridCol>
                <a:gridCol w="2861233">
                  <a:extLst>
                    <a:ext uri="{9D8B030D-6E8A-4147-A177-3AD203B41FA5}">
                      <a16:colId xmlns:a16="http://schemas.microsoft.com/office/drawing/2014/main" val="624021235"/>
                    </a:ext>
                  </a:extLst>
                </a:gridCol>
                <a:gridCol w="1734492">
                  <a:extLst>
                    <a:ext uri="{9D8B030D-6E8A-4147-A177-3AD203B41FA5}">
                      <a16:colId xmlns:a16="http://schemas.microsoft.com/office/drawing/2014/main" val="3282228130"/>
                    </a:ext>
                  </a:extLst>
                </a:gridCol>
                <a:gridCol w="1734117">
                  <a:extLst>
                    <a:ext uri="{9D8B030D-6E8A-4147-A177-3AD203B41FA5}">
                      <a16:colId xmlns:a16="http://schemas.microsoft.com/office/drawing/2014/main" val="1863738401"/>
                    </a:ext>
                  </a:extLst>
                </a:gridCol>
              </a:tblGrid>
              <a:tr h="0">
                <a:tc>
                  <a:txBody>
                    <a:bodyPr/>
                    <a:lstStyle/>
                    <a:p>
                      <a:pPr algn="ctr" rtl="0" fontAlgn="t">
                        <a:spcBef>
                          <a:spcPts val="0"/>
                        </a:spcBef>
                        <a:spcAft>
                          <a:spcPts val="0"/>
                        </a:spcAft>
                      </a:pPr>
                      <a:r>
                        <a:rPr lang="en-IN" sz="1300" b="1" i="0" u="none" strike="noStrike" dirty="0">
                          <a:solidFill>
                            <a:schemeClr val="bg1"/>
                          </a:solidFill>
                          <a:effectLst/>
                          <a:latin typeface="Arial" panose="020B0604020202020204" pitchFamily="34" charset="0"/>
                        </a:rPr>
                        <a:t>Paper</a:t>
                      </a:r>
                      <a:endParaRPr lang="en-IN" sz="1300" b="1"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300" b="1" i="0" u="none" strike="noStrike">
                          <a:solidFill>
                            <a:schemeClr val="bg1"/>
                          </a:solidFill>
                          <a:effectLst/>
                          <a:latin typeface="Arial" panose="020B0604020202020204" pitchFamily="34" charset="0"/>
                        </a:rPr>
                        <a:t>Attributes of data set </a:t>
                      </a:r>
                      <a:endParaRPr lang="en-IN" sz="1300" b="1"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300" b="1" i="0" u="none" strike="noStrike" dirty="0">
                          <a:solidFill>
                            <a:schemeClr val="bg1"/>
                          </a:solidFill>
                          <a:effectLst/>
                          <a:latin typeface="Arial" panose="020B0604020202020204" pitchFamily="34" charset="0"/>
                        </a:rPr>
                        <a:t>Algorithms</a:t>
                      </a:r>
                      <a:endParaRPr lang="en-IN" sz="1300" b="1"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300" b="1" i="0" u="none" strike="noStrike">
                          <a:solidFill>
                            <a:schemeClr val="bg1"/>
                          </a:solidFill>
                          <a:effectLst/>
                          <a:latin typeface="Arial" panose="020B0604020202020204" pitchFamily="34" charset="0"/>
                        </a:rPr>
                        <a:t>Accuracy</a:t>
                      </a:r>
                      <a:endParaRPr lang="en-IN" sz="1300" b="1"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0689745"/>
                  </a:ext>
                </a:extLst>
              </a:tr>
              <a:tr h="2354286">
                <a:tc>
                  <a:txBody>
                    <a:bodyPr/>
                    <a:lstStyle/>
                    <a:p>
                      <a:pPr rtl="0"/>
                      <a:r>
                        <a:rPr lang="en-IN" sz="1300" b="1" i="0" u="none" strike="noStrike" dirty="0">
                          <a:solidFill>
                            <a:schemeClr val="bg1"/>
                          </a:solidFill>
                          <a:effectLst/>
                          <a:latin typeface="Arial" panose="020B0604020202020204" pitchFamily="34" charset="0"/>
                        </a:rPr>
                        <a:t>PAPER 11:</a:t>
                      </a:r>
                      <a:r>
                        <a:rPr lang="en-IN" sz="1400" b="0" i="0" u="none" strike="noStrike" cap="none" dirty="0">
                          <a:solidFill>
                            <a:schemeClr val="bg1"/>
                          </a:solidFill>
                          <a:effectLst/>
                          <a:latin typeface="+mn-lt"/>
                          <a:ea typeface="+mn-ea"/>
                          <a:cs typeface="+mn-cs"/>
                          <a:sym typeface="Arial"/>
                        </a:rPr>
                        <a:t>Enhanced random forest with concurrent analysis of static and dynamic nodes for industrial fault classification</a:t>
                      </a:r>
                      <a:r>
                        <a:rPr lang="en-IN" sz="1200" b="0" dirty="0">
                          <a:solidFill>
                            <a:schemeClr val="bg1"/>
                          </a:solidFill>
                          <a:effectLst/>
                        </a:rPr>
                        <a:t> </a:t>
                      </a:r>
                      <a:endParaRPr lang="en-IN" sz="1300" b="0"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N" sz="1300" b="0" i="0" u="none" strike="noStrike" cap="none">
                          <a:solidFill>
                            <a:schemeClr val="bg1"/>
                          </a:solidFill>
                          <a:effectLst/>
                          <a:latin typeface="+mn-lt"/>
                          <a:ea typeface="+mn-ea"/>
                          <a:cs typeface="+mn-cs"/>
                          <a:sym typeface="Arial"/>
                        </a:rPr>
                        <a:t>Mean, standard deviation, root mean square, kurtosis of vibration signals in the time domain,Power spectral density, mean frequency, and spectral entropy of vibration signals in the frequency domain</a:t>
                      </a:r>
                    </a:p>
                    <a:p>
                      <a:r>
                        <a:rPr lang="en-IN" sz="1300" b="0" i="0" u="none" strike="noStrike" cap="none">
                          <a:solidFill>
                            <a:schemeClr val="bg1"/>
                          </a:solidFill>
                          <a:effectLst/>
                          <a:latin typeface="+mn-lt"/>
                          <a:ea typeface="+mn-ea"/>
                          <a:cs typeface="+mn-cs"/>
                          <a:sym typeface="Arial"/>
                        </a:rPr>
                        <a:t>Energy and entropy of vibration signals in the wavelet domain</a:t>
                      </a:r>
                    </a:p>
                    <a:p>
                      <a:r>
                        <a:rPr lang="en-IN" sz="1300" b="0" i="0" u="none" strike="noStrike" cap="none">
                          <a:solidFill>
                            <a:schemeClr val="bg1"/>
                          </a:solidFill>
                          <a:effectLst/>
                          <a:latin typeface="+mn-lt"/>
                          <a:ea typeface="+mn-ea"/>
                          <a:cs typeface="+mn-cs"/>
                          <a:sym typeface="Arial"/>
                        </a:rPr>
                        <a:t>The authors also mentioned that they used a total of 19 features, consisting of 7 static and 12 dynamic features, to classify the industrial faults.</a:t>
                      </a:r>
                      <a:endParaRPr lang="en-IN" sz="1300" b="0" i="0" u="none" strike="noStrike" cap="none" dirty="0">
                        <a:solidFill>
                          <a:schemeClr val="bg1"/>
                        </a:solidFill>
                        <a:effectLst/>
                        <a:latin typeface="+mn-lt"/>
                        <a:ea typeface="+mn-ea"/>
                        <a:cs typeface="+mn-cs"/>
                        <a:sym typeface="Arial"/>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r>
                        <a:rPr lang="en-IN" sz="1300" b="0" i="0" u="none" strike="noStrike" cap="none">
                          <a:solidFill>
                            <a:schemeClr val="bg1"/>
                          </a:solidFill>
                          <a:effectLst/>
                          <a:latin typeface="+mn-lt"/>
                          <a:ea typeface="+mn-ea"/>
                          <a:cs typeface="+mn-cs"/>
                          <a:sym typeface="Arial"/>
                        </a:rPr>
                        <a:t>ANN, Random Forest, Static node analysis, Dynamic node analysis, Concurrent analysis and ELM</a:t>
                      </a:r>
                      <a:endParaRPr lang="en-IN" sz="1300" b="0"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300">
                          <a:solidFill>
                            <a:schemeClr val="bg1"/>
                          </a:solidFill>
                          <a:effectLst/>
                        </a:rPr>
                        <a:t>NA</a:t>
                      </a:r>
                      <a:endParaRPr lang="en-IN" sz="1300"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2741809"/>
                  </a:ext>
                </a:extLst>
              </a:tr>
              <a:tr h="2179782">
                <a:tc>
                  <a:txBody>
                    <a:bodyPr/>
                    <a:lstStyle/>
                    <a:p>
                      <a:pPr rtl="0" fontAlgn="t">
                        <a:spcBef>
                          <a:spcPts val="0"/>
                        </a:spcBef>
                        <a:spcAft>
                          <a:spcPts val="0"/>
                        </a:spcAft>
                      </a:pPr>
                      <a:endParaRPr lang="en-IN" sz="1300" b="1" dirty="0">
                        <a:solidFill>
                          <a:schemeClr val="bg1"/>
                        </a:solidFill>
                        <a:effectLst/>
                      </a:endParaRPr>
                    </a:p>
                    <a:p>
                      <a:pPr rtl="0"/>
                      <a:r>
                        <a:rPr lang="en-IN" sz="1300" b="1" dirty="0">
                          <a:solidFill>
                            <a:schemeClr val="bg1"/>
                          </a:solidFill>
                          <a:effectLst/>
                        </a:rPr>
                        <a:t>PAPER 12:</a:t>
                      </a:r>
                      <a:r>
                        <a:rPr lang="en-IN" sz="1400" b="0" i="0" u="none" strike="noStrike" cap="none" dirty="0">
                          <a:solidFill>
                            <a:schemeClr val="bg1"/>
                          </a:solidFill>
                          <a:effectLst/>
                          <a:latin typeface="+mn-lt"/>
                          <a:ea typeface="+mn-ea"/>
                          <a:cs typeface="+mn-cs"/>
                          <a:sym typeface="Arial"/>
                        </a:rPr>
                        <a:t>Research on fault detection for three types of wind turbine subsystems using machine learning.</a:t>
                      </a:r>
                      <a:r>
                        <a:rPr lang="en-IN" sz="1200" b="0" dirty="0">
                          <a:solidFill>
                            <a:schemeClr val="bg1"/>
                          </a:solidFill>
                          <a:effectLst/>
                        </a:rPr>
                        <a:t> </a:t>
                      </a:r>
                      <a:br>
                        <a:rPr lang="en-IN" sz="1300" b="0" dirty="0">
                          <a:solidFill>
                            <a:schemeClr val="bg1"/>
                          </a:solidFill>
                        </a:rPr>
                      </a:br>
                      <a:endParaRPr lang="en-IN" sz="1300" b="0"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indent="-285750">
                        <a:buFont typeface="Arial" panose="020B0604020202020204" pitchFamily="34" charset="0"/>
                        <a:buChar char="•"/>
                      </a:pPr>
                      <a:r>
                        <a:rPr lang="en-IN" sz="1300" b="0" i="0" u="none" strike="noStrike" cap="none">
                          <a:solidFill>
                            <a:schemeClr val="bg1"/>
                          </a:solidFill>
                          <a:effectLst/>
                          <a:latin typeface="+mn-lt"/>
                          <a:ea typeface="+mn-ea"/>
                          <a:cs typeface="+mn-cs"/>
                          <a:sym typeface="Arial"/>
                        </a:rPr>
                        <a:t>Gearbox system: Gearbox oil temperature, Gearbox oil level, Gearbox bearing temperature,</a:t>
                      </a:r>
                    </a:p>
                    <a:p>
                      <a:pPr marL="285750" indent="-285750">
                        <a:buFont typeface="Arial" panose="020B0604020202020204" pitchFamily="34" charset="0"/>
                        <a:buChar char="•"/>
                      </a:pPr>
                      <a:r>
                        <a:rPr lang="en-IN" sz="1300" b="0" i="0" u="none" strike="noStrike" cap="none">
                          <a:solidFill>
                            <a:schemeClr val="bg1"/>
                          </a:solidFill>
                          <a:effectLst/>
                          <a:latin typeface="+mn-lt"/>
                          <a:ea typeface="+mn-ea"/>
                          <a:cs typeface="+mn-cs"/>
                          <a:sym typeface="Arial"/>
                        </a:rPr>
                        <a:t>Gearbox vibration Generator system: Generator winding temperature, Generator bearing temperature, Generator vibration </a:t>
                      </a:r>
                    </a:p>
                    <a:p>
                      <a:pPr marL="285750" indent="-285750">
                        <a:buFont typeface="Arial" panose="020B0604020202020204" pitchFamily="34" charset="0"/>
                        <a:buChar char="•"/>
                      </a:pPr>
                      <a:r>
                        <a:rPr lang="en-IN" sz="1300" b="0" i="0" u="none" strike="noStrike" cap="none">
                          <a:solidFill>
                            <a:schemeClr val="bg1"/>
                          </a:solidFill>
                          <a:effectLst/>
                          <a:latin typeface="+mn-lt"/>
                          <a:ea typeface="+mn-ea"/>
                          <a:cs typeface="+mn-cs"/>
                          <a:sym typeface="Arial"/>
                        </a:rPr>
                        <a:t>Pitch system: Pitch bearing temperature, Pitch motor temperature, Pitch angle, Pitch vibration</a:t>
                      </a:r>
                      <a:endParaRPr lang="en-IN" sz="1300"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N" sz="1400" b="0" i="0" u="none" strike="noStrike" cap="none">
                          <a:solidFill>
                            <a:schemeClr val="bg1"/>
                          </a:solidFill>
                          <a:effectLst/>
                          <a:latin typeface="+mn-lt"/>
                          <a:ea typeface="+mn-ea"/>
                          <a:cs typeface="+mn-cs"/>
                          <a:sym typeface="Arial"/>
                        </a:rPr>
                        <a:t>Artificial neural networks (ANNs)</a:t>
                      </a:r>
                    </a:p>
                    <a:p>
                      <a:r>
                        <a:rPr lang="en-IN" sz="1400" b="0" i="0" u="none" strike="noStrike" cap="none">
                          <a:solidFill>
                            <a:schemeClr val="bg1"/>
                          </a:solidFill>
                          <a:effectLst/>
                          <a:latin typeface="+mn-lt"/>
                          <a:ea typeface="+mn-ea"/>
                          <a:cs typeface="+mn-cs"/>
                          <a:sym typeface="Arial"/>
                        </a:rPr>
                        <a:t>Decision trees (DTs)</a:t>
                      </a:r>
                    </a:p>
                    <a:p>
                      <a:r>
                        <a:rPr lang="en-IN" sz="1400" b="0" i="0" u="none" strike="noStrike" cap="none">
                          <a:solidFill>
                            <a:schemeClr val="bg1"/>
                          </a:solidFill>
                          <a:effectLst/>
                          <a:latin typeface="+mn-lt"/>
                          <a:ea typeface="+mn-ea"/>
                          <a:cs typeface="+mn-cs"/>
                          <a:sym typeface="Arial"/>
                        </a:rPr>
                        <a:t>Support vector machines (SVMs)</a:t>
                      </a:r>
                    </a:p>
                    <a:p>
                      <a:br>
                        <a:rPr lang="en-IN" sz="1200">
                          <a:solidFill>
                            <a:schemeClr val="bg1"/>
                          </a:solidFill>
                        </a:rPr>
                      </a:br>
                      <a:endParaRPr lang="en-IN" sz="1300" b="0" i="0" u="none" strike="noStrike" cap="none" dirty="0">
                        <a:solidFill>
                          <a:schemeClr val="bg1"/>
                        </a:solidFill>
                        <a:effectLst/>
                        <a:latin typeface="+mn-lt"/>
                        <a:ea typeface="+mn-ea"/>
                        <a:cs typeface="+mn-cs"/>
                        <a:sym typeface="Arial"/>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indent="-285750">
                        <a:buFont typeface="Arial" panose="020B0604020202020204" pitchFamily="34" charset="0"/>
                        <a:buChar char="•"/>
                      </a:pPr>
                      <a:r>
                        <a:rPr lang="en-IN" sz="1400" b="0" i="0" u="none" strike="noStrike" cap="none" dirty="0">
                          <a:solidFill>
                            <a:schemeClr val="bg1"/>
                          </a:solidFill>
                          <a:effectLst/>
                          <a:latin typeface="+mn-lt"/>
                          <a:ea typeface="+mn-ea"/>
                          <a:cs typeface="+mn-cs"/>
                          <a:sym typeface="Arial"/>
                        </a:rPr>
                        <a:t>Gearbox system: 99.86%.</a:t>
                      </a:r>
                    </a:p>
                    <a:p>
                      <a:pPr marL="285750" indent="-285750">
                        <a:buFont typeface="Arial" panose="020B0604020202020204" pitchFamily="34" charset="0"/>
                        <a:buChar char="•"/>
                      </a:pPr>
                      <a:endParaRPr lang="en-IN" sz="1400" b="0" i="0" u="none" strike="noStrike" cap="none" dirty="0">
                        <a:solidFill>
                          <a:schemeClr val="bg1"/>
                        </a:solidFill>
                        <a:effectLst/>
                        <a:latin typeface="+mn-lt"/>
                        <a:ea typeface="+mn-ea"/>
                        <a:cs typeface="+mn-cs"/>
                        <a:sym typeface="Arial"/>
                      </a:endParaRPr>
                    </a:p>
                    <a:p>
                      <a:pPr marL="285750" indent="-285750">
                        <a:buFont typeface="Arial" panose="020B0604020202020204" pitchFamily="34" charset="0"/>
                        <a:buChar char="•"/>
                      </a:pPr>
                      <a:r>
                        <a:rPr lang="en-IN" sz="1400" b="0" i="0" u="none" strike="noStrike" cap="none" dirty="0">
                          <a:solidFill>
                            <a:schemeClr val="bg1"/>
                          </a:solidFill>
                          <a:effectLst/>
                          <a:latin typeface="+mn-lt"/>
                          <a:ea typeface="+mn-ea"/>
                          <a:cs typeface="+mn-cs"/>
                          <a:sym typeface="Arial"/>
                        </a:rPr>
                        <a:t>Generator system: 99.33%.</a:t>
                      </a:r>
                    </a:p>
                    <a:p>
                      <a:pPr marL="285750" indent="-285750">
                        <a:buFont typeface="Arial" panose="020B0604020202020204" pitchFamily="34" charset="0"/>
                        <a:buChar char="•"/>
                      </a:pPr>
                      <a:r>
                        <a:rPr lang="en-IN" sz="1400" b="0" i="0" u="none" strike="noStrike" cap="none" dirty="0">
                          <a:solidFill>
                            <a:schemeClr val="bg1"/>
                          </a:solidFill>
                          <a:effectLst/>
                          <a:latin typeface="+mn-lt"/>
                          <a:ea typeface="+mn-ea"/>
                          <a:cs typeface="+mn-cs"/>
                          <a:sym typeface="Arial"/>
                        </a:rPr>
                        <a:t>Pitch system: 98.89</a:t>
                      </a:r>
                    </a:p>
                    <a:p>
                      <a:br>
                        <a:rPr lang="en-IN" sz="1300" dirty="0">
                          <a:solidFill>
                            <a:schemeClr val="bg1"/>
                          </a:solidFill>
                        </a:rPr>
                      </a:br>
                      <a:endParaRPr lang="en-IN" sz="1300"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5423104"/>
                  </a:ext>
                </a:extLst>
              </a:tr>
            </a:tbl>
          </a:graphicData>
        </a:graphic>
      </p:graphicFrame>
      <p:sp>
        <p:nvSpPr>
          <p:cNvPr id="4" name="Rectangle 1">
            <a:extLst>
              <a:ext uri="{FF2B5EF4-FFF2-40B4-BE49-F238E27FC236}">
                <a16:creationId xmlns:a16="http://schemas.microsoft.com/office/drawing/2014/main" id="{88291F54-6C24-87BA-07EF-1F822243ECCC}"/>
              </a:ext>
            </a:extLst>
          </p:cNvPr>
          <p:cNvSpPr>
            <a:spLocks noChangeArrowheads="1"/>
          </p:cNvSpPr>
          <p:nvPr/>
        </p:nvSpPr>
        <p:spPr bwMode="auto">
          <a:xfrm>
            <a:off x="1297500" y="426949"/>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schemeClr val="bg1"/>
              </a:solidFill>
            </a:endParaRPr>
          </a:p>
        </p:txBody>
      </p:sp>
    </p:spTree>
    <p:extLst>
      <p:ext uri="{BB962C8B-B14F-4D97-AF65-F5344CB8AC3E}">
        <p14:creationId xmlns:p14="http://schemas.microsoft.com/office/powerpoint/2010/main" val="1123409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462CC-070C-66C7-2BB4-290721ED89C4}"/>
              </a:ext>
            </a:extLst>
          </p:cNvPr>
          <p:cNvSpPr>
            <a:spLocks noGrp="1"/>
          </p:cNvSpPr>
          <p:nvPr>
            <p:ph type="title"/>
          </p:nvPr>
        </p:nvSpPr>
        <p:spPr>
          <a:xfrm>
            <a:off x="2267079" y="-1316809"/>
            <a:ext cx="7038900" cy="914100"/>
          </a:xfrm>
        </p:spPr>
        <p:txBody>
          <a:bodyPr/>
          <a:lstStyle/>
          <a:p>
            <a:endParaRPr lang="en-US" dirty="0"/>
          </a:p>
        </p:txBody>
      </p:sp>
      <p:graphicFrame>
        <p:nvGraphicFramePr>
          <p:cNvPr id="6" name="Table 5">
            <a:extLst>
              <a:ext uri="{FF2B5EF4-FFF2-40B4-BE49-F238E27FC236}">
                <a16:creationId xmlns:a16="http://schemas.microsoft.com/office/drawing/2014/main" id="{ADEBFA7E-28C6-5964-0234-707E7A73407D}"/>
              </a:ext>
            </a:extLst>
          </p:cNvPr>
          <p:cNvGraphicFramePr>
            <a:graphicFrameLocks noGrp="1"/>
          </p:cNvGraphicFramePr>
          <p:nvPr>
            <p:extLst>
              <p:ext uri="{D42A27DB-BD31-4B8C-83A1-F6EECF244321}">
                <p14:modId xmlns:p14="http://schemas.microsoft.com/office/powerpoint/2010/main" val="2050248888"/>
              </p:ext>
            </p:extLst>
          </p:nvPr>
        </p:nvGraphicFramePr>
        <p:xfrm>
          <a:off x="1052549" y="101244"/>
          <a:ext cx="7775862" cy="6465642"/>
        </p:xfrm>
        <a:graphic>
          <a:graphicData uri="http://schemas.openxmlformats.org/drawingml/2006/table">
            <a:tbl>
              <a:tblPr/>
              <a:tblGrid>
                <a:gridCol w="1946024">
                  <a:extLst>
                    <a:ext uri="{9D8B030D-6E8A-4147-A177-3AD203B41FA5}">
                      <a16:colId xmlns:a16="http://schemas.microsoft.com/office/drawing/2014/main" val="2192461000"/>
                    </a:ext>
                  </a:extLst>
                </a:gridCol>
                <a:gridCol w="1911178">
                  <a:extLst>
                    <a:ext uri="{9D8B030D-6E8A-4147-A177-3AD203B41FA5}">
                      <a16:colId xmlns:a16="http://schemas.microsoft.com/office/drawing/2014/main" val="1683557860"/>
                    </a:ext>
                  </a:extLst>
                </a:gridCol>
                <a:gridCol w="1878227">
                  <a:extLst>
                    <a:ext uri="{9D8B030D-6E8A-4147-A177-3AD203B41FA5}">
                      <a16:colId xmlns:a16="http://schemas.microsoft.com/office/drawing/2014/main" val="365194049"/>
                    </a:ext>
                  </a:extLst>
                </a:gridCol>
                <a:gridCol w="2040433">
                  <a:extLst>
                    <a:ext uri="{9D8B030D-6E8A-4147-A177-3AD203B41FA5}">
                      <a16:colId xmlns:a16="http://schemas.microsoft.com/office/drawing/2014/main" val="2774072625"/>
                    </a:ext>
                  </a:extLst>
                </a:gridCol>
              </a:tblGrid>
              <a:tr h="245882">
                <a:tc>
                  <a:txBody>
                    <a:bodyPr/>
                    <a:lstStyle/>
                    <a:p>
                      <a:pPr algn="ctr" rtl="0" fontAlgn="t">
                        <a:spcBef>
                          <a:spcPts val="0"/>
                        </a:spcBef>
                        <a:spcAft>
                          <a:spcPts val="0"/>
                        </a:spcAft>
                      </a:pPr>
                      <a:r>
                        <a:rPr lang="en-IN" sz="1300" b="0" i="0" u="none" strike="noStrike" dirty="0">
                          <a:solidFill>
                            <a:schemeClr val="bg1"/>
                          </a:solidFill>
                          <a:effectLst/>
                          <a:latin typeface="Arial" panose="020B0604020202020204" pitchFamily="34" charset="0"/>
                        </a:rPr>
                        <a:t>Paper</a:t>
                      </a:r>
                      <a:endParaRPr lang="en-IN" sz="1300" b="0"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chemeClr val="bg1"/>
                          </a:solidFill>
                          <a:effectLst/>
                          <a:latin typeface="Arial" panose="020B0604020202020204" pitchFamily="34" charset="0"/>
                        </a:rPr>
                        <a:t>Attributes of data set </a:t>
                      </a:r>
                      <a:endParaRPr lang="en-IN" sz="1300" b="0"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chemeClr val="bg1"/>
                          </a:solidFill>
                          <a:effectLst/>
                          <a:latin typeface="Arial" panose="020B0604020202020204" pitchFamily="34" charset="0"/>
                        </a:rPr>
                        <a:t>Algorithms</a:t>
                      </a:r>
                      <a:endParaRPr lang="en-IN" sz="1300" b="0"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chemeClr val="bg1"/>
                          </a:solidFill>
                          <a:effectLst/>
                          <a:latin typeface="Arial" panose="020B0604020202020204" pitchFamily="34" charset="0"/>
                        </a:rPr>
                        <a:t>Accuracy</a:t>
                      </a:r>
                      <a:endParaRPr lang="en-IN" sz="1300" b="0"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9578755"/>
                  </a:ext>
                </a:extLst>
              </a:tr>
              <a:tr h="2032974">
                <a:tc>
                  <a:txBody>
                    <a:bodyPr/>
                    <a:lstStyle/>
                    <a:p>
                      <a:pPr rtl="0"/>
                      <a:r>
                        <a:rPr lang="en-IN" sz="1300" b="0" i="0" u="none" strike="noStrike" dirty="0">
                          <a:solidFill>
                            <a:schemeClr val="bg1"/>
                          </a:solidFill>
                          <a:effectLst/>
                          <a:latin typeface="Arial" panose="020B0604020202020204" pitchFamily="34" charset="0"/>
                        </a:rPr>
                        <a:t>PAPER13:</a:t>
                      </a:r>
                      <a:r>
                        <a:rPr lang="en-IN" sz="1400" b="0" i="0" u="none" strike="noStrike" cap="none" dirty="0">
                          <a:solidFill>
                            <a:schemeClr val="bg1"/>
                          </a:solidFill>
                          <a:effectLst/>
                          <a:latin typeface="+mn-lt"/>
                          <a:ea typeface="+mn-ea"/>
                          <a:cs typeface="+mn-cs"/>
                          <a:sym typeface="Arial"/>
                        </a:rPr>
                        <a:t>Bearing fault classification of induction motors using discrete wavelet transform and ensemble machine learning algorithms</a:t>
                      </a:r>
                      <a:r>
                        <a:rPr lang="en-IN" sz="1200" b="0" dirty="0">
                          <a:solidFill>
                            <a:schemeClr val="bg1"/>
                          </a:solidFill>
                          <a:effectLst/>
                        </a:rPr>
                        <a:t> </a:t>
                      </a:r>
                      <a:endParaRPr lang="en-IN" sz="1300" b="0"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N" sz="1300" b="0" i="0" u="none" strike="noStrike" cap="none" dirty="0">
                          <a:solidFill>
                            <a:schemeClr val="bg1"/>
                          </a:solidFill>
                          <a:effectLst/>
                          <a:latin typeface="+mn-lt"/>
                          <a:ea typeface="+mn-ea"/>
                          <a:cs typeface="+mn-cs"/>
                          <a:sym typeface="Arial"/>
                        </a:rPr>
                        <a:t>Statistical features, Time-domain features, Frequency-domain features, Higher-order spectral analysis features, Power spectral density (PSD) features, </a:t>
                      </a:r>
                      <a:r>
                        <a:rPr lang="en-IN" sz="1300" b="0" i="0" u="none" strike="noStrike" cap="none" dirty="0" err="1">
                          <a:solidFill>
                            <a:schemeClr val="bg1"/>
                          </a:solidFill>
                          <a:effectLst/>
                          <a:latin typeface="+mn-lt"/>
                          <a:ea typeface="+mn-ea"/>
                          <a:cs typeface="+mn-cs"/>
                          <a:sym typeface="Arial"/>
                        </a:rPr>
                        <a:t>Kurtogram</a:t>
                      </a:r>
                      <a:r>
                        <a:rPr lang="en-IN" sz="1300" b="0" i="0" u="none" strike="noStrike" cap="none" dirty="0">
                          <a:solidFill>
                            <a:schemeClr val="bg1"/>
                          </a:solidFill>
                          <a:effectLst/>
                          <a:latin typeface="+mn-lt"/>
                          <a:ea typeface="+mn-ea"/>
                          <a:cs typeface="+mn-cs"/>
                          <a:sym typeface="Arial"/>
                        </a:rPr>
                        <a:t> features.</a:t>
                      </a:r>
                      <a:br>
                        <a:rPr lang="en-IN" sz="1300" b="0" dirty="0">
                          <a:solidFill>
                            <a:schemeClr val="bg1"/>
                          </a:solidFill>
                        </a:rPr>
                      </a:br>
                      <a:endParaRPr lang="en-IN" sz="1300" b="0"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r>
                        <a:rPr lang="en-IN" sz="1300" b="0" i="0" u="none" strike="noStrike" cap="none" dirty="0">
                          <a:solidFill>
                            <a:schemeClr val="bg1"/>
                          </a:solidFill>
                          <a:effectLst/>
                          <a:latin typeface="+mn-lt"/>
                          <a:ea typeface="+mn-ea"/>
                          <a:cs typeface="+mn-cs"/>
                          <a:sym typeface="Arial"/>
                        </a:rPr>
                        <a:t>Decision tree, Random forest, </a:t>
                      </a:r>
                      <a:r>
                        <a:rPr lang="en-IN" sz="1300" b="0" i="0" u="none" strike="noStrike" cap="none" dirty="0" err="1">
                          <a:solidFill>
                            <a:schemeClr val="bg1"/>
                          </a:solidFill>
                          <a:effectLst/>
                          <a:latin typeface="+mn-lt"/>
                          <a:ea typeface="+mn-ea"/>
                          <a:cs typeface="+mn-cs"/>
                          <a:sym typeface="Arial"/>
                        </a:rPr>
                        <a:t>Adaboost</a:t>
                      </a:r>
                      <a:r>
                        <a:rPr lang="en-IN" sz="1300" b="0" i="0" u="none" strike="noStrike" cap="none" dirty="0">
                          <a:solidFill>
                            <a:schemeClr val="bg1"/>
                          </a:solidFill>
                          <a:effectLst/>
                          <a:latin typeface="+mn-lt"/>
                          <a:ea typeface="+mn-ea"/>
                          <a:cs typeface="+mn-cs"/>
                          <a:sym typeface="Arial"/>
                        </a:rPr>
                        <a:t>, Gradient boosting machine (GBM) and Extreme gradient boosting (</a:t>
                      </a:r>
                      <a:r>
                        <a:rPr lang="en-IN" sz="1300" b="0" i="0" u="none" strike="noStrike" cap="none" dirty="0" err="1">
                          <a:solidFill>
                            <a:schemeClr val="bg1"/>
                          </a:solidFill>
                          <a:effectLst/>
                          <a:latin typeface="+mn-lt"/>
                          <a:ea typeface="+mn-ea"/>
                          <a:cs typeface="+mn-cs"/>
                          <a:sym typeface="Arial"/>
                        </a:rPr>
                        <a:t>XGBoost</a:t>
                      </a:r>
                      <a:r>
                        <a:rPr lang="en-IN" sz="1300" b="0" i="0" u="none" strike="noStrike" cap="none" dirty="0">
                          <a:solidFill>
                            <a:schemeClr val="bg1"/>
                          </a:solidFill>
                          <a:effectLst/>
                          <a:latin typeface="+mn-lt"/>
                          <a:ea typeface="+mn-ea"/>
                          <a:cs typeface="+mn-cs"/>
                          <a:sym typeface="Arial"/>
                        </a:rPr>
                        <a:t>)</a:t>
                      </a:r>
                      <a:endParaRPr lang="en-IN" sz="1300" b="0"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N" sz="1300" b="0" i="0" u="none" strike="noStrike" cap="none" dirty="0">
                          <a:solidFill>
                            <a:schemeClr val="bg1"/>
                          </a:solidFill>
                          <a:effectLst/>
                          <a:latin typeface="+mn-lt"/>
                          <a:ea typeface="+mn-ea"/>
                          <a:cs typeface="+mn-cs"/>
                          <a:sym typeface="Arial"/>
                        </a:rPr>
                        <a:t>The average accuracy of the five machine learning algorithms used in the paper is approximately 96.34%. However, it's important to note that this is not an exact calculation, and the actual average accuracy may vary depending on the specific weights given to each algorithm's accuracy level.</a:t>
                      </a:r>
                      <a:br>
                        <a:rPr lang="en-IN" sz="1300" b="0" dirty="0">
                          <a:solidFill>
                            <a:schemeClr val="bg1"/>
                          </a:solidFill>
                        </a:rPr>
                      </a:br>
                      <a:endParaRPr lang="en-IN" sz="1300" b="0"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916904"/>
                  </a:ext>
                </a:extLst>
              </a:tr>
              <a:tr h="2489221">
                <a:tc>
                  <a:txBody>
                    <a:bodyPr/>
                    <a:lstStyle/>
                    <a:p>
                      <a:pPr rtl="0" fontAlgn="t">
                        <a:spcBef>
                          <a:spcPts val="0"/>
                        </a:spcBef>
                        <a:spcAft>
                          <a:spcPts val="0"/>
                        </a:spcAft>
                      </a:pPr>
                      <a:endParaRPr lang="en-IN" sz="1300" b="0" dirty="0">
                        <a:solidFill>
                          <a:schemeClr val="bg1"/>
                        </a:solidFill>
                        <a:effectLst/>
                      </a:endParaRPr>
                    </a:p>
                    <a:p>
                      <a:pPr rtl="0"/>
                      <a:r>
                        <a:rPr lang="en-IN" sz="1300" b="0" dirty="0">
                          <a:solidFill>
                            <a:schemeClr val="bg1"/>
                          </a:solidFill>
                          <a:effectLst/>
                        </a:rPr>
                        <a:t>PAPER 14:</a:t>
                      </a:r>
                      <a:r>
                        <a:rPr lang="en-IN" sz="1400" b="0" i="0" u="none" strike="noStrike" cap="none" dirty="0">
                          <a:solidFill>
                            <a:schemeClr val="bg1"/>
                          </a:solidFill>
                          <a:effectLst/>
                          <a:latin typeface="+mn-lt"/>
                          <a:ea typeface="+mn-ea"/>
                          <a:cs typeface="+mn-cs"/>
                          <a:sym typeface="Arial"/>
                        </a:rPr>
                        <a:t>Real-world application of machine-learning-based fault detection trained with experimental data.</a:t>
                      </a:r>
                      <a:r>
                        <a:rPr lang="en-IN" sz="1200" b="0" dirty="0">
                          <a:solidFill>
                            <a:schemeClr val="bg1"/>
                          </a:solidFill>
                          <a:effectLst/>
                        </a:rPr>
                        <a:t> </a:t>
                      </a:r>
                      <a:endParaRPr lang="en-IN" sz="1300" b="0"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endParaRPr lang="en-IN" sz="1300" b="0" i="0" u="none" strike="noStrike" cap="none" dirty="0">
                        <a:solidFill>
                          <a:schemeClr val="bg1"/>
                        </a:solidFill>
                        <a:effectLst/>
                        <a:latin typeface="+mn-lt"/>
                        <a:ea typeface="+mn-ea"/>
                        <a:cs typeface="+mn-cs"/>
                        <a:sym typeface="Arial"/>
                      </a:endParaRPr>
                    </a:p>
                    <a:p>
                      <a:r>
                        <a:rPr lang="en-IN" sz="1300" b="0" i="0" u="none" strike="noStrike" cap="none" dirty="0">
                          <a:solidFill>
                            <a:schemeClr val="bg1"/>
                          </a:solidFill>
                          <a:effectLst/>
                          <a:latin typeface="+mn-lt"/>
                          <a:ea typeface="+mn-ea"/>
                          <a:cs typeface="+mn-cs"/>
                          <a:sym typeface="Arial"/>
                        </a:rPr>
                        <a:t>Current, Voltage, Power, Frequency, Harmonics, Phasors, Phase angle.</a:t>
                      </a:r>
                      <a:br>
                        <a:rPr lang="en-IN" sz="1300" b="0" dirty="0">
                          <a:solidFill>
                            <a:schemeClr val="bg1"/>
                          </a:solidFill>
                          <a:effectLst/>
                        </a:rPr>
                      </a:br>
                      <a:br>
                        <a:rPr lang="en-IN" sz="1300" b="0" dirty="0">
                          <a:solidFill>
                            <a:schemeClr val="bg1"/>
                          </a:solidFill>
                        </a:rPr>
                      </a:br>
                      <a:br>
                        <a:rPr lang="en-IN" sz="1300" b="0" dirty="0">
                          <a:solidFill>
                            <a:schemeClr val="bg1"/>
                          </a:solidFill>
                        </a:rPr>
                      </a:br>
                      <a:endParaRPr lang="en-IN" sz="1300" b="0"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endParaRPr lang="en-IN" sz="1300" b="0" i="0" u="none" strike="noStrike" cap="none" dirty="0">
                        <a:solidFill>
                          <a:schemeClr val="bg1"/>
                        </a:solidFill>
                        <a:effectLst/>
                        <a:latin typeface="+mn-lt"/>
                        <a:ea typeface="+mn-ea"/>
                        <a:cs typeface="+mn-cs"/>
                        <a:sym typeface="Arial"/>
                      </a:endParaRPr>
                    </a:p>
                    <a:p>
                      <a:r>
                        <a:rPr lang="en-IN" sz="1300" b="0" i="0" u="none" strike="noStrike" cap="none" dirty="0">
                          <a:solidFill>
                            <a:schemeClr val="bg1"/>
                          </a:solidFill>
                          <a:effectLst/>
                          <a:latin typeface="+mn-lt"/>
                          <a:ea typeface="+mn-ea"/>
                          <a:cs typeface="+mn-cs"/>
                          <a:sym typeface="Arial"/>
                        </a:rPr>
                        <a:t>SVM, k-NN, decision tree, random forest, and GBM.</a:t>
                      </a:r>
                      <a:br>
                        <a:rPr lang="en-IN" sz="1300" b="0" dirty="0">
                          <a:solidFill>
                            <a:schemeClr val="bg1"/>
                          </a:solidFill>
                        </a:rPr>
                      </a:br>
                      <a:br>
                        <a:rPr lang="en-IN" sz="1300" b="0" dirty="0">
                          <a:solidFill>
                            <a:schemeClr val="bg1"/>
                          </a:solidFill>
                        </a:rPr>
                      </a:br>
                      <a:endParaRPr lang="en-IN" sz="1300" b="0"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N" sz="1300" b="0" i="0" u="none" strike="noStrike" cap="none" dirty="0">
                          <a:solidFill>
                            <a:schemeClr val="bg1"/>
                          </a:solidFill>
                          <a:effectLst/>
                          <a:latin typeface="+mn-lt"/>
                          <a:ea typeface="+mn-ea"/>
                          <a:cs typeface="+mn-cs"/>
                          <a:sym typeface="Arial"/>
                        </a:rPr>
                        <a:t>The accuracy of the SVM algorithm for fault detection was reported to be 99.2%. The k-NN algorithm achieved an accuracy of 98.1%, while the decision tree algorithm achieved an accuracy of 96.8%. The random forest algorithm achieved an accuracy of 97.3%, and the GBM algorithm achieved an accuracy of 98.4%.</a:t>
                      </a:r>
                    </a:p>
                    <a:p>
                      <a:br>
                        <a:rPr lang="en-IN" sz="1300" b="0" dirty="0">
                          <a:solidFill>
                            <a:schemeClr val="bg1"/>
                          </a:solidFill>
                        </a:rPr>
                      </a:br>
                      <a:endParaRPr lang="en-IN" sz="1300" b="0" i="0" u="none" strike="noStrike" cap="none" dirty="0">
                        <a:solidFill>
                          <a:schemeClr val="bg1"/>
                        </a:solidFill>
                        <a:effectLst/>
                        <a:latin typeface="+mn-lt"/>
                        <a:ea typeface="+mn-ea"/>
                        <a:cs typeface="+mn-cs"/>
                        <a:sym typeface="Arial"/>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518162"/>
                  </a:ext>
                </a:extLst>
              </a:tr>
            </a:tbl>
          </a:graphicData>
        </a:graphic>
      </p:graphicFrame>
    </p:spTree>
    <p:extLst>
      <p:ext uri="{BB962C8B-B14F-4D97-AF65-F5344CB8AC3E}">
        <p14:creationId xmlns:p14="http://schemas.microsoft.com/office/powerpoint/2010/main" val="3357022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462CC-070C-66C7-2BB4-290721ED89C4}"/>
              </a:ext>
            </a:extLst>
          </p:cNvPr>
          <p:cNvSpPr>
            <a:spLocks noGrp="1"/>
          </p:cNvSpPr>
          <p:nvPr>
            <p:ph type="title"/>
          </p:nvPr>
        </p:nvSpPr>
        <p:spPr>
          <a:xfrm>
            <a:off x="2267079" y="-1316809"/>
            <a:ext cx="7038900" cy="914100"/>
          </a:xfrm>
        </p:spPr>
        <p:txBody>
          <a:bodyPr/>
          <a:lstStyle/>
          <a:p>
            <a:endParaRPr lang="en-US" dirty="0"/>
          </a:p>
        </p:txBody>
      </p:sp>
      <p:graphicFrame>
        <p:nvGraphicFramePr>
          <p:cNvPr id="6" name="Table 5">
            <a:extLst>
              <a:ext uri="{FF2B5EF4-FFF2-40B4-BE49-F238E27FC236}">
                <a16:creationId xmlns:a16="http://schemas.microsoft.com/office/drawing/2014/main" id="{ADEBFA7E-28C6-5964-0234-707E7A73407D}"/>
              </a:ext>
            </a:extLst>
          </p:cNvPr>
          <p:cNvGraphicFramePr>
            <a:graphicFrameLocks noGrp="1"/>
          </p:cNvGraphicFramePr>
          <p:nvPr>
            <p:extLst>
              <p:ext uri="{D42A27DB-BD31-4B8C-83A1-F6EECF244321}">
                <p14:modId xmlns:p14="http://schemas.microsoft.com/office/powerpoint/2010/main" val="1431465637"/>
              </p:ext>
            </p:extLst>
          </p:nvPr>
        </p:nvGraphicFramePr>
        <p:xfrm>
          <a:off x="1052549" y="101244"/>
          <a:ext cx="7775862" cy="5810322"/>
        </p:xfrm>
        <a:graphic>
          <a:graphicData uri="http://schemas.openxmlformats.org/drawingml/2006/table">
            <a:tbl>
              <a:tblPr/>
              <a:tblGrid>
                <a:gridCol w="1641224">
                  <a:extLst>
                    <a:ext uri="{9D8B030D-6E8A-4147-A177-3AD203B41FA5}">
                      <a16:colId xmlns:a16="http://schemas.microsoft.com/office/drawing/2014/main" val="2192461000"/>
                    </a:ext>
                  </a:extLst>
                </a:gridCol>
                <a:gridCol w="2141838">
                  <a:extLst>
                    <a:ext uri="{9D8B030D-6E8A-4147-A177-3AD203B41FA5}">
                      <a16:colId xmlns:a16="http://schemas.microsoft.com/office/drawing/2014/main" val="1683557860"/>
                    </a:ext>
                  </a:extLst>
                </a:gridCol>
                <a:gridCol w="2067697">
                  <a:extLst>
                    <a:ext uri="{9D8B030D-6E8A-4147-A177-3AD203B41FA5}">
                      <a16:colId xmlns:a16="http://schemas.microsoft.com/office/drawing/2014/main" val="365194049"/>
                    </a:ext>
                  </a:extLst>
                </a:gridCol>
                <a:gridCol w="1925103">
                  <a:extLst>
                    <a:ext uri="{9D8B030D-6E8A-4147-A177-3AD203B41FA5}">
                      <a16:colId xmlns:a16="http://schemas.microsoft.com/office/drawing/2014/main" val="2774072625"/>
                    </a:ext>
                  </a:extLst>
                </a:gridCol>
              </a:tblGrid>
              <a:tr h="245882">
                <a:tc>
                  <a:txBody>
                    <a:bodyPr/>
                    <a:lstStyle/>
                    <a:p>
                      <a:pPr algn="ctr" rtl="0" fontAlgn="t">
                        <a:spcBef>
                          <a:spcPts val="0"/>
                        </a:spcBef>
                        <a:spcAft>
                          <a:spcPts val="0"/>
                        </a:spcAft>
                      </a:pPr>
                      <a:r>
                        <a:rPr lang="en-IN" sz="1300" b="0" i="0" u="none" strike="noStrike" dirty="0">
                          <a:solidFill>
                            <a:schemeClr val="bg1"/>
                          </a:solidFill>
                          <a:effectLst/>
                          <a:latin typeface="Arial" panose="020B0604020202020204" pitchFamily="34" charset="0"/>
                        </a:rPr>
                        <a:t>Paper</a:t>
                      </a:r>
                      <a:endParaRPr lang="en-IN" sz="1300" b="0"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chemeClr val="bg1"/>
                          </a:solidFill>
                          <a:effectLst/>
                          <a:latin typeface="Arial" panose="020B0604020202020204" pitchFamily="34" charset="0"/>
                        </a:rPr>
                        <a:t>Attributes of data set </a:t>
                      </a:r>
                      <a:endParaRPr lang="en-IN" sz="1300" b="0"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chemeClr val="bg1"/>
                          </a:solidFill>
                          <a:effectLst/>
                          <a:latin typeface="Arial" panose="020B0604020202020204" pitchFamily="34" charset="0"/>
                        </a:rPr>
                        <a:t>Algorithms</a:t>
                      </a:r>
                      <a:endParaRPr lang="en-IN" sz="1300" b="0"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chemeClr val="bg1"/>
                          </a:solidFill>
                          <a:effectLst/>
                          <a:latin typeface="Arial" panose="020B0604020202020204" pitchFamily="34" charset="0"/>
                        </a:rPr>
                        <a:t>Accuracy</a:t>
                      </a:r>
                      <a:endParaRPr lang="en-IN" sz="1300" b="0"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9578755"/>
                  </a:ext>
                </a:extLst>
              </a:tr>
              <a:tr h="1743580">
                <a:tc>
                  <a:txBody>
                    <a:bodyPr/>
                    <a:lstStyle/>
                    <a:p>
                      <a:pPr rtl="0"/>
                      <a:r>
                        <a:rPr lang="en-IN" sz="1300" b="0" i="0" u="none" strike="noStrike" dirty="0">
                          <a:solidFill>
                            <a:schemeClr val="bg1"/>
                          </a:solidFill>
                          <a:effectLst/>
                          <a:latin typeface="Arial" panose="020B0604020202020204" pitchFamily="34" charset="0"/>
                        </a:rPr>
                        <a:t>PAPER15: </a:t>
                      </a:r>
                      <a:r>
                        <a:rPr lang="en-IN" sz="1400" b="0" i="0" u="none" strike="noStrike" cap="none" dirty="0">
                          <a:solidFill>
                            <a:schemeClr val="bg1"/>
                          </a:solidFill>
                          <a:effectLst/>
                          <a:latin typeface="+mn-lt"/>
                          <a:ea typeface="+mn-ea"/>
                          <a:cs typeface="+mn-cs"/>
                          <a:sym typeface="Arial"/>
                        </a:rPr>
                        <a:t>Wind turbine fault diagnosis and predictive maintenance through statistical process control and machine learning. </a:t>
                      </a:r>
                      <a:br>
                        <a:rPr lang="en-IN" sz="1300" b="0" dirty="0">
                          <a:solidFill>
                            <a:schemeClr val="bg1"/>
                          </a:solidFill>
                        </a:rPr>
                      </a:br>
                      <a:endParaRPr lang="en-IN" sz="1300" b="0"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N" sz="1300" b="0" i="0" u="none" strike="noStrike" cap="none" dirty="0">
                          <a:solidFill>
                            <a:schemeClr val="bg1"/>
                          </a:solidFill>
                          <a:effectLst/>
                          <a:latin typeface="+mn-lt"/>
                          <a:ea typeface="+mn-ea"/>
                          <a:cs typeface="+mn-cs"/>
                          <a:sym typeface="Arial"/>
                        </a:rPr>
                        <a:t>Wind speed, generator speed, rotor speed, pitch angle, active power, reactive power, temperature, vibration, oil debris, pressure, humidity, voltage.</a:t>
                      </a:r>
                      <a:br>
                        <a:rPr lang="en-IN" sz="1300" b="0" dirty="0">
                          <a:solidFill>
                            <a:schemeClr val="bg1"/>
                          </a:solidFill>
                          <a:effectLst/>
                        </a:rPr>
                      </a:br>
                      <a:endParaRPr lang="en-IN" sz="1300" b="0"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300" b="0" i="0" u="none" strike="noStrike" cap="none" dirty="0">
                          <a:solidFill>
                            <a:schemeClr val="bg1"/>
                          </a:solidFill>
                          <a:effectLst/>
                          <a:latin typeface="+mn-lt"/>
                          <a:ea typeface="+mn-ea"/>
                          <a:cs typeface="+mn-cs"/>
                          <a:sym typeface="Arial"/>
                        </a:rPr>
                        <a:t>CNN, random forest, SVM, ANN and logistic regression.</a:t>
                      </a:r>
                      <a:endParaRPr lang="en-IN" sz="1300" b="0" dirty="0">
                        <a:solidFill>
                          <a:schemeClr val="bg1"/>
                        </a:solidFill>
                        <a:effectLst/>
                      </a:endParaRPr>
                    </a:p>
                    <a:p>
                      <a:pPr rtl="0"/>
                      <a:endParaRPr lang="en-IN" sz="1300" b="0"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N" sz="1300" b="0" dirty="0">
                          <a:solidFill>
                            <a:schemeClr val="bg1"/>
                          </a:solidFill>
                        </a:rPr>
                        <a:t>NA</a:t>
                      </a:r>
                      <a:br>
                        <a:rPr lang="en-IN" sz="1300" b="0" dirty="0">
                          <a:solidFill>
                            <a:schemeClr val="bg1"/>
                          </a:solidFill>
                        </a:rPr>
                      </a:br>
                      <a:endParaRPr lang="en-IN" sz="1300" b="0"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916904"/>
                  </a:ext>
                </a:extLst>
              </a:tr>
              <a:tr h="2489221">
                <a:tc>
                  <a:txBody>
                    <a:bodyPr/>
                    <a:lstStyle/>
                    <a:p>
                      <a:pPr rtl="0" fontAlgn="t">
                        <a:spcBef>
                          <a:spcPts val="0"/>
                        </a:spcBef>
                        <a:spcAft>
                          <a:spcPts val="0"/>
                        </a:spcAft>
                      </a:pPr>
                      <a:endParaRPr lang="en-IN" sz="1300" b="0" dirty="0">
                        <a:solidFill>
                          <a:schemeClr val="bg1"/>
                        </a:solidFill>
                        <a:effectLst/>
                      </a:endParaRPr>
                    </a:p>
                    <a:p>
                      <a:pPr rtl="0"/>
                      <a:r>
                        <a:rPr lang="en-IN" sz="1300" b="0" dirty="0">
                          <a:solidFill>
                            <a:schemeClr val="bg1"/>
                          </a:solidFill>
                          <a:effectLst/>
                        </a:rPr>
                        <a:t>PAPER16: </a:t>
                      </a:r>
                      <a:r>
                        <a:rPr lang="en-IN" sz="1400" b="0" i="0" u="none" strike="noStrike" cap="none" dirty="0">
                          <a:solidFill>
                            <a:schemeClr val="bg1"/>
                          </a:solidFill>
                          <a:effectLst/>
                          <a:latin typeface="+mn-lt"/>
                          <a:ea typeface="+mn-ea"/>
                          <a:cs typeface="+mn-cs"/>
                          <a:sym typeface="Arial"/>
                        </a:rPr>
                        <a:t>Evaluation of three potential machine learning algorithms for predicting the velocity and turbulence intensity of a wind turbine wake</a:t>
                      </a:r>
                      <a:r>
                        <a:rPr lang="en-IN" sz="1200" b="0" dirty="0">
                          <a:solidFill>
                            <a:schemeClr val="bg1"/>
                          </a:solidFill>
                          <a:effectLst/>
                        </a:rPr>
                        <a:t> </a:t>
                      </a:r>
                      <a:endParaRPr lang="en-IN" sz="1300" b="0"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endParaRPr lang="en-IN" sz="1300" b="0" i="0" u="none" strike="noStrike" cap="none" dirty="0">
                        <a:solidFill>
                          <a:schemeClr val="bg1"/>
                        </a:solidFill>
                        <a:effectLst/>
                        <a:latin typeface="+mn-lt"/>
                        <a:ea typeface="+mn-ea"/>
                        <a:cs typeface="+mn-cs"/>
                        <a:sym typeface="Arial"/>
                      </a:endParaRPr>
                    </a:p>
                    <a:p>
                      <a:r>
                        <a:rPr lang="en-IN" sz="1300" b="0" i="0" u="none" strike="noStrike" cap="none" dirty="0">
                          <a:solidFill>
                            <a:schemeClr val="bg1"/>
                          </a:solidFill>
                          <a:effectLst/>
                          <a:latin typeface="+mn-lt"/>
                          <a:ea typeface="+mn-ea"/>
                          <a:cs typeface="+mn-cs"/>
                          <a:sym typeface="Arial"/>
                        </a:rPr>
                        <a:t>Wind speed at the turbine rotor plane, Wind direction at the turbine rotor plane, Ambient turbulence intensity, Thrust coefficient, Tip-speed ratio, Blade pitch angle, Hub height, Distance between wind turbines, Time of day, Atmospheric stability, Ambient wind shear exponent,</a:t>
                      </a:r>
                    </a:p>
                    <a:p>
                      <a:r>
                        <a:rPr lang="en-IN" sz="1300" b="0" i="0" u="none" strike="noStrike" cap="none" dirty="0">
                          <a:solidFill>
                            <a:schemeClr val="bg1"/>
                          </a:solidFill>
                          <a:effectLst/>
                          <a:latin typeface="+mn-lt"/>
                          <a:ea typeface="+mn-ea"/>
                          <a:cs typeface="+mn-cs"/>
                          <a:sym typeface="Arial"/>
                        </a:rPr>
                        <a:t>Temperature, Air pressure.</a:t>
                      </a:r>
                      <a:br>
                        <a:rPr lang="en-IN" sz="1300" b="0" dirty="0">
                          <a:solidFill>
                            <a:schemeClr val="bg1"/>
                          </a:solidFill>
                          <a:effectLst/>
                        </a:rPr>
                      </a:br>
                      <a:br>
                        <a:rPr lang="en-IN" sz="1300" b="0" dirty="0">
                          <a:solidFill>
                            <a:schemeClr val="bg1"/>
                          </a:solidFill>
                        </a:rPr>
                      </a:br>
                      <a:br>
                        <a:rPr lang="en-IN" sz="1300" b="0" dirty="0">
                          <a:solidFill>
                            <a:schemeClr val="bg1"/>
                          </a:solidFill>
                        </a:rPr>
                      </a:br>
                      <a:endParaRPr lang="en-IN" sz="1300" b="0"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endParaRPr lang="en-IN" sz="1300" b="0" i="0" u="none" strike="noStrike" cap="none" dirty="0">
                        <a:solidFill>
                          <a:schemeClr val="bg1"/>
                        </a:solidFill>
                        <a:effectLst/>
                        <a:latin typeface="+mn-lt"/>
                        <a:ea typeface="+mn-ea"/>
                        <a:cs typeface="+mn-cs"/>
                        <a:sym typeface="Arial"/>
                      </a:endParaRPr>
                    </a:p>
                    <a:p>
                      <a:r>
                        <a:rPr lang="en-IN" sz="1300" b="0" i="0" u="none" strike="noStrike" cap="none" dirty="0">
                          <a:solidFill>
                            <a:schemeClr val="bg1"/>
                          </a:solidFill>
                          <a:effectLst/>
                          <a:latin typeface="+mn-lt"/>
                          <a:ea typeface="+mn-ea"/>
                          <a:cs typeface="+mn-cs"/>
                          <a:sym typeface="Arial"/>
                        </a:rPr>
                        <a:t>Artificial neural network (ANN), Random forest (RF), Support vector regression (SVR)</a:t>
                      </a:r>
                    </a:p>
                    <a:p>
                      <a:br>
                        <a:rPr lang="en-IN" sz="1300" b="0" dirty="0">
                          <a:solidFill>
                            <a:schemeClr val="bg1"/>
                          </a:solidFill>
                        </a:rPr>
                      </a:br>
                      <a:br>
                        <a:rPr lang="en-IN" sz="1300" b="0" dirty="0">
                          <a:solidFill>
                            <a:schemeClr val="bg1"/>
                          </a:solidFill>
                        </a:rPr>
                      </a:br>
                      <a:endParaRPr lang="en-IN" sz="1300" b="0"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IN" sz="1300" b="0" i="0" u="none" strike="noStrike" cap="none" dirty="0">
                        <a:solidFill>
                          <a:schemeClr val="bg1"/>
                        </a:solidFill>
                        <a:effectLst/>
                        <a:latin typeface="+mn-lt"/>
                        <a:ea typeface="+mn-ea"/>
                        <a:cs typeface="+mn-cs"/>
                        <a:sym typeface="Arial"/>
                      </a:endParaRPr>
                    </a:p>
                    <a:p>
                      <a:r>
                        <a:rPr lang="en-IN" sz="1300" b="0" i="0" u="none" strike="noStrike" cap="none" dirty="0">
                          <a:solidFill>
                            <a:schemeClr val="bg1"/>
                          </a:solidFill>
                          <a:effectLst/>
                          <a:latin typeface="+mn-lt"/>
                          <a:ea typeface="+mn-ea"/>
                          <a:cs typeface="+mn-cs"/>
                          <a:sym typeface="Arial"/>
                        </a:rPr>
                        <a:t>The study found that all three algorithms were able to accurately predict the wake characteristics of a wind turbine, with the ANN algorithm performing slightly better than the other two algorithms in terms of the evaluation metrics used</a:t>
                      </a: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518162"/>
                  </a:ext>
                </a:extLst>
              </a:tr>
            </a:tbl>
          </a:graphicData>
        </a:graphic>
      </p:graphicFrame>
    </p:spTree>
    <p:extLst>
      <p:ext uri="{BB962C8B-B14F-4D97-AF65-F5344CB8AC3E}">
        <p14:creationId xmlns:p14="http://schemas.microsoft.com/office/powerpoint/2010/main" val="480868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462CC-070C-66C7-2BB4-290721ED89C4}"/>
              </a:ext>
            </a:extLst>
          </p:cNvPr>
          <p:cNvSpPr>
            <a:spLocks noGrp="1"/>
          </p:cNvSpPr>
          <p:nvPr>
            <p:ph type="title"/>
          </p:nvPr>
        </p:nvSpPr>
        <p:spPr>
          <a:xfrm>
            <a:off x="2267079" y="-1316809"/>
            <a:ext cx="7038900" cy="914100"/>
          </a:xfrm>
        </p:spPr>
        <p:txBody>
          <a:bodyPr/>
          <a:lstStyle/>
          <a:p>
            <a:endParaRPr lang="en-US" dirty="0"/>
          </a:p>
        </p:txBody>
      </p:sp>
      <p:graphicFrame>
        <p:nvGraphicFramePr>
          <p:cNvPr id="6" name="Table 5">
            <a:extLst>
              <a:ext uri="{FF2B5EF4-FFF2-40B4-BE49-F238E27FC236}">
                <a16:creationId xmlns:a16="http://schemas.microsoft.com/office/drawing/2014/main" id="{ADEBFA7E-28C6-5964-0234-707E7A73407D}"/>
              </a:ext>
            </a:extLst>
          </p:cNvPr>
          <p:cNvGraphicFramePr>
            <a:graphicFrameLocks noGrp="1"/>
          </p:cNvGraphicFramePr>
          <p:nvPr>
            <p:extLst>
              <p:ext uri="{D42A27DB-BD31-4B8C-83A1-F6EECF244321}">
                <p14:modId xmlns:p14="http://schemas.microsoft.com/office/powerpoint/2010/main" val="3674538641"/>
              </p:ext>
            </p:extLst>
          </p:nvPr>
        </p:nvGraphicFramePr>
        <p:xfrm>
          <a:off x="1052549" y="101244"/>
          <a:ext cx="7775862" cy="5214167"/>
        </p:xfrm>
        <a:graphic>
          <a:graphicData uri="http://schemas.openxmlformats.org/drawingml/2006/table">
            <a:tbl>
              <a:tblPr/>
              <a:tblGrid>
                <a:gridCol w="1954262">
                  <a:extLst>
                    <a:ext uri="{9D8B030D-6E8A-4147-A177-3AD203B41FA5}">
                      <a16:colId xmlns:a16="http://schemas.microsoft.com/office/drawing/2014/main" val="2192461000"/>
                    </a:ext>
                  </a:extLst>
                </a:gridCol>
                <a:gridCol w="2388973">
                  <a:extLst>
                    <a:ext uri="{9D8B030D-6E8A-4147-A177-3AD203B41FA5}">
                      <a16:colId xmlns:a16="http://schemas.microsoft.com/office/drawing/2014/main" val="1683557860"/>
                    </a:ext>
                  </a:extLst>
                </a:gridCol>
                <a:gridCol w="2084173">
                  <a:extLst>
                    <a:ext uri="{9D8B030D-6E8A-4147-A177-3AD203B41FA5}">
                      <a16:colId xmlns:a16="http://schemas.microsoft.com/office/drawing/2014/main" val="365194049"/>
                    </a:ext>
                  </a:extLst>
                </a:gridCol>
                <a:gridCol w="1348454">
                  <a:extLst>
                    <a:ext uri="{9D8B030D-6E8A-4147-A177-3AD203B41FA5}">
                      <a16:colId xmlns:a16="http://schemas.microsoft.com/office/drawing/2014/main" val="2774072625"/>
                    </a:ext>
                  </a:extLst>
                </a:gridCol>
              </a:tblGrid>
              <a:tr h="245882">
                <a:tc>
                  <a:txBody>
                    <a:bodyPr/>
                    <a:lstStyle/>
                    <a:p>
                      <a:pPr algn="ctr" rtl="0" fontAlgn="t">
                        <a:spcBef>
                          <a:spcPts val="0"/>
                        </a:spcBef>
                        <a:spcAft>
                          <a:spcPts val="0"/>
                        </a:spcAft>
                      </a:pPr>
                      <a:r>
                        <a:rPr lang="en-IN" sz="1300" b="0" i="0" u="none" strike="noStrike" dirty="0">
                          <a:solidFill>
                            <a:schemeClr val="bg1"/>
                          </a:solidFill>
                          <a:effectLst/>
                          <a:latin typeface="Arial" panose="020B0604020202020204" pitchFamily="34" charset="0"/>
                        </a:rPr>
                        <a:t>Paper</a:t>
                      </a:r>
                      <a:endParaRPr lang="en-IN" sz="1300" b="0"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chemeClr val="bg1"/>
                          </a:solidFill>
                          <a:effectLst/>
                          <a:latin typeface="Arial" panose="020B0604020202020204" pitchFamily="34" charset="0"/>
                        </a:rPr>
                        <a:t>Attributes of data set </a:t>
                      </a:r>
                      <a:endParaRPr lang="en-IN" sz="1300" b="0"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chemeClr val="bg1"/>
                          </a:solidFill>
                          <a:effectLst/>
                          <a:latin typeface="Arial" panose="020B0604020202020204" pitchFamily="34" charset="0"/>
                        </a:rPr>
                        <a:t>Algorithms</a:t>
                      </a:r>
                      <a:endParaRPr lang="en-IN" sz="1300" b="0"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chemeClr val="bg1"/>
                          </a:solidFill>
                          <a:effectLst/>
                          <a:latin typeface="Arial" panose="020B0604020202020204" pitchFamily="34" charset="0"/>
                        </a:rPr>
                        <a:t>Accuracy</a:t>
                      </a:r>
                      <a:endParaRPr lang="en-IN" sz="1300" b="0"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9578755"/>
                  </a:ext>
                </a:extLst>
              </a:tr>
              <a:tr h="2224539">
                <a:tc>
                  <a:txBody>
                    <a:bodyPr/>
                    <a:lstStyle/>
                    <a:p>
                      <a:pPr rtl="0"/>
                      <a:r>
                        <a:rPr lang="en-IN" sz="1300" b="0" i="0" u="none" strike="noStrike" dirty="0">
                          <a:solidFill>
                            <a:schemeClr val="bg1"/>
                          </a:solidFill>
                          <a:effectLst/>
                          <a:latin typeface="Arial" panose="020B0604020202020204" pitchFamily="34" charset="0"/>
                        </a:rPr>
                        <a:t>PAPER17:</a:t>
                      </a:r>
                      <a:r>
                        <a:rPr lang="en-IN" sz="14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 comprehensive study on Structural Health Monitoring (SHM) of wind turbine blades by instrumenting tower using machine learning methods.</a:t>
                      </a:r>
                      <a:br>
                        <a:rPr lang="en-IN" sz="1300" b="0" dirty="0">
                          <a:solidFill>
                            <a:schemeClr val="bg1"/>
                          </a:solidFill>
                        </a:rPr>
                      </a:br>
                      <a:endParaRPr lang="en-IN" sz="1300" b="0"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N" sz="1300" b="0" i="0" u="none" strike="noStrike" cap="none" dirty="0">
                          <a:solidFill>
                            <a:schemeClr val="bg1"/>
                          </a:solidFill>
                          <a:effectLst/>
                          <a:latin typeface="+mn-lt"/>
                          <a:ea typeface="+mn-ea"/>
                          <a:cs typeface="+mn-cs"/>
                          <a:sym typeface="Arial"/>
                        </a:rPr>
                        <a:t>Structural Health Monitoring (SHM), Wind turbine blades, Tower instrumentation, Machine learning, Renewable energy, Condition monitoring, Vibration analysis, Acoustic emissions, Strain gauges, Accelerometers, Temperature sensors, Data acquisition, Data </a:t>
                      </a:r>
                      <a:r>
                        <a:rPr lang="en-IN" sz="1300" b="0" i="0" u="none" strike="noStrike" cap="none" dirty="0" err="1">
                          <a:solidFill>
                            <a:schemeClr val="bg1"/>
                          </a:solidFill>
                          <a:effectLst/>
                          <a:latin typeface="+mn-lt"/>
                          <a:ea typeface="+mn-ea"/>
                          <a:cs typeface="+mn-cs"/>
                          <a:sym typeface="Arial"/>
                        </a:rPr>
                        <a:t>preprocessing</a:t>
                      </a:r>
                      <a:r>
                        <a:rPr lang="en-IN" sz="1300" b="0" i="0" u="none" strike="noStrike" cap="none" dirty="0">
                          <a:solidFill>
                            <a:schemeClr val="bg1"/>
                          </a:solidFill>
                          <a:effectLst/>
                          <a:latin typeface="+mn-lt"/>
                          <a:ea typeface="+mn-ea"/>
                          <a:cs typeface="+mn-cs"/>
                          <a:sym typeface="Arial"/>
                        </a:rPr>
                        <a:t> etc</a:t>
                      </a:r>
                      <a:endParaRPr lang="en-IN" sz="1300" b="0"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N" sz="1300" b="0" i="0" u="none" strike="noStrike" cap="none" dirty="0">
                          <a:solidFill>
                            <a:schemeClr val="bg1"/>
                          </a:solidFill>
                          <a:effectLst/>
                          <a:latin typeface="+mn-lt"/>
                          <a:ea typeface="+mn-ea"/>
                          <a:cs typeface="+mn-cs"/>
                          <a:sym typeface="Arial"/>
                        </a:rPr>
                        <a:t>Linear </a:t>
                      </a:r>
                      <a:r>
                        <a:rPr lang="en-IN" sz="1300" b="0" i="0" u="none" strike="noStrike" cap="none" dirty="0" err="1">
                          <a:solidFill>
                            <a:schemeClr val="bg1"/>
                          </a:solidFill>
                          <a:effectLst/>
                          <a:latin typeface="+mn-lt"/>
                          <a:ea typeface="+mn-ea"/>
                          <a:cs typeface="+mn-cs"/>
                          <a:sym typeface="Arial"/>
                        </a:rPr>
                        <a:t>Regression,Support</a:t>
                      </a:r>
                      <a:r>
                        <a:rPr lang="en-IN" sz="1300" b="0" i="0" u="none" strike="noStrike" cap="none" dirty="0">
                          <a:solidFill>
                            <a:schemeClr val="bg1"/>
                          </a:solidFill>
                          <a:effectLst/>
                          <a:latin typeface="+mn-lt"/>
                          <a:ea typeface="+mn-ea"/>
                          <a:cs typeface="+mn-cs"/>
                          <a:sym typeface="Arial"/>
                        </a:rPr>
                        <a:t> Vector Regression (SVR), Decision Tree Regression, Random Forest Regression, Gradient Boosting Regression</a:t>
                      </a:r>
                    </a:p>
                    <a:p>
                      <a:r>
                        <a:rPr lang="en-IN" sz="1300" b="0" i="0" u="none" strike="noStrike" cap="none" dirty="0">
                          <a:solidFill>
                            <a:schemeClr val="bg1"/>
                          </a:solidFill>
                          <a:effectLst/>
                          <a:latin typeface="+mn-lt"/>
                          <a:ea typeface="+mn-ea"/>
                          <a:cs typeface="+mn-cs"/>
                          <a:sym typeface="Arial"/>
                        </a:rPr>
                        <a:t>And Artificial Neural Network (ANN)</a:t>
                      </a: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N" sz="1300" b="0" dirty="0">
                          <a:solidFill>
                            <a:schemeClr val="bg1"/>
                          </a:solidFill>
                        </a:rPr>
                        <a:t>NA</a:t>
                      </a:r>
                      <a:br>
                        <a:rPr lang="en-IN" sz="1300" b="0" dirty="0">
                          <a:solidFill>
                            <a:schemeClr val="bg1"/>
                          </a:solidFill>
                        </a:rPr>
                      </a:br>
                      <a:endParaRPr lang="en-IN" sz="1300" b="0"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916904"/>
                  </a:ext>
                </a:extLst>
              </a:tr>
              <a:tr h="2489221">
                <a:tc>
                  <a:txBody>
                    <a:bodyPr/>
                    <a:lstStyle/>
                    <a:p>
                      <a:pPr rtl="0"/>
                      <a:r>
                        <a:rPr lang="en-IN" sz="1300" b="0" dirty="0">
                          <a:solidFill>
                            <a:schemeClr val="bg1"/>
                          </a:solidFill>
                          <a:effectLst/>
                        </a:rPr>
                        <a:t>PAPER 18:</a:t>
                      </a:r>
                      <a:r>
                        <a:rPr lang="en-IN" sz="14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SCADA system dataset exploration and machine learning based forecast for wind turbines. </a:t>
                      </a:r>
                      <a:endParaRPr lang="en-IN" sz="1300" b="0"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N" sz="1300" b="0" i="0" u="none" strike="noStrike" cap="none" dirty="0">
                          <a:solidFill>
                            <a:schemeClr val="bg1"/>
                          </a:solidFill>
                          <a:effectLst/>
                          <a:latin typeface="+mn-lt"/>
                          <a:ea typeface="+mn-ea"/>
                          <a:cs typeface="+mn-cs"/>
                          <a:sym typeface="Arial"/>
                        </a:rPr>
                        <a:t>SCADA system, Dataset exploration, Machine learning, Wind turbines, Power output, Weather conditions, Hub height, Rotor diameter, Nacelle direction, Wind speed, Wind direction, Ambient temperature, Generator speed, Pitch angle, Vibration sensors, Anemometers, Wind vanes,  etc</a:t>
                      </a:r>
                      <a:br>
                        <a:rPr lang="en-IN" sz="1300" b="0" dirty="0">
                          <a:solidFill>
                            <a:schemeClr val="bg1"/>
                          </a:solidFill>
                        </a:rPr>
                      </a:br>
                      <a:br>
                        <a:rPr lang="en-IN" sz="1300" b="0" dirty="0">
                          <a:solidFill>
                            <a:schemeClr val="bg1"/>
                          </a:solidFill>
                        </a:rPr>
                      </a:br>
                      <a:endParaRPr lang="en-IN" sz="1300" b="0"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endParaRPr lang="en-IN" sz="1300" b="0" i="0" u="none" strike="noStrike" cap="none" dirty="0">
                        <a:solidFill>
                          <a:schemeClr val="bg1"/>
                        </a:solidFill>
                        <a:effectLst/>
                        <a:latin typeface="+mn-lt"/>
                        <a:ea typeface="+mn-ea"/>
                        <a:cs typeface="+mn-cs"/>
                        <a:sym typeface="Arial"/>
                      </a:endParaRPr>
                    </a:p>
                    <a:p>
                      <a:r>
                        <a:rPr lang="en-IN" sz="1300" b="0" i="0" u="none" strike="noStrike" cap="none" dirty="0">
                          <a:solidFill>
                            <a:schemeClr val="bg1"/>
                          </a:solidFill>
                          <a:effectLst/>
                          <a:latin typeface="+mn-lt"/>
                          <a:ea typeface="+mn-ea"/>
                          <a:cs typeface="+mn-cs"/>
                          <a:sym typeface="Arial"/>
                        </a:rPr>
                        <a:t>Linear Regression, Decision Tree, Random Forest, Support Vector Regression (SVR), Artificial Neural Network (ANN) </a:t>
                      </a:r>
                      <a:br>
                        <a:rPr lang="en-IN" sz="1300" b="0" dirty="0">
                          <a:solidFill>
                            <a:schemeClr val="bg1"/>
                          </a:solidFill>
                        </a:rPr>
                      </a:br>
                      <a:br>
                        <a:rPr lang="en-IN" sz="1300" b="0" dirty="0">
                          <a:solidFill>
                            <a:schemeClr val="bg1"/>
                          </a:solidFill>
                        </a:rPr>
                      </a:br>
                      <a:endParaRPr lang="en-IN" sz="1300" b="0"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N" sz="1300" b="0" dirty="0">
                          <a:solidFill>
                            <a:schemeClr val="bg1"/>
                          </a:solidFill>
                        </a:rPr>
                        <a:t>Effectively achieved the target but the accuracy level vary depending in the given input values.</a:t>
                      </a:r>
                      <a:br>
                        <a:rPr lang="en-IN" sz="1300" b="0" dirty="0">
                          <a:solidFill>
                            <a:schemeClr val="bg1"/>
                          </a:solidFill>
                        </a:rPr>
                      </a:br>
                      <a:endParaRPr lang="en-IN" sz="1300" b="0" i="0" u="none" strike="noStrike" cap="none" dirty="0">
                        <a:solidFill>
                          <a:schemeClr val="bg1"/>
                        </a:solidFill>
                        <a:effectLst/>
                        <a:latin typeface="+mn-lt"/>
                        <a:ea typeface="+mn-ea"/>
                        <a:cs typeface="+mn-cs"/>
                        <a:sym typeface="Arial"/>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518162"/>
                  </a:ext>
                </a:extLst>
              </a:tr>
            </a:tbl>
          </a:graphicData>
        </a:graphic>
      </p:graphicFrame>
    </p:spTree>
    <p:extLst>
      <p:ext uri="{BB962C8B-B14F-4D97-AF65-F5344CB8AC3E}">
        <p14:creationId xmlns:p14="http://schemas.microsoft.com/office/powerpoint/2010/main" val="4113405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B664E-5AFD-972F-881F-4CC59050482B}"/>
              </a:ext>
            </a:extLst>
          </p:cNvPr>
          <p:cNvSpPr>
            <a:spLocks noGrp="1"/>
          </p:cNvSpPr>
          <p:nvPr>
            <p:ph type="title"/>
          </p:nvPr>
        </p:nvSpPr>
        <p:spPr/>
        <p:txBody>
          <a:bodyPr/>
          <a:lstStyle/>
          <a:p>
            <a:pPr algn="ctr"/>
            <a:r>
              <a:rPr lang="en-US" b="1" u="sng" dirty="0">
                <a:latin typeface="Apple Color Emoji" pitchFamily="2" charset="0"/>
                <a:ea typeface="Apple Color Emoji" pitchFamily="2" charset="0"/>
              </a:rPr>
              <a:t>RESEARCH GAP IDENTIFIED</a:t>
            </a:r>
          </a:p>
        </p:txBody>
      </p:sp>
      <p:sp>
        <p:nvSpPr>
          <p:cNvPr id="3" name="Text Placeholder 2">
            <a:extLst>
              <a:ext uri="{FF2B5EF4-FFF2-40B4-BE49-F238E27FC236}">
                <a16:creationId xmlns:a16="http://schemas.microsoft.com/office/drawing/2014/main" id="{A51E9F0B-F8CD-588D-0DF6-86F83539CC03}"/>
              </a:ext>
            </a:extLst>
          </p:cNvPr>
          <p:cNvSpPr>
            <a:spLocks noGrp="1"/>
          </p:cNvSpPr>
          <p:nvPr>
            <p:ph type="body" idx="1"/>
          </p:nvPr>
        </p:nvSpPr>
        <p:spPr>
          <a:xfrm>
            <a:off x="1033923" y="1129851"/>
            <a:ext cx="7566054" cy="3900361"/>
          </a:xfrm>
        </p:spPr>
        <p:txBody>
          <a:bodyPr>
            <a:normAutofit/>
          </a:bodyPr>
          <a:lstStyle/>
          <a:p>
            <a:r>
              <a:rPr lang="en-IN" sz="1700" b="1" i="0" dirty="0">
                <a:effectLst/>
                <a:latin typeface="Arial" panose="020B0604020202020204" pitchFamily="34" charset="0"/>
                <a:cs typeface="Arial" panose="020B0604020202020204" pitchFamily="34" charset="0"/>
              </a:rPr>
              <a:t>Limited data</a:t>
            </a:r>
            <a:r>
              <a:rPr lang="en-IN" b="0" i="0" dirty="0">
                <a:effectLst/>
                <a:latin typeface="Arial" panose="020B0604020202020204" pitchFamily="34" charset="0"/>
                <a:cs typeface="Arial" panose="020B0604020202020204" pitchFamily="34" charset="0"/>
              </a:rPr>
              <a:t>: </a:t>
            </a:r>
            <a:r>
              <a:rPr lang="en-IN" sz="1400" b="0" i="0" dirty="0">
                <a:effectLst/>
                <a:latin typeface="Arial" panose="020B0604020202020204" pitchFamily="34" charset="0"/>
                <a:cs typeface="Arial" panose="020B0604020202020204" pitchFamily="34" charset="0"/>
              </a:rPr>
              <a:t>Most of the studies have used data from a single or few wind turbines. This limitation reduces the diversity of data and limits the generalization of results to other wind turbines with different specifications.</a:t>
            </a:r>
          </a:p>
          <a:p>
            <a:r>
              <a:rPr lang="en-IN" sz="1700" b="1" i="0" dirty="0">
                <a:effectLst/>
                <a:latin typeface="Arial" panose="020B0604020202020204" pitchFamily="34" charset="0"/>
                <a:cs typeface="Arial" panose="020B0604020202020204" pitchFamily="34" charset="0"/>
              </a:rPr>
              <a:t>Lack of comparative studies</a:t>
            </a:r>
            <a:r>
              <a:rPr lang="en-IN" sz="1400" b="0" i="0" dirty="0">
                <a:effectLst/>
                <a:latin typeface="Arial" panose="020B0604020202020204" pitchFamily="34" charset="0"/>
                <a:cs typeface="Arial" panose="020B0604020202020204" pitchFamily="34" charset="0"/>
              </a:rPr>
              <a:t>: There is a lack of comparative studies that evaluate the performance of different neural network models or machine learning algorithms for fault identification in wind turbines.</a:t>
            </a:r>
          </a:p>
          <a:p>
            <a:r>
              <a:rPr lang="en-IN" sz="1700" b="1" i="0" dirty="0">
                <a:effectLst/>
                <a:latin typeface="Arial" panose="020B0604020202020204" pitchFamily="34" charset="0"/>
                <a:cs typeface="Arial" panose="020B0604020202020204" pitchFamily="34" charset="0"/>
              </a:rPr>
              <a:t>Limited use of deep learning</a:t>
            </a:r>
            <a:r>
              <a:rPr lang="en-IN" b="0" i="0" dirty="0">
                <a:effectLst/>
                <a:latin typeface="Arial" panose="020B0604020202020204" pitchFamily="34" charset="0"/>
                <a:cs typeface="Arial" panose="020B0604020202020204" pitchFamily="34" charset="0"/>
              </a:rPr>
              <a:t>: </a:t>
            </a:r>
            <a:r>
              <a:rPr lang="en-IN" sz="1400" b="0" i="0" dirty="0">
                <a:effectLst/>
                <a:latin typeface="Arial" panose="020B0604020202020204" pitchFamily="34" charset="0"/>
                <a:cs typeface="Arial" panose="020B0604020202020204" pitchFamily="34" charset="0"/>
              </a:rPr>
              <a:t>Although some studies have used deep learning techniques such as convolutional neural networks (CNN) and recurrent neural networks (RNN), their use is still limited in fault identification in wind turbines.</a:t>
            </a:r>
          </a:p>
          <a:p>
            <a:r>
              <a:rPr lang="en-IN" sz="1600" b="1" i="0" dirty="0">
                <a:effectLst/>
                <a:latin typeface="Arial" panose="020B0604020202020204" pitchFamily="34" charset="0"/>
                <a:cs typeface="Arial" panose="020B0604020202020204" pitchFamily="34" charset="0"/>
              </a:rPr>
              <a:t>Limited real-world application</a:t>
            </a:r>
            <a:r>
              <a:rPr lang="en-IN" sz="1400" b="0" i="0" dirty="0">
                <a:effectLst/>
                <a:latin typeface="Arial" panose="020B0604020202020204" pitchFamily="34" charset="0"/>
                <a:cs typeface="Arial" panose="020B0604020202020204" pitchFamily="34" charset="0"/>
              </a:rPr>
              <a:t>: Most studies have been conducted in a controlled laboratory or simulated environment. There is a need for studies that validate the performance of neural networks in real-world conditions, where the data is noisy and there are uncertainties in the operational environment</a:t>
            </a:r>
            <a:endParaRPr lang="en-US" sz="1400" dirty="0">
              <a:latin typeface="Arial" panose="020B0604020202020204" pitchFamily="34" charset="0"/>
              <a:cs typeface="Arial" panose="020B0604020202020204" pitchFamily="34" charset="0"/>
            </a:endParaRPr>
          </a:p>
          <a:p>
            <a:pPr marL="146050" indent="0">
              <a:buNone/>
            </a:pPr>
            <a:endParaRPr lang="en-IN" sz="1400" b="0" i="0" dirty="0">
              <a:effectLst/>
              <a:latin typeface="Arial" panose="020B0604020202020204" pitchFamily="34" charset="0"/>
              <a:cs typeface="Arial" panose="020B0604020202020204" pitchFamily="34" charset="0"/>
            </a:endParaRPr>
          </a:p>
          <a:p>
            <a:pPr marL="146050" indent="0" algn="l">
              <a:buNone/>
            </a:pPr>
            <a:endParaRPr lang="en-IN" b="0" i="0" dirty="0">
              <a:effectLst/>
              <a:latin typeface="Söhne"/>
            </a:endParaRPr>
          </a:p>
        </p:txBody>
      </p:sp>
    </p:spTree>
    <p:extLst>
      <p:ext uri="{BB962C8B-B14F-4D97-AF65-F5344CB8AC3E}">
        <p14:creationId xmlns:p14="http://schemas.microsoft.com/office/powerpoint/2010/main" val="676318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D7466-488F-C135-B76F-4505FC2D1B82}"/>
              </a:ext>
            </a:extLst>
          </p:cNvPr>
          <p:cNvSpPr>
            <a:spLocks noGrp="1"/>
          </p:cNvSpPr>
          <p:nvPr>
            <p:ph type="title"/>
          </p:nvPr>
        </p:nvSpPr>
        <p:spPr>
          <a:xfrm>
            <a:off x="1556445" y="-1337946"/>
            <a:ext cx="7038900" cy="914100"/>
          </a:xfrm>
        </p:spPr>
        <p:txBody>
          <a:bodyPr/>
          <a:lstStyle/>
          <a:p>
            <a:endParaRPr lang="en-US"/>
          </a:p>
        </p:txBody>
      </p:sp>
      <p:sp>
        <p:nvSpPr>
          <p:cNvPr id="3" name="Text Placeholder 2">
            <a:extLst>
              <a:ext uri="{FF2B5EF4-FFF2-40B4-BE49-F238E27FC236}">
                <a16:creationId xmlns:a16="http://schemas.microsoft.com/office/drawing/2014/main" id="{BEBD5841-CAF5-F0F1-8F91-3779ED287BA3}"/>
              </a:ext>
            </a:extLst>
          </p:cNvPr>
          <p:cNvSpPr>
            <a:spLocks noGrp="1"/>
          </p:cNvSpPr>
          <p:nvPr>
            <p:ph type="body" idx="1"/>
          </p:nvPr>
        </p:nvSpPr>
        <p:spPr>
          <a:xfrm>
            <a:off x="1297500" y="736375"/>
            <a:ext cx="7038900" cy="3977044"/>
          </a:xfrm>
        </p:spPr>
        <p:txBody>
          <a:bodyPr/>
          <a:lstStyle/>
          <a:p>
            <a:r>
              <a:rPr lang="en-IN" sz="1700" b="1" i="0" dirty="0">
                <a:effectLst/>
                <a:latin typeface="Arial" panose="020B0604020202020204" pitchFamily="34" charset="0"/>
                <a:cs typeface="Arial" panose="020B0604020202020204" pitchFamily="34" charset="0"/>
              </a:rPr>
              <a:t>Limited consideration of external factors</a:t>
            </a:r>
            <a:r>
              <a:rPr lang="en-IN" b="0" i="0" dirty="0">
                <a:effectLst/>
                <a:latin typeface="Arial" panose="020B0604020202020204" pitchFamily="34" charset="0"/>
                <a:cs typeface="Arial" panose="020B0604020202020204" pitchFamily="34" charset="0"/>
              </a:rPr>
              <a:t>: </a:t>
            </a:r>
            <a:r>
              <a:rPr lang="en-IN" sz="1400" b="0" i="0" dirty="0">
                <a:effectLst/>
                <a:latin typeface="Arial" panose="020B0604020202020204" pitchFamily="34" charset="0"/>
                <a:cs typeface="Arial" panose="020B0604020202020204" pitchFamily="34" charset="0"/>
              </a:rPr>
              <a:t>Most studies have focused on identifying faults based on operational data from the wind turbine. However, external factors such as weather conditions and grid disturbances can also impact the performance of the wind turbine. There is a need for studies that consider these external factors in fault identification.</a:t>
            </a:r>
          </a:p>
        </p:txBody>
      </p:sp>
    </p:spTree>
    <p:extLst>
      <p:ext uri="{BB962C8B-B14F-4D97-AF65-F5344CB8AC3E}">
        <p14:creationId xmlns:p14="http://schemas.microsoft.com/office/powerpoint/2010/main" val="2276220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396A9-5AF4-5C72-9346-56697E0C3D61}"/>
              </a:ext>
            </a:extLst>
          </p:cNvPr>
          <p:cNvSpPr>
            <a:spLocks noGrp="1"/>
          </p:cNvSpPr>
          <p:nvPr>
            <p:ph type="title"/>
          </p:nvPr>
        </p:nvSpPr>
        <p:spPr>
          <a:xfrm>
            <a:off x="1147521" y="249650"/>
            <a:ext cx="7038900" cy="914100"/>
          </a:xfrm>
        </p:spPr>
        <p:txBody>
          <a:bodyPr>
            <a:normAutofit fontScale="90000"/>
          </a:bodyPr>
          <a:lstStyle/>
          <a:p>
            <a:pPr algn="ctr"/>
            <a:r>
              <a:rPr lang="en-US" sz="2400" b="1" u="sng" dirty="0">
                <a:latin typeface="Apple Color Emoji" pitchFamily="2" charset="0"/>
                <a:ea typeface="Apple Color Emoji" pitchFamily="2" charset="0"/>
              </a:rPr>
              <a:t>COMPARATIVE ANALYSIS</a:t>
            </a:r>
            <a:br>
              <a:rPr lang="en-US" sz="2400" b="1" u="sng" dirty="0">
                <a:latin typeface="Apple Color Emoji" pitchFamily="2" charset="0"/>
                <a:ea typeface="Apple Color Emoji" pitchFamily="2" charset="0"/>
              </a:rPr>
            </a:br>
            <a:endParaRPr lang="en-US" dirty="0"/>
          </a:p>
        </p:txBody>
      </p:sp>
      <p:sp>
        <p:nvSpPr>
          <p:cNvPr id="3" name="Title 1">
            <a:extLst>
              <a:ext uri="{FF2B5EF4-FFF2-40B4-BE49-F238E27FC236}">
                <a16:creationId xmlns:a16="http://schemas.microsoft.com/office/drawing/2014/main" id="{A8D175C8-4556-0EF0-0DB0-BC6A06D2BB09}"/>
              </a:ext>
            </a:extLst>
          </p:cNvPr>
          <p:cNvSpPr txBox="1">
            <a:spLocks/>
          </p:cNvSpPr>
          <p:nvPr/>
        </p:nvSpPr>
        <p:spPr>
          <a:xfrm>
            <a:off x="-78146" y="5392850"/>
            <a:ext cx="7038900" cy="9141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algn="ctr"/>
            <a:endParaRPr lang="en-US" sz="2800" b="1" u="sng" dirty="0">
              <a:latin typeface="Apple Color Emoji" pitchFamily="2" charset="0"/>
              <a:ea typeface="Apple Color Emoji" pitchFamily="2" charset="0"/>
            </a:endParaRPr>
          </a:p>
        </p:txBody>
      </p:sp>
      <p:sp>
        <p:nvSpPr>
          <p:cNvPr id="4" name="Text Placeholder 2">
            <a:extLst>
              <a:ext uri="{FF2B5EF4-FFF2-40B4-BE49-F238E27FC236}">
                <a16:creationId xmlns:a16="http://schemas.microsoft.com/office/drawing/2014/main" id="{089507AF-748A-8C6A-ABB1-EA66764BF82C}"/>
              </a:ext>
            </a:extLst>
          </p:cNvPr>
          <p:cNvSpPr txBox="1">
            <a:spLocks/>
          </p:cNvSpPr>
          <p:nvPr/>
        </p:nvSpPr>
        <p:spPr>
          <a:xfrm>
            <a:off x="1297500" y="1307850"/>
            <a:ext cx="7038900" cy="317090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46050"/>
            <a:endParaRPr lang="en-IN">
              <a:solidFill>
                <a:schemeClr val="bg1"/>
              </a:solidFill>
              <a:latin typeface="+mn-lt"/>
              <a:ea typeface="+mn-ea"/>
              <a:cs typeface="+mn-cs"/>
            </a:endParaRPr>
          </a:p>
          <a:p>
            <a:endParaRPr lang="en-US">
              <a:solidFill>
                <a:schemeClr val="bg1"/>
              </a:solidFill>
              <a:latin typeface="+mn-lt"/>
              <a:ea typeface="+mn-ea"/>
              <a:cs typeface="+mn-cs"/>
            </a:endParaRPr>
          </a:p>
          <a:p>
            <a:endParaRPr lang="en-US"/>
          </a:p>
          <a:p>
            <a:endParaRPr lang="en-US"/>
          </a:p>
          <a:p>
            <a:endParaRPr lang="en-US"/>
          </a:p>
          <a:p>
            <a:endParaRPr lang="en-US" dirty="0"/>
          </a:p>
        </p:txBody>
      </p:sp>
      <p:pic>
        <p:nvPicPr>
          <p:cNvPr id="5" name="Picture 4">
            <a:extLst>
              <a:ext uri="{FF2B5EF4-FFF2-40B4-BE49-F238E27FC236}">
                <a16:creationId xmlns:a16="http://schemas.microsoft.com/office/drawing/2014/main" id="{802F0412-8B01-C3FA-1C1D-BF718A842F8C}"/>
              </a:ext>
            </a:extLst>
          </p:cNvPr>
          <p:cNvPicPr>
            <a:picLocks noChangeAspect="1"/>
          </p:cNvPicPr>
          <p:nvPr/>
        </p:nvPicPr>
        <p:blipFill>
          <a:blip r:embed="rId2"/>
          <a:stretch>
            <a:fillRect/>
          </a:stretch>
        </p:blipFill>
        <p:spPr>
          <a:xfrm>
            <a:off x="1643213" y="1068798"/>
            <a:ext cx="5857574" cy="770000"/>
          </a:xfrm>
          <a:prstGeom prst="rect">
            <a:avLst/>
          </a:prstGeom>
        </p:spPr>
      </p:pic>
      <p:pic>
        <p:nvPicPr>
          <p:cNvPr id="6" name="Picture 5">
            <a:extLst>
              <a:ext uri="{FF2B5EF4-FFF2-40B4-BE49-F238E27FC236}">
                <a16:creationId xmlns:a16="http://schemas.microsoft.com/office/drawing/2014/main" id="{BC0F9831-4C0D-8974-E0B7-D85243161DFD}"/>
              </a:ext>
            </a:extLst>
          </p:cNvPr>
          <p:cNvPicPr>
            <a:picLocks noChangeAspect="1"/>
          </p:cNvPicPr>
          <p:nvPr/>
        </p:nvPicPr>
        <p:blipFill>
          <a:blip r:embed="rId3"/>
          <a:stretch>
            <a:fillRect/>
          </a:stretch>
        </p:blipFill>
        <p:spPr>
          <a:xfrm>
            <a:off x="4386700" y="2140884"/>
            <a:ext cx="3949700" cy="2667000"/>
          </a:xfrm>
          <a:prstGeom prst="rect">
            <a:avLst/>
          </a:prstGeom>
        </p:spPr>
      </p:pic>
      <p:pic>
        <p:nvPicPr>
          <p:cNvPr id="7" name="Picture 6">
            <a:extLst>
              <a:ext uri="{FF2B5EF4-FFF2-40B4-BE49-F238E27FC236}">
                <a16:creationId xmlns:a16="http://schemas.microsoft.com/office/drawing/2014/main" id="{5EEB9126-659B-8C5B-F7A9-D17EE9A5E3D3}"/>
              </a:ext>
            </a:extLst>
          </p:cNvPr>
          <p:cNvPicPr>
            <a:picLocks noChangeAspect="1"/>
          </p:cNvPicPr>
          <p:nvPr/>
        </p:nvPicPr>
        <p:blipFill>
          <a:blip r:embed="rId4"/>
          <a:stretch>
            <a:fillRect/>
          </a:stretch>
        </p:blipFill>
        <p:spPr>
          <a:xfrm>
            <a:off x="708453" y="2124700"/>
            <a:ext cx="3501081" cy="2696345"/>
          </a:xfrm>
          <a:prstGeom prst="rect">
            <a:avLst/>
          </a:prstGeom>
        </p:spPr>
      </p:pic>
    </p:spTree>
    <p:extLst>
      <p:ext uri="{BB962C8B-B14F-4D97-AF65-F5344CB8AC3E}">
        <p14:creationId xmlns:p14="http://schemas.microsoft.com/office/powerpoint/2010/main" val="3954257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AB305-C087-D4B3-78E8-95F9F8854EFE}"/>
              </a:ext>
            </a:extLst>
          </p:cNvPr>
          <p:cNvSpPr>
            <a:spLocks noGrp="1"/>
          </p:cNvSpPr>
          <p:nvPr>
            <p:ph type="title"/>
          </p:nvPr>
        </p:nvSpPr>
        <p:spPr>
          <a:xfrm>
            <a:off x="1297500" y="126713"/>
            <a:ext cx="7038900" cy="914100"/>
          </a:xfrm>
        </p:spPr>
        <p:txBody>
          <a:bodyPr>
            <a:normAutofit/>
          </a:bodyPr>
          <a:lstStyle/>
          <a:p>
            <a:pPr algn="ctr"/>
            <a:r>
              <a:rPr lang="en-US" b="1" u="sng" dirty="0">
                <a:latin typeface="Apple Color Emoji" pitchFamily="2" charset="0"/>
                <a:ea typeface="Apple Color Emoji" pitchFamily="2" charset="0"/>
              </a:rPr>
              <a:t>IMPLEMENTATION &amp; DATASET USED</a:t>
            </a:r>
          </a:p>
        </p:txBody>
      </p:sp>
      <p:sp>
        <p:nvSpPr>
          <p:cNvPr id="3" name="Text Placeholder 2">
            <a:extLst>
              <a:ext uri="{FF2B5EF4-FFF2-40B4-BE49-F238E27FC236}">
                <a16:creationId xmlns:a16="http://schemas.microsoft.com/office/drawing/2014/main" id="{BDFB1C11-FBED-CC09-ACE8-080FE2ECB1F2}"/>
              </a:ext>
            </a:extLst>
          </p:cNvPr>
          <p:cNvSpPr>
            <a:spLocks noGrp="1"/>
          </p:cNvSpPr>
          <p:nvPr>
            <p:ph type="body" idx="1"/>
          </p:nvPr>
        </p:nvSpPr>
        <p:spPr>
          <a:xfrm>
            <a:off x="1297500" y="825388"/>
            <a:ext cx="7466174" cy="4005557"/>
          </a:xfrm>
        </p:spPr>
        <p:txBody>
          <a:bodyPr>
            <a:normAutofit lnSpcReduction="10000"/>
          </a:bodyPr>
          <a:lstStyle/>
          <a:p>
            <a:pPr marL="146050" indent="0">
              <a:buNone/>
            </a:pPr>
            <a:r>
              <a:rPr lang="en-US" sz="1500" b="1" u="sng" dirty="0">
                <a:latin typeface="Arial" panose="020B0604020202020204" pitchFamily="34" charset="0"/>
                <a:cs typeface="Arial" panose="020B0604020202020204" pitchFamily="34" charset="0"/>
              </a:rPr>
              <a:t>IMPLEMENTATION</a:t>
            </a:r>
            <a:r>
              <a:rPr lang="en-US" sz="1500" b="1" dirty="0">
                <a:latin typeface="Arial" panose="020B0604020202020204" pitchFamily="34" charset="0"/>
                <a:cs typeface="Arial" panose="020B0604020202020204" pitchFamily="34" charset="0"/>
              </a:rPr>
              <a:t>:</a:t>
            </a:r>
          </a:p>
          <a:p>
            <a:pPr algn="l">
              <a:lnSpc>
                <a:spcPct val="110000"/>
              </a:lnSpc>
              <a:buFont typeface="+mj-lt"/>
              <a:buAutoNum type="arabicPeriod"/>
            </a:pPr>
            <a:r>
              <a:rPr lang="en-IN" sz="1400" b="1" i="0" dirty="0">
                <a:solidFill>
                  <a:srgbClr val="D1D5DB"/>
                </a:solidFill>
                <a:effectLst/>
                <a:latin typeface="Arial" panose="020B0604020202020204" pitchFamily="34" charset="0"/>
                <a:cs typeface="Arial" panose="020B0604020202020204" pitchFamily="34" charset="0"/>
              </a:rPr>
              <a:t>Data pre-processing</a:t>
            </a:r>
            <a:r>
              <a:rPr lang="en-IN" sz="1400" b="0" i="0" dirty="0">
                <a:solidFill>
                  <a:srgbClr val="D1D5DB"/>
                </a:solidFill>
                <a:effectLst/>
                <a:latin typeface="Arial" panose="020B0604020202020204" pitchFamily="34" charset="0"/>
                <a:cs typeface="Arial" panose="020B0604020202020204" pitchFamily="34" charset="0"/>
              </a:rPr>
              <a:t>: The </a:t>
            </a:r>
            <a:r>
              <a:rPr lang="en-IN" sz="1400" b="0" i="0" dirty="0" err="1">
                <a:solidFill>
                  <a:srgbClr val="D1D5DB"/>
                </a:solidFill>
                <a:effectLst/>
                <a:latin typeface="Arial" panose="020B0604020202020204" pitchFamily="34" charset="0"/>
                <a:cs typeface="Arial" panose="020B0604020202020204" pitchFamily="34" charset="0"/>
              </a:rPr>
              <a:t>labeled</a:t>
            </a:r>
            <a:r>
              <a:rPr lang="en-IN" sz="1400" b="0" i="0" dirty="0">
                <a:solidFill>
                  <a:srgbClr val="D1D5DB"/>
                </a:solidFill>
                <a:effectLst/>
                <a:latin typeface="Arial" panose="020B0604020202020204" pitchFamily="34" charset="0"/>
                <a:cs typeface="Arial" panose="020B0604020202020204" pitchFamily="34" charset="0"/>
              </a:rPr>
              <a:t> wind turbine data was loaded and the "Fault" column was added to it using a custom </a:t>
            </a:r>
            <a:r>
              <a:rPr lang="en-IN" sz="1400" b="0" i="0" dirty="0" err="1">
                <a:solidFill>
                  <a:srgbClr val="D1D5DB"/>
                </a:solidFill>
                <a:effectLst/>
                <a:latin typeface="Arial" panose="020B0604020202020204" pitchFamily="34" charset="0"/>
                <a:cs typeface="Arial" panose="020B0604020202020204" pitchFamily="34" charset="0"/>
              </a:rPr>
              <a:t>labeling</a:t>
            </a:r>
            <a:r>
              <a:rPr lang="en-IN" sz="1400" b="0" i="0" dirty="0">
                <a:solidFill>
                  <a:srgbClr val="D1D5DB"/>
                </a:solidFill>
                <a:effectLst/>
                <a:latin typeface="Arial" panose="020B0604020202020204" pitchFamily="34" charset="0"/>
                <a:cs typeface="Arial" panose="020B0604020202020204" pitchFamily="34" charset="0"/>
              </a:rPr>
              <a:t> function. Then, the dataset was split into training and testing sets using the </a:t>
            </a:r>
            <a:r>
              <a:rPr lang="en-IN" sz="1400" b="0" i="0" dirty="0" err="1">
                <a:solidFill>
                  <a:srgbClr val="D1D5DB"/>
                </a:solidFill>
                <a:effectLst/>
                <a:latin typeface="Arial" panose="020B0604020202020204" pitchFamily="34" charset="0"/>
                <a:cs typeface="Arial" panose="020B0604020202020204" pitchFamily="34" charset="0"/>
              </a:rPr>
              <a:t>train_test_split</a:t>
            </a:r>
            <a:r>
              <a:rPr lang="en-IN" sz="1400" b="0" i="0" dirty="0">
                <a:solidFill>
                  <a:srgbClr val="D1D5DB"/>
                </a:solidFill>
                <a:effectLst/>
                <a:latin typeface="Arial" panose="020B0604020202020204" pitchFamily="34" charset="0"/>
                <a:cs typeface="Arial" panose="020B0604020202020204" pitchFamily="34" charset="0"/>
              </a:rPr>
              <a:t> function from </a:t>
            </a:r>
            <a:r>
              <a:rPr lang="en-IN" sz="1400" b="0" i="0" dirty="0" err="1">
                <a:solidFill>
                  <a:srgbClr val="D1D5DB"/>
                </a:solidFill>
                <a:effectLst/>
                <a:latin typeface="Arial" panose="020B0604020202020204" pitchFamily="34" charset="0"/>
                <a:cs typeface="Arial" panose="020B0604020202020204" pitchFamily="34" charset="0"/>
              </a:rPr>
              <a:t>sklearn</a:t>
            </a:r>
            <a:r>
              <a:rPr lang="en-IN" sz="1400" b="0" i="0" dirty="0">
                <a:solidFill>
                  <a:srgbClr val="D1D5DB"/>
                </a:solidFill>
                <a:effectLst/>
                <a:latin typeface="Arial" panose="020B0604020202020204" pitchFamily="34" charset="0"/>
                <a:cs typeface="Arial" panose="020B0604020202020204" pitchFamily="34" charset="0"/>
              </a:rPr>
              <a:t>.</a:t>
            </a:r>
          </a:p>
          <a:p>
            <a:pPr algn="l">
              <a:buFont typeface="+mj-lt"/>
              <a:buAutoNum type="arabicPeriod"/>
            </a:pPr>
            <a:r>
              <a:rPr lang="en-IN" sz="1400" b="1" i="0" dirty="0">
                <a:solidFill>
                  <a:srgbClr val="D1D5DB"/>
                </a:solidFill>
                <a:effectLst/>
                <a:latin typeface="Arial" panose="020B0604020202020204" pitchFamily="34" charset="0"/>
                <a:cs typeface="Arial" panose="020B0604020202020204" pitchFamily="34" charset="0"/>
              </a:rPr>
              <a:t>Random Forest Classifier</a:t>
            </a:r>
            <a:r>
              <a:rPr lang="en-IN" sz="1400" b="0" i="0" dirty="0">
                <a:solidFill>
                  <a:srgbClr val="D1D5DB"/>
                </a:solidFill>
                <a:effectLst/>
                <a:latin typeface="Arial" panose="020B0604020202020204" pitchFamily="34" charset="0"/>
                <a:cs typeface="Arial" panose="020B0604020202020204" pitchFamily="34" charset="0"/>
              </a:rPr>
              <a:t>: A Random Forest Classifier was trained on the training set using the </a:t>
            </a:r>
            <a:r>
              <a:rPr lang="en-IN" sz="1400" b="0" i="0" dirty="0" err="1">
                <a:solidFill>
                  <a:srgbClr val="D1D5DB"/>
                </a:solidFill>
                <a:effectLst/>
                <a:latin typeface="Arial" panose="020B0604020202020204" pitchFamily="34" charset="0"/>
                <a:cs typeface="Arial" panose="020B0604020202020204" pitchFamily="34" charset="0"/>
              </a:rPr>
              <a:t>RandomForestClassifier</a:t>
            </a:r>
            <a:r>
              <a:rPr lang="en-IN" sz="1400" b="0" i="0" dirty="0">
                <a:solidFill>
                  <a:srgbClr val="D1D5DB"/>
                </a:solidFill>
                <a:effectLst/>
                <a:latin typeface="Arial" panose="020B0604020202020204" pitchFamily="34" charset="0"/>
                <a:cs typeface="Arial" panose="020B0604020202020204" pitchFamily="34" charset="0"/>
              </a:rPr>
              <a:t> function from </a:t>
            </a:r>
            <a:r>
              <a:rPr lang="en-IN" sz="1400" b="0" i="0" dirty="0" err="1">
                <a:solidFill>
                  <a:srgbClr val="D1D5DB"/>
                </a:solidFill>
                <a:effectLst/>
                <a:latin typeface="Arial" panose="020B0604020202020204" pitchFamily="34" charset="0"/>
                <a:cs typeface="Arial" panose="020B0604020202020204" pitchFamily="34" charset="0"/>
              </a:rPr>
              <a:t>sklearn</a:t>
            </a:r>
            <a:r>
              <a:rPr lang="en-IN" sz="1400" b="0" i="0" dirty="0">
                <a:solidFill>
                  <a:srgbClr val="D1D5DB"/>
                </a:solidFill>
                <a:effectLst/>
                <a:latin typeface="Arial" panose="020B0604020202020204" pitchFamily="34" charset="0"/>
                <a:cs typeface="Arial" panose="020B0604020202020204" pitchFamily="34" charset="0"/>
              </a:rPr>
              <a:t>. The model was then used to make predictions on the testing set and its accuracy was evaluated using the </a:t>
            </a:r>
            <a:r>
              <a:rPr lang="en-IN" sz="1400" b="0" i="0" dirty="0" err="1">
                <a:solidFill>
                  <a:srgbClr val="D1D5DB"/>
                </a:solidFill>
                <a:effectLst/>
                <a:latin typeface="Arial" panose="020B0604020202020204" pitchFamily="34" charset="0"/>
                <a:cs typeface="Arial" panose="020B0604020202020204" pitchFamily="34" charset="0"/>
              </a:rPr>
              <a:t>accuracy_score</a:t>
            </a:r>
            <a:r>
              <a:rPr lang="en-IN" sz="1400" b="0" i="0" dirty="0">
                <a:solidFill>
                  <a:srgbClr val="D1D5DB"/>
                </a:solidFill>
                <a:effectLst/>
                <a:latin typeface="Arial" panose="020B0604020202020204" pitchFamily="34" charset="0"/>
                <a:cs typeface="Arial" panose="020B0604020202020204" pitchFamily="34" charset="0"/>
              </a:rPr>
              <a:t> function from </a:t>
            </a:r>
            <a:r>
              <a:rPr lang="en-IN" sz="1400" b="0" i="0" dirty="0" err="1">
                <a:solidFill>
                  <a:srgbClr val="D1D5DB"/>
                </a:solidFill>
                <a:effectLst/>
                <a:latin typeface="Arial" panose="020B0604020202020204" pitchFamily="34" charset="0"/>
                <a:cs typeface="Arial" panose="020B0604020202020204" pitchFamily="34" charset="0"/>
              </a:rPr>
              <a:t>sklearn</a:t>
            </a:r>
            <a:r>
              <a:rPr lang="en-IN" sz="1400" b="0" i="0" dirty="0">
                <a:solidFill>
                  <a:srgbClr val="D1D5DB"/>
                </a:solidFill>
                <a:effectLst/>
                <a:latin typeface="Arial" panose="020B0604020202020204" pitchFamily="34" charset="0"/>
                <a:cs typeface="Arial" panose="020B0604020202020204" pitchFamily="34" charset="0"/>
              </a:rPr>
              <a:t>.</a:t>
            </a:r>
          </a:p>
          <a:p>
            <a:pPr algn="l">
              <a:buFont typeface="+mj-lt"/>
              <a:buAutoNum type="arabicPeriod"/>
            </a:pPr>
            <a:r>
              <a:rPr lang="en-IN" sz="1400" b="1" i="0" dirty="0">
                <a:solidFill>
                  <a:srgbClr val="D1D5DB"/>
                </a:solidFill>
                <a:effectLst/>
                <a:latin typeface="Arial" panose="020B0604020202020204" pitchFamily="34" charset="0"/>
                <a:cs typeface="Arial" panose="020B0604020202020204" pitchFamily="34" charset="0"/>
              </a:rPr>
              <a:t>Convolutional Neural Network</a:t>
            </a:r>
            <a:r>
              <a:rPr lang="en-IN" sz="1400" b="0" i="0" dirty="0">
                <a:solidFill>
                  <a:srgbClr val="D1D5DB"/>
                </a:solidFill>
                <a:effectLst/>
                <a:latin typeface="Arial" panose="020B0604020202020204" pitchFamily="34" charset="0"/>
                <a:cs typeface="Arial" panose="020B0604020202020204" pitchFamily="34" charset="0"/>
              </a:rPr>
              <a:t>: The data was scaled using the </a:t>
            </a:r>
            <a:r>
              <a:rPr lang="en-IN" sz="1400" b="0" i="0" dirty="0" err="1">
                <a:solidFill>
                  <a:srgbClr val="D1D5DB"/>
                </a:solidFill>
                <a:effectLst/>
                <a:latin typeface="Arial" panose="020B0604020202020204" pitchFamily="34" charset="0"/>
                <a:cs typeface="Arial" panose="020B0604020202020204" pitchFamily="34" charset="0"/>
              </a:rPr>
              <a:t>StandardScaler</a:t>
            </a:r>
            <a:r>
              <a:rPr lang="en-IN" sz="1400" b="0" i="0" dirty="0">
                <a:solidFill>
                  <a:srgbClr val="D1D5DB"/>
                </a:solidFill>
                <a:effectLst/>
                <a:latin typeface="Arial" panose="020B0604020202020204" pitchFamily="34" charset="0"/>
                <a:cs typeface="Arial" panose="020B0604020202020204" pitchFamily="34" charset="0"/>
              </a:rPr>
              <a:t> function from </a:t>
            </a:r>
            <a:r>
              <a:rPr lang="en-IN" sz="1400" b="0" i="0" dirty="0" err="1">
                <a:solidFill>
                  <a:srgbClr val="D1D5DB"/>
                </a:solidFill>
                <a:effectLst/>
                <a:latin typeface="Arial" panose="020B0604020202020204" pitchFamily="34" charset="0"/>
                <a:cs typeface="Arial" panose="020B0604020202020204" pitchFamily="34" charset="0"/>
              </a:rPr>
              <a:t>sklearn</a:t>
            </a:r>
            <a:r>
              <a:rPr lang="en-IN" sz="1400" b="0" i="0" dirty="0">
                <a:solidFill>
                  <a:srgbClr val="D1D5DB"/>
                </a:solidFill>
                <a:effectLst/>
                <a:latin typeface="Arial" panose="020B0604020202020204" pitchFamily="34" charset="0"/>
                <a:cs typeface="Arial" panose="020B0604020202020204" pitchFamily="34" charset="0"/>
              </a:rPr>
              <a:t> and then reshaped for input to the CNN model. The CNN model was built using the Sequential model from </a:t>
            </a:r>
            <a:r>
              <a:rPr lang="en-IN" sz="1400" b="0" i="0" dirty="0" err="1">
                <a:solidFill>
                  <a:srgbClr val="D1D5DB"/>
                </a:solidFill>
                <a:effectLst/>
                <a:latin typeface="Arial" panose="020B0604020202020204" pitchFamily="34" charset="0"/>
                <a:cs typeface="Arial" panose="020B0604020202020204" pitchFamily="34" charset="0"/>
              </a:rPr>
              <a:t>Keras</a:t>
            </a:r>
            <a:r>
              <a:rPr lang="en-IN" sz="1400" b="0" i="0" dirty="0">
                <a:solidFill>
                  <a:srgbClr val="D1D5DB"/>
                </a:solidFill>
                <a:effectLst/>
                <a:latin typeface="Arial" panose="020B0604020202020204" pitchFamily="34" charset="0"/>
                <a:cs typeface="Arial" panose="020B0604020202020204" pitchFamily="34" charset="0"/>
              </a:rPr>
              <a:t> with a Conv1D layer, MaxPooling1D layer, Flatten layer, and Dense layer. The model was then compiled using the </a:t>
            </a:r>
            <a:r>
              <a:rPr lang="en-IN" sz="1400" b="0" i="0" dirty="0" err="1">
                <a:solidFill>
                  <a:srgbClr val="D1D5DB"/>
                </a:solidFill>
                <a:effectLst/>
                <a:latin typeface="Arial" panose="020B0604020202020204" pitchFamily="34" charset="0"/>
                <a:cs typeface="Arial" panose="020B0604020202020204" pitchFamily="34" charset="0"/>
              </a:rPr>
              <a:t>binary_crossentropy</a:t>
            </a:r>
            <a:r>
              <a:rPr lang="en-IN" sz="1400" b="0" i="0" dirty="0">
                <a:solidFill>
                  <a:srgbClr val="D1D5DB"/>
                </a:solidFill>
                <a:effectLst/>
                <a:latin typeface="Arial" panose="020B0604020202020204" pitchFamily="34" charset="0"/>
                <a:cs typeface="Arial" panose="020B0604020202020204" pitchFamily="34" charset="0"/>
              </a:rPr>
              <a:t> loss function, the Adam optimizer, and the accuracy metric. The model was trained on the training set and validated on the testing set using the fit function from </a:t>
            </a:r>
            <a:r>
              <a:rPr lang="en-IN" sz="1400" b="0" i="0" dirty="0" err="1">
                <a:solidFill>
                  <a:srgbClr val="D1D5DB"/>
                </a:solidFill>
                <a:effectLst/>
                <a:latin typeface="Arial" panose="020B0604020202020204" pitchFamily="34" charset="0"/>
                <a:cs typeface="Arial" panose="020B0604020202020204" pitchFamily="34" charset="0"/>
              </a:rPr>
              <a:t>Keras</a:t>
            </a:r>
            <a:r>
              <a:rPr lang="en-IN" sz="1400" b="0" i="0" dirty="0">
                <a:solidFill>
                  <a:srgbClr val="D1D5DB"/>
                </a:solidFill>
                <a:effectLst/>
                <a:latin typeface="Arial" panose="020B0604020202020204" pitchFamily="34" charset="0"/>
                <a:cs typeface="Arial" panose="020B0604020202020204" pitchFamily="34" charset="0"/>
              </a:rPr>
              <a:t>.</a:t>
            </a:r>
          </a:p>
          <a:p>
            <a:pPr algn="l">
              <a:buFont typeface="+mj-lt"/>
              <a:buAutoNum type="arabicPeriod"/>
            </a:pPr>
            <a:r>
              <a:rPr lang="en-IN" sz="1400" b="1" i="0" dirty="0">
                <a:solidFill>
                  <a:srgbClr val="D1D5DB"/>
                </a:solidFill>
                <a:effectLst/>
                <a:latin typeface="Arial" panose="020B0604020202020204" pitchFamily="34" charset="0"/>
                <a:cs typeface="Arial" panose="020B0604020202020204" pitchFamily="34" charset="0"/>
              </a:rPr>
              <a:t>Model Evaluation: </a:t>
            </a:r>
            <a:r>
              <a:rPr lang="en-IN" sz="1400" b="0" i="0" dirty="0">
                <a:solidFill>
                  <a:srgbClr val="D1D5DB"/>
                </a:solidFill>
                <a:effectLst/>
                <a:latin typeface="Arial" panose="020B0604020202020204" pitchFamily="34" charset="0"/>
                <a:cs typeface="Arial" panose="020B0604020202020204" pitchFamily="34" charset="0"/>
              </a:rPr>
              <a:t>The accuracy of the Random Forest Classifier and the CNN model were compared to determine which model performed better in fault identification.</a:t>
            </a:r>
          </a:p>
          <a:p>
            <a:pPr lvl="1"/>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2381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8AAD2-B358-E1FF-304F-424A30990379}"/>
              </a:ext>
            </a:extLst>
          </p:cNvPr>
          <p:cNvSpPr>
            <a:spLocks noGrp="1"/>
          </p:cNvSpPr>
          <p:nvPr>
            <p:ph type="title"/>
          </p:nvPr>
        </p:nvSpPr>
        <p:spPr>
          <a:xfrm>
            <a:off x="1297500" y="393750"/>
            <a:ext cx="7038900" cy="205061"/>
          </a:xfrm>
        </p:spPr>
        <p:txBody>
          <a:bodyPr>
            <a:normAutofit fontScale="90000"/>
          </a:bodyPr>
          <a:lstStyle/>
          <a:p>
            <a:endParaRPr lang="en-US" dirty="0"/>
          </a:p>
        </p:txBody>
      </p:sp>
      <p:sp>
        <p:nvSpPr>
          <p:cNvPr id="3" name="Text Placeholder 2">
            <a:extLst>
              <a:ext uri="{FF2B5EF4-FFF2-40B4-BE49-F238E27FC236}">
                <a16:creationId xmlns:a16="http://schemas.microsoft.com/office/drawing/2014/main" id="{5C5254E1-BCFA-6D20-C40A-D7D13E42EE5D}"/>
              </a:ext>
            </a:extLst>
          </p:cNvPr>
          <p:cNvSpPr>
            <a:spLocks noGrp="1"/>
          </p:cNvSpPr>
          <p:nvPr>
            <p:ph type="body" idx="1"/>
          </p:nvPr>
        </p:nvSpPr>
        <p:spPr>
          <a:xfrm>
            <a:off x="1297499" y="922492"/>
            <a:ext cx="7110125" cy="3827258"/>
          </a:xfrm>
        </p:spPr>
        <p:txBody>
          <a:bodyPr>
            <a:normAutofit/>
          </a:bodyPr>
          <a:lstStyle/>
          <a:p>
            <a:pPr marL="146050" indent="0" algn="just" fontAlgn="base">
              <a:buNone/>
            </a:pPr>
            <a:r>
              <a:rPr lang="en-IN" sz="1600" b="1" i="0" u="sng" dirty="0">
                <a:solidFill>
                  <a:schemeClr val="bg1"/>
                </a:solidFill>
                <a:effectLst/>
                <a:latin typeface="Arial" panose="020B0604020202020204" pitchFamily="34" charset="0"/>
                <a:cs typeface="Arial" panose="020B0604020202020204" pitchFamily="34" charset="0"/>
              </a:rPr>
              <a:t>DATASET: </a:t>
            </a:r>
          </a:p>
          <a:p>
            <a:pPr marL="146050" indent="0" algn="just" fontAlgn="base">
              <a:buNone/>
            </a:pPr>
            <a:r>
              <a:rPr lang="en-IN" b="0" i="0" dirty="0">
                <a:solidFill>
                  <a:schemeClr val="bg1"/>
                </a:solidFill>
                <a:effectLst/>
                <a:latin typeface="Arial" panose="020B0604020202020204" pitchFamily="34" charset="0"/>
                <a:cs typeface="Arial" panose="020B0604020202020204" pitchFamily="34" charset="0"/>
              </a:rPr>
              <a:t>The </a:t>
            </a:r>
            <a:r>
              <a:rPr lang="en-IN" b="1" i="0" dirty="0">
                <a:solidFill>
                  <a:schemeClr val="bg1"/>
                </a:solidFill>
                <a:effectLst/>
                <a:latin typeface="Arial" panose="020B0604020202020204" pitchFamily="34" charset="0"/>
                <a:cs typeface="Arial" panose="020B0604020202020204" pitchFamily="34" charset="0"/>
              </a:rPr>
              <a:t>SCADA Dataset </a:t>
            </a:r>
            <a:r>
              <a:rPr lang="en-IN" b="0" i="0" dirty="0">
                <a:solidFill>
                  <a:schemeClr val="bg1"/>
                </a:solidFill>
                <a:effectLst/>
                <a:latin typeface="Arial" panose="020B0604020202020204" pitchFamily="34" charset="0"/>
                <a:cs typeface="Arial" panose="020B0604020202020204" pitchFamily="34" charset="0"/>
              </a:rPr>
              <a:t>used in this implementation is a wind turbine dataset that contains measurements of the following variables:</a:t>
            </a:r>
          </a:p>
          <a:p>
            <a:pPr marL="488950" indent="-342900" algn="just">
              <a:buFont typeface="+mj-lt"/>
              <a:buAutoNum type="arabicPeriod"/>
            </a:pPr>
            <a:r>
              <a:rPr lang="en-IN" b="1" i="0" dirty="0">
                <a:solidFill>
                  <a:schemeClr val="bg1"/>
                </a:solidFill>
                <a:effectLst/>
                <a:latin typeface="Arial" panose="020B0604020202020204" pitchFamily="34" charset="0"/>
                <a:cs typeface="Arial" panose="020B0604020202020204" pitchFamily="34" charset="0"/>
              </a:rPr>
              <a:t>LV </a:t>
            </a:r>
            <a:r>
              <a:rPr lang="en-IN" b="1" i="0" dirty="0" err="1">
                <a:solidFill>
                  <a:schemeClr val="bg1"/>
                </a:solidFill>
                <a:effectLst/>
                <a:latin typeface="Arial" panose="020B0604020202020204" pitchFamily="34" charset="0"/>
                <a:cs typeface="Arial" panose="020B0604020202020204" pitchFamily="34" charset="0"/>
              </a:rPr>
              <a:t>ActivePower</a:t>
            </a:r>
            <a:r>
              <a:rPr lang="en-IN" b="1" i="0" dirty="0">
                <a:solidFill>
                  <a:schemeClr val="bg1"/>
                </a:solidFill>
                <a:effectLst/>
                <a:latin typeface="Arial" panose="020B0604020202020204" pitchFamily="34" charset="0"/>
                <a:cs typeface="Arial" panose="020B0604020202020204" pitchFamily="34" charset="0"/>
              </a:rPr>
              <a:t> </a:t>
            </a:r>
            <a:r>
              <a:rPr lang="en-IN" b="0" i="0" dirty="0">
                <a:solidFill>
                  <a:schemeClr val="bg1"/>
                </a:solidFill>
                <a:effectLst/>
                <a:latin typeface="Arial" panose="020B0604020202020204" pitchFamily="34" charset="0"/>
                <a:cs typeface="Arial" panose="020B0604020202020204" pitchFamily="34" charset="0"/>
              </a:rPr>
              <a:t>(kW): the power output of the wind turbine in kW</a:t>
            </a:r>
          </a:p>
          <a:p>
            <a:pPr marL="488950" indent="-342900" algn="just">
              <a:buFont typeface="+mj-lt"/>
              <a:buAutoNum type="arabicPeriod"/>
            </a:pPr>
            <a:r>
              <a:rPr lang="en-IN" b="1" i="0" dirty="0">
                <a:solidFill>
                  <a:schemeClr val="bg1"/>
                </a:solidFill>
                <a:effectLst/>
                <a:latin typeface="Arial" panose="020B0604020202020204" pitchFamily="34" charset="0"/>
                <a:cs typeface="Arial" panose="020B0604020202020204" pitchFamily="34" charset="0"/>
              </a:rPr>
              <a:t>Wind Speed (m/s): </a:t>
            </a:r>
            <a:r>
              <a:rPr lang="en-IN" b="0" i="0" dirty="0">
                <a:solidFill>
                  <a:schemeClr val="bg1"/>
                </a:solidFill>
                <a:effectLst/>
                <a:latin typeface="Arial" panose="020B0604020202020204" pitchFamily="34" charset="0"/>
                <a:cs typeface="Arial" panose="020B0604020202020204" pitchFamily="34" charset="0"/>
              </a:rPr>
              <a:t>the speed of the wind in m/s</a:t>
            </a:r>
          </a:p>
          <a:p>
            <a:pPr marL="488950" indent="-342900" algn="just">
              <a:buFont typeface="+mj-lt"/>
              <a:buAutoNum type="arabicPeriod"/>
            </a:pPr>
            <a:r>
              <a:rPr lang="en-IN" b="1" i="0" dirty="0" err="1">
                <a:solidFill>
                  <a:schemeClr val="bg1"/>
                </a:solidFill>
                <a:effectLst/>
                <a:latin typeface="Arial" panose="020B0604020202020204" pitchFamily="34" charset="0"/>
                <a:cs typeface="Arial" panose="020B0604020202020204" pitchFamily="34" charset="0"/>
              </a:rPr>
              <a:t>Theoretical_Power_Curve</a:t>
            </a:r>
            <a:r>
              <a:rPr lang="en-IN" b="1" i="0" dirty="0">
                <a:solidFill>
                  <a:schemeClr val="bg1"/>
                </a:solidFill>
                <a:effectLst/>
                <a:latin typeface="Arial" panose="020B0604020202020204" pitchFamily="34" charset="0"/>
                <a:cs typeface="Arial" panose="020B0604020202020204" pitchFamily="34" charset="0"/>
              </a:rPr>
              <a:t> (</a:t>
            </a:r>
            <a:r>
              <a:rPr lang="en-IN" b="1" i="0" dirty="0" err="1">
                <a:solidFill>
                  <a:schemeClr val="bg1"/>
                </a:solidFill>
                <a:effectLst/>
                <a:latin typeface="Arial" panose="020B0604020202020204" pitchFamily="34" charset="0"/>
                <a:cs typeface="Arial" panose="020B0604020202020204" pitchFamily="34" charset="0"/>
              </a:rPr>
              <a:t>KWh</a:t>
            </a:r>
            <a:r>
              <a:rPr lang="en-IN" b="1" i="0" dirty="0">
                <a:solidFill>
                  <a:schemeClr val="bg1"/>
                </a:solidFill>
                <a:effectLst/>
                <a:latin typeface="Arial" panose="020B0604020202020204" pitchFamily="34" charset="0"/>
                <a:cs typeface="Arial" panose="020B0604020202020204" pitchFamily="34" charset="0"/>
              </a:rPr>
              <a:t>): </a:t>
            </a:r>
            <a:r>
              <a:rPr lang="en-IN" b="0" i="0" dirty="0">
                <a:solidFill>
                  <a:schemeClr val="bg1"/>
                </a:solidFill>
                <a:effectLst/>
                <a:latin typeface="Arial" panose="020B0604020202020204" pitchFamily="34" charset="0"/>
                <a:cs typeface="Arial" panose="020B0604020202020204" pitchFamily="34" charset="0"/>
              </a:rPr>
              <a:t>the theoretical power output of the wind turbine in </a:t>
            </a:r>
            <a:r>
              <a:rPr lang="en-IN" b="0" i="0" dirty="0" err="1">
                <a:solidFill>
                  <a:schemeClr val="bg1"/>
                </a:solidFill>
                <a:effectLst/>
                <a:latin typeface="Arial" panose="020B0604020202020204" pitchFamily="34" charset="0"/>
                <a:cs typeface="Arial" panose="020B0604020202020204" pitchFamily="34" charset="0"/>
              </a:rPr>
              <a:t>KWh</a:t>
            </a:r>
            <a:endParaRPr lang="en-IN" b="0" i="0" dirty="0">
              <a:solidFill>
                <a:schemeClr val="bg1"/>
              </a:solidFill>
              <a:effectLst/>
              <a:latin typeface="Arial" panose="020B0604020202020204" pitchFamily="34" charset="0"/>
              <a:cs typeface="Arial" panose="020B0604020202020204" pitchFamily="34" charset="0"/>
            </a:endParaRPr>
          </a:p>
          <a:p>
            <a:pPr marL="488950" indent="-342900" algn="just">
              <a:buFont typeface="+mj-lt"/>
              <a:buAutoNum type="arabicPeriod"/>
            </a:pPr>
            <a:r>
              <a:rPr lang="en-IN" b="1" i="0" dirty="0">
                <a:solidFill>
                  <a:schemeClr val="bg1"/>
                </a:solidFill>
                <a:effectLst/>
                <a:latin typeface="Arial" panose="020B0604020202020204" pitchFamily="34" charset="0"/>
                <a:cs typeface="Arial" panose="020B0604020202020204" pitchFamily="34" charset="0"/>
              </a:rPr>
              <a:t>Wind Direction (°): </a:t>
            </a:r>
            <a:r>
              <a:rPr lang="en-IN" b="0" i="0" dirty="0">
                <a:solidFill>
                  <a:schemeClr val="bg1"/>
                </a:solidFill>
                <a:effectLst/>
                <a:latin typeface="Arial" panose="020B0604020202020204" pitchFamily="34" charset="0"/>
                <a:cs typeface="Arial" panose="020B0604020202020204" pitchFamily="34" charset="0"/>
              </a:rPr>
              <a:t>the direction of the wind in degrees</a:t>
            </a:r>
          </a:p>
          <a:p>
            <a:pPr marL="146050" indent="0" algn="just">
              <a:buNone/>
            </a:pPr>
            <a:endParaRPr lang="en-IN" b="0" i="0" dirty="0">
              <a:solidFill>
                <a:schemeClr val="bg1"/>
              </a:solidFill>
              <a:effectLst/>
              <a:latin typeface="Arial" panose="020B0604020202020204" pitchFamily="34" charset="0"/>
              <a:cs typeface="Arial" panose="020B0604020202020204" pitchFamily="34" charset="0"/>
            </a:endParaRPr>
          </a:p>
          <a:p>
            <a:pPr marL="146050" indent="0" algn="just">
              <a:buNone/>
            </a:pPr>
            <a:r>
              <a:rPr lang="en-IN" dirty="0">
                <a:solidFill>
                  <a:schemeClr val="bg1"/>
                </a:solidFill>
                <a:latin typeface="Arial" panose="020B0604020202020204" pitchFamily="34" charset="0"/>
                <a:cs typeface="Arial" panose="020B0604020202020204" pitchFamily="34" charset="0"/>
              </a:rPr>
              <a:t>After data pre-processing </a:t>
            </a:r>
            <a:r>
              <a:rPr lang="en-IN" b="0" i="0" dirty="0">
                <a:solidFill>
                  <a:schemeClr val="bg1"/>
                </a:solidFill>
                <a:effectLst/>
                <a:latin typeface="Arial" panose="020B0604020202020204" pitchFamily="34" charset="0"/>
                <a:cs typeface="Arial" panose="020B0604020202020204" pitchFamily="34" charset="0"/>
              </a:rPr>
              <a:t>dataset will also includes a "Fault" column that indicates whether or not a fault occurred in the wind turbine. A fault is indicated by a value of 1 in the "Fault" column, and a value of 0 indicates that no fault occurred. The dataset was used to train and test the Random Forest Classifier and the CNN model to identify faults in wind turbines based on the measurements of the variables in the dataset.</a:t>
            </a:r>
          </a:p>
          <a:p>
            <a:pPr algn="just"/>
            <a:endParaRPr lang="en-US" dirty="0">
              <a:solidFill>
                <a:schemeClr val="bg1"/>
              </a:solidFill>
            </a:endParaRPr>
          </a:p>
        </p:txBody>
      </p:sp>
    </p:spTree>
    <p:extLst>
      <p:ext uri="{BB962C8B-B14F-4D97-AF65-F5344CB8AC3E}">
        <p14:creationId xmlns:p14="http://schemas.microsoft.com/office/powerpoint/2010/main" val="2436673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FB1D3-E317-242F-1F19-8EA3EC8D4B09}"/>
              </a:ext>
            </a:extLst>
          </p:cNvPr>
          <p:cNvSpPr>
            <a:spLocks noGrp="1"/>
          </p:cNvSpPr>
          <p:nvPr>
            <p:ph type="title"/>
          </p:nvPr>
        </p:nvSpPr>
        <p:spPr>
          <a:xfrm>
            <a:off x="1297500" y="256185"/>
            <a:ext cx="7038900" cy="914100"/>
          </a:xfrm>
        </p:spPr>
        <p:txBody>
          <a:bodyPr/>
          <a:lstStyle/>
          <a:p>
            <a:r>
              <a:rPr lang="en-US" dirty="0">
                <a:latin typeface="Apple Color Emoji" pitchFamily="2" charset="0"/>
                <a:ea typeface="Apple Color Emoji" pitchFamily="2" charset="0"/>
              </a:rPr>
              <a:t>	INPUTS FOR RANDOM FOREST</a:t>
            </a:r>
          </a:p>
        </p:txBody>
      </p:sp>
      <p:sp>
        <p:nvSpPr>
          <p:cNvPr id="3" name="Text Placeholder 2">
            <a:extLst>
              <a:ext uri="{FF2B5EF4-FFF2-40B4-BE49-F238E27FC236}">
                <a16:creationId xmlns:a16="http://schemas.microsoft.com/office/drawing/2014/main" id="{E3824732-2091-1A6A-ED78-2EA2BDC46CCE}"/>
              </a:ext>
            </a:extLst>
          </p:cNvPr>
          <p:cNvSpPr>
            <a:spLocks noGrp="1"/>
          </p:cNvSpPr>
          <p:nvPr>
            <p:ph type="body" idx="1"/>
          </p:nvPr>
        </p:nvSpPr>
        <p:spPr>
          <a:xfrm>
            <a:off x="1043873" y="1011503"/>
            <a:ext cx="7687433" cy="3803257"/>
          </a:xfrm>
        </p:spPr>
        <p:txBody>
          <a:bodyPr>
            <a:noAutofit/>
          </a:bodyPr>
          <a:lstStyle/>
          <a:p>
            <a:pPr algn="l">
              <a:buFont typeface="Arial" panose="020B0604020202020204" pitchFamily="34" charset="0"/>
              <a:buChar char="•"/>
            </a:pPr>
            <a:r>
              <a:rPr lang="en-IN" sz="1400" b="0" i="0" dirty="0" err="1">
                <a:solidFill>
                  <a:srgbClr val="D1D5DB"/>
                </a:solidFill>
                <a:effectLst/>
                <a:latin typeface="Arial" panose="020B0604020202020204" pitchFamily="34" charset="0"/>
                <a:cs typeface="Arial" panose="020B0604020202020204" pitchFamily="34" charset="0"/>
              </a:rPr>
              <a:t>X_train</a:t>
            </a:r>
            <a:r>
              <a:rPr lang="en-IN" sz="1400" b="0" i="0" dirty="0">
                <a:solidFill>
                  <a:srgbClr val="D1D5DB"/>
                </a:solidFill>
                <a:effectLst/>
                <a:latin typeface="Arial" panose="020B0604020202020204" pitchFamily="34" charset="0"/>
                <a:cs typeface="Arial" panose="020B0604020202020204" pitchFamily="34" charset="0"/>
              </a:rPr>
              <a:t>: This variable represents the input features for the training set. It is a </a:t>
            </a:r>
            <a:r>
              <a:rPr lang="en-IN" sz="1400" b="0" i="0" dirty="0" err="1">
                <a:solidFill>
                  <a:srgbClr val="D1D5DB"/>
                </a:solidFill>
                <a:effectLst/>
                <a:latin typeface="Arial" panose="020B0604020202020204" pitchFamily="34" charset="0"/>
                <a:cs typeface="Arial" panose="020B0604020202020204" pitchFamily="34" charset="0"/>
              </a:rPr>
              <a:t>DataFrame</a:t>
            </a:r>
            <a:r>
              <a:rPr lang="en-IN" sz="1400" b="0" i="0" dirty="0">
                <a:solidFill>
                  <a:srgbClr val="D1D5DB"/>
                </a:solidFill>
                <a:effectLst/>
                <a:latin typeface="Arial" panose="020B0604020202020204" pitchFamily="34" charset="0"/>
                <a:cs typeface="Arial" panose="020B0604020202020204" pitchFamily="34" charset="0"/>
              </a:rPr>
              <a:t> that contains the following columns: 'LV </a:t>
            </a:r>
            <a:r>
              <a:rPr lang="en-IN" sz="1400" b="0" i="0" dirty="0" err="1">
                <a:solidFill>
                  <a:srgbClr val="D1D5DB"/>
                </a:solidFill>
                <a:effectLst/>
                <a:latin typeface="Arial" panose="020B0604020202020204" pitchFamily="34" charset="0"/>
                <a:cs typeface="Arial" panose="020B0604020202020204" pitchFamily="34" charset="0"/>
              </a:rPr>
              <a:t>ActivePower</a:t>
            </a:r>
            <a:r>
              <a:rPr lang="en-IN" sz="1400" b="0" i="0" dirty="0">
                <a:solidFill>
                  <a:srgbClr val="D1D5DB"/>
                </a:solidFill>
                <a:effectLst/>
                <a:latin typeface="Arial" panose="020B0604020202020204" pitchFamily="34" charset="0"/>
                <a:cs typeface="Arial" panose="020B0604020202020204" pitchFamily="34" charset="0"/>
              </a:rPr>
              <a:t> (kW)', 'Wind Speed (m/s)', '</a:t>
            </a:r>
            <a:r>
              <a:rPr lang="en-IN" sz="1400" b="0" i="0" dirty="0" err="1">
                <a:solidFill>
                  <a:srgbClr val="D1D5DB"/>
                </a:solidFill>
                <a:effectLst/>
                <a:latin typeface="Arial" panose="020B0604020202020204" pitchFamily="34" charset="0"/>
                <a:cs typeface="Arial" panose="020B0604020202020204" pitchFamily="34" charset="0"/>
              </a:rPr>
              <a:t>Theoretical_Power_Curve</a:t>
            </a:r>
            <a:r>
              <a:rPr lang="en-IN" sz="1400" b="0" i="0" dirty="0">
                <a:solidFill>
                  <a:srgbClr val="D1D5DB"/>
                </a:solidFill>
                <a:effectLst/>
                <a:latin typeface="Arial" panose="020B0604020202020204" pitchFamily="34" charset="0"/>
                <a:cs typeface="Arial" panose="020B0604020202020204" pitchFamily="34" charset="0"/>
              </a:rPr>
              <a:t> (</a:t>
            </a:r>
            <a:r>
              <a:rPr lang="en-IN" sz="1400" b="0" i="0" dirty="0" err="1">
                <a:solidFill>
                  <a:srgbClr val="D1D5DB"/>
                </a:solidFill>
                <a:effectLst/>
                <a:latin typeface="Arial" panose="020B0604020202020204" pitchFamily="34" charset="0"/>
                <a:cs typeface="Arial" panose="020B0604020202020204" pitchFamily="34" charset="0"/>
              </a:rPr>
              <a:t>KWh</a:t>
            </a:r>
            <a:r>
              <a:rPr lang="en-IN" sz="1400" b="0" i="0" dirty="0">
                <a:solidFill>
                  <a:srgbClr val="D1D5DB"/>
                </a:solidFill>
                <a:effectLst/>
                <a:latin typeface="Arial" panose="020B0604020202020204" pitchFamily="34" charset="0"/>
                <a:cs typeface="Arial" panose="020B0604020202020204" pitchFamily="34" charset="0"/>
              </a:rPr>
              <a:t>)', 'Wind Direction (°)'. These columns correspond to the features used to train the Random Forest classifier.</a:t>
            </a:r>
          </a:p>
          <a:p>
            <a:pPr algn="l">
              <a:buFont typeface="Arial" panose="020B0604020202020204" pitchFamily="34" charset="0"/>
              <a:buChar char="•"/>
            </a:pPr>
            <a:r>
              <a:rPr lang="en-IN" sz="1400" b="0" i="0" dirty="0" err="1">
                <a:solidFill>
                  <a:srgbClr val="D1D5DB"/>
                </a:solidFill>
                <a:effectLst/>
                <a:latin typeface="Arial" panose="020B0604020202020204" pitchFamily="34" charset="0"/>
                <a:cs typeface="Arial" panose="020B0604020202020204" pitchFamily="34" charset="0"/>
              </a:rPr>
              <a:t>y_train</a:t>
            </a:r>
            <a:r>
              <a:rPr lang="en-IN" sz="1400" b="0" i="0" dirty="0">
                <a:solidFill>
                  <a:srgbClr val="D1D5DB"/>
                </a:solidFill>
                <a:effectLst/>
                <a:latin typeface="Arial" panose="020B0604020202020204" pitchFamily="34" charset="0"/>
                <a:cs typeface="Arial" panose="020B0604020202020204" pitchFamily="34" charset="0"/>
              </a:rPr>
              <a:t>: This variable represents the target variable (labels) for the training set. It is a Series or array-like object that contains the corresponding labels or classes for the training samples.</a:t>
            </a:r>
          </a:p>
          <a:p>
            <a:pPr algn="l">
              <a:buFont typeface="Arial" panose="020B0604020202020204" pitchFamily="34" charset="0"/>
              <a:buChar char="•"/>
            </a:pPr>
            <a:r>
              <a:rPr lang="en-IN" sz="1400" b="0" i="0" dirty="0" err="1">
                <a:solidFill>
                  <a:srgbClr val="D1D5DB"/>
                </a:solidFill>
                <a:effectLst/>
                <a:latin typeface="Arial" panose="020B0604020202020204" pitchFamily="34" charset="0"/>
                <a:cs typeface="Arial" panose="020B0604020202020204" pitchFamily="34" charset="0"/>
              </a:rPr>
              <a:t>X_test</a:t>
            </a:r>
            <a:r>
              <a:rPr lang="en-IN" sz="1400" b="0" i="0" dirty="0">
                <a:solidFill>
                  <a:srgbClr val="D1D5DB"/>
                </a:solidFill>
                <a:effectLst/>
                <a:latin typeface="Arial" panose="020B0604020202020204" pitchFamily="34" charset="0"/>
                <a:cs typeface="Arial" panose="020B0604020202020204" pitchFamily="34" charset="0"/>
              </a:rPr>
              <a:t>: This variable represents the input features for the test set. It is a </a:t>
            </a:r>
            <a:r>
              <a:rPr lang="en-IN" sz="1400" b="0" i="0" dirty="0" err="1">
                <a:solidFill>
                  <a:srgbClr val="D1D5DB"/>
                </a:solidFill>
                <a:effectLst/>
                <a:latin typeface="Arial" panose="020B0604020202020204" pitchFamily="34" charset="0"/>
                <a:cs typeface="Arial" panose="020B0604020202020204" pitchFamily="34" charset="0"/>
              </a:rPr>
              <a:t>DataFrame</a:t>
            </a:r>
            <a:r>
              <a:rPr lang="en-IN" sz="1400" b="0" i="0" dirty="0">
                <a:solidFill>
                  <a:srgbClr val="D1D5DB"/>
                </a:solidFill>
                <a:effectLst/>
                <a:latin typeface="Arial" panose="020B0604020202020204" pitchFamily="34" charset="0"/>
                <a:cs typeface="Arial" panose="020B0604020202020204" pitchFamily="34" charset="0"/>
              </a:rPr>
              <a:t> with the same columns as </a:t>
            </a:r>
            <a:r>
              <a:rPr lang="en-IN" sz="1400" b="0" i="0" dirty="0" err="1">
                <a:solidFill>
                  <a:srgbClr val="D1D5DB"/>
                </a:solidFill>
                <a:effectLst/>
                <a:latin typeface="Arial" panose="020B0604020202020204" pitchFamily="34" charset="0"/>
                <a:cs typeface="Arial" panose="020B0604020202020204" pitchFamily="34" charset="0"/>
              </a:rPr>
              <a:t>X_train</a:t>
            </a:r>
            <a:r>
              <a:rPr lang="en-IN" sz="1400" b="0" i="0" dirty="0">
                <a:solidFill>
                  <a:srgbClr val="D1D5DB"/>
                </a:solidFill>
                <a:effectLst/>
                <a:latin typeface="Arial" panose="020B0604020202020204" pitchFamily="34" charset="0"/>
                <a:cs typeface="Arial" panose="020B0604020202020204" pitchFamily="34" charset="0"/>
              </a:rPr>
              <a:t> and contains the test samples' features.</a:t>
            </a:r>
          </a:p>
          <a:p>
            <a:pPr algn="l">
              <a:buFont typeface="Arial" panose="020B0604020202020204" pitchFamily="34" charset="0"/>
              <a:buChar char="•"/>
            </a:pPr>
            <a:r>
              <a:rPr lang="en-IN" sz="1400" b="0" i="0" dirty="0" err="1">
                <a:solidFill>
                  <a:srgbClr val="D1D5DB"/>
                </a:solidFill>
                <a:effectLst/>
                <a:latin typeface="Arial" panose="020B0604020202020204" pitchFamily="34" charset="0"/>
                <a:cs typeface="Arial" panose="020B0604020202020204" pitchFamily="34" charset="0"/>
              </a:rPr>
              <a:t>y_test</a:t>
            </a:r>
            <a:r>
              <a:rPr lang="en-IN" sz="1400" b="0" i="0" dirty="0">
                <a:solidFill>
                  <a:srgbClr val="D1D5DB"/>
                </a:solidFill>
                <a:effectLst/>
                <a:latin typeface="Arial" panose="020B0604020202020204" pitchFamily="34" charset="0"/>
                <a:cs typeface="Arial" panose="020B0604020202020204" pitchFamily="34" charset="0"/>
              </a:rPr>
              <a:t>: This variable represents the target variable (labels) for the test set. It is a Series or array-like object that contains the corresponding labels or classes for the test samples.</a:t>
            </a:r>
          </a:p>
          <a:p>
            <a:pPr marL="146050" indent="0" algn="l">
              <a:buNone/>
            </a:pPr>
            <a:endParaRPr lang="en-IN" sz="1400" b="0" i="0" dirty="0">
              <a:solidFill>
                <a:srgbClr val="D1D5DB"/>
              </a:solidFill>
              <a:effectLst/>
              <a:latin typeface="Arial" panose="020B0604020202020204" pitchFamily="34" charset="0"/>
              <a:cs typeface="Arial" panose="020B0604020202020204" pitchFamily="34" charset="0"/>
            </a:endParaRPr>
          </a:p>
          <a:p>
            <a:pPr marL="146050" indent="0" algn="l">
              <a:buNone/>
            </a:pPr>
            <a:r>
              <a:rPr lang="en-IN" sz="1400" b="0" i="0" dirty="0">
                <a:solidFill>
                  <a:srgbClr val="D1D5DB"/>
                </a:solidFill>
                <a:effectLst/>
                <a:latin typeface="Arial" panose="020B0604020202020204" pitchFamily="34" charset="0"/>
                <a:cs typeface="Arial" panose="020B0604020202020204" pitchFamily="34" charset="0"/>
              </a:rPr>
              <a:t>The Random Forest classifier uses the input features (</a:t>
            </a:r>
            <a:r>
              <a:rPr lang="en-IN" sz="1400" b="0" i="0" dirty="0" err="1">
                <a:solidFill>
                  <a:srgbClr val="D1D5DB"/>
                </a:solidFill>
                <a:effectLst/>
                <a:latin typeface="Arial" panose="020B0604020202020204" pitchFamily="34" charset="0"/>
                <a:cs typeface="Arial" panose="020B0604020202020204" pitchFamily="34" charset="0"/>
              </a:rPr>
              <a:t>X_train</a:t>
            </a:r>
            <a:r>
              <a:rPr lang="en-IN" sz="1400" b="0" i="0" dirty="0">
                <a:solidFill>
                  <a:srgbClr val="D1D5DB"/>
                </a:solidFill>
                <a:effectLst/>
                <a:latin typeface="Arial" panose="020B0604020202020204" pitchFamily="34" charset="0"/>
                <a:cs typeface="Arial" panose="020B0604020202020204" pitchFamily="34" charset="0"/>
              </a:rPr>
              <a:t>, </a:t>
            </a:r>
            <a:r>
              <a:rPr lang="en-IN" sz="1400" b="0" i="0" dirty="0" err="1">
                <a:solidFill>
                  <a:srgbClr val="D1D5DB"/>
                </a:solidFill>
                <a:effectLst/>
                <a:latin typeface="Arial" panose="020B0604020202020204" pitchFamily="34" charset="0"/>
                <a:cs typeface="Arial" panose="020B0604020202020204" pitchFamily="34" charset="0"/>
              </a:rPr>
              <a:t>X_test</a:t>
            </a:r>
            <a:r>
              <a:rPr lang="en-IN" sz="1400" b="0" i="0" dirty="0">
                <a:solidFill>
                  <a:srgbClr val="D1D5DB"/>
                </a:solidFill>
                <a:effectLst/>
                <a:latin typeface="Arial" panose="020B0604020202020204" pitchFamily="34" charset="0"/>
                <a:cs typeface="Arial" panose="020B0604020202020204" pitchFamily="34" charset="0"/>
              </a:rPr>
              <a:t>) and their corresponding labels (</a:t>
            </a:r>
            <a:r>
              <a:rPr lang="en-IN" sz="1400" b="0" i="0" dirty="0" err="1">
                <a:solidFill>
                  <a:srgbClr val="D1D5DB"/>
                </a:solidFill>
                <a:effectLst/>
                <a:latin typeface="Arial" panose="020B0604020202020204" pitchFamily="34" charset="0"/>
                <a:cs typeface="Arial" panose="020B0604020202020204" pitchFamily="34" charset="0"/>
              </a:rPr>
              <a:t>y_train</a:t>
            </a:r>
            <a:r>
              <a:rPr lang="en-IN" sz="1400" b="0" i="0" dirty="0">
                <a:solidFill>
                  <a:srgbClr val="D1D5DB"/>
                </a:solidFill>
                <a:effectLst/>
                <a:latin typeface="Arial" panose="020B0604020202020204" pitchFamily="34" charset="0"/>
                <a:cs typeface="Arial" panose="020B0604020202020204" pitchFamily="34" charset="0"/>
              </a:rPr>
              <a:t>, </a:t>
            </a:r>
            <a:r>
              <a:rPr lang="en-IN" sz="1400" b="0" i="0" dirty="0" err="1">
                <a:solidFill>
                  <a:srgbClr val="D1D5DB"/>
                </a:solidFill>
                <a:effectLst/>
                <a:latin typeface="Arial" panose="020B0604020202020204" pitchFamily="34" charset="0"/>
                <a:cs typeface="Arial" panose="020B0604020202020204" pitchFamily="34" charset="0"/>
              </a:rPr>
              <a:t>y_test</a:t>
            </a:r>
            <a:r>
              <a:rPr lang="en-IN" sz="1400" b="0" i="0" dirty="0">
                <a:solidFill>
                  <a:srgbClr val="D1D5DB"/>
                </a:solidFill>
                <a:effectLst/>
                <a:latin typeface="Arial" panose="020B0604020202020204" pitchFamily="34" charset="0"/>
                <a:cs typeface="Arial" panose="020B0604020202020204" pitchFamily="34" charset="0"/>
              </a:rPr>
              <a:t>) to learn patterns and relationships in the data during the training phase. It then uses this learned information to make predictions on unseen data (test set) during the prediction phase.</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642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75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                              </a:t>
            </a:r>
            <a:r>
              <a:rPr lang="en" b="1" u="sng" dirty="0">
                <a:latin typeface="Apple Color Emoji" pitchFamily="2" charset="0"/>
                <a:ea typeface="Apple Color Emoji" pitchFamily="2" charset="0"/>
              </a:rPr>
              <a:t>ABSTRACT</a:t>
            </a:r>
            <a:endParaRPr b="1" u="sng" dirty="0">
              <a:latin typeface="Apple Color Emoji" pitchFamily="2" charset="0"/>
              <a:ea typeface="Apple Color Emoji" pitchFamily="2" charset="0"/>
            </a:endParaRPr>
          </a:p>
        </p:txBody>
      </p:sp>
      <p:sp>
        <p:nvSpPr>
          <p:cNvPr id="141" name="Google Shape;141;p14"/>
          <p:cNvSpPr txBox="1">
            <a:spLocks noGrp="1"/>
          </p:cNvSpPr>
          <p:nvPr>
            <p:ph type="body" idx="1"/>
          </p:nvPr>
        </p:nvSpPr>
        <p:spPr>
          <a:xfrm>
            <a:off x="1297500" y="1256525"/>
            <a:ext cx="7038900" cy="3234000"/>
          </a:xfrm>
          <a:prstGeom prst="rect">
            <a:avLst/>
          </a:prstGeom>
        </p:spPr>
        <p:txBody>
          <a:bodyPr spcFirstLastPara="1" wrap="square" lIns="91425" tIns="91425" rIns="91425" bIns="91425" anchor="t" anchorCtr="0">
            <a:noAutofit/>
          </a:bodyPr>
          <a:lstStyle/>
          <a:p>
            <a:pPr marL="285750" indent="-285750">
              <a:lnSpc>
                <a:spcPct val="100000"/>
              </a:lnSpc>
              <a:spcAft>
                <a:spcPts val="1200"/>
              </a:spcAft>
              <a:buFont typeface="Wingdings" pitchFamily="2" charset="2"/>
              <a:buChar char="Ø"/>
            </a:pPr>
            <a:r>
              <a:rPr lang="en-IN" sz="1600" b="0" i="0" dirty="0">
                <a:solidFill>
                  <a:schemeClr val="bg1"/>
                </a:solidFill>
                <a:effectLst/>
                <a:latin typeface="Arial" panose="020B0604020202020204" pitchFamily="34" charset="0"/>
              </a:rPr>
              <a:t>Condition monitoring and early fault diagnosis for </a:t>
            </a:r>
            <a:r>
              <a:rPr lang="en-IN" sz="1600" b="1" i="0" dirty="0">
                <a:solidFill>
                  <a:schemeClr val="bg1"/>
                </a:solidFill>
                <a:effectLst/>
                <a:latin typeface="Arial" panose="020B0604020202020204" pitchFamily="34" charset="0"/>
              </a:rPr>
              <a:t>wind turbines </a:t>
            </a:r>
            <a:r>
              <a:rPr lang="en-IN" sz="1600" b="0" i="0" dirty="0">
                <a:solidFill>
                  <a:schemeClr val="bg1"/>
                </a:solidFill>
                <a:effectLst/>
                <a:latin typeface="Arial" panose="020B0604020202020204" pitchFamily="34" charset="0"/>
              </a:rPr>
              <a:t>have become essential industry practice as they help improve wind farm reliability, overall performance and productivity.</a:t>
            </a:r>
          </a:p>
          <a:p>
            <a:pPr marL="285750" indent="-285750">
              <a:lnSpc>
                <a:spcPct val="100000"/>
              </a:lnSpc>
              <a:spcAft>
                <a:spcPts val="1200"/>
              </a:spcAft>
              <a:buFont typeface="Wingdings" pitchFamily="2" charset="2"/>
              <a:buChar char="Ø"/>
            </a:pPr>
            <a:r>
              <a:rPr lang="en" sz="1600" dirty="0"/>
              <a:t>In the last five years, a lot of research has been done on </a:t>
            </a:r>
            <a:r>
              <a:rPr lang="en" sz="1600" b="1" dirty="0"/>
              <a:t>neural networks </a:t>
            </a:r>
            <a:r>
              <a:rPr lang="en" sz="1600" dirty="0"/>
              <a:t>as a typical representation of </a:t>
            </a:r>
            <a:r>
              <a:rPr lang="en" sz="1600" b="1" dirty="0"/>
              <a:t>intelligent diagnostic models</a:t>
            </a:r>
            <a:r>
              <a:rPr lang="en" sz="1600" dirty="0"/>
              <a:t>. </a:t>
            </a:r>
          </a:p>
          <a:p>
            <a:pPr marL="285750" indent="-285750">
              <a:lnSpc>
                <a:spcPct val="100000"/>
              </a:lnSpc>
              <a:spcAft>
                <a:spcPts val="1200"/>
              </a:spcAft>
              <a:buFont typeface="Wingdings" pitchFamily="2" charset="2"/>
              <a:buChar char="Ø"/>
            </a:pPr>
            <a:r>
              <a:rPr lang="en" sz="1600" dirty="0"/>
              <a:t>A lot of this research has been published in academic journals and conference proceedings. However, all of this research is dispersed across the internet and not present in one location. Therefore, in an effort to close this gap, a review and summary of the major literature surveys linked to </a:t>
            </a:r>
            <a:r>
              <a:rPr lang="en" sz="1600" b="1" dirty="0"/>
              <a:t>fault diagnosis </a:t>
            </a:r>
            <a:r>
              <a:rPr lang="en" sz="1600" dirty="0"/>
              <a:t>are provided .</a:t>
            </a:r>
            <a:endParaRPr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C3A3F-6814-C8C8-765C-F609AAE0901C}"/>
              </a:ext>
            </a:extLst>
          </p:cNvPr>
          <p:cNvSpPr>
            <a:spLocks noGrp="1"/>
          </p:cNvSpPr>
          <p:nvPr>
            <p:ph type="title"/>
          </p:nvPr>
        </p:nvSpPr>
        <p:spPr/>
        <p:txBody>
          <a:bodyPr/>
          <a:lstStyle/>
          <a:p>
            <a:r>
              <a:rPr lang="en-US" dirty="0">
                <a:latin typeface="Apple Color Emoji" pitchFamily="2" charset="0"/>
                <a:ea typeface="Apple Color Emoji" pitchFamily="2" charset="0"/>
              </a:rPr>
              <a:t>		INPUTS FOR CNN</a:t>
            </a:r>
            <a:endParaRPr lang="en-US" dirty="0"/>
          </a:p>
        </p:txBody>
      </p:sp>
      <p:sp>
        <p:nvSpPr>
          <p:cNvPr id="3" name="Text Placeholder 2">
            <a:extLst>
              <a:ext uri="{FF2B5EF4-FFF2-40B4-BE49-F238E27FC236}">
                <a16:creationId xmlns:a16="http://schemas.microsoft.com/office/drawing/2014/main" id="{5ED7FA63-2B21-CDCC-3EF3-BEC3F56C5F49}"/>
              </a:ext>
            </a:extLst>
          </p:cNvPr>
          <p:cNvSpPr>
            <a:spLocks noGrp="1"/>
          </p:cNvSpPr>
          <p:nvPr>
            <p:ph type="body" idx="1"/>
          </p:nvPr>
        </p:nvSpPr>
        <p:spPr>
          <a:xfrm>
            <a:off x="1297500" y="1060057"/>
            <a:ext cx="7038900" cy="3418693"/>
          </a:xfrm>
        </p:spPr>
        <p:txBody>
          <a:bodyPr>
            <a:normAutofit fontScale="92500" lnSpcReduction="10000"/>
          </a:bodyPr>
          <a:lstStyle/>
          <a:p>
            <a:pPr marL="146050" indent="0" algn="l">
              <a:buNone/>
            </a:pPr>
            <a:r>
              <a:rPr lang="en-IN" sz="1500" b="0" i="0" dirty="0">
                <a:solidFill>
                  <a:srgbClr val="D1D5DB"/>
                </a:solidFill>
                <a:effectLst/>
                <a:latin typeface="Arial" panose="020B0604020202020204" pitchFamily="34" charset="0"/>
                <a:cs typeface="Arial" panose="020B0604020202020204" pitchFamily="34" charset="0"/>
              </a:rPr>
              <a:t>In the CNN, the input began from convolutional layer which expects a three-dimensional input tensor with the shape </a:t>
            </a:r>
            <a:r>
              <a:rPr lang="en-IN" sz="1500" b="1" i="0" dirty="0">
                <a:solidFill>
                  <a:srgbClr val="D1D5DB"/>
                </a:solidFill>
                <a:effectLst/>
                <a:latin typeface="Arial" panose="020B0604020202020204" pitchFamily="34" charset="0"/>
                <a:cs typeface="Arial" panose="020B0604020202020204" pitchFamily="34" charset="0"/>
              </a:rPr>
              <a:t>(</a:t>
            </a:r>
            <a:r>
              <a:rPr lang="en-IN" sz="1500" b="1" i="0" dirty="0" err="1">
                <a:solidFill>
                  <a:srgbClr val="D1D5DB"/>
                </a:solidFill>
                <a:effectLst/>
                <a:latin typeface="Arial" panose="020B0604020202020204" pitchFamily="34" charset="0"/>
                <a:cs typeface="Arial" panose="020B0604020202020204" pitchFamily="34" charset="0"/>
              </a:rPr>
              <a:t>num_samples</a:t>
            </a:r>
            <a:r>
              <a:rPr lang="en-IN" sz="1500" b="1" i="0" dirty="0">
                <a:solidFill>
                  <a:srgbClr val="D1D5DB"/>
                </a:solidFill>
                <a:effectLst/>
                <a:latin typeface="Arial" panose="020B0604020202020204" pitchFamily="34" charset="0"/>
                <a:cs typeface="Arial" panose="020B0604020202020204" pitchFamily="34" charset="0"/>
              </a:rPr>
              <a:t>, </a:t>
            </a:r>
            <a:r>
              <a:rPr lang="en-IN" sz="1500" b="1" i="0" dirty="0" err="1">
                <a:solidFill>
                  <a:srgbClr val="D1D5DB"/>
                </a:solidFill>
                <a:effectLst/>
                <a:latin typeface="Arial" panose="020B0604020202020204" pitchFamily="34" charset="0"/>
                <a:cs typeface="Arial" panose="020B0604020202020204" pitchFamily="34" charset="0"/>
              </a:rPr>
              <a:t>num_features</a:t>
            </a:r>
            <a:r>
              <a:rPr lang="en-IN" sz="1500" b="1" i="0" dirty="0">
                <a:solidFill>
                  <a:srgbClr val="D1D5DB"/>
                </a:solidFill>
                <a:effectLst/>
                <a:latin typeface="Arial" panose="020B0604020202020204" pitchFamily="34" charset="0"/>
                <a:cs typeface="Arial" panose="020B0604020202020204" pitchFamily="34" charset="0"/>
              </a:rPr>
              <a:t>, </a:t>
            </a:r>
            <a:r>
              <a:rPr lang="en-IN" sz="1500" b="1" i="0" dirty="0" err="1">
                <a:solidFill>
                  <a:srgbClr val="D1D5DB"/>
                </a:solidFill>
                <a:effectLst/>
                <a:latin typeface="Arial" panose="020B0604020202020204" pitchFamily="34" charset="0"/>
                <a:cs typeface="Arial" panose="020B0604020202020204" pitchFamily="34" charset="0"/>
              </a:rPr>
              <a:t>num_channels</a:t>
            </a:r>
            <a:r>
              <a:rPr lang="en-IN" sz="1500" b="1" i="0" dirty="0">
                <a:solidFill>
                  <a:srgbClr val="D1D5DB"/>
                </a:solidFill>
                <a:effectLst/>
                <a:latin typeface="Arial" panose="020B0604020202020204" pitchFamily="34" charset="0"/>
                <a:cs typeface="Arial" panose="020B0604020202020204" pitchFamily="34" charset="0"/>
              </a:rPr>
              <a:t>).</a:t>
            </a:r>
          </a:p>
          <a:p>
            <a:pPr marL="146050" indent="0" algn="l">
              <a:buNone/>
            </a:pPr>
            <a:endParaRPr lang="en-IN" sz="1500" dirty="0">
              <a:solidFill>
                <a:srgbClr val="D1D5DB"/>
              </a:solidFill>
              <a:latin typeface="Arial" panose="020B0604020202020204" pitchFamily="34" charset="0"/>
              <a:cs typeface="Arial" panose="020B0604020202020204" pitchFamily="34" charset="0"/>
            </a:endParaRPr>
          </a:p>
          <a:p>
            <a:pPr marL="146050" indent="0" algn="l">
              <a:buNone/>
            </a:pPr>
            <a:r>
              <a:rPr lang="en-IN" sz="1500" b="0" i="0" dirty="0">
                <a:solidFill>
                  <a:srgbClr val="D1D5DB"/>
                </a:solidFill>
                <a:effectLst/>
                <a:latin typeface="Arial" panose="020B0604020202020204" pitchFamily="34" charset="0"/>
                <a:cs typeface="Arial" panose="020B0604020202020204" pitchFamily="34" charset="0"/>
              </a:rPr>
              <a:t>To break it down further:</a:t>
            </a:r>
          </a:p>
          <a:p>
            <a:pPr marL="146050" indent="0" algn="l">
              <a:buNone/>
            </a:pPr>
            <a:endParaRPr lang="en-IN" sz="1500" b="0" i="0" dirty="0">
              <a:solidFill>
                <a:srgbClr val="D1D5DB"/>
              </a:solidFill>
              <a:effectLst/>
              <a:latin typeface="Arial" panose="020B0604020202020204" pitchFamily="34" charset="0"/>
              <a:cs typeface="Arial" panose="020B0604020202020204" pitchFamily="34" charset="0"/>
            </a:endParaRPr>
          </a:p>
          <a:p>
            <a:pPr marL="488950" indent="-342900" algn="l">
              <a:buFont typeface="+mj-lt"/>
              <a:buAutoNum type="arabicPeriod"/>
            </a:pPr>
            <a:r>
              <a:rPr lang="en-IN" sz="1500" b="0" i="0" dirty="0" err="1">
                <a:solidFill>
                  <a:srgbClr val="D1D5DB"/>
                </a:solidFill>
                <a:effectLst/>
                <a:latin typeface="Arial" panose="020B0604020202020204" pitchFamily="34" charset="0"/>
                <a:cs typeface="Arial" panose="020B0604020202020204" pitchFamily="34" charset="0"/>
              </a:rPr>
              <a:t>num_samples</a:t>
            </a:r>
            <a:r>
              <a:rPr lang="en-IN" sz="1500" b="0" i="0" dirty="0">
                <a:solidFill>
                  <a:srgbClr val="D1D5DB"/>
                </a:solidFill>
                <a:effectLst/>
                <a:latin typeface="Arial" panose="020B0604020202020204" pitchFamily="34" charset="0"/>
                <a:cs typeface="Arial" panose="020B0604020202020204" pitchFamily="34" charset="0"/>
              </a:rPr>
              <a:t>: This represents the number of samples or instances in your dataset. </a:t>
            </a:r>
            <a:r>
              <a:rPr lang="en-IN" sz="1500" b="1" i="0" dirty="0">
                <a:solidFill>
                  <a:srgbClr val="D1D5DB"/>
                </a:solidFill>
                <a:effectLst/>
                <a:latin typeface="Arial" panose="020B0604020202020204" pitchFamily="34" charset="0"/>
                <a:cs typeface="Arial" panose="020B0604020202020204" pitchFamily="34" charset="0"/>
              </a:rPr>
              <a:t>It corresponds to the number of rows or data points you have</a:t>
            </a:r>
            <a:r>
              <a:rPr lang="en-IN" sz="1500" b="0" i="0" dirty="0">
                <a:solidFill>
                  <a:srgbClr val="D1D5DB"/>
                </a:solidFill>
                <a:effectLst/>
                <a:latin typeface="Arial" panose="020B0604020202020204" pitchFamily="34" charset="0"/>
                <a:cs typeface="Arial" panose="020B0604020202020204" pitchFamily="34" charset="0"/>
              </a:rPr>
              <a:t>.</a:t>
            </a:r>
          </a:p>
          <a:p>
            <a:pPr marL="488950" indent="-342900" algn="l">
              <a:buFont typeface="+mj-lt"/>
              <a:buAutoNum type="arabicPeriod"/>
            </a:pPr>
            <a:r>
              <a:rPr lang="en-IN" sz="1500" b="0" i="0" dirty="0" err="1">
                <a:solidFill>
                  <a:srgbClr val="D1D5DB"/>
                </a:solidFill>
                <a:effectLst/>
                <a:latin typeface="Arial" panose="020B0604020202020204" pitchFamily="34" charset="0"/>
                <a:cs typeface="Arial" panose="020B0604020202020204" pitchFamily="34" charset="0"/>
              </a:rPr>
              <a:t>num_features</a:t>
            </a:r>
            <a:r>
              <a:rPr lang="en-IN" sz="1500" b="0" i="0" dirty="0">
                <a:solidFill>
                  <a:srgbClr val="D1D5DB"/>
                </a:solidFill>
                <a:effectLst/>
                <a:latin typeface="Arial" panose="020B0604020202020204" pitchFamily="34" charset="0"/>
                <a:cs typeface="Arial" panose="020B0604020202020204" pitchFamily="34" charset="0"/>
              </a:rPr>
              <a:t>: This refers to the number of features or input variables in your dataset</a:t>
            </a:r>
            <a:r>
              <a:rPr lang="en-IN" sz="1500" b="1" i="0" dirty="0">
                <a:solidFill>
                  <a:srgbClr val="D1D5DB"/>
                </a:solidFill>
                <a:effectLst/>
                <a:latin typeface="Arial" panose="020B0604020202020204" pitchFamily="34" charset="0"/>
                <a:cs typeface="Arial" panose="020B0604020202020204" pitchFamily="34" charset="0"/>
              </a:rPr>
              <a:t>. It corresponds to the number of columns or input dimensions</a:t>
            </a:r>
            <a:r>
              <a:rPr lang="en-IN" sz="1500" b="0" i="0" dirty="0">
                <a:solidFill>
                  <a:srgbClr val="D1D5DB"/>
                </a:solidFill>
                <a:effectLst/>
                <a:latin typeface="Arial" panose="020B0604020202020204" pitchFamily="34" charset="0"/>
                <a:cs typeface="Arial" panose="020B0604020202020204" pitchFamily="34" charset="0"/>
              </a:rPr>
              <a:t>.</a:t>
            </a:r>
          </a:p>
          <a:p>
            <a:pPr marL="488950" indent="-342900" algn="l">
              <a:buFont typeface="+mj-lt"/>
              <a:buAutoNum type="arabicPeriod"/>
            </a:pPr>
            <a:r>
              <a:rPr lang="en-IN" sz="1500" b="0" i="0" dirty="0" err="1">
                <a:solidFill>
                  <a:srgbClr val="D1D5DB"/>
                </a:solidFill>
                <a:effectLst/>
                <a:latin typeface="Arial" panose="020B0604020202020204" pitchFamily="34" charset="0"/>
                <a:cs typeface="Arial" panose="020B0604020202020204" pitchFamily="34" charset="0"/>
              </a:rPr>
              <a:t>num_channels</a:t>
            </a:r>
            <a:r>
              <a:rPr lang="en-IN" sz="1500" b="0" i="0" dirty="0">
                <a:solidFill>
                  <a:srgbClr val="D1D5DB"/>
                </a:solidFill>
                <a:effectLst/>
                <a:latin typeface="Arial" panose="020B0604020202020204" pitchFamily="34" charset="0"/>
                <a:cs typeface="Arial" panose="020B0604020202020204" pitchFamily="34" charset="0"/>
              </a:rPr>
              <a:t>: In the case of a 1D convolutional layer (Conv1D), the </a:t>
            </a:r>
            <a:r>
              <a:rPr lang="en-IN" sz="1500" b="0" i="0" dirty="0" err="1">
                <a:solidFill>
                  <a:srgbClr val="D1D5DB"/>
                </a:solidFill>
                <a:effectLst/>
                <a:latin typeface="Arial" panose="020B0604020202020204" pitchFamily="34" charset="0"/>
                <a:cs typeface="Arial" panose="020B0604020202020204" pitchFamily="34" charset="0"/>
              </a:rPr>
              <a:t>num_channels</a:t>
            </a:r>
            <a:r>
              <a:rPr lang="en-IN" sz="1500" b="0" i="0" dirty="0">
                <a:solidFill>
                  <a:srgbClr val="D1D5DB"/>
                </a:solidFill>
                <a:effectLst/>
                <a:latin typeface="Arial" panose="020B0604020202020204" pitchFamily="34" charset="0"/>
                <a:cs typeface="Arial" panose="020B0604020202020204" pitchFamily="34" charset="0"/>
              </a:rPr>
              <a:t> is set to 1. </a:t>
            </a:r>
            <a:r>
              <a:rPr lang="en-IN" sz="1500" b="1" i="0" dirty="0">
                <a:solidFill>
                  <a:srgbClr val="D1D5DB"/>
                </a:solidFill>
                <a:effectLst/>
                <a:latin typeface="Arial" panose="020B0604020202020204" pitchFamily="34" charset="0"/>
                <a:cs typeface="Arial" panose="020B0604020202020204" pitchFamily="34" charset="0"/>
              </a:rPr>
              <a:t>It represents the number of channels in the input data and is required for convolutional layers to operate.</a:t>
            </a:r>
            <a:br>
              <a:rPr lang="en-IN" b="1" dirty="0"/>
            </a:br>
            <a:endParaRPr lang="en-US" b="1" dirty="0"/>
          </a:p>
        </p:txBody>
      </p:sp>
    </p:spTree>
    <p:extLst>
      <p:ext uri="{BB962C8B-B14F-4D97-AF65-F5344CB8AC3E}">
        <p14:creationId xmlns:p14="http://schemas.microsoft.com/office/powerpoint/2010/main" val="3994237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0F68B-6A4C-30FD-AD66-303C7489D005}"/>
              </a:ext>
            </a:extLst>
          </p:cNvPr>
          <p:cNvSpPr>
            <a:spLocks noGrp="1"/>
          </p:cNvSpPr>
          <p:nvPr>
            <p:ph type="title"/>
          </p:nvPr>
        </p:nvSpPr>
        <p:spPr>
          <a:xfrm>
            <a:off x="1297500" y="207382"/>
            <a:ext cx="7038900" cy="914100"/>
          </a:xfrm>
        </p:spPr>
        <p:txBody>
          <a:bodyPr/>
          <a:lstStyle/>
          <a:p>
            <a:r>
              <a:rPr lang="en-US" dirty="0">
                <a:latin typeface="Apple Color Emoji" pitchFamily="2" charset="0"/>
                <a:ea typeface="Apple Color Emoji" pitchFamily="2" charset="0"/>
              </a:rPr>
              <a:t>	  WORKING OF CNN MODEL</a:t>
            </a:r>
          </a:p>
        </p:txBody>
      </p:sp>
      <p:sp>
        <p:nvSpPr>
          <p:cNvPr id="3" name="Text Placeholder 2">
            <a:extLst>
              <a:ext uri="{FF2B5EF4-FFF2-40B4-BE49-F238E27FC236}">
                <a16:creationId xmlns:a16="http://schemas.microsoft.com/office/drawing/2014/main" id="{047F2C2C-2BEB-2E31-877F-6D2DC46CEDBF}"/>
              </a:ext>
            </a:extLst>
          </p:cNvPr>
          <p:cNvSpPr>
            <a:spLocks noGrp="1"/>
          </p:cNvSpPr>
          <p:nvPr>
            <p:ph type="body" idx="1"/>
          </p:nvPr>
        </p:nvSpPr>
        <p:spPr>
          <a:xfrm>
            <a:off x="1297500" y="1116150"/>
            <a:ext cx="7336702" cy="3819968"/>
          </a:xfrm>
        </p:spPr>
        <p:txBody>
          <a:bodyPr>
            <a:normAutofit/>
          </a:bodyPr>
          <a:lstStyle/>
          <a:p>
            <a:r>
              <a:rPr lang="en-IN" b="1" i="0" dirty="0">
                <a:solidFill>
                  <a:srgbClr val="D1D5DB"/>
                </a:solidFill>
                <a:effectLst/>
                <a:latin typeface="Arial" panose="020B0604020202020204" pitchFamily="34" charset="0"/>
                <a:cs typeface="Arial" panose="020B0604020202020204" pitchFamily="34" charset="0"/>
              </a:rPr>
              <a:t>Data </a:t>
            </a:r>
            <a:r>
              <a:rPr lang="en-IN" b="1" i="0" dirty="0" err="1">
                <a:solidFill>
                  <a:srgbClr val="D1D5DB"/>
                </a:solidFill>
                <a:effectLst/>
                <a:latin typeface="Arial" panose="020B0604020202020204" pitchFamily="34" charset="0"/>
                <a:cs typeface="Arial" panose="020B0604020202020204" pitchFamily="34" charset="0"/>
              </a:rPr>
              <a:t>Preprocessing</a:t>
            </a:r>
            <a:r>
              <a:rPr lang="en-IN" b="0" i="0" dirty="0">
                <a:solidFill>
                  <a:srgbClr val="D1D5DB"/>
                </a:solidFill>
                <a:effectLst/>
                <a:latin typeface="Arial" panose="020B0604020202020204" pitchFamily="34" charset="0"/>
                <a:cs typeface="Arial" panose="020B0604020202020204" pitchFamily="34" charset="0"/>
              </a:rPr>
              <a:t>: The input data is first </a:t>
            </a:r>
            <a:r>
              <a:rPr lang="en-IN" b="0" i="0" dirty="0" err="1">
                <a:solidFill>
                  <a:srgbClr val="D1D5DB"/>
                </a:solidFill>
                <a:effectLst/>
                <a:latin typeface="Arial" panose="020B0604020202020204" pitchFamily="34" charset="0"/>
                <a:cs typeface="Arial" panose="020B0604020202020204" pitchFamily="34" charset="0"/>
              </a:rPr>
              <a:t>preprocessed</a:t>
            </a:r>
            <a:r>
              <a:rPr lang="en-IN" b="0" i="0" dirty="0">
                <a:solidFill>
                  <a:srgbClr val="D1D5DB"/>
                </a:solidFill>
                <a:effectLst/>
                <a:latin typeface="Arial" panose="020B0604020202020204" pitchFamily="34" charset="0"/>
                <a:cs typeface="Arial" panose="020B0604020202020204" pitchFamily="34" charset="0"/>
              </a:rPr>
              <a:t>. The features are scaled using </a:t>
            </a:r>
            <a:r>
              <a:rPr lang="en-IN" b="0" i="0" dirty="0" err="1">
                <a:solidFill>
                  <a:srgbClr val="D1D5DB"/>
                </a:solidFill>
                <a:effectLst/>
                <a:latin typeface="Arial" panose="020B0604020202020204" pitchFamily="34" charset="0"/>
                <a:cs typeface="Arial" panose="020B0604020202020204" pitchFamily="34" charset="0"/>
              </a:rPr>
              <a:t>StandardScaler</a:t>
            </a:r>
            <a:r>
              <a:rPr lang="en-IN" b="0" i="0" dirty="0">
                <a:solidFill>
                  <a:srgbClr val="D1D5DB"/>
                </a:solidFill>
                <a:effectLst/>
                <a:latin typeface="Arial" panose="020B0604020202020204" pitchFamily="34" charset="0"/>
                <a:cs typeface="Arial" panose="020B0604020202020204" pitchFamily="34" charset="0"/>
              </a:rPr>
              <a:t> to normalize their values and ensure they are on a similar scale. Then, the scaled data is reshaped to match the input shape required by the CNN model.</a:t>
            </a:r>
          </a:p>
          <a:p>
            <a:r>
              <a:rPr lang="en-IN" b="1" i="0" dirty="0">
                <a:solidFill>
                  <a:srgbClr val="D1D5DB"/>
                </a:solidFill>
                <a:effectLst/>
                <a:latin typeface="Arial" panose="020B0604020202020204" pitchFamily="34" charset="0"/>
                <a:cs typeface="Arial" panose="020B0604020202020204" pitchFamily="34" charset="0"/>
              </a:rPr>
              <a:t>Building the CNN Model</a:t>
            </a:r>
            <a:r>
              <a:rPr lang="en-IN" b="0" i="0" dirty="0">
                <a:solidFill>
                  <a:srgbClr val="D1D5DB"/>
                </a:solidFill>
                <a:effectLst/>
                <a:latin typeface="Arial" panose="020B0604020202020204" pitchFamily="34" charset="0"/>
                <a:cs typeface="Arial" panose="020B0604020202020204" pitchFamily="34" charset="0"/>
              </a:rPr>
              <a:t>: The CNN model is defined using the </a:t>
            </a:r>
            <a:r>
              <a:rPr lang="en-IN" b="0" i="0" dirty="0" err="1">
                <a:solidFill>
                  <a:srgbClr val="D1D5DB"/>
                </a:solidFill>
                <a:effectLst/>
                <a:latin typeface="Arial" panose="020B0604020202020204" pitchFamily="34" charset="0"/>
                <a:cs typeface="Arial" panose="020B0604020202020204" pitchFamily="34" charset="0"/>
              </a:rPr>
              <a:t>Keras</a:t>
            </a:r>
            <a:r>
              <a:rPr lang="en-IN" b="0" i="0" dirty="0">
                <a:solidFill>
                  <a:srgbClr val="D1D5DB"/>
                </a:solidFill>
                <a:effectLst/>
                <a:latin typeface="Arial" panose="020B0604020202020204" pitchFamily="34" charset="0"/>
                <a:cs typeface="Arial" panose="020B0604020202020204" pitchFamily="34" charset="0"/>
              </a:rPr>
              <a:t> Sequential API. It consists of several layers:</a:t>
            </a:r>
          </a:p>
          <a:p>
            <a:pPr marL="685800" lvl="1" indent="-228600">
              <a:buFont typeface="+mj-lt"/>
              <a:buAutoNum type="arabicPeriod"/>
            </a:pPr>
            <a:r>
              <a:rPr lang="en-IN" b="1" i="0" dirty="0">
                <a:solidFill>
                  <a:srgbClr val="D1D5DB"/>
                </a:solidFill>
                <a:effectLst/>
                <a:latin typeface="Arial" panose="020B0604020202020204" pitchFamily="34" charset="0"/>
                <a:cs typeface="Arial" panose="020B0604020202020204" pitchFamily="34" charset="0"/>
              </a:rPr>
              <a:t>Convolutional Layer</a:t>
            </a:r>
            <a:r>
              <a:rPr lang="en-IN" b="0" i="0" dirty="0">
                <a:solidFill>
                  <a:srgbClr val="D1D5DB"/>
                </a:solidFill>
                <a:effectLst/>
                <a:latin typeface="Arial" panose="020B0604020202020204" pitchFamily="34" charset="0"/>
                <a:cs typeface="Arial" panose="020B0604020202020204" pitchFamily="34" charset="0"/>
              </a:rPr>
              <a:t>: This layer applies filters to the input data to extract features. Each filter represents a pattern or feature to be detected. The number of filters and their size is specified (e.g., 32 filters with a kernel size of 3).</a:t>
            </a:r>
          </a:p>
          <a:p>
            <a:pPr marL="685800" lvl="1" indent="-228600">
              <a:buFont typeface="+mj-lt"/>
              <a:buAutoNum type="arabicPeriod"/>
            </a:pPr>
            <a:r>
              <a:rPr lang="en-IN" b="1" i="0" dirty="0">
                <a:solidFill>
                  <a:srgbClr val="D1D5DB"/>
                </a:solidFill>
                <a:effectLst/>
                <a:latin typeface="Arial" panose="020B0604020202020204" pitchFamily="34" charset="0"/>
                <a:cs typeface="Arial" panose="020B0604020202020204" pitchFamily="34" charset="0"/>
              </a:rPr>
              <a:t>Max Pooling Layer</a:t>
            </a:r>
            <a:r>
              <a:rPr lang="en-IN" b="0" i="0" dirty="0">
                <a:solidFill>
                  <a:srgbClr val="D1D5DB"/>
                </a:solidFill>
                <a:effectLst/>
                <a:latin typeface="Arial" panose="020B0604020202020204" pitchFamily="34" charset="0"/>
                <a:cs typeface="Arial" panose="020B0604020202020204" pitchFamily="34" charset="0"/>
              </a:rPr>
              <a:t>: This layer reduces the spatial dimensions of the data by selecting the maximum value within small windows. It helps retain important features while reducing the computational complexity.</a:t>
            </a:r>
          </a:p>
          <a:p>
            <a:pPr marL="685800" lvl="1" indent="-228600">
              <a:buFont typeface="+mj-lt"/>
              <a:buAutoNum type="arabicPeriod"/>
            </a:pPr>
            <a:r>
              <a:rPr lang="en-IN" b="1" i="0" dirty="0">
                <a:solidFill>
                  <a:srgbClr val="D1D5DB"/>
                </a:solidFill>
                <a:effectLst/>
                <a:latin typeface="Arial" panose="020B0604020202020204" pitchFamily="34" charset="0"/>
                <a:cs typeface="Arial" panose="020B0604020202020204" pitchFamily="34" charset="0"/>
              </a:rPr>
              <a:t>Flatten Layer</a:t>
            </a:r>
            <a:r>
              <a:rPr lang="en-IN" b="0" i="0" dirty="0">
                <a:solidFill>
                  <a:srgbClr val="D1D5DB"/>
                </a:solidFill>
                <a:effectLst/>
                <a:latin typeface="Arial" panose="020B0604020202020204" pitchFamily="34" charset="0"/>
                <a:cs typeface="Arial" panose="020B0604020202020204" pitchFamily="34" charset="0"/>
              </a:rPr>
              <a:t>: This layer converts the 2D output from the previous layers into a 1D vector, preparing it for the fully connected layers.</a:t>
            </a:r>
          </a:p>
          <a:p>
            <a:pPr marL="685800" lvl="1" indent="-228600">
              <a:buFont typeface="+mj-lt"/>
              <a:buAutoNum type="arabicPeriod"/>
            </a:pPr>
            <a:r>
              <a:rPr lang="en-IN" b="1" i="0" dirty="0">
                <a:solidFill>
                  <a:srgbClr val="D1D5DB"/>
                </a:solidFill>
                <a:effectLst/>
                <a:latin typeface="Arial" panose="020B0604020202020204" pitchFamily="34" charset="0"/>
                <a:cs typeface="Arial" panose="020B0604020202020204" pitchFamily="34" charset="0"/>
              </a:rPr>
              <a:t>Fully Connected Layer</a:t>
            </a:r>
            <a:r>
              <a:rPr lang="en-IN" b="0" i="0" dirty="0">
                <a:solidFill>
                  <a:srgbClr val="D1D5DB"/>
                </a:solidFill>
                <a:effectLst/>
                <a:latin typeface="Arial" panose="020B0604020202020204" pitchFamily="34" charset="0"/>
                <a:cs typeface="Arial" panose="020B0604020202020204" pitchFamily="34" charset="0"/>
              </a:rPr>
              <a:t>: This layer connects every neuron from the previous layer to the subsequent layer. It learns complex patterns and makes final predictions. In this case, there is a single neuron with a sigmoid activation function, which outputs a value between 0 and 1 representing the probability of a binary classification (fault or no fault).</a:t>
            </a:r>
          </a:p>
          <a:p>
            <a:endParaRPr lang="en-US" dirty="0"/>
          </a:p>
        </p:txBody>
      </p:sp>
    </p:spTree>
    <p:extLst>
      <p:ext uri="{BB962C8B-B14F-4D97-AF65-F5344CB8AC3E}">
        <p14:creationId xmlns:p14="http://schemas.microsoft.com/office/powerpoint/2010/main" val="31650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95266-80DE-BC80-76AF-B427531A5021}"/>
              </a:ext>
            </a:extLst>
          </p:cNvPr>
          <p:cNvSpPr>
            <a:spLocks noGrp="1"/>
          </p:cNvSpPr>
          <p:nvPr>
            <p:ph type="title"/>
          </p:nvPr>
        </p:nvSpPr>
        <p:spPr>
          <a:xfrm>
            <a:off x="1297500" y="-358810"/>
            <a:ext cx="7038900" cy="914100"/>
          </a:xfrm>
        </p:spPr>
        <p:txBody>
          <a:bodyPr/>
          <a:lstStyle/>
          <a:p>
            <a:endParaRPr lang="en-US" dirty="0"/>
          </a:p>
        </p:txBody>
      </p:sp>
      <p:sp>
        <p:nvSpPr>
          <p:cNvPr id="3" name="Text Placeholder 2">
            <a:extLst>
              <a:ext uri="{FF2B5EF4-FFF2-40B4-BE49-F238E27FC236}">
                <a16:creationId xmlns:a16="http://schemas.microsoft.com/office/drawing/2014/main" id="{A9B8AD85-6C1C-0467-4290-29D7CCD1FFD3}"/>
              </a:ext>
            </a:extLst>
          </p:cNvPr>
          <p:cNvSpPr>
            <a:spLocks noGrp="1"/>
          </p:cNvSpPr>
          <p:nvPr>
            <p:ph type="body" idx="1"/>
          </p:nvPr>
        </p:nvSpPr>
        <p:spPr>
          <a:xfrm>
            <a:off x="1297500" y="825388"/>
            <a:ext cx="7038900" cy="3653362"/>
          </a:xfrm>
        </p:spPr>
        <p:txBody>
          <a:bodyPr>
            <a:normAutofit lnSpcReduction="10000"/>
          </a:bodyPr>
          <a:lstStyle/>
          <a:p>
            <a:r>
              <a:rPr lang="en-IN" b="1" i="0" dirty="0">
                <a:solidFill>
                  <a:srgbClr val="D1D5DB"/>
                </a:solidFill>
                <a:effectLst/>
                <a:latin typeface="Arial" panose="020B0604020202020204" pitchFamily="34" charset="0"/>
                <a:cs typeface="Arial" panose="020B0604020202020204" pitchFamily="34" charset="0"/>
              </a:rPr>
              <a:t>Compiling the Model</a:t>
            </a:r>
            <a:r>
              <a:rPr lang="en-IN" b="0" i="0" dirty="0">
                <a:solidFill>
                  <a:srgbClr val="D1D5DB"/>
                </a:solidFill>
                <a:effectLst/>
                <a:latin typeface="Arial" panose="020B0604020202020204" pitchFamily="34" charset="0"/>
                <a:cs typeface="Arial" panose="020B0604020202020204" pitchFamily="34" charset="0"/>
              </a:rPr>
              <a:t>: The model is compiled by specifying the loss function (binary cross-entropy) and optimizer (Adam). The loss function measures the difference between predicted and actual values, while the optimizer adjusts the model's weights to minimize the loss.</a:t>
            </a:r>
          </a:p>
          <a:p>
            <a:r>
              <a:rPr lang="en-IN" b="1" i="0" dirty="0">
                <a:solidFill>
                  <a:srgbClr val="D1D5DB"/>
                </a:solidFill>
                <a:effectLst/>
                <a:latin typeface="Arial" panose="020B0604020202020204" pitchFamily="34" charset="0"/>
                <a:cs typeface="Arial" panose="020B0604020202020204" pitchFamily="34" charset="0"/>
              </a:rPr>
              <a:t>Training the Model</a:t>
            </a:r>
            <a:r>
              <a:rPr lang="en-IN" b="0" i="0" dirty="0">
                <a:solidFill>
                  <a:srgbClr val="D1D5DB"/>
                </a:solidFill>
                <a:effectLst/>
                <a:latin typeface="Arial" panose="020B0604020202020204" pitchFamily="34" charset="0"/>
                <a:cs typeface="Arial" panose="020B0604020202020204" pitchFamily="34" charset="0"/>
              </a:rPr>
              <a:t>: The model is trained using the training data. It goes through multiple epochs (complete passes through the data) and adjusts the weights based on the loss function and optimizer. The batch size determines how many samples are processed before updating the weights.</a:t>
            </a:r>
          </a:p>
          <a:p>
            <a:r>
              <a:rPr lang="en-IN" b="1" i="0" dirty="0">
                <a:solidFill>
                  <a:srgbClr val="D1D5DB"/>
                </a:solidFill>
                <a:effectLst/>
                <a:latin typeface="Arial" panose="020B0604020202020204" pitchFamily="34" charset="0"/>
                <a:cs typeface="Arial" panose="020B0604020202020204" pitchFamily="34" charset="0"/>
              </a:rPr>
              <a:t>Predicting and Evaluating</a:t>
            </a:r>
            <a:r>
              <a:rPr lang="en-IN" b="0" i="0" dirty="0">
                <a:solidFill>
                  <a:srgbClr val="D1D5DB"/>
                </a:solidFill>
                <a:effectLst/>
                <a:latin typeface="Arial" panose="020B0604020202020204" pitchFamily="34" charset="0"/>
                <a:cs typeface="Arial" panose="020B0604020202020204" pitchFamily="34" charset="0"/>
              </a:rPr>
              <a:t>: The trained model is used to predict the fault status for the test data. A threshold of 0.5 is applied to convert the output probabilities to binary predictions (fault or no fault). The accuracy of the predictions is then evaluated using the accuracy score.</a:t>
            </a:r>
          </a:p>
          <a:p>
            <a:r>
              <a:rPr lang="en-IN" b="1" i="0" dirty="0">
                <a:solidFill>
                  <a:srgbClr val="D1D5DB"/>
                </a:solidFill>
                <a:effectLst/>
                <a:latin typeface="Arial" panose="020B0604020202020204" pitchFamily="34" charset="0"/>
                <a:cs typeface="Arial" panose="020B0604020202020204" pitchFamily="34" charset="0"/>
              </a:rPr>
              <a:t>Fault Identification</a:t>
            </a:r>
            <a:r>
              <a:rPr lang="en-IN" b="0" i="0" dirty="0">
                <a:solidFill>
                  <a:srgbClr val="D1D5DB"/>
                </a:solidFill>
                <a:effectLst/>
                <a:latin typeface="Arial" panose="020B0604020202020204" pitchFamily="34" charset="0"/>
                <a:cs typeface="Arial" panose="020B0604020202020204" pitchFamily="34" charset="0"/>
              </a:rPr>
              <a:t>: Based on the predictions from the Random Forest Classifier and the CNN model, the code determines whether a fault has been identified or not. If either model predicts a fault, it prints "Fault identified." Otherwise, it prints "No fault identified."</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524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9F38A-DA3B-7C6F-83F6-B6D1C74C70C0}"/>
              </a:ext>
            </a:extLst>
          </p:cNvPr>
          <p:cNvSpPr>
            <a:spLocks noGrp="1"/>
          </p:cNvSpPr>
          <p:nvPr>
            <p:ph type="title"/>
          </p:nvPr>
        </p:nvSpPr>
        <p:spPr>
          <a:xfrm>
            <a:off x="1297500" y="320921"/>
            <a:ext cx="7038900" cy="914100"/>
          </a:xfrm>
        </p:spPr>
        <p:txBody>
          <a:bodyPr/>
          <a:lstStyle/>
          <a:p>
            <a:pPr algn="ctr"/>
            <a:r>
              <a:rPr lang="en-US" dirty="0">
                <a:latin typeface="Apple Color Emoji" pitchFamily="2" charset="0"/>
                <a:ea typeface="Apple Color Emoji" pitchFamily="2" charset="0"/>
              </a:rPr>
              <a:t>WHY RANDOM FOREST AND CNN??</a:t>
            </a:r>
          </a:p>
        </p:txBody>
      </p:sp>
      <p:sp>
        <p:nvSpPr>
          <p:cNvPr id="3" name="Text Placeholder 2">
            <a:extLst>
              <a:ext uri="{FF2B5EF4-FFF2-40B4-BE49-F238E27FC236}">
                <a16:creationId xmlns:a16="http://schemas.microsoft.com/office/drawing/2014/main" id="{EAE342AB-0680-F2D3-BA01-CF9D41419CBD}"/>
              </a:ext>
            </a:extLst>
          </p:cNvPr>
          <p:cNvSpPr>
            <a:spLocks noGrp="1"/>
          </p:cNvSpPr>
          <p:nvPr>
            <p:ph type="body" idx="1"/>
          </p:nvPr>
        </p:nvSpPr>
        <p:spPr>
          <a:xfrm>
            <a:off x="1297500" y="913849"/>
            <a:ext cx="7296242" cy="2719501"/>
          </a:xfrm>
        </p:spPr>
        <p:txBody>
          <a:bodyPr>
            <a:noAutofit/>
          </a:bodyPr>
          <a:lstStyle/>
          <a:p>
            <a:pPr algn="just"/>
            <a:r>
              <a:rPr lang="en-IN" sz="1600" b="0" i="0" dirty="0">
                <a:solidFill>
                  <a:srgbClr val="D1D5DB"/>
                </a:solidFill>
                <a:effectLst/>
                <a:latin typeface="Arial" panose="020B0604020202020204" pitchFamily="34" charset="0"/>
                <a:cs typeface="Arial" panose="020B0604020202020204" pitchFamily="34" charset="0"/>
              </a:rPr>
              <a:t>Random Forest is a popular machine learning algorithm for classification tasks. It works by constructing multiple decision trees at training time and outputting the class that is the mode of the classes (classification) or mean prediction (regression) of the individual trees. In this project, it is used as a baseline model to classify the wind turbine data as either normal or faulty while </a:t>
            </a:r>
          </a:p>
          <a:p>
            <a:pPr algn="just"/>
            <a:r>
              <a:rPr lang="en-IN" sz="1600" b="0" i="0" dirty="0">
                <a:solidFill>
                  <a:srgbClr val="D1D5DB"/>
                </a:solidFill>
                <a:effectLst/>
                <a:latin typeface="Arial" panose="020B0604020202020204" pitchFamily="34" charset="0"/>
                <a:cs typeface="Arial" panose="020B0604020202020204" pitchFamily="34" charset="0"/>
              </a:rPr>
              <a:t>On the other hand, CNNs are deep learning models that can learn to recognize patterns and features in input data through multiple layers of convolutional filters. They have been successfully used in many computer vision tasks, including image classification.</a:t>
            </a:r>
          </a:p>
          <a:p>
            <a:pPr marL="146050" indent="0" algn="just">
              <a:buNone/>
            </a:pPr>
            <a:r>
              <a:rPr lang="en-IN" sz="1600" b="0" i="0" dirty="0">
                <a:solidFill>
                  <a:srgbClr val="D1D5DB"/>
                </a:solidFill>
                <a:effectLst/>
                <a:latin typeface="Arial" panose="020B0604020202020204" pitchFamily="34" charset="0"/>
                <a:cs typeface="Arial" panose="020B0604020202020204" pitchFamily="34" charset="0"/>
              </a:rPr>
              <a:t>In this case, both Random Forest and CNN are used to predict the fault in wind turbine data. Random Forest is used as a traditional machine learning approach. CNN is used as a deep learning approach. Both models are compared to determine which one performs better in this specific task.</a:t>
            </a:r>
          </a:p>
          <a:p>
            <a:pPr marL="146050" indent="0" algn="just">
              <a:buNone/>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399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83EE-8CD0-0FF5-FF6F-2E5AB3BCB4B6}"/>
              </a:ext>
            </a:extLst>
          </p:cNvPr>
          <p:cNvSpPr>
            <a:spLocks noGrp="1"/>
          </p:cNvSpPr>
          <p:nvPr>
            <p:ph type="title"/>
          </p:nvPr>
        </p:nvSpPr>
        <p:spPr>
          <a:xfrm>
            <a:off x="1305592" y="1885444"/>
            <a:ext cx="7038900" cy="846604"/>
          </a:xfrm>
        </p:spPr>
        <p:txBody>
          <a:bodyPr/>
          <a:lstStyle/>
          <a:p>
            <a:pPr algn="ctr"/>
            <a:r>
              <a:rPr lang="en-US" u="sng" dirty="0">
                <a:latin typeface="Apple Color Emoji" pitchFamily="2" charset="0"/>
                <a:ea typeface="Apple Color Emoji" pitchFamily="2" charset="0"/>
              </a:rPr>
              <a:t>GLIMPSE OF WORKING MODEL</a:t>
            </a:r>
          </a:p>
        </p:txBody>
      </p:sp>
    </p:spTree>
    <p:extLst>
      <p:ext uri="{BB962C8B-B14F-4D97-AF65-F5344CB8AC3E}">
        <p14:creationId xmlns:p14="http://schemas.microsoft.com/office/powerpoint/2010/main" val="1735419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71C17-D314-CB96-2FB5-33E0CB1C9186}"/>
              </a:ext>
            </a:extLst>
          </p:cNvPr>
          <p:cNvSpPr>
            <a:spLocks noGrp="1"/>
          </p:cNvSpPr>
          <p:nvPr>
            <p:ph type="title"/>
          </p:nvPr>
        </p:nvSpPr>
        <p:spPr>
          <a:xfrm>
            <a:off x="1321777" y="78160"/>
            <a:ext cx="7038900" cy="914100"/>
          </a:xfrm>
        </p:spPr>
        <p:txBody>
          <a:bodyPr/>
          <a:lstStyle/>
          <a:p>
            <a:endParaRPr lang="en-US" dirty="0"/>
          </a:p>
        </p:txBody>
      </p:sp>
      <p:pic>
        <p:nvPicPr>
          <p:cNvPr id="4" name="Picture 3">
            <a:extLst>
              <a:ext uri="{FF2B5EF4-FFF2-40B4-BE49-F238E27FC236}">
                <a16:creationId xmlns:a16="http://schemas.microsoft.com/office/drawing/2014/main" id="{B4A54A4B-BBA5-60FC-5C6A-D38B382F844A}"/>
              </a:ext>
            </a:extLst>
          </p:cNvPr>
          <p:cNvPicPr>
            <a:picLocks noChangeAspect="1"/>
          </p:cNvPicPr>
          <p:nvPr/>
        </p:nvPicPr>
        <p:blipFill>
          <a:blip r:embed="rId2"/>
          <a:stretch>
            <a:fillRect/>
          </a:stretch>
        </p:blipFill>
        <p:spPr>
          <a:xfrm>
            <a:off x="137564" y="695914"/>
            <a:ext cx="8879312" cy="4240227"/>
          </a:xfrm>
          <a:prstGeom prst="rect">
            <a:avLst/>
          </a:prstGeom>
        </p:spPr>
      </p:pic>
    </p:spTree>
    <p:extLst>
      <p:ext uri="{BB962C8B-B14F-4D97-AF65-F5344CB8AC3E}">
        <p14:creationId xmlns:p14="http://schemas.microsoft.com/office/powerpoint/2010/main" val="3025519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257B6-9CCE-DE4E-3792-53B8FA0624D6}"/>
              </a:ext>
            </a:extLst>
          </p:cNvPr>
          <p:cNvSpPr>
            <a:spLocks noGrp="1"/>
          </p:cNvSpPr>
          <p:nvPr>
            <p:ph type="title"/>
          </p:nvPr>
        </p:nvSpPr>
        <p:spPr>
          <a:xfrm>
            <a:off x="1321776" y="166900"/>
            <a:ext cx="7038900" cy="914100"/>
          </a:xfrm>
        </p:spPr>
        <p:txBody>
          <a:bodyPr>
            <a:normAutofit/>
          </a:bodyPr>
          <a:lstStyle/>
          <a:p>
            <a:r>
              <a:rPr lang="en-US" dirty="0">
                <a:latin typeface="Apple Color Emoji" pitchFamily="2" charset="0"/>
                <a:ea typeface="Apple Color Emoji" pitchFamily="2" charset="0"/>
              </a:rPr>
              <a:t>		 RANDOM FOREST</a:t>
            </a:r>
          </a:p>
        </p:txBody>
      </p:sp>
      <p:pic>
        <p:nvPicPr>
          <p:cNvPr id="5" name="Picture 4">
            <a:extLst>
              <a:ext uri="{FF2B5EF4-FFF2-40B4-BE49-F238E27FC236}">
                <a16:creationId xmlns:a16="http://schemas.microsoft.com/office/drawing/2014/main" id="{F7F61C19-2A4D-B4B1-D5B2-E79F77397C42}"/>
              </a:ext>
            </a:extLst>
          </p:cNvPr>
          <p:cNvPicPr>
            <a:picLocks noChangeAspect="1"/>
          </p:cNvPicPr>
          <p:nvPr/>
        </p:nvPicPr>
        <p:blipFill>
          <a:blip r:embed="rId2"/>
          <a:stretch>
            <a:fillRect/>
          </a:stretch>
        </p:blipFill>
        <p:spPr>
          <a:xfrm>
            <a:off x="106400" y="795548"/>
            <a:ext cx="8931200" cy="4181052"/>
          </a:xfrm>
          <a:prstGeom prst="rect">
            <a:avLst/>
          </a:prstGeom>
        </p:spPr>
      </p:pic>
    </p:spTree>
    <p:extLst>
      <p:ext uri="{BB962C8B-B14F-4D97-AF65-F5344CB8AC3E}">
        <p14:creationId xmlns:p14="http://schemas.microsoft.com/office/powerpoint/2010/main" val="2412811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B6F08-18EA-AB76-A065-9167F85CBE11}"/>
              </a:ext>
            </a:extLst>
          </p:cNvPr>
          <p:cNvSpPr>
            <a:spLocks noGrp="1"/>
          </p:cNvSpPr>
          <p:nvPr>
            <p:ph type="title"/>
          </p:nvPr>
        </p:nvSpPr>
        <p:spPr>
          <a:xfrm>
            <a:off x="1346052" y="94070"/>
            <a:ext cx="7038900" cy="914100"/>
          </a:xfrm>
        </p:spPr>
        <p:txBody>
          <a:bodyPr/>
          <a:lstStyle/>
          <a:p>
            <a:r>
              <a:rPr lang="en-US" dirty="0">
                <a:latin typeface="Apple Color Emoji" pitchFamily="2" charset="0"/>
                <a:ea typeface="Apple Color Emoji" pitchFamily="2" charset="0"/>
              </a:rPr>
              <a:t>	CNN(</a:t>
            </a:r>
            <a:r>
              <a:rPr lang="en-IN" b="1" dirty="0">
                <a:solidFill>
                  <a:srgbClr val="BDC1C6"/>
                </a:solidFill>
                <a:latin typeface="Apple Color Emoji" pitchFamily="2" charset="0"/>
                <a:ea typeface="Apple Color Emoji" pitchFamily="2" charset="0"/>
              </a:rPr>
              <a:t>C</a:t>
            </a:r>
            <a:r>
              <a:rPr lang="en-IN" b="1" i="0" dirty="0">
                <a:solidFill>
                  <a:srgbClr val="BDC1C6"/>
                </a:solidFill>
                <a:effectLst/>
                <a:latin typeface="Apple Color Emoji" pitchFamily="2" charset="0"/>
                <a:ea typeface="Apple Color Emoji" pitchFamily="2" charset="0"/>
              </a:rPr>
              <a:t>onvolutional neural network</a:t>
            </a:r>
            <a:r>
              <a:rPr lang="en-US" dirty="0">
                <a:latin typeface="Apple Color Emoji" pitchFamily="2" charset="0"/>
                <a:ea typeface="Apple Color Emoji" pitchFamily="2" charset="0"/>
              </a:rPr>
              <a:t>)</a:t>
            </a:r>
          </a:p>
        </p:txBody>
      </p:sp>
      <p:pic>
        <p:nvPicPr>
          <p:cNvPr id="5" name="Picture 4">
            <a:extLst>
              <a:ext uri="{FF2B5EF4-FFF2-40B4-BE49-F238E27FC236}">
                <a16:creationId xmlns:a16="http://schemas.microsoft.com/office/drawing/2014/main" id="{50B9E449-30DE-49B3-88ED-1B0FAC519C16}"/>
              </a:ext>
            </a:extLst>
          </p:cNvPr>
          <p:cNvPicPr>
            <a:picLocks noChangeAspect="1"/>
          </p:cNvPicPr>
          <p:nvPr/>
        </p:nvPicPr>
        <p:blipFill>
          <a:blip r:embed="rId2"/>
          <a:stretch>
            <a:fillRect/>
          </a:stretch>
        </p:blipFill>
        <p:spPr>
          <a:xfrm>
            <a:off x="0" y="566443"/>
            <a:ext cx="9038804" cy="4482988"/>
          </a:xfrm>
          <a:prstGeom prst="rect">
            <a:avLst/>
          </a:prstGeom>
        </p:spPr>
      </p:pic>
    </p:spTree>
    <p:extLst>
      <p:ext uri="{BB962C8B-B14F-4D97-AF65-F5344CB8AC3E}">
        <p14:creationId xmlns:p14="http://schemas.microsoft.com/office/powerpoint/2010/main" val="24297629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B6F08-18EA-AB76-A065-9167F85CBE11}"/>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9831A884-99DA-A9B9-4A90-D19C6092DFDD}"/>
              </a:ext>
            </a:extLst>
          </p:cNvPr>
          <p:cNvPicPr>
            <a:picLocks noChangeAspect="1"/>
          </p:cNvPicPr>
          <p:nvPr/>
        </p:nvPicPr>
        <p:blipFill>
          <a:blip r:embed="rId2"/>
          <a:stretch>
            <a:fillRect/>
          </a:stretch>
        </p:blipFill>
        <p:spPr>
          <a:xfrm>
            <a:off x="0" y="218485"/>
            <a:ext cx="9034849" cy="4702668"/>
          </a:xfrm>
          <a:prstGeom prst="rect">
            <a:avLst/>
          </a:prstGeom>
        </p:spPr>
      </p:pic>
    </p:spTree>
    <p:extLst>
      <p:ext uri="{BB962C8B-B14F-4D97-AF65-F5344CB8AC3E}">
        <p14:creationId xmlns:p14="http://schemas.microsoft.com/office/powerpoint/2010/main" val="1545199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47EE8-F988-EEEF-5E1C-222034DD98AD}"/>
              </a:ext>
            </a:extLst>
          </p:cNvPr>
          <p:cNvSpPr>
            <a:spLocks noGrp="1"/>
          </p:cNvSpPr>
          <p:nvPr>
            <p:ph type="title"/>
          </p:nvPr>
        </p:nvSpPr>
        <p:spPr>
          <a:xfrm>
            <a:off x="1289111" y="134224"/>
            <a:ext cx="7038900" cy="748371"/>
          </a:xfrm>
        </p:spPr>
        <p:txBody>
          <a:bodyPr>
            <a:normAutofit/>
          </a:bodyPr>
          <a:lstStyle/>
          <a:p>
            <a:pPr algn="ctr"/>
            <a:r>
              <a:rPr lang="en-US" sz="2300" b="1" u="sng" dirty="0">
                <a:latin typeface="Apple Color Emoji" pitchFamily="2" charset="0"/>
                <a:ea typeface="Apple Color Emoji" pitchFamily="2" charset="0"/>
              </a:rPr>
              <a:t>GUIDE’S APPROVAL MAIL</a:t>
            </a:r>
          </a:p>
        </p:txBody>
      </p:sp>
      <p:pic>
        <p:nvPicPr>
          <p:cNvPr id="4" name="Picture 3">
            <a:extLst>
              <a:ext uri="{FF2B5EF4-FFF2-40B4-BE49-F238E27FC236}">
                <a16:creationId xmlns:a16="http://schemas.microsoft.com/office/drawing/2014/main" id="{BC185B1E-1D1F-5164-6FD9-F4F38F543F1C}"/>
              </a:ext>
            </a:extLst>
          </p:cNvPr>
          <p:cNvPicPr>
            <a:picLocks noChangeAspect="1"/>
          </p:cNvPicPr>
          <p:nvPr/>
        </p:nvPicPr>
        <p:blipFill>
          <a:blip r:embed="rId2"/>
          <a:stretch>
            <a:fillRect/>
          </a:stretch>
        </p:blipFill>
        <p:spPr>
          <a:xfrm>
            <a:off x="1142256" y="664030"/>
            <a:ext cx="7772400" cy="4345246"/>
          </a:xfrm>
          <a:prstGeom prst="rect">
            <a:avLst/>
          </a:prstGeom>
        </p:spPr>
      </p:pic>
    </p:spTree>
    <p:extLst>
      <p:ext uri="{BB962C8B-B14F-4D97-AF65-F5344CB8AC3E}">
        <p14:creationId xmlns:p14="http://schemas.microsoft.com/office/powerpoint/2010/main" val="458698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54621" y="298334"/>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latin typeface="Apple Color Emoji" pitchFamily="2" charset="0"/>
                <a:ea typeface="Apple Color Emoji" pitchFamily="2" charset="0"/>
              </a:rPr>
              <a:t>       </a:t>
            </a:r>
            <a:r>
              <a:rPr lang="en" b="1" u="sng" dirty="0">
                <a:latin typeface="Apple Color Emoji" pitchFamily="2" charset="0"/>
                <a:ea typeface="Apple Color Emoji" pitchFamily="2" charset="0"/>
              </a:rPr>
              <a:t>INTRODUCTION</a:t>
            </a:r>
            <a:endParaRPr b="1" u="sng" dirty="0">
              <a:latin typeface="Apple Color Emoji" pitchFamily="2" charset="0"/>
              <a:ea typeface="Apple Color Emoji" pitchFamily="2" charset="0"/>
            </a:endParaRPr>
          </a:p>
        </p:txBody>
      </p:sp>
      <p:sp>
        <p:nvSpPr>
          <p:cNvPr id="147" name="Google Shape;147;p15"/>
          <p:cNvSpPr txBox="1">
            <a:spLocks noGrp="1"/>
          </p:cNvSpPr>
          <p:nvPr>
            <p:ph type="body" idx="1"/>
          </p:nvPr>
        </p:nvSpPr>
        <p:spPr>
          <a:xfrm>
            <a:off x="1254621" y="965488"/>
            <a:ext cx="7549514" cy="3879678"/>
          </a:xfrm>
          <a:prstGeom prst="rect">
            <a:avLst/>
          </a:prstGeom>
        </p:spPr>
        <p:txBody>
          <a:bodyPr spcFirstLastPara="1" wrap="square" lIns="91425" tIns="91425" rIns="91425" bIns="91425" anchor="t" anchorCtr="0">
            <a:noAutofit/>
          </a:bodyPr>
          <a:lstStyle/>
          <a:p>
            <a:pPr marL="146050" indent="0" algn="just">
              <a:buNone/>
            </a:pPr>
            <a:r>
              <a:rPr lang="en-IN" sz="1750" b="0" i="0" dirty="0">
                <a:solidFill>
                  <a:srgbClr val="D1D5DB"/>
                </a:solidFill>
                <a:effectLst/>
                <a:latin typeface="Arial" panose="020B0604020202020204" pitchFamily="34" charset="0"/>
                <a:cs typeface="Arial" panose="020B0604020202020204" pitchFamily="34" charset="0"/>
              </a:rPr>
              <a:t>Neural networks are a powerful machine learning technique that can be used to </a:t>
            </a:r>
            <a:r>
              <a:rPr lang="en-IN" sz="1750" b="0" i="0" dirty="0" err="1">
                <a:solidFill>
                  <a:srgbClr val="D1D5DB"/>
                </a:solidFill>
                <a:effectLst/>
                <a:latin typeface="Arial" panose="020B0604020202020204" pitchFamily="34" charset="0"/>
                <a:cs typeface="Arial" panose="020B0604020202020204" pitchFamily="34" charset="0"/>
              </a:rPr>
              <a:t>analyze</a:t>
            </a:r>
            <a:r>
              <a:rPr lang="en-IN" sz="1750" b="0" i="0" dirty="0">
                <a:solidFill>
                  <a:srgbClr val="D1D5DB"/>
                </a:solidFill>
                <a:effectLst/>
                <a:latin typeface="Arial" panose="020B0604020202020204" pitchFamily="34" charset="0"/>
                <a:cs typeface="Arial" panose="020B0604020202020204" pitchFamily="34" charset="0"/>
              </a:rPr>
              <a:t> sensor data from wind turbines and identify faults. They are inspired by the structure and function of the human brain and consist of a large number of interconnected processing units, called neurons. In the context of wind turbine fault identification, neural networks can be trained on a large dataset of normal and fault conditions to learn the patterns that correspond to different types of faults. Once trained, the neural network can </a:t>
            </a:r>
            <a:r>
              <a:rPr lang="en-IN" sz="1750" b="0" i="0" dirty="0" err="1">
                <a:solidFill>
                  <a:srgbClr val="D1D5DB"/>
                </a:solidFill>
                <a:effectLst/>
                <a:latin typeface="Arial" panose="020B0604020202020204" pitchFamily="34" charset="0"/>
                <a:cs typeface="Arial" panose="020B0604020202020204" pitchFamily="34" charset="0"/>
              </a:rPr>
              <a:t>analyze</a:t>
            </a:r>
            <a:r>
              <a:rPr lang="en-IN" sz="1750" b="0" i="0" dirty="0">
                <a:solidFill>
                  <a:srgbClr val="D1D5DB"/>
                </a:solidFill>
                <a:effectLst/>
                <a:latin typeface="Arial" panose="020B0604020202020204" pitchFamily="34" charset="0"/>
                <a:cs typeface="Arial" panose="020B0604020202020204" pitchFamily="34" charset="0"/>
              </a:rPr>
              <a:t> sensor data in real-time and provide an output indicating the presence and type of fault. The use of neural networks in wind turbine fault identification is becoming increasingly common in the wind energy industry due to their accuracy and efficiency.</a:t>
            </a:r>
            <a:endParaRPr lang="en-IN" sz="1750" b="0" i="0" dirty="0">
              <a:solidFill>
                <a:srgbClr val="FFFFFF"/>
              </a:solidFill>
              <a:effectLst/>
              <a:latin typeface="Arial" panose="020B0604020202020204" pitchFamily="34" charset="0"/>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1297500" y="393750"/>
            <a:ext cx="7038900" cy="733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                           </a:t>
            </a:r>
            <a:r>
              <a:rPr lang="en" b="1" u="sng" dirty="0">
                <a:latin typeface="Apple Color Emoji" pitchFamily="2" charset="0"/>
                <a:ea typeface="Apple Color Emoji" pitchFamily="2" charset="0"/>
              </a:rPr>
              <a:t>REFERENCES</a:t>
            </a:r>
            <a:endParaRPr b="1" u="sng" dirty="0">
              <a:latin typeface="Apple Color Emoji" pitchFamily="2" charset="0"/>
              <a:ea typeface="Apple Color Emoji" pitchFamily="2" charset="0"/>
            </a:endParaRPr>
          </a:p>
        </p:txBody>
      </p:sp>
      <p:sp>
        <p:nvSpPr>
          <p:cNvPr id="172" name="Google Shape;172;p19"/>
          <p:cNvSpPr txBox="1">
            <a:spLocks noGrp="1"/>
          </p:cNvSpPr>
          <p:nvPr>
            <p:ph type="body" idx="1"/>
          </p:nvPr>
        </p:nvSpPr>
        <p:spPr>
          <a:xfrm>
            <a:off x="1297500" y="1127350"/>
            <a:ext cx="7038900" cy="3351300"/>
          </a:xfrm>
          <a:prstGeom prst="rect">
            <a:avLst/>
          </a:prstGeom>
        </p:spPr>
        <p:txBody>
          <a:bodyPr spcFirstLastPara="1" wrap="square" lIns="91425" tIns="91425" rIns="91425" bIns="91425" anchor="t" anchorCtr="0">
            <a:normAutofit fontScale="85000" lnSpcReduction="10000"/>
          </a:bodyPr>
          <a:lstStyle/>
          <a:p>
            <a:pPr marL="146050" marR="26035" indent="0" algn="just">
              <a:lnSpc>
                <a:spcPct val="105000"/>
              </a:lnSpc>
              <a:spcBef>
                <a:spcPts val="5"/>
              </a:spcBef>
              <a:spcAft>
                <a:spcPts val="800"/>
              </a:spcAft>
              <a:buNone/>
            </a:pPr>
            <a:r>
              <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Yang, W., Court, R., &amp; Jiang, J. (2013). Wind turbine condition monitoring by the approach of SCADA data analysis. Renewable energy, 53, 365-376.</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146050" marR="26035" indent="0" algn="just">
              <a:lnSpc>
                <a:spcPct val="105000"/>
              </a:lnSpc>
              <a:spcBef>
                <a:spcPts val="5"/>
              </a:spcBef>
              <a:spcAft>
                <a:spcPts val="800"/>
              </a:spcAft>
              <a:buNone/>
            </a:pPr>
            <a:r>
              <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[2] Bi, R., Zhou, C., \&amp; Hepburn, D. M. (2017). Detection and classification of faults in pitch-regulated wind turbine generators using normal behaviour models based on performance curves. Renewable Energy, 105, 674-688</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146050" marR="26035" indent="0" algn="just">
              <a:lnSpc>
                <a:spcPct val="105000"/>
              </a:lnSpc>
              <a:spcBef>
                <a:spcPts val="5"/>
              </a:spcBef>
              <a:spcAft>
                <a:spcPts val="800"/>
              </a:spcAft>
              <a:buNone/>
            </a:pPr>
            <a:r>
              <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Leahy, K., Hu, R. L., </a:t>
            </a:r>
            <a:r>
              <a:rPr lang="en-IN"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Konstantakopoulos</a:t>
            </a:r>
            <a:r>
              <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I. C., Spanos, C. J., &amp; </a:t>
            </a:r>
            <a:r>
              <a:rPr lang="en-IN"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Agogino</a:t>
            </a:r>
            <a:r>
              <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 M. (2016, June). Diagnosing wind turbine faults using machine learning techniques applied to operational data. In 2016 </a:t>
            </a:r>
            <a:r>
              <a:rPr lang="en-IN"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ieee</a:t>
            </a:r>
            <a:r>
              <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international conference on prognostics and health management (</a:t>
            </a:r>
            <a:r>
              <a:rPr lang="en-IN"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icphm</a:t>
            </a:r>
            <a:r>
              <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(pp. 1-8). IEEE.</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146050" marR="26035" indent="0" algn="just">
              <a:lnSpc>
                <a:spcPct val="105000"/>
              </a:lnSpc>
              <a:spcBef>
                <a:spcPts val="5"/>
              </a:spcBef>
              <a:spcAft>
                <a:spcPts val="800"/>
              </a:spcAft>
              <a:buNone/>
            </a:pPr>
            <a:r>
              <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[4] </a:t>
            </a: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Sun, P., Li, J., Wang, C., &amp; Lei, X. (2016). A generalized model for wind turbine anomaly identification based on SCADA data. Applied Energy, 168, 550-567.</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9166373" y="-39481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p:txBody>
      </p:sp>
      <p:sp>
        <p:nvSpPr>
          <p:cNvPr id="178" name="Google Shape;178;p20"/>
          <p:cNvSpPr txBox="1">
            <a:spLocks noGrp="1"/>
          </p:cNvSpPr>
          <p:nvPr>
            <p:ph type="body" idx="1"/>
          </p:nvPr>
        </p:nvSpPr>
        <p:spPr>
          <a:xfrm>
            <a:off x="1297500" y="657625"/>
            <a:ext cx="7038900" cy="4063200"/>
          </a:xfrm>
          <a:prstGeom prst="rect">
            <a:avLst/>
          </a:prstGeom>
        </p:spPr>
        <p:txBody>
          <a:bodyPr spcFirstLastPara="1" wrap="square" lIns="91425" tIns="91425" rIns="91425" bIns="91425" anchor="t" anchorCtr="0">
            <a:normAutofit fontScale="85000" lnSpcReduction="10000"/>
          </a:bodyPr>
          <a:lstStyle/>
          <a:p>
            <a:pPr marL="146050" marR="26035" indent="0" algn="just">
              <a:lnSpc>
                <a:spcPct val="105000"/>
              </a:lnSpc>
              <a:spcBef>
                <a:spcPts val="5"/>
              </a:spcBef>
              <a:spcAft>
                <a:spcPts val="800"/>
              </a:spcAft>
              <a:buNone/>
            </a:pPr>
            <a:r>
              <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Lebranchu</a:t>
            </a: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 Charbonnier, S., </a:t>
            </a:r>
            <a:r>
              <a:rPr lang="en-IN" sz="18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Bérenguer</a:t>
            </a: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C., &amp; Prevost, F. (2019). A combined mono-and multi-turbine approach for fault indicator synthesis and wind turbine monitoring using SCADA data. ISA transactions, 87, 272-281.</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146050" marR="26035" indent="0" algn="just">
              <a:lnSpc>
                <a:spcPct val="105000"/>
              </a:lnSpc>
              <a:spcBef>
                <a:spcPts val="5"/>
              </a:spcBef>
              <a:spcAft>
                <a:spcPts val="800"/>
              </a:spcAft>
              <a:buNone/>
            </a:pPr>
            <a:r>
              <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Yang, C., Liu, J., Zeng, Y., &amp; </a:t>
            </a:r>
            <a:r>
              <a:rPr lang="en-IN" sz="18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Xie</a:t>
            </a: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G. (2019). Real-time condition monitoring and fault detection of components based on machine-learning reconstruction model. Renewable Energy, 133, 433-441.</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146050" marR="26035" indent="0" algn="just">
              <a:lnSpc>
                <a:spcPct val="105000"/>
              </a:lnSpc>
              <a:spcBef>
                <a:spcPts val="5"/>
              </a:spcBef>
              <a:spcAft>
                <a:spcPts val="800"/>
              </a:spcAft>
              <a:buNone/>
            </a:pPr>
            <a:r>
              <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[7] Zhao, H., Liu, H., Hu, W., &amp; Yan, X. (2018). Anomaly detection and fault analysis of wind turbine components based on deep learning network. Renewable energy, 127, 825-834.</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146050" marR="26035" indent="0" algn="just">
              <a:lnSpc>
                <a:spcPct val="105000"/>
              </a:lnSpc>
              <a:spcBef>
                <a:spcPts val="5"/>
              </a:spcBef>
              <a:spcAft>
                <a:spcPts val="800"/>
              </a:spcAft>
              <a:buNone/>
            </a:pPr>
            <a:r>
              <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[8] Bi, R., Zhou, C., &amp; Hepburn, D. M. (2017). Detection and classification of faults in pitch-regulated wind turbine generators using normal behaviour models based on performance curves. Renewable Energy, 105, 674-688. </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146050" marR="26035" indent="0" algn="just">
              <a:lnSpc>
                <a:spcPct val="105000"/>
              </a:lnSpc>
              <a:spcBef>
                <a:spcPts val="5"/>
              </a:spcBef>
              <a:spcAft>
                <a:spcPts val="800"/>
              </a:spcAft>
              <a:buNone/>
            </a:pPr>
            <a:r>
              <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[9]</a:t>
            </a: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Chen, J., Hu, W., Cao, D., Zhang, B., Huang, Q., Chen, Z., &amp; </a:t>
            </a:r>
            <a:r>
              <a:rPr lang="en-IN" sz="18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Blaabjerg</a:t>
            </a: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F. (2019). An imbalance fault detection algorithm for variable-speed wind turbines: A deep learning approach. Energies, 12(14), 2764.</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36538" indent="-228600">
              <a:lnSpc>
                <a:spcPct val="115000"/>
              </a:lnSpc>
              <a:buAutoNum type="arabicPeriod" startAt="6"/>
            </a:pPr>
            <a:endParaRPr dirty="0">
              <a:solidFill>
                <a:schemeClr val="bg1"/>
              </a:solidFill>
            </a:endParaRPr>
          </a:p>
          <a:p>
            <a:pPr marL="0" lvl="0" indent="0" algn="l" rtl="0">
              <a:spcBef>
                <a:spcPts val="1200"/>
              </a:spcBef>
              <a:spcAft>
                <a:spcPts val="1200"/>
              </a:spcAft>
              <a:buNone/>
            </a:pPr>
            <a:endParaRPr dirty="0">
              <a:solidFill>
                <a:schemeClr val="bg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9166373" y="-39481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p:txBody>
      </p:sp>
      <p:sp>
        <p:nvSpPr>
          <p:cNvPr id="178" name="Google Shape;178;p20"/>
          <p:cNvSpPr txBox="1">
            <a:spLocks noGrp="1"/>
          </p:cNvSpPr>
          <p:nvPr>
            <p:ph type="body" idx="1"/>
          </p:nvPr>
        </p:nvSpPr>
        <p:spPr>
          <a:xfrm>
            <a:off x="1297500" y="307498"/>
            <a:ext cx="7038900" cy="4413328"/>
          </a:xfrm>
          <a:prstGeom prst="rect">
            <a:avLst/>
          </a:prstGeom>
        </p:spPr>
        <p:txBody>
          <a:bodyPr spcFirstLastPara="1" wrap="square" lIns="91425" tIns="91425" rIns="91425" bIns="91425" anchor="t" anchorCtr="0">
            <a:normAutofit fontScale="85000" lnSpcReduction="20000"/>
          </a:bodyPr>
          <a:lstStyle/>
          <a:p>
            <a:pPr marL="146050" marR="26035" indent="0" algn="just">
              <a:lnSpc>
                <a:spcPct val="105000"/>
              </a:lnSpc>
              <a:spcBef>
                <a:spcPts val="5"/>
              </a:spcBef>
              <a:spcAft>
                <a:spcPts val="800"/>
              </a:spcAft>
              <a:buNone/>
            </a:pPr>
            <a:r>
              <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[10] </a:t>
            </a:r>
            <a:r>
              <a:rPr lang="en-IN"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Udmale</a:t>
            </a:r>
            <a:r>
              <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S. S., &amp; Singh, S. K. (2019). Application of spectral kurtosis and improved extreme learning machine for bearing fault classification. IEEE Transactions on Instrumentation and Measurement, 68(11), 4222-4233.</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146050" marR="26035" indent="0" algn="just">
              <a:lnSpc>
                <a:spcPct val="105000"/>
              </a:lnSpc>
              <a:spcBef>
                <a:spcPts val="5"/>
              </a:spcBef>
              <a:spcAft>
                <a:spcPts val="800"/>
              </a:spcAft>
              <a:buNone/>
            </a:pPr>
            <a:r>
              <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[11] </a:t>
            </a: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Chai, Z., &amp; Zhao, C. (2019). Enhanced random forest with concurrent analysis of static and dynamic nodes for industrial fault classification. IEEE Transactions on Industrial Informatics, 16(1), 54-66.</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146050" marR="26035" indent="0" algn="just">
              <a:lnSpc>
                <a:spcPct val="105000"/>
              </a:lnSpc>
              <a:spcBef>
                <a:spcPts val="5"/>
              </a:spcBef>
              <a:spcAft>
                <a:spcPts val="800"/>
              </a:spcAft>
              <a:buNone/>
            </a:pPr>
            <a:r>
              <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[12] </a:t>
            </a: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Liu, Z., Xiao, C., Zhang, T., &amp; Zhang, X. (2020). Research on fault detection for three types of wind turbine subsystems using machine learning. Energies, 13(2), 460.</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146050" marR="26035" indent="0" algn="just">
              <a:lnSpc>
                <a:spcPct val="105000"/>
              </a:lnSpc>
              <a:spcBef>
                <a:spcPts val="5"/>
              </a:spcBef>
              <a:spcAft>
                <a:spcPts val="800"/>
              </a:spcAft>
              <a:buNone/>
            </a:pPr>
            <a:r>
              <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[13] </a:t>
            </a: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Nishat Toma, R., &amp; Kim, J. M. (2020). Bearing fault classification of induction motors using discrete wavelet transform and ensemble machine learning algorithms. Applied Sciences, 10(15), 5251.</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146050" marR="26035" indent="0" algn="just">
              <a:lnSpc>
                <a:spcPct val="105000"/>
              </a:lnSpc>
              <a:spcBef>
                <a:spcPts val="5"/>
              </a:spcBef>
              <a:spcAft>
                <a:spcPts val="800"/>
              </a:spcAft>
              <a:buNone/>
            </a:pPr>
            <a:r>
              <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[14] </a:t>
            </a: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Bode, G., </a:t>
            </a:r>
            <a:r>
              <a:rPr lang="en-IN" sz="18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Thul</a:t>
            </a: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S., Baranski, M., &amp; Müller, D. (2020). Real-world application of machine-learning-based fault detection trained with experimental data. Energy, 198, 117323.</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146050" marR="26035" indent="0" algn="just">
              <a:lnSpc>
                <a:spcPct val="105000"/>
              </a:lnSpc>
              <a:spcBef>
                <a:spcPts val="5"/>
              </a:spcBef>
              <a:spcAft>
                <a:spcPts val="800"/>
              </a:spcAft>
              <a:buNone/>
            </a:pPr>
            <a:r>
              <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[15] </a:t>
            </a: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Hsu, J. Y., Wang, Y. F., Lin, K. C., Chen, M. Y., \&amp; Hsu, J. H. Y. (2020). Wind turbine fault diagnosis and predictive maintenance through statistical process control and machine learning. </a:t>
            </a:r>
            <a:r>
              <a:rPr lang="en-IN" sz="18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Ieee</a:t>
            </a: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Access, 8, 23427-23439.</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100" b="1" i="0" u="none" strike="noStrike" kern="0" cap="none" spc="0" normalizeH="0" baseline="0" noProof="0" dirty="0">
              <a:ln>
                <a:noFill/>
              </a:ln>
              <a:solidFill>
                <a:schemeClr val="bg1"/>
              </a:solidFill>
              <a:effectLst/>
              <a:uLnTx/>
              <a:uFillTx/>
              <a:latin typeface="Arial"/>
              <a:ea typeface="+mn-ea"/>
              <a:cs typeface="+mn-cs"/>
              <a:sym typeface="Arial"/>
            </a:endParaRPr>
          </a:p>
          <a:p>
            <a:pPr marL="0" indent="0">
              <a:lnSpc>
                <a:spcPct val="100000"/>
              </a:lnSpc>
              <a:buClr>
                <a:srgbClr val="000000"/>
              </a:buClr>
              <a:buSzTx/>
              <a:buNone/>
              <a:defRPr/>
            </a:pPr>
            <a:endParaRPr kumimoji="0" lang="en-IN" sz="1100" b="1" i="0" u="none" strike="noStrike" kern="0" cap="none" spc="0" normalizeH="0" baseline="0" noProof="0" dirty="0">
              <a:ln>
                <a:noFill/>
              </a:ln>
              <a:solidFill>
                <a:schemeClr val="bg1"/>
              </a:solidFill>
              <a:effectLst/>
              <a:uLnTx/>
              <a:uFillTx/>
              <a:latin typeface="Arial"/>
              <a:ea typeface="+mn-ea"/>
              <a:cs typeface="+mn-cs"/>
              <a:sym typeface="Arial"/>
            </a:endParaRPr>
          </a:p>
          <a:p>
            <a:pPr marL="7938" indent="0">
              <a:buNone/>
            </a:pPr>
            <a:endParaRPr lang="en-IN" sz="1100" b="1" dirty="0">
              <a:solidFill>
                <a:schemeClr val="bg1"/>
              </a:solidFill>
              <a:effectLst/>
            </a:endParaRPr>
          </a:p>
          <a:p>
            <a:pPr marL="7938" indent="0">
              <a:buNone/>
            </a:pPr>
            <a:endParaRPr lang="en-IN" sz="1100" b="1" dirty="0">
              <a:solidFill>
                <a:schemeClr val="bg1"/>
              </a:solidFill>
              <a:effectLst/>
            </a:endParaRPr>
          </a:p>
          <a:p>
            <a:pPr marL="7938" indent="0">
              <a:buNone/>
            </a:pPr>
            <a:endParaRPr lang="en-IN" b="0" i="0" dirty="0">
              <a:solidFill>
                <a:schemeClr val="bg1"/>
              </a:solidFill>
              <a:effectLst/>
              <a:latin typeface="NexusSans"/>
            </a:endParaRPr>
          </a:p>
          <a:p>
            <a:pPr marL="7938" indent="0">
              <a:buNone/>
            </a:pPr>
            <a:endParaRPr lang="en-US" dirty="0">
              <a:solidFill>
                <a:schemeClr val="bg1"/>
              </a:solidFill>
            </a:endParaRPr>
          </a:p>
          <a:p>
            <a:pPr marL="0" lvl="0" indent="0" algn="l" rtl="0">
              <a:spcBef>
                <a:spcPts val="1200"/>
              </a:spcBef>
              <a:spcAft>
                <a:spcPts val="1200"/>
              </a:spcAft>
              <a:buNone/>
            </a:pPr>
            <a:endParaRPr lang="en-US" dirty="0">
              <a:solidFill>
                <a:schemeClr val="bg1"/>
              </a:solidFill>
            </a:endParaRPr>
          </a:p>
        </p:txBody>
      </p:sp>
    </p:spTree>
    <p:extLst>
      <p:ext uri="{BB962C8B-B14F-4D97-AF65-F5344CB8AC3E}">
        <p14:creationId xmlns:p14="http://schemas.microsoft.com/office/powerpoint/2010/main" val="347904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9166373" y="-39481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p:txBody>
      </p:sp>
      <p:sp>
        <p:nvSpPr>
          <p:cNvPr id="178" name="Google Shape;178;p20"/>
          <p:cNvSpPr txBox="1">
            <a:spLocks noGrp="1"/>
          </p:cNvSpPr>
          <p:nvPr>
            <p:ph type="body" idx="1"/>
          </p:nvPr>
        </p:nvSpPr>
        <p:spPr>
          <a:xfrm>
            <a:off x="1297500" y="307498"/>
            <a:ext cx="7038900" cy="4413328"/>
          </a:xfrm>
          <a:prstGeom prst="rect">
            <a:avLst/>
          </a:prstGeom>
        </p:spPr>
        <p:txBody>
          <a:bodyPr spcFirstLastPara="1" wrap="square" lIns="91425" tIns="91425" rIns="91425" bIns="91425" anchor="t" anchorCtr="0">
            <a:normAutofit/>
          </a:bodyPr>
          <a:lstStyle/>
          <a:p>
            <a:pPr marL="146050" marR="26035" indent="0" algn="just">
              <a:lnSpc>
                <a:spcPct val="105000"/>
              </a:lnSpc>
              <a:spcBef>
                <a:spcPts val="5"/>
              </a:spcBef>
              <a:spcAft>
                <a:spcPts val="800"/>
              </a:spcAft>
              <a:buNone/>
            </a:pPr>
            <a:r>
              <a:rPr lang="en-IN"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[16] </a:t>
            </a:r>
            <a:r>
              <a:rPr lang="en-IN" sz="1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Purohit, S., Ng, E. Y. K., &amp; Kabir, I. F. S. A. (2022). Evaluation of three potential machine learning algorithms for predicting the velocity and turbulence intensity of a wind turbine wake. Renewable Energy, 184, 405-420. </a:t>
            </a:r>
            <a:endParaRPr lang="en-IN" sz="1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146050" marR="26035" indent="0" algn="just">
              <a:lnSpc>
                <a:spcPct val="105000"/>
              </a:lnSpc>
              <a:spcBef>
                <a:spcPts val="5"/>
              </a:spcBef>
              <a:spcAft>
                <a:spcPts val="800"/>
              </a:spcAft>
              <a:buNone/>
            </a:pPr>
            <a:r>
              <a:rPr lang="en-IN"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[17] </a:t>
            </a:r>
            <a:r>
              <a:rPr lang="en-IN" sz="15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Khazaee</a:t>
            </a:r>
            <a:r>
              <a:rPr lang="en-IN" sz="1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M., </a:t>
            </a:r>
            <a:r>
              <a:rPr lang="en-IN" sz="15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Derian</a:t>
            </a:r>
            <a:r>
              <a:rPr lang="en-IN" sz="1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P., &amp; </a:t>
            </a:r>
            <a:r>
              <a:rPr lang="en-IN" sz="15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Mouraud</a:t>
            </a:r>
            <a:r>
              <a:rPr lang="en-IN" sz="1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 (2022). A comprehensive study on Structural Health Monitoring (SHM) of wind turbine blades by instrumenting tower using machine learning methods. Renewable Energy, 199, 1568-1579.</a:t>
            </a:r>
            <a:endParaRPr lang="en-IN" sz="1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146050" marR="26035" indent="0" algn="just">
              <a:lnSpc>
                <a:spcPct val="105000"/>
              </a:lnSpc>
              <a:spcBef>
                <a:spcPts val="5"/>
              </a:spcBef>
              <a:spcAft>
                <a:spcPts val="800"/>
              </a:spcAft>
              <a:buNone/>
            </a:pPr>
            <a:r>
              <a:rPr lang="en-IN"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[18] </a:t>
            </a:r>
            <a:r>
              <a:rPr lang="en-IN" sz="1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Singh, U., &amp; Rizwan, M. (2022). SCADA system dataset exploration and machine learning based forecast for wind turbines. Results in Engineering, 16, 100640.</a:t>
            </a:r>
          </a:p>
          <a:p>
            <a:pPr marL="146050" marR="26035" indent="0">
              <a:lnSpc>
                <a:spcPct val="105000"/>
              </a:lnSpc>
              <a:spcBef>
                <a:spcPts val="5"/>
              </a:spcBef>
              <a:spcAft>
                <a:spcPts val="800"/>
              </a:spcAft>
              <a:buNone/>
            </a:pPr>
            <a:r>
              <a:rPr lang="en-IN" sz="15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[19] Wind Turbine SCADA Dataset : </a:t>
            </a:r>
            <a:r>
              <a:rPr lang="en-IN" sz="15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www.kaggle.com/datasets/berkerisen/wind-turbine-scada-dataset</a:t>
            </a:r>
            <a:endParaRPr lang="en-IN" sz="15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46050" marR="26035" indent="0">
              <a:lnSpc>
                <a:spcPct val="105000"/>
              </a:lnSpc>
              <a:spcBef>
                <a:spcPts val="5"/>
              </a:spcBef>
              <a:spcAft>
                <a:spcPts val="800"/>
              </a:spcAft>
              <a:buNone/>
            </a:pPr>
            <a:r>
              <a:rPr lang="en-IN" sz="15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[20] https://</a:t>
            </a:r>
            <a:r>
              <a:rPr lang="en-IN" sz="1500"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www.kaggle.com</a:t>
            </a:r>
            <a:r>
              <a:rPr lang="en-IN" sz="15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/code/</a:t>
            </a:r>
            <a:r>
              <a:rPr lang="en-IN" sz="1500"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franciscotenorio</a:t>
            </a:r>
            <a:r>
              <a:rPr lang="en-IN" sz="15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/wind-turbine-energy-model-prediction</a:t>
            </a:r>
            <a:endParaRPr lang="en-IN" sz="15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46050" marR="26035" indent="0">
              <a:lnSpc>
                <a:spcPct val="105000"/>
              </a:lnSpc>
              <a:spcBef>
                <a:spcPts val="5"/>
              </a:spcBef>
              <a:spcAft>
                <a:spcPts val="800"/>
              </a:spcAft>
              <a:buNone/>
            </a:pPr>
            <a:endParaRPr lang="en-IN" sz="1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100" b="1" i="0" u="none" strike="noStrike" kern="0" cap="none" spc="0" normalizeH="0" baseline="0" noProof="0" dirty="0">
              <a:ln>
                <a:noFill/>
              </a:ln>
              <a:solidFill>
                <a:schemeClr val="bg1"/>
              </a:solidFill>
              <a:effectLst/>
              <a:uLnTx/>
              <a:uFillTx/>
              <a:latin typeface="Arial"/>
              <a:ea typeface="+mn-ea"/>
              <a:cs typeface="+mn-cs"/>
              <a:sym typeface="Arial"/>
            </a:endParaRPr>
          </a:p>
          <a:p>
            <a:pPr marL="0" indent="0">
              <a:lnSpc>
                <a:spcPct val="100000"/>
              </a:lnSpc>
              <a:buClr>
                <a:srgbClr val="000000"/>
              </a:buClr>
              <a:buSzTx/>
              <a:buNone/>
              <a:defRPr/>
            </a:pPr>
            <a:endParaRPr kumimoji="0" lang="en-IN" sz="1100" b="1" i="0" u="none" strike="noStrike" kern="0" cap="none" spc="0" normalizeH="0" baseline="0" noProof="0" dirty="0">
              <a:ln>
                <a:noFill/>
              </a:ln>
              <a:solidFill>
                <a:schemeClr val="bg1"/>
              </a:solidFill>
              <a:effectLst/>
              <a:uLnTx/>
              <a:uFillTx/>
              <a:latin typeface="Arial"/>
              <a:ea typeface="+mn-ea"/>
              <a:cs typeface="+mn-cs"/>
              <a:sym typeface="Arial"/>
            </a:endParaRPr>
          </a:p>
          <a:p>
            <a:pPr marL="7938" indent="0">
              <a:buNone/>
            </a:pPr>
            <a:endParaRPr lang="en-IN" sz="1100" b="1" dirty="0">
              <a:solidFill>
                <a:schemeClr val="bg1"/>
              </a:solidFill>
              <a:effectLst/>
            </a:endParaRPr>
          </a:p>
          <a:p>
            <a:pPr marL="7938" indent="0">
              <a:buNone/>
            </a:pPr>
            <a:endParaRPr lang="en-IN" sz="1100" b="1" dirty="0">
              <a:solidFill>
                <a:schemeClr val="bg1"/>
              </a:solidFill>
              <a:effectLst/>
            </a:endParaRPr>
          </a:p>
          <a:p>
            <a:pPr marL="7938" indent="0">
              <a:buNone/>
            </a:pPr>
            <a:endParaRPr lang="en-IN" b="0" i="0" dirty="0">
              <a:solidFill>
                <a:schemeClr val="bg1"/>
              </a:solidFill>
              <a:effectLst/>
              <a:latin typeface="NexusSans"/>
            </a:endParaRPr>
          </a:p>
          <a:p>
            <a:pPr marL="7938" indent="0">
              <a:buNone/>
            </a:pPr>
            <a:endParaRPr lang="en-US" dirty="0">
              <a:solidFill>
                <a:schemeClr val="bg1"/>
              </a:solidFill>
            </a:endParaRPr>
          </a:p>
          <a:p>
            <a:pPr marL="0" lvl="0" indent="0" algn="l" rtl="0">
              <a:spcBef>
                <a:spcPts val="1200"/>
              </a:spcBef>
              <a:spcAft>
                <a:spcPts val="1200"/>
              </a:spcAft>
              <a:buNone/>
            </a:pPr>
            <a:endParaRPr lang="en-US" dirty="0">
              <a:solidFill>
                <a:schemeClr val="bg1"/>
              </a:solidFill>
            </a:endParaRPr>
          </a:p>
        </p:txBody>
      </p:sp>
    </p:spTree>
    <p:extLst>
      <p:ext uri="{BB962C8B-B14F-4D97-AF65-F5344CB8AC3E}">
        <p14:creationId xmlns:p14="http://schemas.microsoft.com/office/powerpoint/2010/main" val="2335697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E614-B4FF-EEC7-A460-47E6E66A3F9E}"/>
              </a:ext>
            </a:extLst>
          </p:cNvPr>
          <p:cNvSpPr>
            <a:spLocks noGrp="1"/>
          </p:cNvSpPr>
          <p:nvPr>
            <p:ph type="ctrTitle"/>
          </p:nvPr>
        </p:nvSpPr>
        <p:spPr/>
        <p:txBody>
          <a:bodyPr>
            <a:normAutofit/>
          </a:bodyPr>
          <a:lstStyle/>
          <a:p>
            <a:r>
              <a:rPr lang="en-US" sz="4400" dirty="0">
                <a:latin typeface="Apple Braille" pitchFamily="2" charset="0"/>
              </a:rPr>
              <a:t>THANK YOU</a:t>
            </a:r>
          </a:p>
        </p:txBody>
      </p:sp>
      <p:sp>
        <p:nvSpPr>
          <p:cNvPr id="3" name="Subtitle 2">
            <a:extLst>
              <a:ext uri="{FF2B5EF4-FFF2-40B4-BE49-F238E27FC236}">
                <a16:creationId xmlns:a16="http://schemas.microsoft.com/office/drawing/2014/main" id="{9EC2A8FD-D483-5426-BC20-37CF2523F77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864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974970" y="237923"/>
            <a:ext cx="7038900" cy="69835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Apple Braille" pitchFamily="2" charset="0"/>
              </a:rPr>
              <a:t>                       </a:t>
            </a:r>
            <a:r>
              <a:rPr lang="en" b="1" u="sng" dirty="0">
                <a:latin typeface="Apple Color Emoji" pitchFamily="2" charset="0"/>
                <a:ea typeface="Apple Color Emoji" pitchFamily="2" charset="0"/>
                <a:cs typeface="AL BAYAN PLAIN" pitchFamily="2" charset="-78"/>
              </a:rPr>
              <a:t>MOTIVATION</a:t>
            </a:r>
            <a:r>
              <a:rPr lang="en-US" b="1" u="sng" dirty="0">
                <a:latin typeface="Apple Braille" pitchFamily="2" charset="0"/>
                <a:cs typeface="AL BAYAN PLAIN" pitchFamily="2" charset="-78"/>
              </a:rPr>
              <a:t>  </a:t>
            </a:r>
            <a:endParaRPr b="1" u="sng" dirty="0">
              <a:latin typeface="Apple Braille" pitchFamily="2" charset="0"/>
              <a:cs typeface="AL BAYAN PLAIN" pitchFamily="2" charset="-78"/>
            </a:endParaRPr>
          </a:p>
        </p:txBody>
      </p:sp>
      <p:sp>
        <p:nvSpPr>
          <p:cNvPr id="153" name="Google Shape;153;p16"/>
          <p:cNvSpPr txBox="1">
            <a:spLocks noGrp="1"/>
          </p:cNvSpPr>
          <p:nvPr>
            <p:ph type="body" idx="1"/>
          </p:nvPr>
        </p:nvSpPr>
        <p:spPr>
          <a:xfrm>
            <a:off x="1224672" y="936272"/>
            <a:ext cx="7344793" cy="366000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sz="1800" b="0" i="0" dirty="0">
                <a:solidFill>
                  <a:srgbClr val="D1D5DB"/>
                </a:solidFill>
                <a:effectLst/>
                <a:latin typeface="Söhne"/>
              </a:rPr>
              <a:t>Neural networks are a powerful machine learning technique that can be used to </a:t>
            </a:r>
            <a:r>
              <a:rPr lang="en-IN" sz="1800" b="0" i="0" dirty="0" err="1">
                <a:solidFill>
                  <a:srgbClr val="D1D5DB"/>
                </a:solidFill>
                <a:effectLst/>
                <a:latin typeface="Söhne"/>
              </a:rPr>
              <a:t>analyze</a:t>
            </a:r>
            <a:r>
              <a:rPr lang="en-IN" sz="1800" b="0" i="0" dirty="0">
                <a:solidFill>
                  <a:srgbClr val="D1D5DB"/>
                </a:solidFill>
                <a:effectLst/>
                <a:latin typeface="Söhne"/>
              </a:rPr>
              <a:t> sensor data from wind turbines and identify faults. They are inspired by the structure and function of the human brain and consist of a large number of interconnected processing units, called neurons. In the context of wind turbine fault identification, neural networks can be trained on a large dataset of normal and fault conditions to learn the patterns that correspond to different types of faults. Once trained, the neural network can </a:t>
            </a:r>
            <a:r>
              <a:rPr lang="en-IN" sz="1800" b="0" i="0" dirty="0" err="1">
                <a:solidFill>
                  <a:srgbClr val="D1D5DB"/>
                </a:solidFill>
                <a:effectLst/>
                <a:latin typeface="Söhne"/>
              </a:rPr>
              <a:t>analyze</a:t>
            </a:r>
            <a:r>
              <a:rPr lang="en-IN" sz="1800" b="0" i="0" dirty="0">
                <a:solidFill>
                  <a:srgbClr val="D1D5DB"/>
                </a:solidFill>
                <a:effectLst/>
                <a:latin typeface="Söhne"/>
              </a:rPr>
              <a:t> sensor data in real-time and provide an output indicating the presence and type of fault. The use of neural networks in wind turbine fault identification is becoming increasingly common in the wind energy industry due to their accuracy and efficiency.</a:t>
            </a:r>
            <a:endParaRPr lang="en" sz="1800"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3D88-8186-0F45-1F12-4A021CBCED20}"/>
              </a:ext>
            </a:extLst>
          </p:cNvPr>
          <p:cNvSpPr>
            <a:spLocks noGrp="1"/>
          </p:cNvSpPr>
          <p:nvPr>
            <p:ph type="title"/>
          </p:nvPr>
        </p:nvSpPr>
        <p:spPr>
          <a:xfrm>
            <a:off x="1149291" y="209725"/>
            <a:ext cx="6965927" cy="595618"/>
          </a:xfrm>
        </p:spPr>
        <p:txBody>
          <a:bodyPr>
            <a:normAutofit/>
          </a:bodyPr>
          <a:lstStyle/>
          <a:p>
            <a:r>
              <a:rPr lang="en-US" b="1" dirty="0">
                <a:solidFill>
                  <a:schemeClr val="bg1">
                    <a:lumMod val="95000"/>
                  </a:schemeClr>
                </a:solidFill>
                <a:latin typeface="Apple Color Emoji" pitchFamily="2" charset="0"/>
                <a:ea typeface="Apple Color Emoji" pitchFamily="2" charset="0"/>
              </a:rPr>
              <a:t>       LITREATURE SURVEY</a:t>
            </a:r>
          </a:p>
        </p:txBody>
      </p:sp>
      <p:graphicFrame>
        <p:nvGraphicFramePr>
          <p:cNvPr id="3" name="Table 2">
            <a:extLst>
              <a:ext uri="{FF2B5EF4-FFF2-40B4-BE49-F238E27FC236}">
                <a16:creationId xmlns:a16="http://schemas.microsoft.com/office/drawing/2014/main" id="{E0755DF1-F604-2ABE-3DF7-6F989794C825}"/>
              </a:ext>
            </a:extLst>
          </p:cNvPr>
          <p:cNvGraphicFramePr>
            <a:graphicFrameLocks noGrp="1"/>
          </p:cNvGraphicFramePr>
          <p:nvPr>
            <p:extLst>
              <p:ext uri="{D42A27DB-BD31-4B8C-83A1-F6EECF244321}">
                <p14:modId xmlns:p14="http://schemas.microsoft.com/office/powerpoint/2010/main" val="262083276"/>
              </p:ext>
            </p:extLst>
          </p:nvPr>
        </p:nvGraphicFramePr>
        <p:xfrm>
          <a:off x="1149291" y="805343"/>
          <a:ext cx="7820286" cy="4558290"/>
        </p:xfrm>
        <a:graphic>
          <a:graphicData uri="http://schemas.openxmlformats.org/drawingml/2006/table">
            <a:tbl>
              <a:tblPr/>
              <a:tblGrid>
                <a:gridCol w="1643336">
                  <a:extLst>
                    <a:ext uri="{9D8B030D-6E8A-4147-A177-3AD203B41FA5}">
                      <a16:colId xmlns:a16="http://schemas.microsoft.com/office/drawing/2014/main" val="3317761977"/>
                    </a:ext>
                  </a:extLst>
                </a:gridCol>
                <a:gridCol w="2784389">
                  <a:extLst>
                    <a:ext uri="{9D8B030D-6E8A-4147-A177-3AD203B41FA5}">
                      <a16:colId xmlns:a16="http://schemas.microsoft.com/office/drawing/2014/main" val="2733851499"/>
                    </a:ext>
                  </a:extLst>
                </a:gridCol>
                <a:gridCol w="1878227">
                  <a:extLst>
                    <a:ext uri="{9D8B030D-6E8A-4147-A177-3AD203B41FA5}">
                      <a16:colId xmlns:a16="http://schemas.microsoft.com/office/drawing/2014/main" val="3461034789"/>
                    </a:ext>
                  </a:extLst>
                </a:gridCol>
                <a:gridCol w="1514334">
                  <a:extLst>
                    <a:ext uri="{9D8B030D-6E8A-4147-A177-3AD203B41FA5}">
                      <a16:colId xmlns:a16="http://schemas.microsoft.com/office/drawing/2014/main" val="1357862768"/>
                    </a:ext>
                  </a:extLst>
                </a:gridCol>
              </a:tblGrid>
              <a:tr h="421984">
                <a:tc>
                  <a:txBody>
                    <a:bodyPr/>
                    <a:lstStyle/>
                    <a:p>
                      <a:pPr algn="ctr" rtl="0" fontAlgn="t">
                        <a:spcBef>
                          <a:spcPts val="0"/>
                        </a:spcBef>
                        <a:spcAft>
                          <a:spcPts val="0"/>
                        </a:spcAft>
                      </a:pPr>
                      <a:r>
                        <a:rPr lang="en-IN" sz="1300" b="1" i="0" u="none" strike="noStrike" dirty="0">
                          <a:solidFill>
                            <a:schemeClr val="bg1"/>
                          </a:solidFill>
                          <a:effectLst/>
                          <a:latin typeface="Arial" panose="020B0604020202020204" pitchFamily="34" charset="0"/>
                        </a:rPr>
                        <a:t>Paper No.</a:t>
                      </a:r>
                      <a:endParaRPr lang="en-IN" sz="1300" b="1" dirty="0">
                        <a:solidFill>
                          <a:schemeClr val="bg1"/>
                        </a:solidFill>
                        <a:effectLst/>
                      </a:endParaRPr>
                    </a:p>
                  </a:txBody>
                  <a:tcPr marL="51055" marR="51055" marT="51055" marB="5105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
                          <a:srgbClr val="000000"/>
                        </a:buClr>
                        <a:buSzTx/>
                        <a:buFont typeface="Arial"/>
                        <a:buNone/>
                        <a:tabLst/>
                        <a:defRPr/>
                      </a:pPr>
                      <a:r>
                        <a:rPr lang="en-IN" sz="1300" b="1" dirty="0">
                          <a:solidFill>
                            <a:schemeClr val="bg1"/>
                          </a:solidFill>
                          <a:effectLst/>
                        </a:rPr>
                        <a:t> </a:t>
                      </a:r>
                      <a:r>
                        <a:rPr lang="en-IN" sz="1300" b="1" i="0" u="none" strike="noStrike" dirty="0">
                          <a:solidFill>
                            <a:schemeClr val="bg1"/>
                          </a:solidFill>
                          <a:effectLst/>
                          <a:latin typeface="Arial" panose="020B0604020202020204" pitchFamily="34" charset="0"/>
                        </a:rPr>
                        <a:t>Attributes of data set </a:t>
                      </a:r>
                      <a:endParaRPr lang="en-IN" sz="1300" b="1" dirty="0">
                        <a:solidFill>
                          <a:schemeClr val="bg1"/>
                        </a:solidFill>
                        <a:effectLst/>
                      </a:endParaRPr>
                    </a:p>
                    <a:p>
                      <a:pPr algn="ctr" rtl="0" fontAlgn="t">
                        <a:spcBef>
                          <a:spcPts val="0"/>
                        </a:spcBef>
                        <a:spcAft>
                          <a:spcPts val="0"/>
                        </a:spcAft>
                      </a:pPr>
                      <a:endParaRPr lang="en-IN" sz="1300" b="1" dirty="0">
                        <a:solidFill>
                          <a:schemeClr val="bg1"/>
                        </a:solidFill>
                        <a:effectLst/>
                      </a:endParaRPr>
                    </a:p>
                  </a:txBody>
                  <a:tcPr marL="51055" marR="51055" marT="51055" marB="5105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300" b="1" i="0" u="none" strike="noStrike" dirty="0">
                          <a:solidFill>
                            <a:schemeClr val="bg1"/>
                          </a:solidFill>
                          <a:effectLst/>
                          <a:latin typeface="Arial" panose="020B0604020202020204" pitchFamily="34" charset="0"/>
                        </a:rPr>
                        <a:t> Algorithms</a:t>
                      </a:r>
                      <a:endParaRPr lang="en-IN" sz="1300" b="1" dirty="0">
                        <a:solidFill>
                          <a:schemeClr val="bg1"/>
                        </a:solidFill>
                        <a:effectLst/>
                      </a:endParaRPr>
                    </a:p>
                  </a:txBody>
                  <a:tcPr marL="51055" marR="51055" marT="51055" marB="5105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300" b="1" i="0" u="none" strike="noStrike" dirty="0">
                          <a:solidFill>
                            <a:schemeClr val="bg1"/>
                          </a:solidFill>
                          <a:effectLst/>
                          <a:latin typeface="Arial" panose="020B0604020202020204" pitchFamily="34" charset="0"/>
                        </a:rPr>
                        <a:t> Accuracy</a:t>
                      </a:r>
                      <a:endParaRPr lang="en-IN" sz="1300" b="1" dirty="0">
                        <a:solidFill>
                          <a:schemeClr val="bg1"/>
                        </a:solidFill>
                        <a:effectLst/>
                      </a:endParaRPr>
                    </a:p>
                  </a:txBody>
                  <a:tcPr marL="51055" marR="51055" marT="51055" marB="5105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640487"/>
                  </a:ext>
                </a:extLst>
              </a:tr>
              <a:tr h="172309">
                <a:tc>
                  <a:txBody>
                    <a:bodyPr/>
                    <a:lstStyle/>
                    <a:p>
                      <a:pPr rtl="0" fontAlgn="t">
                        <a:spcBef>
                          <a:spcPts val="0"/>
                        </a:spcBef>
                        <a:spcAft>
                          <a:spcPts val="0"/>
                        </a:spcAft>
                      </a:pPr>
                      <a:r>
                        <a:rPr lang="en-IN" sz="1300" b="1" i="0" u="none" strike="noStrike" dirty="0">
                          <a:solidFill>
                            <a:schemeClr val="bg1"/>
                          </a:solidFill>
                          <a:effectLst/>
                          <a:latin typeface="Arial" panose="020B0604020202020204" pitchFamily="34" charset="0"/>
                        </a:rPr>
                        <a:t>Paper 1: </a:t>
                      </a:r>
                      <a:r>
                        <a:rPr lang="en-IN" sz="1400" b="0" i="0" u="none" strike="noStrike" cap="none" dirty="0">
                          <a:solidFill>
                            <a:schemeClr val="bg1"/>
                          </a:solidFill>
                          <a:effectLst/>
                          <a:latin typeface="+mn-lt"/>
                          <a:ea typeface="+mn-ea"/>
                          <a:cs typeface="+mn-cs"/>
                          <a:sym typeface="Arial"/>
                        </a:rPr>
                        <a:t>Wind turbine condition monitoring by the approach of SCADA data analysis</a:t>
                      </a:r>
                      <a:r>
                        <a:rPr lang="en-IN" sz="1200" b="0" dirty="0">
                          <a:solidFill>
                            <a:schemeClr val="bg1"/>
                          </a:solidFill>
                          <a:effectLst/>
                        </a:rPr>
                        <a:t> .</a:t>
                      </a:r>
                      <a:endParaRPr lang="en-IN" sz="1300" b="0" dirty="0">
                        <a:solidFill>
                          <a:schemeClr val="bg1"/>
                        </a:solidFill>
                        <a:effectLst/>
                      </a:endParaRPr>
                    </a:p>
                    <a:p>
                      <a:pPr fontAlgn="t"/>
                      <a:br>
                        <a:rPr lang="en-IN" sz="1300" b="1" dirty="0">
                          <a:solidFill>
                            <a:schemeClr val="bg1"/>
                          </a:solidFill>
                          <a:effectLst/>
                        </a:rPr>
                      </a:br>
                      <a:endParaRPr lang="en-IN" sz="1300" b="1" dirty="0">
                        <a:solidFill>
                          <a:schemeClr val="bg1"/>
                        </a:solidFill>
                        <a:effectLst/>
                      </a:endParaRPr>
                    </a:p>
                  </a:txBody>
                  <a:tcPr marL="51055" marR="51055" marT="51055" marB="5105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fontAlgn="t"/>
                      <a:r>
                        <a:rPr lang="en-IN" sz="1300" b="0" i="0" u="none" strike="noStrike" cap="none" dirty="0">
                          <a:solidFill>
                            <a:schemeClr val="bg1"/>
                          </a:solidFill>
                          <a:effectLst/>
                          <a:latin typeface="+mn-lt"/>
                          <a:ea typeface="+mn-ea"/>
                          <a:cs typeface="+mn-cs"/>
                          <a:sym typeface="Arial"/>
                        </a:rPr>
                        <a:t>Generator speed, Rotor speed, Blade pitch angle, Nacelle position, Active power output, Reactive power output, Wind speed, Wind direction, Ambient temperature, Gearbox oil temperature, Generator bearing temperature, Blade root vibration and Tower acceleration</a:t>
                      </a:r>
                      <a:br>
                        <a:rPr lang="en-IN" sz="1300" dirty="0">
                          <a:solidFill>
                            <a:schemeClr val="bg1"/>
                          </a:solidFill>
                          <a:effectLst/>
                        </a:rPr>
                      </a:br>
                      <a:br>
                        <a:rPr lang="en-IN" sz="1300" dirty="0">
                          <a:solidFill>
                            <a:schemeClr val="bg1"/>
                          </a:solidFill>
                          <a:effectLst/>
                        </a:rPr>
                      </a:br>
                      <a:endParaRPr lang="en-IN" sz="1300" dirty="0">
                        <a:solidFill>
                          <a:schemeClr val="bg1"/>
                        </a:solidFill>
                        <a:effectLst/>
                      </a:endParaRPr>
                    </a:p>
                  </a:txBody>
                  <a:tcPr marL="51055" marR="51055" marT="51055" marB="5105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300" dirty="0">
                          <a:solidFill>
                            <a:schemeClr val="bg1"/>
                          </a:solidFill>
                          <a:effectLst/>
                        </a:rPr>
                        <a:t>ANN ,Random Forest ,SVM (</a:t>
                      </a:r>
                      <a:r>
                        <a:rPr lang="en-IN" sz="1300" b="0" i="0" u="none" strike="noStrike" cap="none" dirty="0">
                          <a:solidFill>
                            <a:schemeClr val="bg1"/>
                          </a:solidFill>
                          <a:effectLst/>
                          <a:latin typeface="+mn-lt"/>
                          <a:ea typeface="+mn-ea"/>
                          <a:cs typeface="+mn-cs"/>
                          <a:sym typeface="Arial"/>
                        </a:rPr>
                        <a:t>support vector machine</a:t>
                      </a:r>
                      <a:r>
                        <a:rPr lang="en-IN" sz="1300" dirty="0">
                          <a:solidFill>
                            <a:schemeClr val="bg1"/>
                          </a:solidFill>
                          <a:effectLst/>
                        </a:rPr>
                        <a:t>), PCA(</a:t>
                      </a:r>
                      <a:r>
                        <a:rPr lang="en-IN" sz="1300" b="0" i="0" u="none" strike="noStrike" cap="none" dirty="0">
                          <a:solidFill>
                            <a:schemeClr val="bg1"/>
                          </a:solidFill>
                          <a:effectLst/>
                          <a:latin typeface="+mn-lt"/>
                          <a:ea typeface="+mn-ea"/>
                          <a:cs typeface="+mn-cs"/>
                          <a:sym typeface="Arial"/>
                        </a:rPr>
                        <a:t>principal component analysis </a:t>
                      </a:r>
                      <a:r>
                        <a:rPr lang="en-IN" sz="1300" b="0" dirty="0">
                          <a:solidFill>
                            <a:schemeClr val="bg1"/>
                          </a:solidFill>
                          <a:effectLst/>
                        </a:rPr>
                        <a:t>)</a:t>
                      </a:r>
                    </a:p>
                  </a:txBody>
                  <a:tcPr marL="51055" marR="51055" marT="51055" marB="5105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300" b="0" i="0" u="none" strike="noStrike" cap="none" dirty="0">
                          <a:solidFill>
                            <a:schemeClr val="bg1"/>
                          </a:solidFill>
                          <a:effectLst/>
                          <a:latin typeface="+mn-lt"/>
                          <a:ea typeface="+mn-ea"/>
                          <a:cs typeface="+mn-cs"/>
                          <a:sym typeface="Arial"/>
                        </a:rPr>
                        <a:t>Reported that the overall accuracy of their approach was over 90%.</a:t>
                      </a:r>
                      <a:endParaRPr lang="en-IN" sz="1300" dirty="0">
                        <a:solidFill>
                          <a:schemeClr val="bg1"/>
                        </a:solidFill>
                        <a:effectLst/>
                      </a:endParaRPr>
                    </a:p>
                  </a:txBody>
                  <a:tcPr marL="51055" marR="51055" marT="51055" marB="5105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146511"/>
                  </a:ext>
                </a:extLst>
              </a:tr>
              <a:tr h="1412903">
                <a:tc>
                  <a:txBody>
                    <a:bodyPr/>
                    <a:lstStyle/>
                    <a:p>
                      <a:pPr rtl="0" fontAlgn="t">
                        <a:spcBef>
                          <a:spcPts val="0"/>
                        </a:spcBef>
                        <a:spcAft>
                          <a:spcPts val="0"/>
                        </a:spcAft>
                      </a:pPr>
                      <a:r>
                        <a:rPr lang="en-IN" sz="1300" b="1" i="0" u="none" strike="noStrike" dirty="0">
                          <a:solidFill>
                            <a:schemeClr val="bg1"/>
                          </a:solidFill>
                          <a:effectLst/>
                          <a:latin typeface="Arial" panose="020B0604020202020204" pitchFamily="34" charset="0"/>
                        </a:rPr>
                        <a:t>PAPER 2: </a:t>
                      </a:r>
                      <a:r>
                        <a:rPr lang="en-IN" sz="1200" b="0" i="0" u="none" strike="noStrike" cap="none" dirty="0">
                          <a:solidFill>
                            <a:schemeClr val="bg1"/>
                          </a:solidFill>
                          <a:effectLst/>
                          <a:latin typeface="+mn-lt"/>
                          <a:ea typeface="+mn-ea"/>
                          <a:cs typeface="+mn-cs"/>
                          <a:sym typeface="Arial"/>
                        </a:rPr>
                        <a:t>Detection and classification of faults in pitch-regulated wind turbine generators using normal behaviour models based on performance curves. </a:t>
                      </a:r>
                      <a:endParaRPr lang="en-IN" sz="1200" b="1" dirty="0">
                        <a:solidFill>
                          <a:schemeClr val="bg1"/>
                        </a:solidFill>
                        <a:effectLst/>
                      </a:endParaRPr>
                    </a:p>
                    <a:p>
                      <a:pPr fontAlgn="t"/>
                      <a:br>
                        <a:rPr lang="en-IN" sz="1300" b="1" dirty="0">
                          <a:solidFill>
                            <a:schemeClr val="bg1"/>
                          </a:solidFill>
                          <a:effectLst/>
                        </a:rPr>
                      </a:br>
                      <a:endParaRPr lang="en-IN" sz="1300" b="1" dirty="0">
                        <a:solidFill>
                          <a:schemeClr val="bg1"/>
                        </a:solidFill>
                        <a:effectLst/>
                      </a:endParaRPr>
                    </a:p>
                  </a:txBody>
                  <a:tcPr marL="51055" marR="51055" marT="51055" marB="5105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300" b="0" i="0" u="none" strike="noStrike" dirty="0">
                          <a:solidFill>
                            <a:schemeClr val="bg1"/>
                          </a:solidFill>
                          <a:effectLst/>
                          <a:latin typeface="Arial" panose="020B0604020202020204" pitchFamily="34" charset="0"/>
                        </a:rPr>
                        <a:t> </a:t>
                      </a:r>
                      <a:r>
                        <a:rPr lang="en-IN" sz="1300" b="0" i="0" u="none" strike="noStrike" cap="none" dirty="0">
                          <a:solidFill>
                            <a:schemeClr val="bg1"/>
                          </a:solidFill>
                          <a:effectLst/>
                          <a:latin typeface="+mn-lt"/>
                          <a:ea typeface="+mn-ea"/>
                          <a:cs typeface="+mn-cs"/>
                          <a:sym typeface="Arial"/>
                        </a:rPr>
                        <a:t>Generator speed, Rotor speed, Blade pitch angle, Power output, Wind speed, Ambient temperature, Hydraulic pressure, Pitch system status.</a:t>
                      </a:r>
                      <a:br>
                        <a:rPr lang="en-IN" sz="1300" dirty="0">
                          <a:solidFill>
                            <a:schemeClr val="bg1"/>
                          </a:solidFill>
                          <a:effectLst/>
                        </a:rPr>
                      </a:br>
                      <a:endParaRPr lang="en-IN" sz="1300" dirty="0">
                        <a:solidFill>
                          <a:schemeClr val="bg1"/>
                        </a:solidFill>
                        <a:effectLst/>
                      </a:endParaRPr>
                    </a:p>
                  </a:txBody>
                  <a:tcPr marL="51055" marR="51055" marT="51055" marB="5105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kumimoji="0" lang="en-IN" sz="1300" b="0" i="0" u="none" strike="noStrike" kern="0" cap="none" spc="0" normalizeH="0" baseline="0" noProof="0" dirty="0">
                          <a:ln>
                            <a:noFill/>
                          </a:ln>
                          <a:solidFill>
                            <a:schemeClr val="bg1"/>
                          </a:solidFill>
                          <a:effectLst/>
                          <a:uLnTx/>
                          <a:uFillTx/>
                          <a:latin typeface="+mn-lt"/>
                          <a:ea typeface="+mn-ea"/>
                          <a:cs typeface="+mn-cs"/>
                          <a:sym typeface="Arial"/>
                        </a:rPr>
                        <a:t>ANN ,Random Forest ,SVM (support vector machine) </a:t>
                      </a:r>
                      <a:br>
                        <a:rPr lang="en-IN" sz="1300" dirty="0">
                          <a:solidFill>
                            <a:schemeClr val="bg1"/>
                          </a:solidFill>
                          <a:effectLst/>
                        </a:rPr>
                      </a:br>
                      <a:endParaRPr lang="en-IN" sz="1300" dirty="0">
                        <a:solidFill>
                          <a:schemeClr val="bg1"/>
                        </a:solidFill>
                        <a:effectLst/>
                      </a:endParaRPr>
                    </a:p>
                  </a:txBody>
                  <a:tcPr marL="51055" marR="51055" marT="51055" marB="5105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300" b="0" i="0" u="none" strike="noStrike" cap="none" dirty="0">
                          <a:solidFill>
                            <a:schemeClr val="bg1"/>
                          </a:solidFill>
                          <a:effectLst/>
                          <a:latin typeface="+mn-lt"/>
                          <a:ea typeface="+mn-ea"/>
                          <a:cs typeface="+mn-cs"/>
                          <a:sym typeface="Arial"/>
                        </a:rPr>
                        <a:t>The authors reported an overall accuracy of 93% for fault detection, and an overall accuracy of 86% for fault classification.</a:t>
                      </a:r>
                      <a:endParaRPr lang="en-IN" sz="1300" dirty="0">
                        <a:solidFill>
                          <a:schemeClr val="bg1"/>
                        </a:solidFill>
                        <a:effectLst/>
                      </a:endParaRPr>
                    </a:p>
                  </a:txBody>
                  <a:tcPr marL="51055" marR="51055" marT="51055" marB="5105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7480560"/>
                  </a:ext>
                </a:extLst>
              </a:tr>
            </a:tbl>
          </a:graphicData>
        </a:graphic>
      </p:graphicFrame>
      <p:sp>
        <p:nvSpPr>
          <p:cNvPr id="4" name="Rectangle 1">
            <a:extLst>
              <a:ext uri="{FF2B5EF4-FFF2-40B4-BE49-F238E27FC236}">
                <a16:creationId xmlns:a16="http://schemas.microsoft.com/office/drawing/2014/main" id="{04E4DAFC-0409-D25A-80F0-336C283EBA3B}"/>
              </a:ext>
            </a:extLst>
          </p:cNvPr>
          <p:cNvSpPr>
            <a:spLocks noChangeArrowheads="1"/>
          </p:cNvSpPr>
          <p:nvPr/>
        </p:nvSpPr>
        <p:spPr bwMode="auto">
          <a:xfrm>
            <a:off x="1216683" y="1233959"/>
            <a:ext cx="189906" cy="309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solidFill>
                <a:schemeClr val="bg1"/>
              </a:solidFill>
            </a:endParaRPr>
          </a:p>
        </p:txBody>
      </p:sp>
    </p:spTree>
    <p:extLst>
      <p:ext uri="{BB962C8B-B14F-4D97-AF65-F5344CB8AC3E}">
        <p14:creationId xmlns:p14="http://schemas.microsoft.com/office/powerpoint/2010/main" val="192308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ECBC2-09D8-1A94-7D50-9A88CFD4E774}"/>
              </a:ext>
            </a:extLst>
          </p:cNvPr>
          <p:cNvSpPr>
            <a:spLocks noGrp="1"/>
          </p:cNvSpPr>
          <p:nvPr>
            <p:ph type="title"/>
          </p:nvPr>
        </p:nvSpPr>
        <p:spPr>
          <a:xfrm>
            <a:off x="9001385" y="393750"/>
            <a:ext cx="83891" cy="914100"/>
          </a:xfrm>
        </p:spPr>
        <p:txBody>
          <a:bodyPr/>
          <a:lstStyle/>
          <a:p>
            <a:endParaRPr lang="en-US" dirty="0"/>
          </a:p>
        </p:txBody>
      </p:sp>
      <p:graphicFrame>
        <p:nvGraphicFramePr>
          <p:cNvPr id="3" name="Table 2">
            <a:extLst>
              <a:ext uri="{FF2B5EF4-FFF2-40B4-BE49-F238E27FC236}">
                <a16:creationId xmlns:a16="http://schemas.microsoft.com/office/drawing/2014/main" id="{7BDCA030-7FB1-BBF8-4B07-DA2C033B4B31}"/>
              </a:ext>
            </a:extLst>
          </p:cNvPr>
          <p:cNvGraphicFramePr>
            <a:graphicFrameLocks noGrp="1"/>
          </p:cNvGraphicFramePr>
          <p:nvPr>
            <p:extLst>
              <p:ext uri="{D42A27DB-BD31-4B8C-83A1-F6EECF244321}">
                <p14:modId xmlns:p14="http://schemas.microsoft.com/office/powerpoint/2010/main" val="4128238927"/>
              </p:ext>
            </p:extLst>
          </p:nvPr>
        </p:nvGraphicFramePr>
        <p:xfrm>
          <a:off x="1005016" y="317038"/>
          <a:ext cx="7868821" cy="4732758"/>
        </p:xfrm>
        <a:graphic>
          <a:graphicData uri="http://schemas.openxmlformats.org/drawingml/2006/table">
            <a:tbl>
              <a:tblPr/>
              <a:tblGrid>
                <a:gridCol w="1886465">
                  <a:extLst>
                    <a:ext uri="{9D8B030D-6E8A-4147-A177-3AD203B41FA5}">
                      <a16:colId xmlns:a16="http://schemas.microsoft.com/office/drawing/2014/main" val="743347416"/>
                    </a:ext>
                  </a:extLst>
                </a:gridCol>
                <a:gridCol w="2454876">
                  <a:extLst>
                    <a:ext uri="{9D8B030D-6E8A-4147-A177-3AD203B41FA5}">
                      <a16:colId xmlns:a16="http://schemas.microsoft.com/office/drawing/2014/main" val="1304398808"/>
                    </a:ext>
                  </a:extLst>
                </a:gridCol>
                <a:gridCol w="1985319">
                  <a:extLst>
                    <a:ext uri="{9D8B030D-6E8A-4147-A177-3AD203B41FA5}">
                      <a16:colId xmlns:a16="http://schemas.microsoft.com/office/drawing/2014/main" val="938488283"/>
                    </a:ext>
                  </a:extLst>
                </a:gridCol>
                <a:gridCol w="1542161">
                  <a:extLst>
                    <a:ext uri="{9D8B030D-6E8A-4147-A177-3AD203B41FA5}">
                      <a16:colId xmlns:a16="http://schemas.microsoft.com/office/drawing/2014/main" val="1234925346"/>
                    </a:ext>
                  </a:extLst>
                </a:gridCol>
              </a:tblGrid>
              <a:tr h="563412">
                <a:tc>
                  <a:txBody>
                    <a:bodyPr/>
                    <a:lstStyle/>
                    <a:p>
                      <a:pPr algn="ctr" rtl="0" fontAlgn="t">
                        <a:spcBef>
                          <a:spcPts val="0"/>
                        </a:spcBef>
                        <a:spcAft>
                          <a:spcPts val="0"/>
                        </a:spcAft>
                      </a:pPr>
                      <a:r>
                        <a:rPr lang="en-IN" sz="1300" b="1" i="0" u="none" strike="noStrike" dirty="0">
                          <a:solidFill>
                            <a:schemeClr val="bg1"/>
                          </a:solidFill>
                          <a:effectLst/>
                          <a:latin typeface="Arial" panose="020B0604020202020204" pitchFamily="34" charset="0"/>
                        </a:rPr>
                        <a:t>Paper No.</a:t>
                      </a:r>
                      <a:endParaRPr lang="en-IN" sz="1300" b="1" dirty="0">
                        <a:solidFill>
                          <a:schemeClr val="bg1"/>
                        </a:solidFill>
                        <a:effectLst/>
                      </a:endParaRPr>
                    </a:p>
                  </a:txBody>
                  <a:tcPr marL="42628" marR="42628" marT="42628" marB="42628">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
                          <a:srgbClr val="000000"/>
                        </a:buClr>
                        <a:buSzTx/>
                        <a:buFont typeface="Arial"/>
                        <a:buNone/>
                        <a:tabLst/>
                        <a:defRPr/>
                      </a:pPr>
                      <a:r>
                        <a:rPr lang="en-IN" sz="1300" b="1" dirty="0">
                          <a:solidFill>
                            <a:schemeClr val="bg1"/>
                          </a:solidFill>
                          <a:effectLst/>
                        </a:rPr>
                        <a:t> </a:t>
                      </a:r>
                      <a:r>
                        <a:rPr lang="en-IN" sz="1300" b="1" i="0" u="none" strike="noStrike" dirty="0">
                          <a:solidFill>
                            <a:schemeClr val="bg1"/>
                          </a:solidFill>
                          <a:effectLst/>
                          <a:latin typeface="Arial" panose="020B0604020202020204" pitchFamily="34" charset="0"/>
                        </a:rPr>
                        <a:t>Attributes of data set </a:t>
                      </a:r>
                      <a:endParaRPr lang="en-IN" sz="1300" b="1" dirty="0">
                        <a:solidFill>
                          <a:schemeClr val="bg1"/>
                        </a:solidFill>
                        <a:effectLst/>
                      </a:endParaRPr>
                    </a:p>
                    <a:p>
                      <a:pPr algn="ctr" rtl="0" fontAlgn="t">
                        <a:spcBef>
                          <a:spcPts val="0"/>
                        </a:spcBef>
                        <a:spcAft>
                          <a:spcPts val="0"/>
                        </a:spcAft>
                      </a:pPr>
                      <a:endParaRPr lang="en-IN" sz="1300" b="1" dirty="0">
                        <a:solidFill>
                          <a:schemeClr val="bg1"/>
                        </a:solidFill>
                        <a:effectLst/>
                      </a:endParaRPr>
                    </a:p>
                  </a:txBody>
                  <a:tcPr marL="42628" marR="42628" marT="42628" marB="42628">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300" b="1" i="0" u="none" strike="noStrike" dirty="0">
                          <a:solidFill>
                            <a:schemeClr val="bg1"/>
                          </a:solidFill>
                          <a:effectLst/>
                          <a:latin typeface="Arial" panose="020B0604020202020204" pitchFamily="34" charset="0"/>
                        </a:rPr>
                        <a:t>Algorithms</a:t>
                      </a:r>
                      <a:endParaRPr lang="en-IN" sz="1300" b="1" dirty="0">
                        <a:solidFill>
                          <a:schemeClr val="bg1"/>
                        </a:solidFill>
                        <a:effectLst/>
                      </a:endParaRPr>
                    </a:p>
                  </a:txBody>
                  <a:tcPr marL="42628" marR="42628" marT="42628" marB="42628">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300" b="1" i="0" u="none" strike="noStrike" dirty="0">
                          <a:solidFill>
                            <a:schemeClr val="bg1"/>
                          </a:solidFill>
                          <a:effectLst/>
                          <a:latin typeface="Arial" panose="020B0604020202020204" pitchFamily="34" charset="0"/>
                        </a:rPr>
                        <a:t>   Accuracy</a:t>
                      </a:r>
                      <a:endParaRPr lang="en-IN" sz="1300" b="1" dirty="0">
                        <a:solidFill>
                          <a:schemeClr val="bg1"/>
                        </a:solidFill>
                        <a:effectLst/>
                      </a:endParaRPr>
                    </a:p>
                  </a:txBody>
                  <a:tcPr marL="42628" marR="42628" marT="42628" marB="42628">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9687918"/>
                  </a:ext>
                </a:extLst>
              </a:tr>
              <a:tr h="2077097">
                <a:tc>
                  <a:txBody>
                    <a:bodyPr/>
                    <a:lstStyle/>
                    <a:p>
                      <a:pPr algn="l" rtl="0" fontAlgn="t">
                        <a:spcBef>
                          <a:spcPts val="0"/>
                        </a:spcBef>
                        <a:spcAft>
                          <a:spcPts val="0"/>
                        </a:spcAft>
                      </a:pPr>
                      <a:r>
                        <a:rPr lang="en-IN" sz="1300" b="1" i="0" u="none" strike="noStrike" dirty="0">
                          <a:solidFill>
                            <a:schemeClr val="bg1"/>
                          </a:solidFill>
                          <a:effectLst/>
                          <a:latin typeface="Arial" panose="020B0604020202020204" pitchFamily="34" charset="0"/>
                        </a:rPr>
                        <a:t>PAPER 3: </a:t>
                      </a:r>
                      <a:r>
                        <a:rPr lang="en-IN" sz="1400" b="0" i="0" u="none" strike="noStrike" cap="none" dirty="0">
                          <a:solidFill>
                            <a:schemeClr val="bg1"/>
                          </a:solidFill>
                          <a:effectLst/>
                          <a:latin typeface="+mn-lt"/>
                          <a:ea typeface="+mn-ea"/>
                          <a:cs typeface="+mn-cs"/>
                          <a:sym typeface="Arial"/>
                        </a:rPr>
                        <a:t>Diagnosing wind turbine faults using machine learning techniques applied to operational data. </a:t>
                      </a:r>
                      <a:endParaRPr lang="en-IN" sz="1300" b="1" dirty="0">
                        <a:solidFill>
                          <a:schemeClr val="bg1"/>
                        </a:solidFill>
                        <a:effectLst/>
                      </a:endParaRPr>
                    </a:p>
                  </a:txBody>
                  <a:tcPr marL="42628" marR="42628" marT="42628" marB="42628">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algn="l" rtl="0" fontAlgn="t">
                        <a:spcBef>
                          <a:spcPts val="0"/>
                        </a:spcBef>
                        <a:spcAft>
                          <a:spcPts val="0"/>
                        </a:spcAft>
                      </a:pPr>
                      <a:r>
                        <a:rPr lang="en-IN" sz="1300" b="0" i="0" u="none" strike="noStrike" cap="none" dirty="0">
                          <a:solidFill>
                            <a:schemeClr val="bg1"/>
                          </a:solidFill>
                          <a:effectLst/>
                          <a:latin typeface="+mn-lt"/>
                          <a:ea typeface="+mn-ea"/>
                          <a:cs typeface="+mn-cs"/>
                          <a:sym typeface="Arial"/>
                        </a:rPr>
                        <a:t>The attributes used in the analysis may include data related to the operation of wind turbines, such as wind speed, power output, temperature, vibration, and other sensor data.</a:t>
                      </a:r>
                      <a:endParaRPr lang="en-IN" sz="1300" dirty="0">
                        <a:solidFill>
                          <a:schemeClr val="bg1"/>
                        </a:solidFill>
                        <a:effectLst/>
                      </a:endParaRPr>
                    </a:p>
                  </a:txBody>
                  <a:tcPr marL="42628" marR="42628" marT="42628" marB="42628">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
                          <a:srgbClr val="000000"/>
                        </a:buClr>
                        <a:buSzTx/>
                        <a:buFont typeface="Arial"/>
                        <a:buNone/>
                        <a:tabLst/>
                        <a:defRPr/>
                      </a:pPr>
                      <a:r>
                        <a:rPr lang="en-IN" sz="1300" b="0" dirty="0">
                          <a:solidFill>
                            <a:schemeClr val="bg1"/>
                          </a:solidFill>
                          <a:effectLst/>
                        </a:rPr>
                        <a:t>ANN,RNN(</a:t>
                      </a:r>
                      <a:r>
                        <a:rPr lang="en-IN" sz="1300" b="0" i="0" u="none" strike="noStrike" cap="none" dirty="0">
                          <a:solidFill>
                            <a:schemeClr val="bg1"/>
                          </a:solidFill>
                          <a:effectLst/>
                          <a:latin typeface="+mn-lt"/>
                          <a:ea typeface="+mn-ea"/>
                          <a:cs typeface="+mn-cs"/>
                          <a:sym typeface="Arial"/>
                        </a:rPr>
                        <a:t>Recurrent neural network)</a:t>
                      </a:r>
                      <a:r>
                        <a:rPr lang="en-IN" sz="1300" b="0" dirty="0">
                          <a:solidFill>
                            <a:schemeClr val="bg1"/>
                          </a:solidFill>
                          <a:effectLst/>
                        </a:rPr>
                        <a:t>,SVM</a:t>
                      </a:r>
                      <a:r>
                        <a:rPr kumimoji="0" lang="en-IN" sz="1300" b="0" i="0" u="none" strike="noStrike" kern="0" cap="none" spc="0" normalizeH="0" baseline="0" noProof="0" dirty="0">
                          <a:ln>
                            <a:noFill/>
                          </a:ln>
                          <a:solidFill>
                            <a:schemeClr val="bg1"/>
                          </a:solidFill>
                          <a:effectLst/>
                          <a:uLnTx/>
                          <a:uFillTx/>
                          <a:latin typeface="+mn-lt"/>
                          <a:ea typeface="+mn-ea"/>
                          <a:cs typeface="+mn-cs"/>
                          <a:sym typeface="Arial"/>
                        </a:rPr>
                        <a:t>(support vector machine), PCA(principal component analysis )</a:t>
                      </a:r>
                      <a:endParaRPr lang="en-IN" sz="1300" b="0" dirty="0">
                        <a:solidFill>
                          <a:schemeClr val="bg1"/>
                        </a:solidFill>
                        <a:effectLst/>
                      </a:endParaRPr>
                    </a:p>
                  </a:txBody>
                  <a:tcPr marL="42628" marR="42628" marT="42628" marB="42628">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algn="l" fontAlgn="t"/>
                      <a:r>
                        <a:rPr lang="en-IN" sz="1300" b="0" i="0" u="none" strike="noStrike" cap="none" dirty="0">
                          <a:solidFill>
                            <a:schemeClr val="bg1"/>
                          </a:solidFill>
                          <a:effectLst/>
                          <a:latin typeface="+mn-lt"/>
                          <a:ea typeface="+mn-ea"/>
                          <a:cs typeface="+mn-cs"/>
                          <a:sym typeface="Arial"/>
                        </a:rPr>
                        <a:t>As this paper do not  provide specific results or accuracy levels</a:t>
                      </a:r>
                      <a:endParaRPr lang="en-IN" sz="1300" dirty="0">
                        <a:solidFill>
                          <a:schemeClr val="bg1"/>
                        </a:solidFill>
                        <a:effectLst/>
                      </a:endParaRPr>
                    </a:p>
                  </a:txBody>
                  <a:tcPr marL="42628" marR="42628" marT="42628" marB="42628">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9802429"/>
                  </a:ext>
                </a:extLst>
              </a:tr>
              <a:tr h="2092249">
                <a:tc>
                  <a:txBody>
                    <a:bodyPr/>
                    <a:lstStyle/>
                    <a:p>
                      <a:pPr algn="l" rtl="0" fontAlgn="t">
                        <a:spcBef>
                          <a:spcPts val="0"/>
                        </a:spcBef>
                        <a:spcAft>
                          <a:spcPts val="0"/>
                        </a:spcAft>
                      </a:pPr>
                      <a:r>
                        <a:rPr lang="en-IN" sz="1300" b="1" i="0" u="none" strike="noStrike" dirty="0">
                          <a:solidFill>
                            <a:schemeClr val="bg1"/>
                          </a:solidFill>
                          <a:effectLst/>
                          <a:latin typeface="Arial" panose="020B0604020202020204" pitchFamily="34" charset="0"/>
                        </a:rPr>
                        <a:t>PAPER 4: </a:t>
                      </a:r>
                      <a:r>
                        <a:rPr lang="en-IN" sz="1400" b="0" i="0" u="none" strike="noStrike" cap="none" dirty="0">
                          <a:solidFill>
                            <a:schemeClr val="bg1"/>
                          </a:solidFill>
                          <a:effectLst/>
                          <a:latin typeface="+mn-lt"/>
                          <a:ea typeface="+mn-ea"/>
                          <a:cs typeface="+mn-cs"/>
                          <a:sym typeface="Arial"/>
                        </a:rPr>
                        <a:t>A generalized model for wind turbine anomaly identification based on SCADA data.</a:t>
                      </a:r>
                      <a:r>
                        <a:rPr lang="en-IN" sz="1200" b="0" dirty="0">
                          <a:solidFill>
                            <a:schemeClr val="bg1"/>
                          </a:solidFill>
                          <a:effectLst/>
                        </a:rPr>
                        <a:t> </a:t>
                      </a:r>
                      <a:endParaRPr lang="en-IN" sz="1300" b="0" dirty="0">
                        <a:solidFill>
                          <a:schemeClr val="bg1"/>
                        </a:solidFill>
                        <a:effectLst/>
                      </a:endParaRPr>
                    </a:p>
                    <a:p>
                      <a:pPr algn="l" fontAlgn="t"/>
                      <a:br>
                        <a:rPr lang="en-IN" sz="1300" b="1" dirty="0">
                          <a:solidFill>
                            <a:schemeClr val="bg1"/>
                          </a:solidFill>
                          <a:effectLst/>
                        </a:rPr>
                      </a:br>
                      <a:endParaRPr lang="en-IN" sz="1300" b="1" dirty="0">
                        <a:solidFill>
                          <a:schemeClr val="bg1"/>
                        </a:solidFill>
                        <a:effectLst/>
                      </a:endParaRPr>
                    </a:p>
                  </a:txBody>
                  <a:tcPr marL="42628" marR="42628" marT="42628" marB="42628">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algn="l" rtl="0" fontAlgn="t">
                        <a:spcBef>
                          <a:spcPts val="0"/>
                        </a:spcBef>
                        <a:spcAft>
                          <a:spcPts val="1200"/>
                        </a:spcAft>
                      </a:pPr>
                      <a:r>
                        <a:rPr lang="en-IN" sz="1300" b="0" i="0" u="none" strike="noStrike" cap="none" dirty="0">
                          <a:solidFill>
                            <a:schemeClr val="bg1"/>
                          </a:solidFill>
                          <a:effectLst/>
                          <a:latin typeface="+mn-lt"/>
                          <a:ea typeface="+mn-ea"/>
                          <a:cs typeface="+mn-cs"/>
                          <a:sym typeface="Arial"/>
                        </a:rPr>
                        <a:t>Data from the Supervisory Control and Data Acquisition (SCADA) system, wind turbine speed, wind direction, generator speed, generator power, rotor speed, blade pitch angle, nacelle position, ambient temperature, oil temperature, vibration signals, electrical signals.</a:t>
                      </a:r>
                      <a:endParaRPr lang="en-IN" sz="1300" dirty="0">
                        <a:solidFill>
                          <a:schemeClr val="bg1"/>
                        </a:solidFill>
                        <a:effectLst/>
                      </a:endParaRPr>
                    </a:p>
                  </a:txBody>
                  <a:tcPr marL="42628" marR="42628" marT="42628" marB="42628">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r>
                        <a:rPr kumimoji="0" lang="en-IN" sz="1300" b="0" i="0" u="none" strike="noStrike" kern="0" cap="none" spc="0" normalizeH="0" baseline="0" noProof="0" dirty="0">
                          <a:ln>
                            <a:noFill/>
                          </a:ln>
                          <a:solidFill>
                            <a:schemeClr val="bg1"/>
                          </a:solidFill>
                          <a:effectLst/>
                          <a:uLnTx/>
                          <a:uFillTx/>
                          <a:latin typeface="+mn-lt"/>
                          <a:ea typeface="+mn-ea"/>
                          <a:cs typeface="+mn-cs"/>
                          <a:sym typeface="Arial"/>
                        </a:rPr>
                        <a:t>ANN ,Random Forest ,SVM (support vector machine), ELM(</a:t>
                      </a:r>
                      <a:r>
                        <a:rPr lang="en-IN" sz="1300" b="0" i="0" u="none" strike="noStrike" cap="none" dirty="0">
                          <a:solidFill>
                            <a:schemeClr val="bg1"/>
                          </a:solidFill>
                          <a:effectLst/>
                          <a:latin typeface="+mn-lt"/>
                          <a:ea typeface="+mn-ea"/>
                          <a:cs typeface="+mn-cs"/>
                          <a:sym typeface="Arial"/>
                        </a:rPr>
                        <a:t>Extreme learning machine)</a:t>
                      </a:r>
                      <a:br>
                        <a:rPr lang="en-IN" sz="1300" dirty="0">
                          <a:solidFill>
                            <a:schemeClr val="bg1"/>
                          </a:solidFill>
                          <a:effectLst/>
                        </a:rPr>
                      </a:br>
                      <a:endParaRPr lang="en-IN" sz="1300" dirty="0">
                        <a:solidFill>
                          <a:schemeClr val="bg1"/>
                        </a:solidFill>
                        <a:effectLst/>
                      </a:endParaRPr>
                    </a:p>
                  </a:txBody>
                  <a:tcPr marL="42628" marR="42628" marT="42628" marB="42628">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algn="l" rtl="0" fontAlgn="t">
                        <a:spcBef>
                          <a:spcPts val="0"/>
                        </a:spcBef>
                        <a:spcAft>
                          <a:spcPts val="0"/>
                        </a:spcAft>
                      </a:pPr>
                      <a:r>
                        <a:rPr lang="en-IN" sz="1300" b="0" i="0" u="none" strike="noStrike" cap="none" dirty="0">
                          <a:solidFill>
                            <a:schemeClr val="bg1"/>
                          </a:solidFill>
                          <a:effectLst/>
                          <a:latin typeface="+mn-lt"/>
                          <a:ea typeface="+mn-ea"/>
                          <a:cs typeface="+mn-cs"/>
                          <a:sym typeface="Arial"/>
                        </a:rPr>
                        <a:t>The proposed model achieved an overall detection rate of 92.4% for different types of wind turbine anomalies, with a false alarm rate of 1.9%.</a:t>
                      </a:r>
                      <a:endParaRPr lang="en-IN" sz="1300" dirty="0">
                        <a:solidFill>
                          <a:schemeClr val="bg1"/>
                        </a:solidFill>
                        <a:effectLst/>
                      </a:endParaRPr>
                    </a:p>
                  </a:txBody>
                  <a:tcPr marL="42628" marR="42628" marT="42628" marB="42628">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6503145"/>
                  </a:ext>
                </a:extLst>
              </a:tr>
            </a:tbl>
          </a:graphicData>
        </a:graphic>
      </p:graphicFrame>
      <p:sp>
        <p:nvSpPr>
          <p:cNvPr id="4" name="Rectangle 1">
            <a:extLst>
              <a:ext uri="{FF2B5EF4-FFF2-40B4-BE49-F238E27FC236}">
                <a16:creationId xmlns:a16="http://schemas.microsoft.com/office/drawing/2014/main" id="{748EE421-4A30-23EA-2B26-EA2E46222470}"/>
              </a:ext>
            </a:extLst>
          </p:cNvPr>
          <p:cNvSpPr>
            <a:spLocks noChangeArrowheads="1"/>
          </p:cNvSpPr>
          <p:nvPr/>
        </p:nvSpPr>
        <p:spPr bwMode="auto">
          <a:xfrm>
            <a:off x="2323750" y="1015068"/>
            <a:ext cx="9647524" cy="166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954925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2E2B0-D900-FD7A-46D9-E5F8B641DB97}"/>
              </a:ext>
            </a:extLst>
          </p:cNvPr>
          <p:cNvSpPr>
            <a:spLocks noGrp="1"/>
          </p:cNvSpPr>
          <p:nvPr>
            <p:ph type="title"/>
          </p:nvPr>
        </p:nvSpPr>
        <p:spPr>
          <a:xfrm>
            <a:off x="11629143" y="306333"/>
            <a:ext cx="4209016" cy="914100"/>
          </a:xfrm>
        </p:spPr>
        <p:txBody>
          <a:bodyPr>
            <a:normAutofit/>
          </a:bodyPr>
          <a:lstStyle/>
          <a:p>
            <a:endParaRPr lang="en-US" sz="1300" dirty="0"/>
          </a:p>
        </p:txBody>
      </p:sp>
      <p:graphicFrame>
        <p:nvGraphicFramePr>
          <p:cNvPr id="3" name="Table 2">
            <a:extLst>
              <a:ext uri="{FF2B5EF4-FFF2-40B4-BE49-F238E27FC236}">
                <a16:creationId xmlns:a16="http://schemas.microsoft.com/office/drawing/2014/main" id="{B679BDF0-6601-18D8-41A0-AC7D05615875}"/>
              </a:ext>
            </a:extLst>
          </p:cNvPr>
          <p:cNvGraphicFramePr>
            <a:graphicFrameLocks noGrp="1"/>
          </p:cNvGraphicFramePr>
          <p:nvPr>
            <p:extLst>
              <p:ext uri="{D42A27DB-BD31-4B8C-83A1-F6EECF244321}">
                <p14:modId xmlns:p14="http://schemas.microsoft.com/office/powerpoint/2010/main" val="2799710180"/>
              </p:ext>
            </p:extLst>
          </p:nvPr>
        </p:nvGraphicFramePr>
        <p:xfrm>
          <a:off x="1046622" y="407986"/>
          <a:ext cx="7879169" cy="4548211"/>
        </p:xfrm>
        <a:graphic>
          <a:graphicData uri="http://schemas.openxmlformats.org/drawingml/2006/table">
            <a:tbl>
              <a:tblPr/>
              <a:tblGrid>
                <a:gridCol w="1803670">
                  <a:extLst>
                    <a:ext uri="{9D8B030D-6E8A-4147-A177-3AD203B41FA5}">
                      <a16:colId xmlns:a16="http://schemas.microsoft.com/office/drawing/2014/main" val="4083247030"/>
                    </a:ext>
                  </a:extLst>
                </a:gridCol>
                <a:gridCol w="2273643">
                  <a:extLst>
                    <a:ext uri="{9D8B030D-6E8A-4147-A177-3AD203B41FA5}">
                      <a16:colId xmlns:a16="http://schemas.microsoft.com/office/drawing/2014/main" val="1516226552"/>
                    </a:ext>
                  </a:extLst>
                </a:gridCol>
                <a:gridCol w="1985319">
                  <a:extLst>
                    <a:ext uri="{9D8B030D-6E8A-4147-A177-3AD203B41FA5}">
                      <a16:colId xmlns:a16="http://schemas.microsoft.com/office/drawing/2014/main" val="884973144"/>
                    </a:ext>
                  </a:extLst>
                </a:gridCol>
                <a:gridCol w="1816537">
                  <a:extLst>
                    <a:ext uri="{9D8B030D-6E8A-4147-A177-3AD203B41FA5}">
                      <a16:colId xmlns:a16="http://schemas.microsoft.com/office/drawing/2014/main" val="3494083284"/>
                    </a:ext>
                  </a:extLst>
                </a:gridCol>
              </a:tblGrid>
              <a:tr h="394282">
                <a:tc>
                  <a:txBody>
                    <a:bodyPr/>
                    <a:lstStyle/>
                    <a:p>
                      <a:pPr algn="ctr" rtl="0" fontAlgn="t">
                        <a:spcBef>
                          <a:spcPts val="0"/>
                        </a:spcBef>
                        <a:spcAft>
                          <a:spcPts val="0"/>
                        </a:spcAft>
                      </a:pPr>
                      <a:r>
                        <a:rPr lang="en-IN" sz="1300" b="1" i="0" u="none" strike="noStrike" dirty="0">
                          <a:solidFill>
                            <a:schemeClr val="bg1"/>
                          </a:solidFill>
                          <a:effectLst/>
                          <a:latin typeface="Arial" panose="020B0604020202020204" pitchFamily="34" charset="0"/>
                        </a:rPr>
                        <a:t>Paper No</a:t>
                      </a:r>
                      <a:endParaRPr lang="en-IN" sz="1300" b="1" dirty="0">
                        <a:solidFill>
                          <a:schemeClr val="bg1"/>
                        </a:solidFill>
                        <a:effectLst/>
                      </a:endParaRPr>
                    </a:p>
                  </a:txBody>
                  <a:tcPr marL="42132" marR="42132" marT="42132" marB="4213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
                          <a:srgbClr val="000000"/>
                        </a:buClr>
                        <a:buSzTx/>
                        <a:buFont typeface="Arial"/>
                        <a:buNone/>
                        <a:tabLst/>
                        <a:defRPr/>
                      </a:pPr>
                      <a:r>
                        <a:rPr lang="en-IN" sz="1300" b="1" dirty="0">
                          <a:solidFill>
                            <a:schemeClr val="bg1"/>
                          </a:solidFill>
                          <a:effectLst/>
                        </a:rPr>
                        <a:t> </a:t>
                      </a:r>
                      <a:r>
                        <a:rPr lang="en-IN" sz="1300" b="1" i="0" u="none" strike="noStrike" dirty="0">
                          <a:solidFill>
                            <a:schemeClr val="bg1"/>
                          </a:solidFill>
                          <a:effectLst/>
                          <a:latin typeface="Arial" panose="020B0604020202020204" pitchFamily="34" charset="0"/>
                        </a:rPr>
                        <a:t>Attributes of data set </a:t>
                      </a:r>
                      <a:endParaRPr lang="en-IN" sz="1300" b="1" dirty="0">
                        <a:solidFill>
                          <a:schemeClr val="bg1"/>
                        </a:solidFill>
                        <a:effectLst/>
                      </a:endParaRPr>
                    </a:p>
                    <a:p>
                      <a:pPr algn="ctr" rtl="0" fontAlgn="t">
                        <a:spcBef>
                          <a:spcPts val="0"/>
                        </a:spcBef>
                        <a:spcAft>
                          <a:spcPts val="0"/>
                        </a:spcAft>
                      </a:pPr>
                      <a:endParaRPr lang="en-IN" sz="1300" b="1" dirty="0">
                        <a:solidFill>
                          <a:schemeClr val="bg1"/>
                        </a:solidFill>
                        <a:effectLst/>
                      </a:endParaRPr>
                    </a:p>
                  </a:txBody>
                  <a:tcPr marL="42132" marR="42132" marT="42132" marB="4213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300" b="1" i="0" u="none" strike="noStrike" dirty="0">
                          <a:solidFill>
                            <a:schemeClr val="bg1"/>
                          </a:solidFill>
                          <a:effectLst/>
                          <a:latin typeface="Arial" panose="020B0604020202020204" pitchFamily="34" charset="0"/>
                        </a:rPr>
                        <a:t>Algorithms</a:t>
                      </a:r>
                      <a:endParaRPr lang="en-IN" sz="1300" b="1" dirty="0">
                        <a:solidFill>
                          <a:schemeClr val="bg1"/>
                        </a:solidFill>
                        <a:effectLst/>
                      </a:endParaRPr>
                    </a:p>
                  </a:txBody>
                  <a:tcPr marL="42132" marR="42132" marT="42132" marB="4213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300" b="1" i="0" u="none" strike="noStrike" dirty="0">
                          <a:solidFill>
                            <a:schemeClr val="bg1"/>
                          </a:solidFill>
                          <a:effectLst/>
                          <a:latin typeface="Arial" panose="020B0604020202020204" pitchFamily="34" charset="0"/>
                        </a:rPr>
                        <a:t>Accuracy</a:t>
                      </a:r>
                      <a:endParaRPr lang="en-IN" sz="1300" b="1" dirty="0">
                        <a:solidFill>
                          <a:schemeClr val="bg1"/>
                        </a:solidFill>
                        <a:effectLst/>
                      </a:endParaRPr>
                    </a:p>
                  </a:txBody>
                  <a:tcPr marL="42132" marR="42132" marT="42132" marB="4213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6845346"/>
                  </a:ext>
                </a:extLst>
              </a:tr>
              <a:tr h="1672028">
                <a:tc>
                  <a:txBody>
                    <a:bodyPr/>
                    <a:lstStyle/>
                    <a:p>
                      <a:pPr marL="7938" indent="0" algn="l" rtl="0" fontAlgn="t">
                        <a:spcBef>
                          <a:spcPts val="0"/>
                        </a:spcBef>
                        <a:spcAft>
                          <a:spcPts val="0"/>
                        </a:spcAft>
                        <a:tabLst/>
                      </a:pPr>
                      <a:r>
                        <a:rPr lang="en-IN" sz="1300" b="1" i="0" u="none" strike="noStrike" dirty="0">
                          <a:solidFill>
                            <a:schemeClr val="bg1"/>
                          </a:solidFill>
                          <a:effectLst/>
                          <a:latin typeface="Arial" panose="020B0604020202020204" pitchFamily="34" charset="0"/>
                        </a:rPr>
                        <a:t>PAPER 5: </a:t>
                      </a:r>
                      <a:r>
                        <a:rPr lang="en-IN" sz="1400" b="0" i="0" u="none" strike="noStrike" cap="none" dirty="0">
                          <a:solidFill>
                            <a:schemeClr val="bg1"/>
                          </a:solidFill>
                          <a:effectLst/>
                          <a:latin typeface="+mn-lt"/>
                          <a:ea typeface="+mn-ea"/>
                          <a:cs typeface="+mn-cs"/>
                          <a:sym typeface="Arial"/>
                        </a:rPr>
                        <a:t> A combined mono-and multi-turbine approach for fault indicator synthesis and wind turbine monitoring using SCADA data.</a:t>
                      </a:r>
                      <a:r>
                        <a:rPr lang="en-IN" sz="1200" b="0" dirty="0">
                          <a:solidFill>
                            <a:schemeClr val="bg1"/>
                          </a:solidFill>
                          <a:effectLst/>
                        </a:rPr>
                        <a:t> </a:t>
                      </a:r>
                      <a:endParaRPr lang="en-IN" sz="1300" b="0" dirty="0">
                        <a:solidFill>
                          <a:schemeClr val="bg1"/>
                        </a:solidFill>
                        <a:effectLst/>
                      </a:endParaRPr>
                    </a:p>
                  </a:txBody>
                  <a:tcPr marL="42132" marR="42132" marT="42132" marB="4213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algn="l" rtl="0" fontAlgn="t">
                        <a:spcBef>
                          <a:spcPts val="0"/>
                        </a:spcBef>
                        <a:spcAft>
                          <a:spcPts val="0"/>
                        </a:spcAft>
                      </a:pPr>
                      <a:r>
                        <a:rPr lang="en-IN" sz="1300" b="0" i="0" u="none" strike="noStrike" cap="none" dirty="0">
                          <a:solidFill>
                            <a:schemeClr val="bg1"/>
                          </a:solidFill>
                          <a:effectLst/>
                          <a:latin typeface="+mn-lt"/>
                          <a:ea typeface="+mn-ea"/>
                          <a:cs typeface="+mn-cs"/>
                          <a:sym typeface="Arial"/>
                        </a:rPr>
                        <a:t>Generator speed, Generator power, Rotor speed, Blade pitch angle, Nacelle position, Ambient temperature, Oil temperature, Reactive power, Active power, Wind speed, Wind direction, Pitch system status, Brake status.</a:t>
                      </a:r>
                      <a:endParaRPr lang="en-IN" sz="1300" dirty="0">
                        <a:solidFill>
                          <a:schemeClr val="bg1"/>
                        </a:solidFill>
                        <a:effectLst/>
                      </a:endParaRPr>
                    </a:p>
                  </a:txBody>
                  <a:tcPr marL="42132" marR="42132" marT="42132" marB="4213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algn="l" rtl="0" fontAlgn="t">
                        <a:spcBef>
                          <a:spcPts val="0"/>
                        </a:spcBef>
                        <a:spcAft>
                          <a:spcPts val="0"/>
                        </a:spcAft>
                      </a:pPr>
                      <a:r>
                        <a:rPr lang="en-IN" sz="1300" b="0" i="0" u="none" strike="noStrike" cap="none" dirty="0">
                          <a:solidFill>
                            <a:schemeClr val="bg1"/>
                          </a:solidFill>
                          <a:effectLst/>
                          <a:latin typeface="+mn-lt"/>
                          <a:ea typeface="+mn-ea"/>
                          <a:cs typeface="+mn-cs"/>
                          <a:sym typeface="Arial"/>
                        </a:rPr>
                        <a:t>ANN, Principal Component Analysis (PCA), Multivariate State Estimation Technique (MSET), Support Vector Machine (SVM), Decision Tree (DT)</a:t>
                      </a:r>
                      <a:endParaRPr lang="en-IN" sz="1300" dirty="0">
                        <a:solidFill>
                          <a:schemeClr val="bg1"/>
                        </a:solidFill>
                        <a:effectLst/>
                      </a:endParaRPr>
                    </a:p>
                  </a:txBody>
                  <a:tcPr marL="42132" marR="42132" marT="42132" marB="4213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algn="l" fontAlgn="t"/>
                      <a:r>
                        <a:rPr lang="en-IN" sz="1300" b="0" i="0" u="none" strike="noStrike" cap="none" dirty="0">
                          <a:solidFill>
                            <a:schemeClr val="bg1"/>
                          </a:solidFill>
                          <a:effectLst/>
                          <a:latin typeface="+mn-lt"/>
                          <a:ea typeface="+mn-ea"/>
                          <a:cs typeface="+mn-cs"/>
                          <a:sym typeface="Arial"/>
                        </a:rPr>
                        <a:t>The authors report a fault detection rate of 95% and a fault diagnosis rate of 91% using the proposed approach, which is based on the combination of PCA, MSET, SVM, and DT algorithms.</a:t>
                      </a:r>
                      <a:br>
                        <a:rPr lang="en-IN" sz="1300" dirty="0">
                          <a:solidFill>
                            <a:schemeClr val="bg1"/>
                          </a:solidFill>
                          <a:effectLst/>
                        </a:rPr>
                      </a:br>
                      <a:endParaRPr lang="en-IN" sz="1300" dirty="0">
                        <a:solidFill>
                          <a:schemeClr val="bg1"/>
                        </a:solidFill>
                        <a:effectLst/>
                      </a:endParaRPr>
                    </a:p>
                  </a:txBody>
                  <a:tcPr marL="42132" marR="42132" marT="42132" marB="4213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7924924"/>
                  </a:ext>
                </a:extLst>
              </a:tr>
              <a:tr h="1804123">
                <a:tc>
                  <a:txBody>
                    <a:bodyPr/>
                    <a:lstStyle/>
                    <a:p>
                      <a:pPr algn="l" rtl="0" fontAlgn="t">
                        <a:spcBef>
                          <a:spcPts val="0"/>
                        </a:spcBef>
                        <a:spcAft>
                          <a:spcPts val="0"/>
                        </a:spcAft>
                      </a:pPr>
                      <a:r>
                        <a:rPr lang="en-IN" sz="1300" b="1" i="0" u="none" strike="noStrike" dirty="0">
                          <a:solidFill>
                            <a:schemeClr val="bg1"/>
                          </a:solidFill>
                          <a:effectLst/>
                          <a:latin typeface="Arial" panose="020B0604020202020204" pitchFamily="34" charset="0"/>
                        </a:rPr>
                        <a:t>PAPER 6: </a:t>
                      </a:r>
                      <a:r>
                        <a:rPr lang="en-IN" sz="1400" b="0" i="0" u="none" strike="noStrike" cap="none" dirty="0">
                          <a:solidFill>
                            <a:schemeClr val="bg1"/>
                          </a:solidFill>
                          <a:effectLst/>
                          <a:latin typeface="+mn-lt"/>
                          <a:ea typeface="+mn-ea"/>
                          <a:cs typeface="+mn-cs"/>
                          <a:sym typeface="Arial"/>
                        </a:rPr>
                        <a:t>Real-time condition monitoring and fault detection of components based on machine-learning reconstruction model</a:t>
                      </a:r>
                      <a:r>
                        <a:rPr lang="en-IN" sz="1200" b="0" dirty="0">
                          <a:solidFill>
                            <a:schemeClr val="bg1"/>
                          </a:solidFill>
                          <a:effectLst/>
                        </a:rPr>
                        <a:t> </a:t>
                      </a:r>
                      <a:endParaRPr lang="en-IN" sz="1300" b="0" dirty="0">
                        <a:solidFill>
                          <a:schemeClr val="bg1"/>
                        </a:solidFill>
                        <a:effectLst/>
                      </a:endParaRPr>
                    </a:p>
                  </a:txBody>
                  <a:tcPr marL="42132" marR="42132" marT="42132" marB="4213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algn="l" fontAlgn="t"/>
                      <a:r>
                        <a:rPr lang="en-IN" sz="1300" b="0" i="0" u="none" strike="noStrike" cap="none" dirty="0">
                          <a:solidFill>
                            <a:schemeClr val="bg1"/>
                          </a:solidFill>
                          <a:effectLst/>
                          <a:latin typeface="+mn-lt"/>
                          <a:ea typeface="+mn-ea"/>
                          <a:cs typeface="+mn-cs"/>
                          <a:sym typeface="Arial"/>
                        </a:rPr>
                        <a:t>Torque, Temperature, Vibration, Current, Voltage, Power, Speed, and Oil pressure.</a:t>
                      </a:r>
                      <a:br>
                        <a:rPr lang="en-IN" sz="1300" dirty="0">
                          <a:solidFill>
                            <a:schemeClr val="bg1"/>
                          </a:solidFill>
                          <a:effectLst/>
                        </a:rPr>
                      </a:br>
                      <a:endParaRPr lang="en-IN" sz="1300" dirty="0">
                        <a:solidFill>
                          <a:schemeClr val="bg1"/>
                        </a:solidFill>
                        <a:effectLst/>
                      </a:endParaRPr>
                    </a:p>
                  </a:txBody>
                  <a:tcPr marL="42132" marR="42132" marT="42132" marB="4213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algn="l" rtl="0" fontAlgn="t">
                        <a:spcBef>
                          <a:spcPts val="0"/>
                        </a:spcBef>
                        <a:spcAft>
                          <a:spcPts val="0"/>
                        </a:spcAft>
                      </a:pPr>
                      <a:r>
                        <a:rPr lang="en-IN" sz="1300" b="0" i="0" u="none" strike="noStrike" cap="none" dirty="0">
                          <a:solidFill>
                            <a:schemeClr val="bg1"/>
                          </a:solidFill>
                          <a:effectLst/>
                          <a:latin typeface="+mn-lt"/>
                          <a:ea typeface="+mn-ea"/>
                          <a:cs typeface="+mn-cs"/>
                          <a:sym typeface="Arial"/>
                        </a:rPr>
                        <a:t>Random Forest (RF), Back Propagation Neural Network (BPNN), Local Projection-based Feature Extraction (LPFE), Empirical Mode Decomposition (EMD)</a:t>
                      </a:r>
                      <a:endParaRPr lang="en-IN" sz="1300" dirty="0">
                        <a:solidFill>
                          <a:schemeClr val="bg1"/>
                        </a:solidFill>
                        <a:effectLst/>
                      </a:endParaRPr>
                    </a:p>
                  </a:txBody>
                  <a:tcPr marL="42132" marR="42132" marT="42132" marB="4213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algn="l" rtl="0" fontAlgn="t">
                        <a:spcBef>
                          <a:spcPts val="0"/>
                        </a:spcBef>
                        <a:spcAft>
                          <a:spcPts val="0"/>
                        </a:spcAft>
                      </a:pPr>
                      <a:r>
                        <a:rPr lang="en-IN" sz="1300" b="0" i="0" u="none" strike="noStrike" dirty="0">
                          <a:solidFill>
                            <a:schemeClr val="bg1"/>
                          </a:solidFill>
                          <a:effectLst/>
                          <a:latin typeface="Arial" panose="020B0604020202020204" pitchFamily="34" charset="0"/>
                        </a:rPr>
                        <a:t>The algorithms yielded satisfactory results on the</a:t>
                      </a:r>
                      <a:r>
                        <a:rPr lang="en-IN" sz="1300" b="0" i="0" u="none" strike="noStrike" dirty="0">
                          <a:solidFill>
                            <a:schemeClr val="bg1"/>
                          </a:solidFill>
                          <a:effectLst/>
                          <a:latin typeface="+mn-lt"/>
                        </a:rPr>
                        <a:t> </a:t>
                      </a:r>
                      <a:r>
                        <a:rPr lang="en-IN" sz="1300" b="0" i="0" u="none" strike="noStrike" dirty="0">
                          <a:solidFill>
                            <a:schemeClr val="bg1"/>
                          </a:solidFill>
                          <a:effectLst/>
                          <a:latin typeface="Arial" panose="020B0604020202020204" pitchFamily="34" charset="0"/>
                        </a:rPr>
                        <a:t>experimental data set but need to make the data set more efficient.</a:t>
                      </a:r>
                      <a:endParaRPr lang="en-IN" sz="1300" dirty="0">
                        <a:solidFill>
                          <a:schemeClr val="bg1"/>
                        </a:solidFill>
                        <a:effectLst/>
                      </a:endParaRPr>
                    </a:p>
                  </a:txBody>
                  <a:tcPr marL="42132" marR="42132" marT="42132" marB="4213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1996229"/>
                  </a:ext>
                </a:extLst>
              </a:tr>
            </a:tbl>
          </a:graphicData>
        </a:graphic>
      </p:graphicFrame>
      <p:sp>
        <p:nvSpPr>
          <p:cNvPr id="4" name="Rectangle 1">
            <a:extLst>
              <a:ext uri="{FF2B5EF4-FFF2-40B4-BE49-F238E27FC236}">
                <a16:creationId xmlns:a16="http://schemas.microsoft.com/office/drawing/2014/main" id="{0D3E5074-A65D-7904-2397-DFAEB5E2CBE2}"/>
              </a:ext>
            </a:extLst>
          </p:cNvPr>
          <p:cNvSpPr>
            <a:spLocks noChangeArrowheads="1"/>
          </p:cNvSpPr>
          <p:nvPr/>
        </p:nvSpPr>
        <p:spPr bwMode="auto">
          <a:xfrm>
            <a:off x="2344015" y="1390795"/>
            <a:ext cx="12623137"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300"/>
          </a:p>
        </p:txBody>
      </p:sp>
    </p:spTree>
    <p:extLst>
      <p:ext uri="{BB962C8B-B14F-4D97-AF65-F5344CB8AC3E}">
        <p14:creationId xmlns:p14="http://schemas.microsoft.com/office/powerpoint/2010/main" val="319212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4D8CA-B8EB-B815-D5F4-B4CBDF0131E4}"/>
              </a:ext>
            </a:extLst>
          </p:cNvPr>
          <p:cNvSpPr>
            <a:spLocks noGrp="1"/>
          </p:cNvSpPr>
          <p:nvPr>
            <p:ph type="title"/>
          </p:nvPr>
        </p:nvSpPr>
        <p:spPr>
          <a:xfrm flipH="1">
            <a:off x="8822960" y="645419"/>
            <a:ext cx="45719" cy="914100"/>
          </a:xfrm>
        </p:spPr>
        <p:txBody>
          <a:bodyPr/>
          <a:lstStyle/>
          <a:p>
            <a:endParaRPr lang="en-US"/>
          </a:p>
        </p:txBody>
      </p:sp>
      <p:graphicFrame>
        <p:nvGraphicFramePr>
          <p:cNvPr id="3" name="Table 2">
            <a:extLst>
              <a:ext uri="{FF2B5EF4-FFF2-40B4-BE49-F238E27FC236}">
                <a16:creationId xmlns:a16="http://schemas.microsoft.com/office/drawing/2014/main" id="{A99BD5F8-8156-A2D0-9D49-DD56B783EA44}"/>
              </a:ext>
            </a:extLst>
          </p:cNvPr>
          <p:cNvGraphicFramePr>
            <a:graphicFrameLocks noGrp="1"/>
          </p:cNvGraphicFramePr>
          <p:nvPr>
            <p:extLst>
              <p:ext uri="{D42A27DB-BD31-4B8C-83A1-F6EECF244321}">
                <p14:modId xmlns:p14="http://schemas.microsoft.com/office/powerpoint/2010/main" val="3658439503"/>
              </p:ext>
            </p:extLst>
          </p:nvPr>
        </p:nvGraphicFramePr>
        <p:xfrm>
          <a:off x="1069174" y="155535"/>
          <a:ext cx="7617627" cy="4462954"/>
        </p:xfrm>
        <a:graphic>
          <a:graphicData uri="http://schemas.openxmlformats.org/drawingml/2006/table">
            <a:tbl>
              <a:tblPr/>
              <a:tblGrid>
                <a:gridCol w="1838783">
                  <a:extLst>
                    <a:ext uri="{9D8B030D-6E8A-4147-A177-3AD203B41FA5}">
                      <a16:colId xmlns:a16="http://schemas.microsoft.com/office/drawing/2014/main" val="3250990475"/>
                    </a:ext>
                  </a:extLst>
                </a:gridCol>
                <a:gridCol w="1902940">
                  <a:extLst>
                    <a:ext uri="{9D8B030D-6E8A-4147-A177-3AD203B41FA5}">
                      <a16:colId xmlns:a16="http://schemas.microsoft.com/office/drawing/2014/main" val="2942422967"/>
                    </a:ext>
                  </a:extLst>
                </a:gridCol>
                <a:gridCol w="1839285">
                  <a:extLst>
                    <a:ext uri="{9D8B030D-6E8A-4147-A177-3AD203B41FA5}">
                      <a16:colId xmlns:a16="http://schemas.microsoft.com/office/drawing/2014/main" val="2840944680"/>
                    </a:ext>
                  </a:extLst>
                </a:gridCol>
                <a:gridCol w="2036619">
                  <a:extLst>
                    <a:ext uri="{9D8B030D-6E8A-4147-A177-3AD203B41FA5}">
                      <a16:colId xmlns:a16="http://schemas.microsoft.com/office/drawing/2014/main" val="2372477685"/>
                    </a:ext>
                  </a:extLst>
                </a:gridCol>
              </a:tblGrid>
              <a:tr h="348821">
                <a:tc>
                  <a:txBody>
                    <a:bodyPr/>
                    <a:lstStyle/>
                    <a:p>
                      <a:pPr algn="l" rtl="0" fontAlgn="t">
                        <a:spcBef>
                          <a:spcPts val="0"/>
                        </a:spcBef>
                        <a:spcAft>
                          <a:spcPts val="0"/>
                        </a:spcAft>
                      </a:pPr>
                      <a:r>
                        <a:rPr lang="en-IN" sz="1300" b="1" i="0" u="none" strike="noStrike" dirty="0">
                          <a:solidFill>
                            <a:schemeClr val="bg1"/>
                          </a:solidFill>
                          <a:effectLst/>
                          <a:latin typeface="Arial" panose="020B0604020202020204" pitchFamily="34" charset="0"/>
                        </a:rPr>
                        <a:t>Paper No</a:t>
                      </a:r>
                      <a:endParaRPr lang="en-IN" sz="1300" b="1" dirty="0">
                        <a:solidFill>
                          <a:schemeClr val="bg1"/>
                        </a:solidFill>
                        <a:effectLst/>
                      </a:endParaRPr>
                    </a:p>
                  </a:txBody>
                  <a:tcPr marL="37099" marR="37099" marT="37099" marB="37099">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algn="l" rtl="0" fontAlgn="t">
                        <a:spcBef>
                          <a:spcPts val="0"/>
                        </a:spcBef>
                        <a:spcAft>
                          <a:spcPts val="0"/>
                        </a:spcAft>
                      </a:pPr>
                      <a:r>
                        <a:rPr lang="en-IN" sz="1300" b="1" i="0" u="none" strike="noStrike" dirty="0">
                          <a:solidFill>
                            <a:schemeClr val="bg1"/>
                          </a:solidFill>
                          <a:effectLst/>
                          <a:latin typeface="Arial" panose="020B0604020202020204" pitchFamily="34" charset="0"/>
                        </a:rPr>
                        <a:t>Dataset</a:t>
                      </a:r>
                      <a:endParaRPr lang="en-IN" sz="1300" b="1" dirty="0">
                        <a:solidFill>
                          <a:schemeClr val="bg1"/>
                        </a:solidFill>
                        <a:effectLst/>
                      </a:endParaRPr>
                    </a:p>
                  </a:txBody>
                  <a:tcPr marL="37099" marR="37099" marT="37099" marB="37099">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algn="l" rtl="0" fontAlgn="t">
                        <a:spcBef>
                          <a:spcPts val="0"/>
                        </a:spcBef>
                        <a:spcAft>
                          <a:spcPts val="0"/>
                        </a:spcAft>
                      </a:pPr>
                      <a:r>
                        <a:rPr lang="en-IN" sz="1300" b="1" i="0" u="none" strike="noStrike" dirty="0">
                          <a:solidFill>
                            <a:schemeClr val="bg1"/>
                          </a:solidFill>
                          <a:effectLst/>
                          <a:latin typeface="Arial" panose="020B0604020202020204" pitchFamily="34" charset="0"/>
                        </a:rPr>
                        <a:t>          Algorithms</a:t>
                      </a:r>
                      <a:endParaRPr lang="en-IN" sz="1300" b="1" dirty="0">
                        <a:solidFill>
                          <a:schemeClr val="bg1"/>
                        </a:solidFill>
                        <a:effectLst/>
                      </a:endParaRPr>
                    </a:p>
                  </a:txBody>
                  <a:tcPr marL="37099" marR="37099" marT="37099" marB="37099">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algn="l" rtl="0" fontAlgn="t">
                        <a:spcBef>
                          <a:spcPts val="0"/>
                        </a:spcBef>
                        <a:spcAft>
                          <a:spcPts val="0"/>
                        </a:spcAft>
                      </a:pPr>
                      <a:r>
                        <a:rPr lang="en-IN" sz="1300" b="1" i="0" u="none" strike="noStrike" dirty="0">
                          <a:solidFill>
                            <a:schemeClr val="bg1"/>
                          </a:solidFill>
                          <a:effectLst/>
                          <a:latin typeface="Arial" panose="020B0604020202020204" pitchFamily="34" charset="0"/>
                        </a:rPr>
                        <a:t>Accuracy</a:t>
                      </a:r>
                      <a:endParaRPr lang="en-IN" sz="1300" b="1" dirty="0">
                        <a:solidFill>
                          <a:schemeClr val="bg1"/>
                        </a:solidFill>
                        <a:effectLst/>
                      </a:endParaRPr>
                    </a:p>
                  </a:txBody>
                  <a:tcPr marL="37099" marR="37099" marT="37099" marB="37099">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0741677"/>
                  </a:ext>
                </a:extLst>
              </a:tr>
              <a:tr h="1906335">
                <a:tc>
                  <a:txBody>
                    <a:bodyPr/>
                    <a:lstStyle/>
                    <a:p>
                      <a:pPr algn="l" rtl="0" fontAlgn="t">
                        <a:spcBef>
                          <a:spcPts val="0"/>
                        </a:spcBef>
                        <a:spcAft>
                          <a:spcPts val="0"/>
                        </a:spcAft>
                      </a:pPr>
                      <a:r>
                        <a:rPr lang="en-IN" sz="1300" b="1" i="0" u="none" strike="noStrike" dirty="0">
                          <a:solidFill>
                            <a:schemeClr val="bg1"/>
                          </a:solidFill>
                          <a:effectLst/>
                          <a:latin typeface="Arial" panose="020B0604020202020204" pitchFamily="34" charset="0"/>
                        </a:rPr>
                        <a:t>PAPER 7: </a:t>
                      </a:r>
                      <a:r>
                        <a:rPr lang="en-IN" sz="1400" b="0" i="0" u="none" strike="noStrike" cap="none" dirty="0">
                          <a:solidFill>
                            <a:schemeClr val="bg1"/>
                          </a:solidFill>
                          <a:effectLst/>
                          <a:latin typeface="+mn-lt"/>
                          <a:ea typeface="+mn-ea"/>
                          <a:cs typeface="+mn-cs"/>
                          <a:sym typeface="Arial"/>
                        </a:rPr>
                        <a:t>Anomaly detection and fault analysis of wind turbine components based on deep learning network.</a:t>
                      </a:r>
                      <a:r>
                        <a:rPr lang="en-IN" sz="1200" dirty="0">
                          <a:solidFill>
                            <a:schemeClr val="bg1"/>
                          </a:solidFill>
                          <a:effectLst/>
                        </a:rPr>
                        <a:t> </a:t>
                      </a:r>
                      <a:endParaRPr lang="en-IN" sz="1300" b="1" dirty="0">
                        <a:solidFill>
                          <a:schemeClr val="bg1"/>
                        </a:solidFill>
                        <a:effectLst/>
                      </a:endParaRPr>
                    </a:p>
                  </a:txBody>
                  <a:tcPr marL="37099" marR="37099" marT="37099" marB="37099">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algn="l" fontAlgn="t"/>
                      <a:r>
                        <a:rPr lang="en-IN" sz="1300" b="0" i="0" u="none" strike="noStrike" cap="none" dirty="0">
                          <a:solidFill>
                            <a:schemeClr val="bg1"/>
                          </a:solidFill>
                          <a:effectLst/>
                          <a:latin typeface="+mn-lt"/>
                          <a:ea typeface="+mn-ea"/>
                          <a:cs typeface="+mn-cs"/>
                          <a:sym typeface="Arial"/>
                        </a:rPr>
                        <a:t>Wind speed, Generator speed, Rotor speed, Pitch angle, Power output, Vibration signals.</a:t>
                      </a:r>
                      <a:br>
                        <a:rPr lang="en-IN" sz="1300" dirty="0">
                          <a:solidFill>
                            <a:schemeClr val="bg1"/>
                          </a:solidFill>
                          <a:effectLst/>
                        </a:rPr>
                      </a:br>
                      <a:endParaRPr lang="en-IN" sz="1300" dirty="0">
                        <a:solidFill>
                          <a:schemeClr val="bg1"/>
                        </a:solidFill>
                        <a:effectLst/>
                      </a:endParaRPr>
                    </a:p>
                  </a:txBody>
                  <a:tcPr marL="37099" marR="37099" marT="37099" marB="37099">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algn="l" rtl="0" fontAlgn="t">
                        <a:spcBef>
                          <a:spcPts val="0"/>
                        </a:spcBef>
                        <a:spcAft>
                          <a:spcPts val="0"/>
                        </a:spcAft>
                      </a:pPr>
                      <a:r>
                        <a:rPr lang="en-IN" sz="1300" dirty="0">
                          <a:solidFill>
                            <a:schemeClr val="bg1"/>
                          </a:solidFill>
                          <a:effectLst/>
                        </a:rPr>
                        <a:t>ANN, </a:t>
                      </a:r>
                      <a:r>
                        <a:rPr lang="en-IN" sz="1300" b="0" i="0" u="none" strike="noStrike" cap="none" dirty="0">
                          <a:solidFill>
                            <a:schemeClr val="bg1"/>
                          </a:solidFill>
                          <a:effectLst/>
                          <a:latin typeface="+mn-lt"/>
                          <a:ea typeface="+mn-ea"/>
                          <a:cs typeface="+mn-cs"/>
                          <a:sym typeface="Arial"/>
                        </a:rPr>
                        <a:t>Convolutional neural network (CNN), Recurrent neural network (RNN)</a:t>
                      </a:r>
                    </a:p>
                    <a:p>
                      <a:pPr algn="l" rtl="0" fontAlgn="t">
                        <a:spcBef>
                          <a:spcPts val="0"/>
                        </a:spcBef>
                        <a:spcAft>
                          <a:spcPts val="0"/>
                        </a:spcAft>
                      </a:pPr>
                      <a:endParaRPr lang="en-IN" sz="1300" dirty="0">
                        <a:solidFill>
                          <a:schemeClr val="bg1"/>
                        </a:solidFill>
                        <a:effectLst/>
                      </a:endParaRPr>
                    </a:p>
                  </a:txBody>
                  <a:tcPr marL="37099" marR="37099" marT="37099" marB="37099">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algn="l" rtl="0" fontAlgn="t">
                        <a:spcBef>
                          <a:spcPts val="0"/>
                        </a:spcBef>
                        <a:spcAft>
                          <a:spcPts val="0"/>
                        </a:spcAft>
                      </a:pPr>
                      <a:r>
                        <a:rPr lang="en-IN" sz="1300" b="0" i="0" u="none" strike="noStrike" cap="none" dirty="0">
                          <a:solidFill>
                            <a:schemeClr val="bg1"/>
                          </a:solidFill>
                          <a:effectLst/>
                          <a:latin typeface="+mn-lt"/>
                          <a:ea typeface="+mn-ea"/>
                          <a:cs typeface="+mn-cs"/>
                          <a:sym typeface="Arial"/>
                        </a:rPr>
                        <a:t>The authors reported that their proposed method achieved an accuracy of 98.0% for anomaly detection, which was higher than traditional machine learning methods. </a:t>
                      </a:r>
                      <a:endParaRPr lang="en-IN" sz="1300" dirty="0">
                        <a:solidFill>
                          <a:schemeClr val="bg1"/>
                        </a:solidFill>
                        <a:effectLst/>
                      </a:endParaRPr>
                    </a:p>
                  </a:txBody>
                  <a:tcPr marL="37099" marR="37099" marT="37099" marB="37099">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5987316"/>
                  </a:ext>
                </a:extLst>
              </a:tr>
              <a:tr h="1818611">
                <a:tc>
                  <a:txBody>
                    <a:bodyPr/>
                    <a:lstStyle/>
                    <a:p>
                      <a:pPr algn="l" rtl="0" fontAlgn="t">
                        <a:spcBef>
                          <a:spcPts val="0"/>
                        </a:spcBef>
                        <a:spcAft>
                          <a:spcPts val="0"/>
                        </a:spcAft>
                      </a:pPr>
                      <a:r>
                        <a:rPr lang="en-IN" sz="1300" b="1" i="0" u="none" strike="noStrike" dirty="0">
                          <a:solidFill>
                            <a:schemeClr val="bg1"/>
                          </a:solidFill>
                          <a:effectLst/>
                          <a:latin typeface="Arial" panose="020B0604020202020204" pitchFamily="34" charset="0"/>
                        </a:rPr>
                        <a:t>PAPER 8: </a:t>
                      </a:r>
                      <a:r>
                        <a:rPr lang="en-IN" sz="1400" b="0" i="0" u="none" strike="noStrike" cap="none" dirty="0">
                          <a:solidFill>
                            <a:schemeClr val="bg1"/>
                          </a:solidFill>
                          <a:effectLst/>
                          <a:latin typeface="+mn-lt"/>
                          <a:ea typeface="+mn-ea"/>
                          <a:cs typeface="+mn-cs"/>
                          <a:sym typeface="Arial"/>
                        </a:rPr>
                        <a:t>Detection and classification of faults in pitch-regulated wind turbine generators using normal behaviour models based on performance curves. </a:t>
                      </a:r>
                      <a:endParaRPr lang="en-IN" sz="1300" b="1" dirty="0">
                        <a:solidFill>
                          <a:schemeClr val="bg1"/>
                        </a:solidFill>
                        <a:effectLst/>
                      </a:endParaRPr>
                    </a:p>
                    <a:p>
                      <a:pPr algn="l" fontAlgn="t"/>
                      <a:br>
                        <a:rPr lang="en-IN" sz="1300" b="1" dirty="0">
                          <a:solidFill>
                            <a:schemeClr val="bg1"/>
                          </a:solidFill>
                          <a:effectLst/>
                        </a:rPr>
                      </a:br>
                      <a:endParaRPr lang="en-IN" sz="1300" b="1" dirty="0">
                        <a:solidFill>
                          <a:schemeClr val="bg1"/>
                        </a:solidFill>
                        <a:effectLst/>
                      </a:endParaRPr>
                    </a:p>
                  </a:txBody>
                  <a:tcPr marL="37099" marR="37099" marT="37099" marB="37099">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algn="l" rtl="0" fontAlgn="t">
                        <a:spcBef>
                          <a:spcPts val="0"/>
                        </a:spcBef>
                        <a:spcAft>
                          <a:spcPts val="0"/>
                        </a:spcAft>
                      </a:pPr>
                      <a:r>
                        <a:rPr lang="en-IN" sz="1300" b="0" i="0" u="none" strike="noStrike" cap="none" dirty="0">
                          <a:solidFill>
                            <a:schemeClr val="bg1"/>
                          </a:solidFill>
                          <a:effectLst/>
                          <a:latin typeface="+mn-lt"/>
                          <a:ea typeface="+mn-ea"/>
                          <a:cs typeface="+mn-cs"/>
                          <a:sym typeface="Arial"/>
                        </a:rPr>
                        <a:t>Wind speed, Rotor speed, Generator speed, Pitch angle, Electrical power output, Blade pitch angle, Generator torque, Nacelle direction.</a:t>
                      </a:r>
                      <a:endParaRPr lang="en-IN" sz="1300" dirty="0">
                        <a:solidFill>
                          <a:schemeClr val="bg1"/>
                        </a:solidFill>
                        <a:effectLst/>
                      </a:endParaRPr>
                    </a:p>
                  </a:txBody>
                  <a:tcPr marL="37099" marR="37099" marT="37099" marB="37099">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algn="l" fontAlgn="t"/>
                      <a:r>
                        <a:rPr lang="en-IN" sz="1300" b="0" i="0" u="none" strike="noStrike" cap="none" dirty="0">
                          <a:solidFill>
                            <a:schemeClr val="bg1"/>
                          </a:solidFill>
                          <a:effectLst/>
                          <a:latin typeface="+mn-lt"/>
                          <a:ea typeface="+mn-ea"/>
                          <a:cs typeface="+mn-cs"/>
                          <a:sym typeface="Arial"/>
                        </a:rPr>
                        <a:t>Support Vector Machines (SVM), Artificial Neural Networks (ANN) , K-means clustering, Principal Component Analysis (PCA)</a:t>
                      </a:r>
                      <a:br>
                        <a:rPr lang="en-IN" sz="1300" dirty="0">
                          <a:solidFill>
                            <a:schemeClr val="bg1"/>
                          </a:solidFill>
                          <a:effectLst/>
                        </a:rPr>
                      </a:br>
                      <a:br>
                        <a:rPr lang="en-IN" sz="1300" dirty="0">
                          <a:solidFill>
                            <a:schemeClr val="bg1"/>
                          </a:solidFill>
                          <a:effectLst/>
                        </a:rPr>
                      </a:br>
                      <a:endParaRPr lang="en-IN" sz="1300" dirty="0">
                        <a:solidFill>
                          <a:schemeClr val="bg1"/>
                        </a:solidFill>
                        <a:effectLst/>
                      </a:endParaRPr>
                    </a:p>
                  </a:txBody>
                  <a:tcPr marL="37099" marR="37099" marT="37099" marB="37099">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algn="l" rtl="0" fontAlgn="t">
                        <a:spcBef>
                          <a:spcPts val="0"/>
                        </a:spcBef>
                        <a:spcAft>
                          <a:spcPts val="0"/>
                        </a:spcAft>
                      </a:pPr>
                      <a:r>
                        <a:rPr lang="en-IN" sz="1400" b="0" i="0" u="none" strike="noStrike" cap="none" dirty="0">
                          <a:solidFill>
                            <a:schemeClr val="bg1"/>
                          </a:solidFill>
                          <a:effectLst/>
                          <a:latin typeface="+mn-lt"/>
                          <a:ea typeface="+mn-ea"/>
                          <a:cs typeface="+mn-cs"/>
                          <a:sym typeface="Arial"/>
                        </a:rPr>
                        <a:t>The results showed that the proposed method using SVM and ANN achieved a fault detection rate of 99.5% and an accuracy of 98.1%, which outperformed other methods such as PCA and k-means clustering.</a:t>
                      </a:r>
                      <a:endParaRPr lang="en-IN" sz="1300" dirty="0">
                        <a:solidFill>
                          <a:schemeClr val="bg1"/>
                        </a:solidFill>
                        <a:effectLst/>
                      </a:endParaRPr>
                    </a:p>
                  </a:txBody>
                  <a:tcPr marL="37099" marR="37099" marT="37099" marB="37099">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3435237"/>
                  </a:ext>
                </a:extLst>
              </a:tr>
            </a:tbl>
          </a:graphicData>
        </a:graphic>
      </p:graphicFrame>
      <p:sp>
        <p:nvSpPr>
          <p:cNvPr id="4" name="Rectangle 1">
            <a:extLst>
              <a:ext uri="{FF2B5EF4-FFF2-40B4-BE49-F238E27FC236}">
                <a16:creationId xmlns:a16="http://schemas.microsoft.com/office/drawing/2014/main" id="{9BA9F9F9-32EF-8C56-5B1B-830AED93F225}"/>
              </a:ext>
            </a:extLst>
          </p:cNvPr>
          <p:cNvSpPr>
            <a:spLocks noChangeArrowheads="1"/>
          </p:cNvSpPr>
          <p:nvPr/>
        </p:nvSpPr>
        <p:spPr bwMode="auto">
          <a:xfrm>
            <a:off x="2600325" y="11525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592890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55B17-40C0-E487-68EB-5F75FFF4C13A}"/>
              </a:ext>
            </a:extLst>
          </p:cNvPr>
          <p:cNvSpPr>
            <a:spLocks noGrp="1"/>
          </p:cNvSpPr>
          <p:nvPr>
            <p:ph type="title"/>
          </p:nvPr>
        </p:nvSpPr>
        <p:spPr>
          <a:xfrm flipV="1">
            <a:off x="8254766" y="67112"/>
            <a:ext cx="81633" cy="326638"/>
          </a:xfrm>
        </p:spPr>
        <p:txBody>
          <a:bodyPr>
            <a:normAutofit fontScale="90000"/>
          </a:bodyPr>
          <a:lstStyle/>
          <a:p>
            <a:endParaRPr lang="en-US" dirty="0"/>
          </a:p>
        </p:txBody>
      </p:sp>
      <p:graphicFrame>
        <p:nvGraphicFramePr>
          <p:cNvPr id="6" name="Table 5">
            <a:extLst>
              <a:ext uri="{FF2B5EF4-FFF2-40B4-BE49-F238E27FC236}">
                <a16:creationId xmlns:a16="http://schemas.microsoft.com/office/drawing/2014/main" id="{9BDB572A-AC2B-29DC-BCFA-65B37DBB5A58}"/>
              </a:ext>
            </a:extLst>
          </p:cNvPr>
          <p:cNvGraphicFramePr>
            <a:graphicFrameLocks noGrp="1"/>
          </p:cNvGraphicFramePr>
          <p:nvPr>
            <p:extLst>
              <p:ext uri="{D42A27DB-BD31-4B8C-83A1-F6EECF244321}">
                <p14:modId xmlns:p14="http://schemas.microsoft.com/office/powerpoint/2010/main" val="3943522839"/>
              </p:ext>
            </p:extLst>
          </p:nvPr>
        </p:nvGraphicFramePr>
        <p:xfrm>
          <a:off x="1054443" y="224807"/>
          <a:ext cx="7846796" cy="4602566"/>
        </p:xfrm>
        <a:graphic>
          <a:graphicData uri="http://schemas.openxmlformats.org/drawingml/2006/table">
            <a:tbl>
              <a:tblPr/>
              <a:tblGrid>
                <a:gridCol w="1548714">
                  <a:extLst>
                    <a:ext uri="{9D8B030D-6E8A-4147-A177-3AD203B41FA5}">
                      <a16:colId xmlns:a16="http://schemas.microsoft.com/office/drawing/2014/main" val="421840714"/>
                    </a:ext>
                  </a:extLst>
                </a:gridCol>
                <a:gridCol w="2537254">
                  <a:extLst>
                    <a:ext uri="{9D8B030D-6E8A-4147-A177-3AD203B41FA5}">
                      <a16:colId xmlns:a16="http://schemas.microsoft.com/office/drawing/2014/main" val="624021235"/>
                    </a:ext>
                  </a:extLst>
                </a:gridCol>
                <a:gridCol w="2265405">
                  <a:extLst>
                    <a:ext uri="{9D8B030D-6E8A-4147-A177-3AD203B41FA5}">
                      <a16:colId xmlns:a16="http://schemas.microsoft.com/office/drawing/2014/main" val="3282228130"/>
                    </a:ext>
                  </a:extLst>
                </a:gridCol>
                <a:gridCol w="1495423">
                  <a:extLst>
                    <a:ext uri="{9D8B030D-6E8A-4147-A177-3AD203B41FA5}">
                      <a16:colId xmlns:a16="http://schemas.microsoft.com/office/drawing/2014/main" val="1863738401"/>
                    </a:ext>
                  </a:extLst>
                </a:gridCol>
              </a:tblGrid>
              <a:tr h="325366">
                <a:tc>
                  <a:txBody>
                    <a:bodyPr/>
                    <a:lstStyle/>
                    <a:p>
                      <a:pPr algn="ctr" rtl="0" fontAlgn="t">
                        <a:spcBef>
                          <a:spcPts val="0"/>
                        </a:spcBef>
                        <a:spcAft>
                          <a:spcPts val="0"/>
                        </a:spcAft>
                      </a:pPr>
                      <a:r>
                        <a:rPr lang="en-IN" sz="1300" b="1" i="0" u="none" strike="noStrike" dirty="0">
                          <a:solidFill>
                            <a:schemeClr val="bg1"/>
                          </a:solidFill>
                          <a:effectLst/>
                          <a:latin typeface="Arial" panose="020B0604020202020204" pitchFamily="34" charset="0"/>
                        </a:rPr>
                        <a:t>Paper </a:t>
                      </a:r>
                      <a:endParaRPr lang="en-IN" sz="1300" b="1"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300" b="1" i="0" u="none" strike="noStrike" dirty="0">
                          <a:solidFill>
                            <a:schemeClr val="bg1"/>
                          </a:solidFill>
                          <a:effectLst/>
                          <a:latin typeface="Arial" panose="020B0604020202020204" pitchFamily="34" charset="0"/>
                        </a:rPr>
                        <a:t>Attributes of data set </a:t>
                      </a:r>
                      <a:endParaRPr lang="en-IN" sz="1300" b="1"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300" b="1" i="0" u="none" strike="noStrike" dirty="0">
                          <a:solidFill>
                            <a:schemeClr val="bg1"/>
                          </a:solidFill>
                          <a:effectLst/>
                          <a:latin typeface="Arial" panose="020B0604020202020204" pitchFamily="34" charset="0"/>
                        </a:rPr>
                        <a:t>Algorithms</a:t>
                      </a:r>
                      <a:endParaRPr lang="en-IN" sz="1300" b="1"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300" b="1" i="0" u="none" strike="noStrike" dirty="0">
                          <a:solidFill>
                            <a:schemeClr val="bg1"/>
                          </a:solidFill>
                          <a:effectLst/>
                          <a:latin typeface="Arial" panose="020B0604020202020204" pitchFamily="34" charset="0"/>
                        </a:rPr>
                        <a:t>Accuracy</a:t>
                      </a:r>
                      <a:endParaRPr lang="en-IN" sz="1300" b="1"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0689745"/>
                  </a:ext>
                </a:extLst>
              </a:tr>
              <a:tr h="1588929">
                <a:tc>
                  <a:txBody>
                    <a:bodyPr/>
                    <a:lstStyle/>
                    <a:p>
                      <a:pPr rtl="0"/>
                      <a:r>
                        <a:rPr lang="en-IN" sz="1300" b="1" i="0" u="none" strike="noStrike" dirty="0">
                          <a:solidFill>
                            <a:schemeClr val="bg1"/>
                          </a:solidFill>
                          <a:effectLst/>
                          <a:latin typeface="Arial" panose="020B0604020202020204" pitchFamily="34" charset="0"/>
                        </a:rPr>
                        <a:t>PAPER 9:</a:t>
                      </a:r>
                      <a:r>
                        <a:rPr lang="en-IN" sz="1400" b="0" i="0" u="none" strike="noStrike" cap="none" dirty="0">
                          <a:solidFill>
                            <a:schemeClr val="bg1"/>
                          </a:solidFill>
                          <a:effectLst/>
                          <a:latin typeface="+mn-lt"/>
                          <a:ea typeface="+mn-ea"/>
                          <a:cs typeface="+mn-cs"/>
                          <a:sym typeface="Arial"/>
                        </a:rPr>
                        <a:t>An imbalance fault detection algorithm for variable-speed wind turbines</a:t>
                      </a:r>
                      <a:r>
                        <a:rPr lang="en-IN" sz="1200" b="0" dirty="0">
                          <a:solidFill>
                            <a:schemeClr val="bg1"/>
                          </a:solidFill>
                          <a:effectLst/>
                        </a:rPr>
                        <a:t> </a:t>
                      </a:r>
                      <a:endParaRPr lang="en-IN" sz="1300" b="0"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N" sz="1300" b="0" i="0" u="none" strike="noStrike" cap="none" dirty="0">
                          <a:solidFill>
                            <a:schemeClr val="bg1"/>
                          </a:solidFill>
                          <a:effectLst/>
                          <a:latin typeface="+mn-lt"/>
                          <a:ea typeface="+mn-ea"/>
                          <a:cs typeface="+mn-cs"/>
                          <a:sym typeface="Arial"/>
                        </a:rPr>
                        <a:t>Generator speed, Pitch angle of the blades, Reactive power, Active power, Wind speed, Rotor speed, Voltage and current signals from the generator, Temperature of the generator and other components.</a:t>
                      </a: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300" b="0" i="0" u="none" strike="noStrike" cap="none" dirty="0">
                          <a:solidFill>
                            <a:schemeClr val="bg1"/>
                          </a:solidFill>
                          <a:effectLst/>
                          <a:latin typeface="+mn-lt"/>
                          <a:ea typeface="+mn-ea"/>
                          <a:cs typeface="+mn-cs"/>
                          <a:sym typeface="Arial"/>
                        </a:rPr>
                        <a:t>Convolutional Neural Network (CNN), Short-time Fourier transform (STFT), Principal component analysis (PCA), Recursive feature elimination (RFE), Support vector machine (SVM)</a:t>
                      </a:r>
                      <a:endParaRPr lang="en-IN" sz="1300"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N" sz="1300" b="0" i="0" u="none" strike="noStrike" cap="none" dirty="0">
                          <a:solidFill>
                            <a:schemeClr val="bg1"/>
                          </a:solidFill>
                          <a:effectLst/>
                          <a:latin typeface="+mn-lt"/>
                          <a:ea typeface="+mn-ea"/>
                          <a:cs typeface="+mn-cs"/>
                          <a:sym typeface="Arial"/>
                        </a:rPr>
                        <a:t>The authors report a detection accuracy of 97.8% for their proposed algorithm.</a:t>
                      </a:r>
                    </a:p>
                    <a:p>
                      <a:br>
                        <a:rPr lang="en-IN" sz="1300" dirty="0">
                          <a:solidFill>
                            <a:schemeClr val="bg1"/>
                          </a:solidFill>
                        </a:rPr>
                      </a:br>
                      <a:endParaRPr lang="en-IN" sz="1300"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2741809"/>
                  </a:ext>
                </a:extLst>
              </a:tr>
              <a:tr h="2688271">
                <a:tc>
                  <a:txBody>
                    <a:bodyPr/>
                    <a:lstStyle/>
                    <a:p>
                      <a:pPr rtl="0" fontAlgn="t">
                        <a:spcBef>
                          <a:spcPts val="0"/>
                        </a:spcBef>
                        <a:spcAft>
                          <a:spcPts val="0"/>
                        </a:spcAft>
                      </a:pPr>
                      <a:endParaRPr lang="en-IN" sz="1300" b="1" dirty="0">
                        <a:solidFill>
                          <a:schemeClr val="bg1"/>
                        </a:solidFill>
                        <a:effectLst/>
                      </a:endParaRPr>
                    </a:p>
                    <a:p>
                      <a:pPr rtl="0"/>
                      <a:r>
                        <a:rPr lang="en-IN" sz="1300" b="1" dirty="0">
                          <a:solidFill>
                            <a:schemeClr val="bg1"/>
                          </a:solidFill>
                          <a:effectLst/>
                        </a:rPr>
                        <a:t>PAPER 10:</a:t>
                      </a:r>
                      <a:r>
                        <a:rPr lang="en-IN" sz="1300" dirty="0">
                          <a:solidFill>
                            <a:schemeClr val="bg1"/>
                          </a:solidFill>
                        </a:rPr>
                        <a:t> </a:t>
                      </a:r>
                      <a:r>
                        <a:rPr lang="en-IN" sz="1400" b="0" i="0" u="none" strike="noStrike" cap="none" dirty="0">
                          <a:solidFill>
                            <a:schemeClr val="bg1"/>
                          </a:solidFill>
                          <a:effectLst/>
                          <a:latin typeface="+mn-lt"/>
                          <a:ea typeface="+mn-ea"/>
                          <a:cs typeface="+mn-cs"/>
                          <a:sym typeface="Arial"/>
                        </a:rPr>
                        <a:t>Application of spectral kurtosis and improved extreme learning machine for bearing fault classification.</a:t>
                      </a:r>
                      <a:r>
                        <a:rPr lang="en-IN" sz="1200" dirty="0">
                          <a:solidFill>
                            <a:schemeClr val="bg1"/>
                          </a:solidFill>
                          <a:effectLst/>
                        </a:rPr>
                        <a:t> </a:t>
                      </a:r>
                      <a:endParaRPr lang="en-IN" sz="1300" b="1"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r>
                        <a:rPr lang="en-IN" sz="1300" b="0" i="0" u="none" strike="noStrike" cap="none" dirty="0">
                          <a:solidFill>
                            <a:schemeClr val="bg1"/>
                          </a:solidFill>
                          <a:effectLst/>
                          <a:latin typeface="+mn-lt"/>
                          <a:ea typeface="+mn-ea"/>
                          <a:cs typeface="+mn-cs"/>
                          <a:sym typeface="Arial"/>
                        </a:rPr>
                        <a:t>Sampling frequency, Number of data points, Number of bearings, Bearing types, Number of fault levels, Number of repetitions, Data format, Data acquisition method, Operating conditions. Vibration signals were collected under these conditions for each fault type and severity level, resulting in a total of 360 vibration signals</a:t>
                      </a:r>
                      <a:endParaRPr lang="en-IN" sz="1300"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endParaRPr lang="en-IN" sz="1300" b="0" i="0" u="none" strike="noStrike" cap="none" dirty="0">
                        <a:solidFill>
                          <a:schemeClr val="bg1"/>
                        </a:solidFill>
                        <a:effectLst/>
                        <a:latin typeface="+mn-lt"/>
                        <a:ea typeface="+mn-ea"/>
                        <a:cs typeface="+mn-cs"/>
                        <a:sym typeface="Arial"/>
                      </a:endParaRPr>
                    </a:p>
                    <a:p>
                      <a:r>
                        <a:rPr lang="en-IN" sz="1300" b="0" i="0" u="none" strike="noStrike" cap="none" dirty="0">
                          <a:solidFill>
                            <a:schemeClr val="bg1"/>
                          </a:solidFill>
                          <a:effectLst/>
                          <a:latin typeface="+mn-lt"/>
                          <a:ea typeface="+mn-ea"/>
                          <a:cs typeface="+mn-cs"/>
                          <a:sym typeface="Arial"/>
                        </a:rPr>
                        <a:t>Spectral Kurtosis (SK), Improved Extreme Learning Machine (ELM), K-Means clustering, Principal Component Analysis (PCA) and Support Vector Machine (SVM)</a:t>
                      </a:r>
                      <a:br>
                        <a:rPr lang="en-IN" sz="1300" dirty="0">
                          <a:solidFill>
                            <a:schemeClr val="bg1"/>
                          </a:solidFill>
                        </a:rPr>
                      </a:br>
                      <a:endParaRPr lang="en-IN" sz="1300"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endParaRPr lang="en-IN" sz="1300" b="0" i="0" u="none" strike="noStrike" cap="none" dirty="0">
                        <a:solidFill>
                          <a:schemeClr val="bg1"/>
                        </a:solidFill>
                        <a:effectLst/>
                        <a:latin typeface="+mn-lt"/>
                        <a:ea typeface="+mn-ea"/>
                        <a:cs typeface="+mn-cs"/>
                        <a:sym typeface="Arial"/>
                      </a:endParaRPr>
                    </a:p>
                    <a:p>
                      <a:pPr rtl="0"/>
                      <a:r>
                        <a:rPr lang="en-IN" sz="1400" b="0" i="0" u="none" strike="noStrike" cap="none" dirty="0">
                          <a:solidFill>
                            <a:schemeClr val="bg1"/>
                          </a:solidFill>
                          <a:effectLst/>
                          <a:latin typeface="+mn-lt"/>
                          <a:ea typeface="+mn-ea"/>
                          <a:cs typeface="+mn-cs"/>
                          <a:sym typeface="Arial"/>
                        </a:rPr>
                        <a:t>The author reports an overall classification accuracy of 99.63% for the proposed method.</a:t>
                      </a:r>
                      <a:endParaRPr lang="en-IN" sz="1300" b="0" dirty="0">
                        <a:solidFill>
                          <a:schemeClr val="bg1"/>
                        </a:solidFill>
                        <a:effectLst/>
                      </a:endParaRPr>
                    </a:p>
                    <a:p>
                      <a:br>
                        <a:rPr lang="en-IN" sz="1300" dirty="0">
                          <a:solidFill>
                            <a:schemeClr val="bg1"/>
                          </a:solidFill>
                        </a:rPr>
                      </a:br>
                      <a:endParaRPr lang="en-IN" sz="1300" dirty="0">
                        <a:solidFill>
                          <a:schemeClr val="bg1"/>
                        </a:solidFill>
                        <a:effectLst/>
                      </a:endParaRPr>
                    </a:p>
                  </a:txBody>
                  <a:tcPr marL="53987" marR="53987" marT="53987" marB="53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5423104"/>
                  </a:ext>
                </a:extLst>
              </a:tr>
            </a:tbl>
          </a:graphicData>
        </a:graphic>
      </p:graphicFrame>
      <p:sp>
        <p:nvSpPr>
          <p:cNvPr id="7" name="Rectangle 1">
            <a:extLst>
              <a:ext uri="{FF2B5EF4-FFF2-40B4-BE49-F238E27FC236}">
                <a16:creationId xmlns:a16="http://schemas.microsoft.com/office/drawing/2014/main" id="{EB776352-11F5-4349-D17E-DD31D40D2D6B}"/>
              </a:ext>
            </a:extLst>
          </p:cNvPr>
          <p:cNvSpPr>
            <a:spLocks noChangeArrowheads="1"/>
          </p:cNvSpPr>
          <p:nvPr/>
        </p:nvSpPr>
        <p:spPr bwMode="auto">
          <a:xfrm>
            <a:off x="1193275" y="494062"/>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schemeClr val="bg1"/>
              </a:solidFill>
            </a:endParaRPr>
          </a:p>
        </p:txBody>
      </p:sp>
    </p:spTree>
    <p:extLst>
      <p:ext uri="{BB962C8B-B14F-4D97-AF65-F5344CB8AC3E}">
        <p14:creationId xmlns:p14="http://schemas.microsoft.com/office/powerpoint/2010/main" val="2792421203"/>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15303</TotalTime>
  <Words>4811</Words>
  <Application>Microsoft Macintosh PowerPoint</Application>
  <PresentationFormat>On-screen Show (16:9)</PresentationFormat>
  <Paragraphs>249</Paragraphs>
  <Slides>34</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Montserrat</vt:lpstr>
      <vt:lpstr>Times New Roman</vt:lpstr>
      <vt:lpstr>Apple Color Emoji</vt:lpstr>
      <vt:lpstr>Apple Braille</vt:lpstr>
      <vt:lpstr>NexusSans</vt:lpstr>
      <vt:lpstr>Calibri</vt:lpstr>
      <vt:lpstr>Wingdings</vt:lpstr>
      <vt:lpstr>Lato</vt:lpstr>
      <vt:lpstr>Arial</vt:lpstr>
      <vt:lpstr>Söhne</vt:lpstr>
      <vt:lpstr>Focus</vt:lpstr>
      <vt:lpstr>FAULT IDENTIFICATION IN WIND-TURBINES  USING NEURAL NETWORK</vt:lpstr>
      <vt:lpstr>                              ABSTRACT</vt:lpstr>
      <vt:lpstr>       INTRODUCTION</vt:lpstr>
      <vt:lpstr>                       MOTIVATION  </vt:lpstr>
      <vt:lpstr>       LITREATURE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RESEARCH GAP IDENTIFIED</vt:lpstr>
      <vt:lpstr>PowerPoint Presentation</vt:lpstr>
      <vt:lpstr>COMPARATIVE ANALYSIS </vt:lpstr>
      <vt:lpstr>IMPLEMENTATION &amp; DATASET USED</vt:lpstr>
      <vt:lpstr>PowerPoint Presentation</vt:lpstr>
      <vt:lpstr> INPUTS FOR RANDOM FOREST</vt:lpstr>
      <vt:lpstr>  INPUTS FOR CNN</vt:lpstr>
      <vt:lpstr>   WORKING OF CNN MODEL</vt:lpstr>
      <vt:lpstr>PowerPoint Presentation</vt:lpstr>
      <vt:lpstr>WHY RANDOM FOREST AND CNN??</vt:lpstr>
      <vt:lpstr>GLIMPSE OF WORKING MODEL</vt:lpstr>
      <vt:lpstr>PowerPoint Presentation</vt:lpstr>
      <vt:lpstr>   RANDOM FOREST</vt:lpstr>
      <vt:lpstr> CNN(Convolutional neural network)</vt:lpstr>
      <vt:lpstr>PowerPoint Presentation</vt:lpstr>
      <vt:lpstr>GUIDE’S APPROVAL MAIL</vt:lpstr>
      <vt:lpstr>                           REFERENCES</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FAULT CLASSIFICATION  USING ANN</dc:title>
  <cp:lastModifiedBy>Mayank somani</cp:lastModifiedBy>
  <cp:revision>45</cp:revision>
  <dcterms:modified xsi:type="dcterms:W3CDTF">2023-06-14T19:09:06Z</dcterms:modified>
</cp:coreProperties>
</file>