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ibin Thomas"/>
  <p:cmAuthor clrIdx="1" id="1" initials="" lastIdx="3" name="Srajan Gup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9-28T04:42:41.004">
    <p:pos x="6000" y="0"/>
    <p:text>Ye toh Already Acha lag rha hai</p:text>
  </p:cm>
  <p:cm authorId="1" idx="1" dt="2018-09-28T04:42:19.038">
    <p:pos x="6000" y="100"/>
    <p:text>Are font wagaira chhote bade honge humne dhyan nhi diya hai aisehi kar de</p:text>
  </p:cm>
  <p:cm authorId="1" idx="2" dt="2018-09-28T04:42:32.243">
    <p:pos x="6000" y="200"/>
    <p:text>Tu ekse karde</p:text>
  </p:cm>
  <p:cm authorId="1" idx="3" dt="2018-09-28T04:42:41.004">
    <p:pos x="6000" y="300"/>
    <p:text>Font bhi dekh le accha sa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60e2d77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60e2d77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360e2d77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360e2d77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360e2d7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360e2d7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360e2d7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360e2d7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360e2d77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360e2d77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360e2d77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360e2d77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360e2d77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360e2d77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60e2d77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360e2d77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360e2d77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360e2d77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360e2d77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360e2d77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360e2d7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360e2d7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360e2d779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360e2d779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2e7b2d70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2e7b2d7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360e2d7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360e2d7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360e2d7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360e2d7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60e2d77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60e2d77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360e2d77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360e2d77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360e2d7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360e2d77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60e2d77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60e2d77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60e2d77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60e2d77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4275"/>
            <a:ext cx="8520600" cy="1931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3600"/>
              <a:t>MIGRATION OF SERVICE AT RUNTIME IN CLUSTER</a:t>
            </a:r>
            <a:r>
              <a:rPr b="1" lang="en" sz="5400"/>
              <a:t> </a:t>
            </a:r>
            <a:endParaRPr b="1"/>
          </a:p>
        </p:txBody>
      </p:sp>
      <p:sp>
        <p:nvSpPr>
          <p:cNvPr id="55" name="Google Shape;55;p13"/>
          <p:cNvSpPr txBox="1"/>
          <p:nvPr>
            <p:ph idx="1" type="subTitle"/>
          </p:nvPr>
        </p:nvSpPr>
        <p:spPr>
          <a:xfrm>
            <a:off x="5914925" y="2820550"/>
            <a:ext cx="2829300" cy="28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Team Members</a:t>
            </a:r>
            <a:r>
              <a:rPr lang="en" sz="2000">
                <a:solidFill>
                  <a:srgbClr val="000000"/>
                </a:solidFill>
              </a:rPr>
              <a:t> :</a:t>
            </a:r>
            <a:endParaRPr sz="2000">
              <a:solidFill>
                <a:srgbClr val="000000"/>
              </a:solidFill>
            </a:endParaRPr>
          </a:p>
          <a:p>
            <a:pPr indent="0" lvl="0" marL="0" rtl="0" algn="l">
              <a:spcBef>
                <a:spcPts val="0"/>
              </a:spcBef>
              <a:spcAft>
                <a:spcPts val="0"/>
              </a:spcAft>
              <a:buNone/>
            </a:pPr>
            <a:r>
              <a:rPr lang="en" sz="2000">
                <a:solidFill>
                  <a:srgbClr val="000000"/>
                </a:solidFill>
              </a:rPr>
              <a:t>1.Shivam Somani</a:t>
            </a:r>
            <a:endParaRPr sz="2000">
              <a:solidFill>
                <a:srgbClr val="000000"/>
              </a:solidFill>
            </a:endParaRPr>
          </a:p>
          <a:p>
            <a:pPr indent="0" lvl="0" marL="0" rtl="0" algn="l">
              <a:spcBef>
                <a:spcPts val="0"/>
              </a:spcBef>
              <a:spcAft>
                <a:spcPts val="0"/>
              </a:spcAft>
              <a:buNone/>
            </a:pPr>
            <a:r>
              <a:rPr lang="en" sz="2000">
                <a:solidFill>
                  <a:srgbClr val="000000"/>
                </a:solidFill>
              </a:rPr>
              <a:t>2.Sibin Thomas </a:t>
            </a:r>
            <a:endParaRPr sz="2000">
              <a:solidFill>
                <a:srgbClr val="000000"/>
              </a:solidFill>
            </a:endParaRPr>
          </a:p>
          <a:p>
            <a:pPr indent="0" lvl="0" marL="0" rtl="0" algn="l">
              <a:spcBef>
                <a:spcPts val="0"/>
              </a:spcBef>
              <a:spcAft>
                <a:spcPts val="0"/>
              </a:spcAft>
              <a:buNone/>
            </a:pPr>
            <a:r>
              <a:rPr lang="en" sz="2000">
                <a:solidFill>
                  <a:srgbClr val="000000"/>
                </a:solidFill>
              </a:rPr>
              <a:t>3.Sonalika Achale</a:t>
            </a:r>
            <a:endParaRPr sz="2000">
              <a:solidFill>
                <a:srgbClr val="000000"/>
              </a:solidFill>
            </a:endParaRPr>
          </a:p>
          <a:p>
            <a:pPr indent="0" lvl="0" marL="0" rtl="0" algn="l">
              <a:spcBef>
                <a:spcPts val="0"/>
              </a:spcBef>
              <a:spcAft>
                <a:spcPts val="0"/>
              </a:spcAft>
              <a:buNone/>
            </a:pPr>
            <a:r>
              <a:rPr lang="en" sz="2000">
                <a:solidFill>
                  <a:srgbClr val="000000"/>
                </a:solidFill>
              </a:rPr>
              <a:t>4.Srajan Gupta</a:t>
            </a:r>
            <a:endParaRPr sz="2000">
              <a:solidFill>
                <a:srgbClr val="000000"/>
              </a:solidFill>
            </a:endParaRPr>
          </a:p>
          <a:p>
            <a:pPr indent="0" lvl="0" marL="0" rtl="0" algn="l">
              <a:spcBef>
                <a:spcPts val="0"/>
              </a:spcBef>
              <a:spcAft>
                <a:spcPts val="0"/>
              </a:spcAft>
              <a:buNone/>
            </a:pPr>
            <a:r>
              <a:rPr lang="en" sz="2000">
                <a:solidFill>
                  <a:srgbClr val="000000"/>
                </a:solidFill>
              </a:rPr>
              <a:t>5.Neha Morya</a:t>
            </a:r>
            <a:endParaRPr sz="2000">
              <a:solidFill>
                <a:srgbClr val="000000"/>
              </a:solidFill>
            </a:endParaRPr>
          </a:p>
        </p:txBody>
      </p:sp>
      <p:sp>
        <p:nvSpPr>
          <p:cNvPr id="56" name="Google Shape;56;p13"/>
          <p:cNvSpPr txBox="1"/>
          <p:nvPr/>
        </p:nvSpPr>
        <p:spPr>
          <a:xfrm>
            <a:off x="161150" y="3128050"/>
            <a:ext cx="4002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Guided by:-  Prof. D. A. Mehta</a:t>
            </a:r>
            <a:endParaRPr sz="1700"/>
          </a:p>
          <a:p>
            <a:pPr indent="0" lvl="0" marL="0" rtl="0" algn="l">
              <a:spcBef>
                <a:spcPts val="0"/>
              </a:spcBef>
              <a:spcAft>
                <a:spcPts val="0"/>
              </a:spcAft>
              <a:buNone/>
            </a:pPr>
            <a:r>
              <a:rPr lang="en" sz="1700"/>
              <a:t>		      Nikita Tiwari Ma’am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60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is a Container ?</a:t>
            </a:r>
            <a:endParaRPr sz="3600"/>
          </a:p>
        </p:txBody>
      </p:sp>
      <p:sp>
        <p:nvSpPr>
          <p:cNvPr id="114" name="Google Shape;114;p22"/>
          <p:cNvSpPr txBox="1"/>
          <p:nvPr>
            <p:ph idx="1" type="body"/>
          </p:nvPr>
        </p:nvSpPr>
        <p:spPr>
          <a:xfrm>
            <a:off x="311694" y="1182654"/>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Containers are packages that rely on virtual isolation to deploy and run applications that access a shared operating system (OS) kernel without the need for virtual machines (VMs).</a:t>
            </a:r>
            <a:endParaRPr>
              <a:solidFill>
                <a:srgbClr val="000000"/>
              </a:solidFill>
            </a:endParaRPr>
          </a:p>
          <a:p>
            <a:pPr indent="0" lvl="0" marL="0" rtl="0" algn="l">
              <a:lnSpc>
                <a:spcPct val="100000"/>
              </a:lnSpc>
              <a:spcBef>
                <a:spcPts val="1700"/>
              </a:spcBef>
              <a:spcAft>
                <a:spcPts val="0"/>
              </a:spcAft>
              <a:buClr>
                <a:schemeClr val="dk1"/>
              </a:buClr>
              <a:buSzPts val="1100"/>
              <a:buFont typeface="Arial"/>
              <a:buNone/>
            </a:pPr>
            <a:r>
              <a:rPr lang="en">
                <a:solidFill>
                  <a:srgbClr val="000000"/>
                </a:solidFill>
                <a:highlight>
                  <a:srgbClr val="FFFFFF"/>
                </a:highlight>
              </a:rPr>
              <a:t>Containers hold the components necessary to run desired software. These components include files, environment variables, dependencies and libraries.</a:t>
            </a:r>
            <a:endParaRPr>
              <a:solidFill>
                <a:srgbClr val="000000"/>
              </a:solidFill>
            </a:endParaRPr>
          </a:p>
          <a:p>
            <a:pPr indent="0" lvl="0" marL="0" rtl="0" algn="l">
              <a:lnSpc>
                <a:spcPct val="100000"/>
              </a:lnSpc>
              <a:spcBef>
                <a:spcPts val="17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3"/>
          <p:cNvPicPr preferRelativeResize="0"/>
          <p:nvPr/>
        </p:nvPicPr>
        <p:blipFill rotWithShape="1">
          <a:blip r:embed="rId3">
            <a:alphaModFix/>
          </a:blip>
          <a:srcRect b="8759" l="0" r="0" t="-8760"/>
          <a:stretch/>
        </p:blipFill>
        <p:spPr>
          <a:xfrm>
            <a:off x="954764" y="130103"/>
            <a:ext cx="7824276" cy="4226024"/>
          </a:xfrm>
          <a:prstGeom prst="rect">
            <a:avLst/>
          </a:prstGeom>
          <a:noFill/>
          <a:ln>
            <a:noFill/>
          </a:ln>
        </p:spPr>
      </p:pic>
      <p:sp>
        <p:nvSpPr>
          <p:cNvPr id="120" name="Google Shape;120;p23"/>
          <p:cNvSpPr txBox="1"/>
          <p:nvPr/>
        </p:nvSpPr>
        <p:spPr>
          <a:xfrm>
            <a:off x="753750" y="222850"/>
            <a:ext cx="7773300" cy="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Drawbacks of virtual machine based migration</a:t>
            </a:r>
            <a:endParaRPr sz="3200"/>
          </a:p>
        </p:txBody>
      </p:sp>
      <p:pic>
        <p:nvPicPr>
          <p:cNvPr id="126" name="Google Shape;126;p24"/>
          <p:cNvPicPr preferRelativeResize="0"/>
          <p:nvPr/>
        </p:nvPicPr>
        <p:blipFill>
          <a:blip r:embed="rId3">
            <a:alphaModFix/>
          </a:blip>
          <a:stretch>
            <a:fillRect/>
          </a:stretch>
        </p:blipFill>
        <p:spPr>
          <a:xfrm>
            <a:off x="1121363" y="1779250"/>
            <a:ext cx="6696075" cy="3124200"/>
          </a:xfrm>
          <a:prstGeom prst="rect">
            <a:avLst/>
          </a:prstGeom>
          <a:noFill/>
          <a:ln>
            <a:noFill/>
          </a:ln>
        </p:spPr>
      </p:pic>
      <p:sp>
        <p:nvSpPr>
          <p:cNvPr id="127" name="Google Shape;127;p24"/>
          <p:cNvSpPr txBox="1"/>
          <p:nvPr/>
        </p:nvSpPr>
        <p:spPr>
          <a:xfrm>
            <a:off x="2173413" y="1240650"/>
            <a:ext cx="4412400" cy="4488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1800"/>
              <a:t>Latency Time</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5"/>
          <p:cNvPicPr preferRelativeResize="0"/>
          <p:nvPr/>
        </p:nvPicPr>
        <p:blipFill rotWithShape="1">
          <a:blip r:embed="rId3">
            <a:alphaModFix/>
          </a:blip>
          <a:srcRect b="0" l="0" r="0" t="-15035"/>
          <a:stretch/>
        </p:blipFill>
        <p:spPr>
          <a:xfrm>
            <a:off x="577200" y="756775"/>
            <a:ext cx="7991025" cy="369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1372450" y="1103100"/>
            <a:ext cx="6400526" cy="3629950"/>
          </a:xfrm>
          <a:prstGeom prst="rect">
            <a:avLst/>
          </a:prstGeom>
          <a:noFill/>
          <a:ln>
            <a:noFill/>
          </a:ln>
        </p:spPr>
      </p:pic>
      <p:sp>
        <p:nvSpPr>
          <p:cNvPr id="138" name="Google Shape;138;p26"/>
          <p:cNvSpPr txBox="1"/>
          <p:nvPr/>
        </p:nvSpPr>
        <p:spPr>
          <a:xfrm>
            <a:off x="3873650" y="602700"/>
            <a:ext cx="19239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Boot Time</a:t>
            </a:r>
            <a:endParaRPr b="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7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CRIU </a:t>
            </a:r>
            <a:r>
              <a:rPr lang="en" sz="3600"/>
              <a:t>a </a:t>
            </a:r>
            <a:r>
              <a:rPr lang="en" sz="3600"/>
              <a:t>useful</a:t>
            </a:r>
            <a:r>
              <a:rPr lang="en" sz="3600"/>
              <a:t> tool</a:t>
            </a:r>
            <a:endParaRPr sz="3600"/>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Checkpoint/Restore In Userspace, or CRIU is a software tool for the Linux operating system. Using this tool, you can freeze a running application (or part of it) and checkpoint it as a collection of files on disk. You can then use the files to restore the application and run it exactly as it was during the time of the freeze.</a:t>
            </a:r>
            <a:endParaRPr>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But</a:t>
            </a:r>
            <a:r>
              <a:rPr lang="en">
                <a:solidFill>
                  <a:srgbClr val="000000"/>
                </a:solidFill>
                <a:highlight>
                  <a:srgbClr val="FFFFFF"/>
                </a:highlight>
              </a:rPr>
              <a:t>, </a:t>
            </a:r>
            <a:r>
              <a:rPr lang="en">
                <a:solidFill>
                  <a:srgbClr val="000000"/>
                </a:solidFill>
              </a:rPr>
              <a:t>There are a few ongoing attempts to develop a proper method for migration of services at runtime using docker container and CRIU freeze technology but no one has been able to develop a full fledged globally acceptable solution for migration a service keeping in mind that all it’s dependencies are successfully resolved .</a:t>
            </a:r>
            <a:endParaRPr>
              <a:solidFill>
                <a:srgbClr val="000000"/>
              </a:solidFill>
            </a:endParaRPr>
          </a:p>
          <a:p>
            <a:pPr indent="0" lvl="0" marL="0" rtl="0" algn="l">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rPr>
              <a:t>Challenges</a:t>
            </a:r>
            <a:endParaRPr sz="3600">
              <a:solidFill>
                <a:srgbClr val="000000"/>
              </a:solidFill>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Moving container from one host to another host at run time.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Resuming service with no or very low downtime, user of service even can’t notice.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Its challenging to preserve all dependencies of service and restore them on another host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Moving and mounting back local memory repository would be great challenge.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Approach</a:t>
            </a:r>
            <a:r>
              <a:rPr lang="en" sz="3600"/>
              <a:t> to Challenges</a:t>
            </a:r>
            <a:endParaRPr sz="3600"/>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en" sz="1900">
                <a:solidFill>
                  <a:srgbClr val="000000"/>
                </a:solidFill>
              </a:rPr>
              <a:t>Steps We Follow-</a:t>
            </a:r>
            <a:endParaRPr sz="19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Executing Service Migration</a:t>
            </a:r>
            <a:endParaRPr sz="1500">
              <a:solidFill>
                <a:srgbClr val="000000"/>
              </a:solidFill>
            </a:endParaRPr>
          </a:p>
          <a:p>
            <a:pPr indent="-323850" lvl="2" marL="1371600" rtl="0" algn="l">
              <a:spcBef>
                <a:spcPts val="0"/>
              </a:spcBef>
              <a:spcAft>
                <a:spcPts val="0"/>
              </a:spcAft>
              <a:buClr>
                <a:srgbClr val="000000"/>
              </a:buClr>
              <a:buSzPts val="1500"/>
              <a:buChar char="■"/>
            </a:pPr>
            <a:r>
              <a:rPr lang="en" sz="1500">
                <a:solidFill>
                  <a:srgbClr val="000000"/>
                </a:solidFill>
              </a:rPr>
              <a:t>First we have to synchronize file system of the containers.</a:t>
            </a:r>
            <a:endParaRPr sz="1500">
              <a:solidFill>
                <a:srgbClr val="000000"/>
              </a:solidFill>
            </a:endParaRPr>
          </a:p>
          <a:p>
            <a:pPr indent="-323850" lvl="2" marL="1371600" rtl="0" algn="l">
              <a:spcBef>
                <a:spcPts val="0"/>
              </a:spcBef>
              <a:spcAft>
                <a:spcPts val="0"/>
              </a:spcAft>
              <a:buClr>
                <a:srgbClr val="000000"/>
              </a:buClr>
              <a:buSzPts val="1500"/>
              <a:buChar char="■"/>
            </a:pPr>
            <a:r>
              <a:rPr lang="en" sz="1500">
                <a:solidFill>
                  <a:srgbClr val="000000"/>
                </a:solidFill>
              </a:rPr>
              <a:t>We checkpoint the service and preserve its states in a file.</a:t>
            </a:r>
            <a:endParaRPr sz="1500">
              <a:solidFill>
                <a:srgbClr val="000000"/>
              </a:solidFill>
            </a:endParaRPr>
          </a:p>
          <a:p>
            <a:pPr indent="-323850" lvl="2" marL="1371600" rtl="0" algn="l">
              <a:spcBef>
                <a:spcPts val="0"/>
              </a:spcBef>
              <a:spcAft>
                <a:spcPts val="0"/>
              </a:spcAft>
              <a:buClr>
                <a:srgbClr val="000000"/>
              </a:buClr>
              <a:buSzPts val="1500"/>
              <a:buChar char="■"/>
            </a:pPr>
            <a:r>
              <a:rPr lang="en" sz="1500">
                <a:solidFill>
                  <a:srgbClr val="000000"/>
                </a:solidFill>
              </a:rPr>
              <a:t>We Again synchronize the target container with source one.</a:t>
            </a:r>
            <a:endParaRPr sz="1500">
              <a:solidFill>
                <a:srgbClr val="000000"/>
              </a:solidFill>
            </a:endParaRPr>
          </a:p>
          <a:p>
            <a:pPr indent="-323850" lvl="2" marL="1371600" rtl="0" algn="l">
              <a:spcBef>
                <a:spcPts val="0"/>
              </a:spcBef>
              <a:spcAft>
                <a:spcPts val="0"/>
              </a:spcAft>
              <a:buClr>
                <a:srgbClr val="000000"/>
              </a:buClr>
              <a:buSzPts val="1500"/>
              <a:buChar char="■"/>
            </a:pPr>
            <a:r>
              <a:rPr lang="en" sz="1500">
                <a:solidFill>
                  <a:srgbClr val="000000"/>
                </a:solidFill>
              </a:rPr>
              <a:t>Copy the file from source to target.</a:t>
            </a:r>
            <a:endParaRPr sz="1500">
              <a:solidFill>
                <a:srgbClr val="000000"/>
              </a:solidFill>
            </a:endParaRPr>
          </a:p>
          <a:p>
            <a:pPr indent="-323850" lvl="2" marL="1371600" rtl="0" algn="l">
              <a:spcBef>
                <a:spcPts val="0"/>
              </a:spcBef>
              <a:spcAft>
                <a:spcPts val="0"/>
              </a:spcAft>
              <a:buClr>
                <a:srgbClr val="000000"/>
              </a:buClr>
              <a:buSzPts val="1500"/>
              <a:buChar char="■"/>
            </a:pPr>
            <a:r>
              <a:rPr lang="en" sz="1500">
                <a:solidFill>
                  <a:srgbClr val="000000"/>
                </a:solidFill>
              </a:rPr>
              <a:t>Resume the service back on the target host.</a:t>
            </a:r>
            <a:endParaRPr sz="1500">
              <a:solidFill>
                <a:srgbClr val="000000"/>
              </a:solidFill>
            </a:endParaRPr>
          </a:p>
          <a:p>
            <a:pPr indent="-323850" lvl="2" marL="1371600" rtl="0" algn="l">
              <a:spcBef>
                <a:spcPts val="0"/>
              </a:spcBef>
              <a:spcAft>
                <a:spcPts val="0"/>
              </a:spcAft>
              <a:buClr>
                <a:srgbClr val="000000"/>
              </a:buClr>
              <a:buSzPts val="1500"/>
              <a:buChar char="■"/>
            </a:pPr>
            <a:r>
              <a:rPr lang="en" sz="1500">
                <a:solidFill>
                  <a:srgbClr val="000000"/>
                </a:solidFill>
              </a:rPr>
              <a:t>Stop and destroy the source hosts </a:t>
            </a:r>
            <a:r>
              <a:rPr lang="en" sz="1500">
                <a:solidFill>
                  <a:srgbClr val="000000"/>
                </a:solidFill>
              </a:rPr>
              <a:t>container</a:t>
            </a:r>
            <a:r>
              <a:rPr lang="en" sz="1500">
                <a:solidFill>
                  <a:srgbClr val="000000"/>
                </a:solidFill>
              </a:rPr>
              <a:t>.</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Migrating Volume Dependencies</a:t>
            </a:r>
            <a:endParaRPr sz="1500">
              <a:solidFill>
                <a:srgbClr val="000000"/>
              </a:solidFill>
            </a:endParaRPr>
          </a:p>
          <a:p>
            <a:pPr indent="-323850" lvl="2" marL="1371600" rtl="0" algn="l">
              <a:spcBef>
                <a:spcPts val="0"/>
              </a:spcBef>
              <a:spcAft>
                <a:spcPts val="0"/>
              </a:spcAft>
              <a:buClr>
                <a:srgbClr val="000000"/>
              </a:buClr>
              <a:buSzPts val="1500"/>
              <a:buChar char="■"/>
            </a:pPr>
            <a:r>
              <a:rPr lang="en" sz="1500">
                <a:solidFill>
                  <a:srgbClr val="000000"/>
                </a:solidFill>
              </a:rPr>
              <a:t>Local volume directories associated with source container are copied to target local directories.</a:t>
            </a:r>
            <a:endParaRPr sz="1500">
              <a:solidFill>
                <a:srgbClr val="000000"/>
              </a:solidFill>
            </a:endParaRPr>
          </a:p>
          <a:p>
            <a:pPr indent="-323850" lvl="2" marL="1371600" rtl="0" algn="l">
              <a:spcBef>
                <a:spcPts val="0"/>
              </a:spcBef>
              <a:spcAft>
                <a:spcPts val="0"/>
              </a:spcAft>
              <a:buClr>
                <a:srgbClr val="000000"/>
              </a:buClr>
              <a:buSzPts val="1500"/>
              <a:buChar char="■"/>
            </a:pPr>
            <a:r>
              <a:rPr lang="en" sz="1500">
                <a:solidFill>
                  <a:srgbClr val="000000"/>
                </a:solidFill>
              </a:rPr>
              <a:t>Copied volume directory then mounted back to target host container.</a:t>
            </a:r>
            <a:endParaRPr sz="15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Tools And Technology</a:t>
            </a:r>
            <a:endParaRPr sz="3600"/>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LXC -Linux Containers</a:t>
            </a:r>
            <a:endParaRPr sz="2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Virtualization technology lighter in </a:t>
            </a:r>
            <a:r>
              <a:rPr lang="en" sz="1800">
                <a:solidFill>
                  <a:srgbClr val="000000"/>
                </a:solidFill>
              </a:rPr>
              <a:t>comparison to Virtual Machines.</a:t>
            </a:r>
            <a:r>
              <a:rPr lang="en" sz="1800">
                <a:solidFill>
                  <a:srgbClr val="000000"/>
                </a:solidFill>
              </a:rPr>
              <a:t>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Provides isolation to the service from host system.</a:t>
            </a:r>
            <a:endParaRPr sz="18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Docker</a:t>
            </a:r>
            <a:endParaRPr sz="2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 command line program,manages UNIX </a:t>
            </a:r>
            <a:r>
              <a:rPr lang="en" sz="1800">
                <a:solidFill>
                  <a:srgbClr val="000000"/>
                </a:solidFill>
              </a:rPr>
              <a:t>virtualization</a:t>
            </a:r>
            <a:r>
              <a:rPr lang="en" sz="1800">
                <a:solidFill>
                  <a:srgbClr val="000000"/>
                </a:solidFill>
              </a:rPr>
              <a:t> technology container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Docker contains set of remote services for installing, running, publishing, and removing software or service on containers.</a:t>
            </a:r>
            <a:endParaRPr sz="1800">
              <a:solidFill>
                <a:srgbClr val="000000"/>
              </a:solidFill>
            </a:endParaRPr>
          </a:p>
          <a:p>
            <a:pPr indent="0" lvl="0" marL="914400" rtl="0" algn="l">
              <a:spcBef>
                <a:spcPts val="1600"/>
              </a:spcBef>
              <a:spcAft>
                <a:spcPts val="1600"/>
              </a:spcAft>
              <a:buNone/>
            </a:pPr>
            <a:r>
              <a:t/>
            </a:r>
            <a:endParaRPr sz="22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Real life advantages :</a:t>
            </a:r>
            <a:endParaRPr sz="3600"/>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FFFFF"/>
                </a:highlight>
              </a:rPr>
              <a:t>One of the most significant advantages of live migration is the fact that it facilitates proactive maintenance. If an imminent failure is suspected, the potential problem can be resolved before disruption of service occurs. </a:t>
            </a:r>
            <a:endParaRPr>
              <a:solidFill>
                <a:srgbClr val="000000"/>
              </a:solidFill>
              <a:highlight>
                <a:srgbClr val="FFFFFF"/>
              </a:highlight>
            </a:endParaRPr>
          </a:p>
          <a:p>
            <a:pPr indent="0" lvl="0" marL="457200" rtl="0" algn="l">
              <a:spcBef>
                <a:spcPts val="1600"/>
              </a:spcBef>
              <a:spcAft>
                <a:spcPts val="0"/>
              </a:spcAft>
              <a:buNone/>
            </a:pPr>
            <a:r>
              <a:t/>
            </a:r>
            <a:endParaRPr>
              <a:solidFill>
                <a:srgbClr val="000000"/>
              </a:solidFill>
              <a:highlight>
                <a:srgbClr val="FFFFFF"/>
              </a:highlight>
            </a:endParaRPr>
          </a:p>
          <a:p>
            <a:pPr indent="-342900" lvl="0" marL="457200" rtl="0" algn="l">
              <a:spcBef>
                <a:spcPts val="1600"/>
              </a:spcBef>
              <a:spcAft>
                <a:spcPts val="0"/>
              </a:spcAft>
              <a:buClr>
                <a:srgbClr val="000000"/>
              </a:buClr>
              <a:buSzPts val="1800"/>
              <a:buChar char="❖"/>
            </a:pPr>
            <a:r>
              <a:rPr lang="en">
                <a:solidFill>
                  <a:srgbClr val="000000"/>
                </a:solidFill>
                <a:highlight>
                  <a:srgbClr val="FFFFFF"/>
                </a:highlight>
              </a:rPr>
              <a:t>Live migration can also be used for load balancing, in which work is shared among computers in order to optimize the utilization of available CPU resources.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Our Objective:</a:t>
            </a:r>
            <a:endParaRPr sz="3600"/>
          </a:p>
        </p:txBody>
      </p:sp>
      <p:sp>
        <p:nvSpPr>
          <p:cNvPr id="62" name="Google Shape;62;p1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C6C6C"/>
              </a:solidFill>
            </a:endParaRPr>
          </a:p>
          <a:p>
            <a:pPr indent="0" lvl="0" marL="0" rtl="0" algn="l">
              <a:spcBef>
                <a:spcPts val="1600"/>
              </a:spcBef>
              <a:spcAft>
                <a:spcPts val="1600"/>
              </a:spcAft>
              <a:buNone/>
            </a:pPr>
            <a:r>
              <a:rPr lang="en">
                <a:solidFill>
                  <a:srgbClr val="000000"/>
                </a:solidFill>
              </a:rPr>
              <a:t>To speed up the process of instance migration by just migrating container and not the whole virtual machine. Which will further help in efficient bandwidth usage and less wastage of memory resources.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References</a:t>
            </a:r>
            <a:endParaRPr sz="3600"/>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Book - Docker in Action, By Jeff Nickoloff</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Comparative analysis of docker and virtual machine in cloud computing </a:t>
            </a:r>
            <a:r>
              <a:rPr lang="en">
                <a:solidFill>
                  <a:srgbClr val="000000"/>
                </a:solidFill>
              </a:rPr>
              <a:t>published</a:t>
            </a:r>
            <a:r>
              <a:rPr lang="en">
                <a:solidFill>
                  <a:srgbClr val="000000"/>
                </a:solidFill>
              </a:rPr>
              <a:t> in international journal of pure and applied mathematics.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https://searchitoperations.techtarget.com/definition/container-containerization-or-container-based-virtualization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https://criu.org/ -Checkpoint/Restore in Userspace</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11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Outline</a:t>
            </a:r>
            <a:endParaRPr/>
          </a:p>
        </p:txBody>
      </p:sp>
      <p:sp>
        <p:nvSpPr>
          <p:cNvPr id="68" name="Google Shape;68;p15"/>
          <p:cNvSpPr txBox="1"/>
          <p:nvPr>
            <p:ph idx="1" type="body"/>
          </p:nvPr>
        </p:nvSpPr>
        <p:spPr>
          <a:xfrm>
            <a:off x="311700" y="1487900"/>
            <a:ext cx="8520600" cy="3267600"/>
          </a:xfrm>
          <a:prstGeom prst="rect">
            <a:avLst/>
          </a:prstGeom>
        </p:spPr>
        <p:txBody>
          <a:bodyPr anchorCtr="0" anchor="t" bIns="91425" lIns="91425" spcFirstLastPara="1" rIns="91425" wrap="square" tIns="91425">
            <a:noAutofit/>
          </a:bodyPr>
          <a:lstStyle/>
          <a:p>
            <a:pPr indent="-381000" lvl="0" marL="457200" rtl="0" algn="l">
              <a:lnSpc>
                <a:spcPct val="90000"/>
              </a:lnSpc>
              <a:spcBef>
                <a:spcPts val="1000"/>
              </a:spcBef>
              <a:spcAft>
                <a:spcPts val="0"/>
              </a:spcAft>
              <a:buClr>
                <a:srgbClr val="000000"/>
              </a:buClr>
              <a:buSzPts val="2400"/>
              <a:buChar char="➢"/>
            </a:pPr>
            <a:r>
              <a:rPr lang="en" sz="2400">
                <a:solidFill>
                  <a:srgbClr val="000000"/>
                </a:solidFill>
              </a:rPr>
              <a:t>Introduction</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 sz="2400">
                <a:solidFill>
                  <a:srgbClr val="000000"/>
                </a:solidFill>
              </a:rPr>
              <a:t>Motivation</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 sz="2400">
                <a:solidFill>
                  <a:srgbClr val="000000"/>
                </a:solidFill>
              </a:rPr>
              <a:t>Background Study</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 sz="2400">
                <a:solidFill>
                  <a:srgbClr val="000000"/>
                </a:solidFill>
              </a:rPr>
              <a:t>Challenges</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 sz="2400">
                <a:solidFill>
                  <a:srgbClr val="000000"/>
                </a:solidFill>
              </a:rPr>
              <a:t>Real life advantages</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 sz="2400">
                <a:solidFill>
                  <a:srgbClr val="000000"/>
                </a:solidFill>
              </a:rPr>
              <a:t>References</a:t>
            </a:r>
            <a:endParaRPr sz="2400">
              <a:solidFill>
                <a:srgbClr val="000000"/>
              </a:solidFill>
            </a:endParaRPr>
          </a:p>
          <a:p>
            <a:pPr indent="0" lvl="0" marL="0" rtl="0" algn="l">
              <a:spcBef>
                <a:spcPts val="0"/>
              </a:spcBef>
              <a:spcAft>
                <a:spcPts val="1600"/>
              </a:spcAft>
              <a:buNone/>
            </a:pPr>
            <a:r>
              <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sp>
        <p:nvSpPr>
          <p:cNvPr id="74" name="Google Shape;74;p16"/>
          <p:cNvSpPr txBox="1"/>
          <p:nvPr>
            <p:ph idx="1" type="body"/>
          </p:nvPr>
        </p:nvSpPr>
        <p:spPr>
          <a:xfrm>
            <a:off x="311700" y="1152475"/>
            <a:ext cx="5396100" cy="3631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800">
                <a:solidFill>
                  <a:srgbClr val="000000"/>
                </a:solidFill>
              </a:rPr>
              <a:t>What’s live migration?</a:t>
            </a:r>
            <a:endParaRPr sz="2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Live migration means moving instances across different hosts with little or no downtime for running services.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User of </a:t>
            </a:r>
            <a:r>
              <a:rPr lang="en">
                <a:solidFill>
                  <a:srgbClr val="000000"/>
                </a:solidFill>
              </a:rPr>
              <a:t>Services are unaware of the migration.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Services are seamlessly resumed from the same instance as before migration .</a:t>
            </a:r>
            <a:endParaRPr>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solidFill>
                <a:srgbClr val="000000"/>
              </a:solidFill>
            </a:endParaRPr>
          </a:p>
        </p:txBody>
      </p:sp>
      <p:pic>
        <p:nvPicPr>
          <p:cNvPr id="75" name="Google Shape;75;p16"/>
          <p:cNvPicPr preferRelativeResize="0"/>
          <p:nvPr/>
        </p:nvPicPr>
        <p:blipFill>
          <a:blip r:embed="rId3">
            <a:alphaModFix/>
          </a:blip>
          <a:stretch>
            <a:fillRect/>
          </a:stretch>
        </p:blipFill>
        <p:spPr>
          <a:xfrm>
            <a:off x="5707800" y="1211902"/>
            <a:ext cx="2719700" cy="271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Motivation</a:t>
            </a:r>
            <a:endParaRPr sz="3600"/>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 Live migration can be a extremely powerful tool for cluster administrators.</a:t>
            </a:r>
            <a:endParaRPr sz="2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Hardware / Software maintenance / upgrades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Load balancing / resource management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Distributed power management</a:t>
            </a:r>
            <a:endParaRPr sz="1800">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6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Scenario 1: Host servicing / Hardware </a:t>
            </a:r>
            <a:r>
              <a:rPr lang="en">
                <a:solidFill>
                  <a:srgbClr val="000000"/>
                </a:solidFill>
              </a:rPr>
              <a:t>Maintenance</a:t>
            </a:r>
            <a:endParaRPr>
              <a:solidFill>
                <a:srgbClr val="000000"/>
              </a:solidFill>
            </a:endParaRPr>
          </a:p>
        </p:txBody>
      </p:sp>
      <p:pic>
        <p:nvPicPr>
          <p:cNvPr id="87" name="Google Shape;87;p18"/>
          <p:cNvPicPr preferRelativeResize="0"/>
          <p:nvPr/>
        </p:nvPicPr>
        <p:blipFill>
          <a:blip r:embed="rId3">
            <a:alphaModFix/>
          </a:blip>
          <a:stretch>
            <a:fillRect/>
          </a:stretch>
        </p:blipFill>
        <p:spPr>
          <a:xfrm>
            <a:off x="392000" y="1108525"/>
            <a:ext cx="8534400" cy="2209800"/>
          </a:xfrm>
          <a:prstGeom prst="rect">
            <a:avLst/>
          </a:prstGeom>
          <a:noFill/>
          <a:ln>
            <a:noFill/>
          </a:ln>
        </p:spPr>
      </p:pic>
      <p:sp>
        <p:nvSpPr>
          <p:cNvPr id="88" name="Google Shape;88;p18"/>
          <p:cNvSpPr txBox="1"/>
          <p:nvPr/>
        </p:nvSpPr>
        <p:spPr>
          <a:xfrm>
            <a:off x="468500" y="3488125"/>
            <a:ext cx="2611800" cy="100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t>Live Migrate Containers from Source to Destination</a:t>
            </a:r>
            <a:endParaRPr b="1"/>
          </a:p>
          <a:p>
            <a:pPr indent="0" lvl="0" marL="0" rtl="0" algn="l">
              <a:spcBef>
                <a:spcPts val="0"/>
              </a:spcBef>
              <a:spcAft>
                <a:spcPts val="0"/>
              </a:spcAft>
              <a:buNone/>
            </a:pPr>
            <a:r>
              <a:t/>
            </a:r>
            <a:endParaRPr b="1"/>
          </a:p>
        </p:txBody>
      </p:sp>
      <p:sp>
        <p:nvSpPr>
          <p:cNvPr id="89" name="Google Shape;89;p18"/>
          <p:cNvSpPr txBox="1"/>
          <p:nvPr/>
        </p:nvSpPr>
        <p:spPr>
          <a:xfrm>
            <a:off x="3249725" y="3488125"/>
            <a:ext cx="27366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t>Hardware Servicing, no downtime seen by services on Destination</a:t>
            </a:r>
            <a:endParaRPr b="1"/>
          </a:p>
          <a:p>
            <a:pPr indent="0" lvl="0" marL="0" rtl="0" algn="l">
              <a:spcBef>
                <a:spcPts val="0"/>
              </a:spcBef>
              <a:spcAft>
                <a:spcPts val="0"/>
              </a:spcAft>
              <a:buNone/>
            </a:pPr>
            <a:r>
              <a:t/>
            </a:r>
            <a:endParaRPr b="1"/>
          </a:p>
        </p:txBody>
      </p:sp>
      <p:sp>
        <p:nvSpPr>
          <p:cNvPr id="90" name="Google Shape;90;p18"/>
          <p:cNvSpPr txBox="1"/>
          <p:nvPr/>
        </p:nvSpPr>
        <p:spPr>
          <a:xfrm>
            <a:off x="6155750" y="3576025"/>
            <a:ext cx="2496000" cy="94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t>Live Migrate containers from back from Destination to Source</a:t>
            </a:r>
            <a:endParaRPr b="1"/>
          </a:p>
          <a:p>
            <a:pPr indent="0" lvl="0" marL="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rPr>
              <a:t>Scenario 2: Load Balancing</a:t>
            </a:r>
            <a:endParaRPr sz="3600">
              <a:solidFill>
                <a:srgbClr val="000000"/>
              </a:solidFill>
            </a:endParaRPr>
          </a:p>
        </p:txBody>
      </p:sp>
      <p:sp>
        <p:nvSpPr>
          <p:cNvPr id="96" name="Google Shape;96;p19"/>
          <p:cNvSpPr txBox="1"/>
          <p:nvPr>
            <p:ph idx="1" type="body"/>
          </p:nvPr>
        </p:nvSpPr>
        <p:spPr>
          <a:xfrm>
            <a:off x="5603075" y="1152475"/>
            <a:ext cx="3228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Load Balancer can move containers at run time for balancing the load among nodes.</a:t>
            </a:r>
            <a:endParaRPr>
              <a:solidFill>
                <a:srgbClr val="000000"/>
              </a:solidFill>
            </a:endParaRPr>
          </a:p>
        </p:txBody>
      </p:sp>
      <p:pic>
        <p:nvPicPr>
          <p:cNvPr id="97" name="Google Shape;97;p19"/>
          <p:cNvPicPr preferRelativeResize="0"/>
          <p:nvPr/>
        </p:nvPicPr>
        <p:blipFill>
          <a:blip r:embed="rId3">
            <a:alphaModFix/>
          </a:blip>
          <a:stretch>
            <a:fillRect/>
          </a:stretch>
        </p:blipFill>
        <p:spPr>
          <a:xfrm>
            <a:off x="311700" y="1152475"/>
            <a:ext cx="5104175"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Background Study</a:t>
            </a:r>
            <a:endParaRPr sz="3600"/>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Earlier the Migration of services has been achieved using the Virtual Machine.</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VM is a guest OS which provides isolation from host and host can emulate different operating system and hardware platforms with it.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VM migration uses shared memory storage to take care of file dependencies.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VM Live migration basically follows this steps-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Pre-migration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Reservation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Iterative pre-copy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Stop and copy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Commitment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Activation</a:t>
            </a:r>
            <a:endParaRPr>
              <a:solidFill>
                <a:schemeClr val="dk1"/>
              </a:solidFill>
            </a:endParaRPr>
          </a:p>
          <a:p>
            <a:pPr indent="0" lvl="0" marL="91440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606475" y="88975"/>
            <a:ext cx="7439474" cy="496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