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34"/>
  </p:notesMasterIdLst>
  <p:sldIdLst>
    <p:sldId id="256" r:id="rId5"/>
    <p:sldId id="2146847054" r:id="rId6"/>
    <p:sldId id="262" r:id="rId7"/>
    <p:sldId id="265" r:id="rId8"/>
    <p:sldId id="2146847056" r:id="rId9"/>
    <p:sldId id="266" r:id="rId10"/>
    <p:sldId id="2146847057" r:id="rId11"/>
    <p:sldId id="2146847058" r:id="rId12"/>
    <p:sldId id="267" r:id="rId13"/>
    <p:sldId id="2146847060" r:id="rId14"/>
    <p:sldId id="2146847061" r:id="rId15"/>
    <p:sldId id="2146847062" r:id="rId16"/>
    <p:sldId id="2146847063" r:id="rId17"/>
    <p:sldId id="2146847064" r:id="rId18"/>
    <p:sldId id="2146847065" r:id="rId19"/>
    <p:sldId id="2146847066" r:id="rId20"/>
    <p:sldId id="2146847067" r:id="rId21"/>
    <p:sldId id="2146847068" r:id="rId22"/>
    <p:sldId id="2146847069" r:id="rId23"/>
    <p:sldId id="2146847070" r:id="rId24"/>
    <p:sldId id="2146847071" r:id="rId25"/>
    <p:sldId id="2146847072" r:id="rId26"/>
    <p:sldId id="2146847059" r:id="rId27"/>
    <p:sldId id="268" r:id="rId28"/>
    <p:sldId id="2146847055" r:id="rId29"/>
    <p:sldId id="269" r:id="rId30"/>
    <p:sldId id="2146847073" r:id="rId31"/>
    <p:sldId id="2146847074" r:id="rId32"/>
    <p:sldId id="25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" TargetMode="External"/><Relationship Id="rId2" Type="http://schemas.openxmlformats.org/officeDocument/2006/relationships/hyperlink" Target="https://docs.python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documentation.html" TargetMode="External"/><Relationship Id="rId4" Type="http://schemas.openxmlformats.org/officeDocument/2006/relationships/hyperlink" Target="https://numpy.org/doc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salary prediction using  Machine learning 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64504" y="4058588"/>
            <a:ext cx="8138076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Somanjan Chakraborty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Kalyani Government Engineering College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Electronics and Communication Engineering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STU67eab36e301ee1743434606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E3CA-E8EC-4BFA-B7B4-0C67E5A7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Removing Outliers</a:t>
            </a:r>
            <a:endParaRPr lang="en-IN" cap="non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DF1CDB-3C76-4319-8B5B-8A48FD7D8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5166" y="1704267"/>
            <a:ext cx="5138065" cy="323215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1841DA-C075-4511-B82C-E00B7ACA5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66" y="1704267"/>
            <a:ext cx="4850600" cy="3232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F552C2-474F-4F6D-91E1-0B460FDB7E1B}"/>
              </a:ext>
            </a:extLst>
          </p:cNvPr>
          <p:cNvSpPr txBox="1"/>
          <p:nvPr/>
        </p:nvSpPr>
        <p:spPr>
          <a:xfrm>
            <a:off x="2234152" y="5038901"/>
            <a:ext cx="143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With Outliers</a:t>
            </a:r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C3D19-B2D9-4BEF-B346-10F09EFE4041}"/>
              </a:ext>
            </a:extLst>
          </p:cNvPr>
          <p:cNvSpPr txBox="1"/>
          <p:nvPr/>
        </p:nvSpPr>
        <p:spPr>
          <a:xfrm>
            <a:off x="7154945" y="5038901"/>
            <a:ext cx="174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Without Outliers</a:t>
            </a:r>
            <a:endParaRPr lang="en-IN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071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77BF-A5CE-4277-9902-196F8E83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tx1"/>
                </a:solidFill>
              </a:rPr>
              <a:t>Scaling</a:t>
            </a:r>
            <a:endParaRPr lang="en-IN" cap="none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83891-6D46-4084-ABAD-9B304C5B7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E06AF-9541-41F2-88F0-C2D044D2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800507"/>
            <a:ext cx="10419761" cy="32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30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E575-E601-48EA-BEF9-67A79058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Machine learning algorithm </a:t>
            </a:r>
            <a:r>
              <a:rPr lang="en-US" cap="none" dirty="0" err="1"/>
              <a:t>kneighborsclassifier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31551-7D8E-483A-A3FA-0671A4AFD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B57006-EA9E-4212-9E78-9FFC9A685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49" y="2216946"/>
            <a:ext cx="10523456" cy="25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9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770A-5E2B-4DF5-A946-CBD07372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Logistic Regression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03AED-38C5-4C35-8F28-B30FD0EB9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952858-9302-4AC1-926F-BD942E42D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719024"/>
            <a:ext cx="8754697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08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81CD-8761-433A-892C-DBF15235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Deep Learning Algorithm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B47AA-3D07-45C6-A217-80B62DC32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04937-E7D9-4D75-9023-5CCBEF182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91" y="1680918"/>
            <a:ext cx="10412278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26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8A2A-85E2-4CD2-A447-CB0E98B6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cap="none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Multi-layer perceptron classifier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6BAF5-9302-40B5-84F8-248BF0BE0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FDBB31-A2C7-4B7C-B506-633F2D628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76" y="2172910"/>
            <a:ext cx="10950932" cy="275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29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5C57-C285-49E8-90E7-2894C9C6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Model Comparison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37585F-B64B-4ABA-B403-A4639C40B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8455" y="1302026"/>
            <a:ext cx="6684030" cy="46736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699DD2-F417-4831-B04F-0EC637FDC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192846"/>
            <a:ext cx="4199556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89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FCEE-39DF-41D6-AD67-642B97C6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Web App Building In </a:t>
            </a:r>
            <a:r>
              <a:rPr lang="en-US" cap="none" dirty="0" err="1"/>
              <a:t>Streamlit</a:t>
            </a:r>
            <a:endParaRPr lang="en-IN" cap="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223F4F-F769-4B87-8879-8AEBECEFA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527" y="1330030"/>
            <a:ext cx="10196945" cy="4673600"/>
          </a:xfrm>
        </p:spPr>
      </p:pic>
    </p:spTree>
    <p:extLst>
      <p:ext uri="{BB962C8B-B14F-4D97-AF65-F5344CB8AC3E}">
        <p14:creationId xmlns:p14="http://schemas.microsoft.com/office/powerpoint/2010/main" val="1956044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C288-638F-4D23-A595-BBA3E968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85EE28-DA7D-43C9-A0F4-3827D130E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088" y="1482244"/>
            <a:ext cx="10173823" cy="4673600"/>
          </a:xfrm>
        </p:spPr>
      </p:pic>
    </p:spTree>
    <p:extLst>
      <p:ext uri="{BB962C8B-B14F-4D97-AF65-F5344CB8AC3E}">
        <p14:creationId xmlns:p14="http://schemas.microsoft.com/office/powerpoint/2010/main" val="152175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E8FD-46D1-4BAA-8BB6-8E9A347B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F015B2-B506-4BF5-9659-429266E18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073" y="1482244"/>
            <a:ext cx="10220172" cy="4673600"/>
          </a:xfrm>
        </p:spPr>
      </p:pic>
    </p:spTree>
    <p:extLst>
      <p:ext uri="{BB962C8B-B14F-4D97-AF65-F5344CB8AC3E}">
        <p14:creationId xmlns:p14="http://schemas.microsoft.com/office/powerpoint/2010/main" val="39579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</a:t>
            </a:r>
            <a:r>
              <a:rPr lang="en-US" sz="2000" b="1" dirty="0" err="1">
                <a:latin typeface="Arial"/>
                <a:ea typeface="+mn-lt"/>
                <a:cs typeface="Arial"/>
              </a:rPr>
              <a:t>Optonal</a:t>
            </a:r>
            <a:r>
              <a:rPr lang="en-US" sz="2000" b="1" dirty="0">
                <a:latin typeface="Arial"/>
                <a:ea typeface="+mn-lt"/>
                <a:cs typeface="Arial"/>
              </a:rPr>
              <a:t>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0A49-47A4-4CA3-A0F8-6B15B8AD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A01710-A181-4ACC-8B82-76EEB1874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556274"/>
            <a:ext cx="10185370" cy="4673600"/>
          </a:xfrm>
        </p:spPr>
      </p:pic>
    </p:spTree>
    <p:extLst>
      <p:ext uri="{BB962C8B-B14F-4D97-AF65-F5344CB8AC3E}">
        <p14:creationId xmlns:p14="http://schemas.microsoft.com/office/powerpoint/2010/main" val="1600588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55E1-5D32-4EDF-9F82-99F9B344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89B0EF-39CA-4E1D-8EC1-687F06D6D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556274"/>
            <a:ext cx="10185370" cy="4673600"/>
          </a:xfrm>
        </p:spPr>
      </p:pic>
    </p:spTree>
    <p:extLst>
      <p:ext uri="{BB962C8B-B14F-4D97-AF65-F5344CB8AC3E}">
        <p14:creationId xmlns:p14="http://schemas.microsoft.com/office/powerpoint/2010/main" val="3360458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6D1F-5927-450E-B8D5-D777E398C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24D62A-D4A8-4537-ADFB-D7BC3651E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482244"/>
            <a:ext cx="10255213" cy="4673600"/>
          </a:xfrm>
        </p:spPr>
      </p:pic>
    </p:spTree>
    <p:extLst>
      <p:ext uri="{BB962C8B-B14F-4D97-AF65-F5344CB8AC3E}">
        <p14:creationId xmlns:p14="http://schemas.microsoft.com/office/powerpoint/2010/main" val="2693593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6A59-DC9E-4F93-BA93-B0758890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/>
              <a:t>Github</a:t>
            </a:r>
            <a:r>
              <a:rPr lang="en-US" sz="2800" b="1" dirty="0"/>
              <a:t> link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ABC4A-3963-4A9B-804A-3A45AB049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https://github.com/somanjan056/Machine-learning-meets-payroll-mastery-.git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4638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66052-9304-431C-9B2B-DB2AD3298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This project successfully developed a robust machine learning model for </a:t>
            </a:r>
            <a:r>
              <a:rPr lang="en-US" b="1" dirty="0"/>
              <a:t>employee salary prediction</a:t>
            </a:r>
            <a:r>
              <a:rPr lang="en-US" dirty="0"/>
              <a:t>, addressing the complexity of fair compensation.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By leveraging the </a:t>
            </a:r>
            <a:r>
              <a:rPr lang="en-US" b="1" dirty="0"/>
              <a:t>Random Forest Classifier</a:t>
            </a:r>
            <a:r>
              <a:rPr lang="en-US" dirty="0"/>
              <a:t> and comprehensive data preprocessing, the model achieved a high level of accuracy in predicting salary brackets.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system provides a </a:t>
            </a:r>
            <a:r>
              <a:rPr lang="en-US" b="1" dirty="0"/>
              <a:t>data-driven and objective tool</a:t>
            </a:r>
            <a:r>
              <a:rPr lang="en-US" dirty="0"/>
              <a:t> for organizations, minimizing bias and promoting equitable pay practices.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This predictive capability can significantly aid in </a:t>
            </a:r>
            <a:r>
              <a:rPr lang="en-US" b="1" dirty="0"/>
              <a:t>informed decision-making</a:t>
            </a:r>
            <a:r>
              <a:rPr lang="en-US" dirty="0"/>
              <a:t> for recruitment, budgeting, and employee retention strategies.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Ultimately, the project demonstrates the power of machine learning in fostering a more </a:t>
            </a:r>
            <a:r>
              <a:rPr lang="en-US" b="1" dirty="0"/>
              <a:t>transparent and fair compensation framework</a:t>
            </a:r>
            <a:r>
              <a:rPr lang="en-US" dirty="0"/>
              <a:t> within an organization.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b="1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b="1" dirty="0"/>
              <a:t>Explore Advanced Algorithms:</a:t>
            </a:r>
            <a:r>
              <a:rPr lang="en-US" sz="1800" dirty="0"/>
              <a:t> Investigate and implement more sophisticated machine learning models like Gradient Boosting Machines (e.g., </a:t>
            </a:r>
            <a:r>
              <a:rPr lang="en-US" sz="1800" dirty="0" err="1"/>
              <a:t>XGBoost</a:t>
            </a:r>
            <a:r>
              <a:rPr lang="en-US" sz="1800" dirty="0"/>
              <a:t>, </a:t>
            </a:r>
            <a:r>
              <a:rPr lang="en-US" sz="1800" dirty="0" err="1"/>
              <a:t>LightGBM</a:t>
            </a:r>
            <a:r>
              <a:rPr lang="en-US" sz="1800" dirty="0"/>
              <a:t>) or neural networks for potentially higher accuracy.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b="1" dirty="0"/>
              <a:t>Integrate Additional Data Sources:</a:t>
            </a:r>
            <a:r>
              <a:rPr lang="en-US" sz="1800" dirty="0"/>
              <a:t> Incorporate external datasets such as industry salary benchmarks, economic indicators, or detailed employee performance reviews to enrich the model's predictive capabilities.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b="1" dirty="0"/>
              <a:t>Bias Detection and Mitigation:</a:t>
            </a:r>
            <a:r>
              <a:rPr lang="en-US" sz="1800" dirty="0"/>
              <a:t> Implement techniques to identify and reduce potential biases within the predictions, ensuring fairness and equity across all demographic groups.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b="1" dirty="0"/>
              <a:t>Develop a User-Friendly Application:</a:t>
            </a:r>
            <a:r>
              <a:rPr lang="en-US" sz="1800" dirty="0"/>
              <a:t> Create a web-based application or API that allows HR professionals to input employee data and receive instant salary predictions, enhancing usability.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b="1" dirty="0"/>
              <a:t>Continuous Learning &amp; Monitoring:</a:t>
            </a:r>
            <a:r>
              <a:rPr lang="en-US" sz="1800" dirty="0"/>
              <a:t> Establish a system for regular model retraining with new data and continuous monitoring of its performance to ensure long-term accuracy and relevance.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b="1" dirty="0"/>
              <a:t>Explainable AI (XAI):</a:t>
            </a:r>
            <a:r>
              <a:rPr lang="en-US" sz="1800" dirty="0"/>
              <a:t> Focus on making the model's predictions more interpretable, providing insights into </a:t>
            </a:r>
            <a:r>
              <a:rPr lang="en-US" sz="1800" i="1" dirty="0"/>
              <a:t>why</a:t>
            </a:r>
            <a:r>
              <a:rPr lang="en-US" sz="1800" dirty="0"/>
              <a:t> a particular salary is predicted, aiding in trust and transparency.</a:t>
            </a:r>
          </a:p>
          <a:p>
            <a:pPr marL="305435" indent="-305435"/>
            <a:endParaRPr lang="en-US" sz="14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Original Dataset Source: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Dua</a:t>
            </a:r>
            <a:r>
              <a:rPr lang="en-US" sz="2400" dirty="0"/>
              <a:t>, D. and Graff, C. (2017). UCI Machine Learning Repository 	[http://archive.ics.uci.edu/ml]. Irvine, CA: University of California, School of 	Information and Computer Science.</a:t>
            </a:r>
          </a:p>
          <a:p>
            <a:pPr marL="0" indent="0">
              <a:buNone/>
            </a:pPr>
            <a:r>
              <a:rPr lang="en-US" sz="2400" i="1" dirty="0"/>
              <a:t>	Specifically for the Adult Dataset:</a:t>
            </a:r>
            <a:r>
              <a:rPr lang="en-US" sz="2400" dirty="0"/>
              <a:t> </a:t>
            </a:r>
            <a:r>
              <a:rPr lang="en-US" sz="2400" dirty="0" err="1"/>
              <a:t>Kohavi</a:t>
            </a:r>
            <a:r>
              <a:rPr lang="en-US" sz="2400" dirty="0"/>
              <a:t>, R. (1996). "Scaling Up the Accuracy of 	Naive-Bayes Classifiers: a Decision-Tree Hybrid." Proceedings of the Second 	International Conference on Knowledge Discovery and Data Mining. AAAI Press.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4AC1-D839-4930-A5F1-EAD8B25F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Programming Language &amp; Libraries: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680DF-7CEF-4E19-959B-F63BDBB25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Python Official Documentation:</a:t>
            </a:r>
            <a:r>
              <a:rPr lang="fr-FR" dirty="0"/>
              <a:t> </a:t>
            </a:r>
            <a:r>
              <a:rPr lang="fr-FR" dirty="0">
                <a:hlinkClick r:id="rId2"/>
              </a:rPr>
              <a:t>https://docs.python.org/</a:t>
            </a:r>
            <a:endParaRPr lang="fr-FR" dirty="0"/>
          </a:p>
          <a:p>
            <a:r>
              <a:rPr lang="pt-BR" b="1" dirty="0"/>
              <a:t>Pandas Documentation:</a:t>
            </a:r>
            <a:r>
              <a:rPr lang="pt-BR" dirty="0"/>
              <a:t> The pandas Development Team. (2020). </a:t>
            </a:r>
            <a:r>
              <a:rPr lang="pt-BR" i="1" dirty="0"/>
              <a:t>pandas-dev/pandas: Pandas</a:t>
            </a:r>
            <a:r>
              <a:rPr lang="pt-BR" dirty="0"/>
              <a:t>. </a:t>
            </a:r>
            <a:r>
              <a:rPr lang="pt-BR" dirty="0">
                <a:hlinkClick r:id="rId3"/>
              </a:rPr>
              <a:t>https://pandas.pydata.org/docs/</a:t>
            </a:r>
            <a:endParaRPr lang="fr-FR" dirty="0"/>
          </a:p>
          <a:p>
            <a:r>
              <a:rPr lang="en-US" b="1" dirty="0"/>
              <a:t>NumPy Documentation:</a:t>
            </a:r>
            <a:r>
              <a:rPr lang="en-US" dirty="0"/>
              <a:t> Harris, C. R., et al. (2020). "Array programming with NumPy." </a:t>
            </a:r>
            <a:r>
              <a:rPr lang="en-US" i="1" dirty="0"/>
              <a:t>Nature</a:t>
            </a:r>
            <a:r>
              <a:rPr lang="en-US" dirty="0"/>
              <a:t>, 585(7825), 357-362. </a:t>
            </a:r>
            <a:r>
              <a:rPr lang="en-US" dirty="0">
                <a:hlinkClick r:id="rId4"/>
              </a:rPr>
              <a:t>https://numpy.org/doc/</a:t>
            </a:r>
            <a:endParaRPr lang="fr-FR" dirty="0"/>
          </a:p>
          <a:p>
            <a:r>
              <a:rPr lang="en-US" b="1" dirty="0"/>
              <a:t>Scikit-learn Documentation:</a:t>
            </a:r>
            <a:r>
              <a:rPr lang="en-US" dirty="0"/>
              <a:t> </a:t>
            </a:r>
            <a:r>
              <a:rPr lang="en-US" dirty="0" err="1"/>
              <a:t>Pedregosa</a:t>
            </a:r>
            <a:r>
              <a:rPr lang="en-US" dirty="0"/>
              <a:t>, F., et al. (2011). "Scikit-learn: Machine Learning in Python." </a:t>
            </a:r>
            <a:r>
              <a:rPr lang="en-US" i="1" dirty="0"/>
              <a:t>Journal of Machine Learning Research</a:t>
            </a:r>
            <a:r>
              <a:rPr lang="en-US" dirty="0"/>
              <a:t>, 12, 2825-2830. </a:t>
            </a:r>
            <a:r>
              <a:rPr lang="en-US" dirty="0">
                <a:hlinkClick r:id="rId5"/>
              </a:rPr>
              <a:t>https://scikit-learn.org/stable/documentation.html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6786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F957F-489A-47FD-9057-2E6E4BF6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Concepts &amp; Algorithms: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93D012-8630-4E5D-9352-9955BBCA58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130857"/>
            <a:ext cx="1051409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Breiman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L. (2001). "Random Forests."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45(1), 5-32.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2000" b="1" dirty="0"/>
              <a:t>General ML Textbooks:</a:t>
            </a:r>
            <a:r>
              <a:rPr lang="en-US" sz="2000" dirty="0"/>
              <a:t> Hastie, T., </a:t>
            </a:r>
            <a:r>
              <a:rPr lang="en-US" sz="2000" dirty="0" err="1"/>
              <a:t>Tibshirani</a:t>
            </a:r>
            <a:r>
              <a:rPr lang="en-US" sz="2000" dirty="0"/>
              <a:t>, R., &amp; Friedman, J. (2009).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i="1" dirty="0"/>
              <a:t>	The Elements of Statistical Learning: Data Mining, Inference, and Prediction</a:t>
            </a:r>
            <a:r>
              <a:rPr lang="en-US" sz="2000" dirty="0"/>
              <a:t>. Springer.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632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Accurate salary prediction is crucial for fair compensation and organizational planning. Manual methods often lead to bias and employee dissatisfaction. This project develops a machine learning model to objectively predict salaries. It leverages data to ensure equitable pay. The goal is a data-driven approach for informed compensation decisions and a satisfied workforce.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800" dirty="0">
                <a:solidFill>
                  <a:srgbClr val="0F0F0F"/>
                </a:solidFill>
              </a:rPr>
              <a:t>Processor: AMD </a:t>
            </a:r>
            <a:r>
              <a:rPr lang="en-IN" sz="2800" dirty="0" err="1">
                <a:solidFill>
                  <a:srgbClr val="0F0F0F"/>
                </a:solidFill>
              </a:rPr>
              <a:t>Ryzen</a:t>
            </a:r>
            <a:r>
              <a:rPr lang="en-IN" sz="2800" dirty="0">
                <a:solidFill>
                  <a:srgbClr val="0F0F0F"/>
                </a:solidFill>
              </a:rPr>
              <a:t> 3 2200U with Radeon Vega Mobile </a:t>
            </a:r>
            <a:r>
              <a:rPr lang="en-IN" sz="2800" dirty="0" err="1">
                <a:solidFill>
                  <a:srgbClr val="0F0F0F"/>
                </a:solidFill>
              </a:rPr>
              <a:t>Gfx</a:t>
            </a:r>
            <a:r>
              <a:rPr lang="en-IN" sz="2800" dirty="0">
                <a:solidFill>
                  <a:srgbClr val="0F0F0F"/>
                </a:solidFill>
              </a:rPr>
              <a:t> 2.50 GHz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800" dirty="0">
              <a:solidFill>
                <a:srgbClr val="0F0F0F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2800" dirty="0">
                <a:solidFill>
                  <a:srgbClr val="0F0F0F"/>
                </a:solidFill>
              </a:rPr>
              <a:t>Installed memory (RAM): 12.0 GB (10.9 GB usable)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2800" dirty="0">
              <a:solidFill>
                <a:srgbClr val="0F0F0F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2800" dirty="0">
                <a:solidFill>
                  <a:srgbClr val="0F0F0F"/>
                </a:solidFill>
              </a:rPr>
              <a:t>System type: 64-bit Operating System, x64-based processor</a:t>
            </a:r>
          </a:p>
          <a:p>
            <a:pPr marL="0" indent="0">
              <a:buNone/>
            </a:pPr>
            <a:endParaRPr lang="en-IN" sz="2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endParaRPr lang="en-IN" sz="2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6E1AF-6653-4D0B-AC04-30F993B4D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5ACA6-B7EA-433F-8FFD-DDA1EA848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b="1" dirty="0"/>
              <a:t>Core Libraries:</a:t>
            </a:r>
            <a:r>
              <a:rPr lang="en-US" sz="2800" dirty="0"/>
              <a:t> Python libraries like Pandas for data manipulation, NumPy for numerical operations, and Scikit-learn for machine learning (e.g., </a:t>
            </a:r>
            <a:r>
              <a:rPr lang="en-US" sz="2800" dirty="0" err="1"/>
              <a:t>RandomForestClassifier</a:t>
            </a:r>
            <a:r>
              <a:rPr lang="en-US" sz="2800" dirty="0"/>
              <a:t>, data preprocessing modules).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1" dirty="0"/>
              <a:t>Serialization:</a:t>
            </a:r>
            <a:r>
              <a:rPr lang="en-US" sz="2800" dirty="0"/>
              <a:t> </a:t>
            </a:r>
            <a:r>
              <a:rPr lang="en-US" sz="2800" dirty="0" err="1"/>
              <a:t>Joblib</a:t>
            </a:r>
            <a:r>
              <a:rPr lang="en-US" sz="2800" dirty="0"/>
              <a:t> is used for saving and loading the trained model pipeline.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1037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38DC942-A14E-453C-BE39-8A846B3197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105962"/>
            <a:ext cx="11209031" cy="30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1: Project Setup &amp; Data Acquisition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up your Python environment and install necessary libraries (e.g., Pandas, NumPy, Scikit-learn).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the adult 3.CSV </a:t>
            </a:r>
            <a:r>
              <a:rPr lang="en-US" sz="1800" dirty="0"/>
              <a:t>dataset into your project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b="1" dirty="0"/>
              <a:t>Step 2: Exploratory Data Analysis (EDA)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	Understand the dataset's structure, data types, and identify missing values.</a:t>
            </a:r>
          </a:p>
          <a:p>
            <a:pPr marL="0" indent="0">
              <a:buNone/>
            </a:pPr>
            <a:r>
              <a:rPr lang="en-US" sz="1800" dirty="0"/>
              <a:t>		Analyze feature distributions and relationships to gain insights into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202B-2717-4F17-8922-D3306F64F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17502"/>
            <a:ext cx="11029616" cy="53029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C7EDF-9416-4588-8D83-C49A429B0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Step 3: Data Preprocessing &amp; Feature Engineering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Address missing values using appropriate imputation techniques.</a:t>
            </a:r>
          </a:p>
          <a:p>
            <a:pPr marL="0" indent="0">
              <a:buNone/>
            </a:pPr>
            <a:r>
              <a:rPr lang="en-US" dirty="0"/>
              <a:t>	Transform categorical variables into numerical formats (e.g., One-Hot Encoding).</a:t>
            </a:r>
          </a:p>
          <a:p>
            <a:pPr marL="0" indent="0">
              <a:buNone/>
            </a:pPr>
            <a:r>
              <a:rPr lang="en-US" dirty="0"/>
              <a:t>	Scale numerical features to ensure consistent influence on the model.</a:t>
            </a:r>
          </a:p>
          <a:p>
            <a:pPr marL="0" indent="0">
              <a:buNone/>
            </a:pPr>
            <a:r>
              <a:rPr lang="en-US" dirty="0"/>
              <a:t>	Split the processed data into training and testing sets.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Step 4: Model Selection &amp; Training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Choose a suitable classification algorithm, such as the Random Forest Classifier.</a:t>
            </a:r>
          </a:p>
          <a:p>
            <a:pPr marL="0" indent="0">
              <a:buNone/>
            </a:pPr>
            <a:r>
              <a:rPr lang="en-US" dirty="0"/>
              <a:t>	Train your selected model on the prepared training data.</a:t>
            </a:r>
          </a:p>
          <a:p>
            <a:pPr marL="0" indent="0">
              <a:buNone/>
            </a:pPr>
            <a:r>
              <a:rPr lang="en-US" dirty="0"/>
              <a:t>	(Optional but recommended) Fine-tune model hyperparameters to optimize performance.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3292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C5FA-45A0-46E2-B1FE-22536F7B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8B5D3-7D4B-45CB-A072-62A2FA0E6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Step 5: Model Evaluation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Assess the trained model's performance using the test set.</a:t>
            </a:r>
          </a:p>
          <a:p>
            <a:pPr marL="0" indent="0">
              <a:buNone/>
            </a:pPr>
            <a:r>
              <a:rPr lang="en-US" sz="1800" dirty="0"/>
              <a:t>Calculate key metrics like accuracy, precision, recall, and F1-score to validate its effectiveness.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/>
              <a:t>Step 6: Model Saving &amp; Deployment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Save the complete machine learning pipeline (including preprocessing and the trained model) 	using </a:t>
            </a:r>
            <a:r>
              <a:rPr lang="en-US" sz="2000" dirty="0" err="1"/>
              <a:t>joblib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	Develop a method to load the saved model for future predictions on new data. </a:t>
            </a:r>
          </a:p>
          <a:p>
            <a:pPr marL="0" indent="0">
              <a:buNone/>
            </a:pPr>
            <a:r>
              <a:rPr lang="en-US" sz="2000" dirty="0"/>
              <a:t>	Consider creating a simple interface to demonstrate the model’s predictive capability.</a:t>
            </a:r>
          </a:p>
          <a:p>
            <a:pPr marL="0" indent="0">
              <a:buNone/>
            </a:pPr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201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Checking Null value for data cleaning</a:t>
            </a:r>
          </a:p>
          <a:p>
            <a:pPr marL="0" indent="0">
              <a:buNone/>
            </a:pPr>
            <a:endParaRPr lang="en-US" dirty="0"/>
          </a:p>
          <a:p>
            <a:pPr marL="305435" indent="-305435"/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42B1B-A38A-46F2-BCF4-7E9D13867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140" y="1932494"/>
            <a:ext cx="7518374" cy="322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88</TotalTime>
  <Words>1089</Words>
  <Application>Microsoft Office PowerPoint</Application>
  <PresentationFormat>Widescreen</PresentationFormat>
  <Paragraphs>95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Franklin Gothic Book</vt:lpstr>
      <vt:lpstr>Franklin Gothic Demi</vt:lpstr>
      <vt:lpstr>Wingdings 2</vt:lpstr>
      <vt:lpstr>DividendVTI</vt:lpstr>
      <vt:lpstr>Employee salary prediction using  Machine learning 💼</vt:lpstr>
      <vt:lpstr>OUTLINE</vt:lpstr>
      <vt:lpstr>Problem Statement</vt:lpstr>
      <vt:lpstr>System  Approach</vt:lpstr>
      <vt:lpstr>PowerPoint Presentation</vt:lpstr>
      <vt:lpstr>Algorithm &amp; Deployment</vt:lpstr>
      <vt:lpstr>PowerPoint Presentation</vt:lpstr>
      <vt:lpstr>PowerPoint Presentation</vt:lpstr>
      <vt:lpstr>Result</vt:lpstr>
      <vt:lpstr>Removing Outliers</vt:lpstr>
      <vt:lpstr>Scaling</vt:lpstr>
      <vt:lpstr>Machine learning algorithm kneighborsclassifier</vt:lpstr>
      <vt:lpstr>Logistic Regression</vt:lpstr>
      <vt:lpstr>Deep Learning Algorithm</vt:lpstr>
      <vt:lpstr>Multi-layer perceptron classifier</vt:lpstr>
      <vt:lpstr>Model Comparison</vt:lpstr>
      <vt:lpstr>Web App Building In Streamlit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link</vt:lpstr>
      <vt:lpstr>Conclusion</vt:lpstr>
      <vt:lpstr>PowerPoint Presentation</vt:lpstr>
      <vt:lpstr>References</vt:lpstr>
      <vt:lpstr>Programming Language &amp; Libraries:</vt:lpstr>
      <vt:lpstr>Machine Learning Concepts &amp; Algorithms: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Somanjan Chakraborty</cp:lastModifiedBy>
  <cp:revision>49</cp:revision>
  <dcterms:created xsi:type="dcterms:W3CDTF">2021-05-26T16:50:10Z</dcterms:created>
  <dcterms:modified xsi:type="dcterms:W3CDTF">2025-07-23T12:03:15Z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