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80" r:id="rId9"/>
    <p:sldId id="581" r:id="rId10"/>
    <p:sldId id="582" r:id="rId11"/>
    <p:sldId id="577" r:id="rId12"/>
    <p:sldId id="579" r:id="rId13"/>
    <p:sldId id="583" r:id="rId14"/>
    <p:sldId id="578" r:id="rId15"/>
    <p:sldId id="584" r:id="rId16"/>
    <p:sldId id="585" r:id="rId17"/>
    <p:sldId id="570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one.0174944" TargetMode="External"/><Relationship Id="rId2" Type="http://schemas.openxmlformats.org/officeDocument/2006/relationships/hyperlink" Target="https://doi.org/10.1016/j.csbj.2014.11.00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56/NEJMp170207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3755-020-00108-3" TargetMode="External"/><Relationship Id="rId2" Type="http://schemas.openxmlformats.org/officeDocument/2006/relationships/hyperlink" Target="https://doi.org/10.1016/S0016-5085(97)70182-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eer.cancer.gov/" TargetMode="External"/><Relationship Id="rId2" Type="http://schemas.openxmlformats.org/officeDocument/2006/relationships/hyperlink" Target="https://www.cancer.org/research/cancer-facts-statistics/colorectal-cancer-facts-figure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07" y="1273620"/>
            <a:ext cx="4779664" cy="238616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r>
              <a:rPr lang="en-US" sz="2000" b="1" kern="1200" dirty="0">
                <a:latin typeface="+mj-lt"/>
                <a:ea typeface="+mj-ea"/>
                <a:cs typeface="+mj-cs"/>
              </a:rPr>
              <a:t>CAPSTONE PROJECT</a:t>
            </a:r>
            <a:br>
              <a:rPr lang="en-US" sz="2000" b="1" dirty="0"/>
            </a:br>
            <a:br>
              <a:rPr lang="en-US" sz="5100" b="1" dirty="0"/>
            </a:br>
            <a:r>
              <a:rPr lang="en-US" sz="5100" b="1" cap="all" dirty="0">
                <a:latin typeface="Aptos"/>
              </a:rPr>
              <a:t>colorectal cancer prediction</a:t>
            </a:r>
            <a:endParaRPr lang="en-US" sz="51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607" y="3776173"/>
            <a:ext cx="4171994" cy="15701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 Somanjan </a:t>
            </a:r>
            <a:r>
              <a:rPr lang="en-US" sz="1600" b="1" cap="all" dirty="0" err="1"/>
              <a:t>chakraborty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 </a:t>
            </a:r>
            <a:r>
              <a:rPr lang="en-IN" sz="1200" b="1" i="0" dirty="0">
                <a:effectLst/>
                <a:latin typeface="Helvetica Neue"/>
              </a:rPr>
              <a:t>KALYANI GOVERNMENT ENGINEERING COLLEGE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Department:</a:t>
            </a:r>
            <a:r>
              <a:rPr lang="en-IN" sz="1200" b="1" i="0" dirty="0">
                <a:effectLst/>
                <a:latin typeface="Helvetica Neue"/>
              </a:rPr>
              <a:t>Electronics and Communication Engineering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 </a:t>
            </a:r>
            <a:r>
              <a:rPr lang="en-IN" sz="1600" b="1" i="0" dirty="0">
                <a:effectLst/>
                <a:latin typeface="Google Sans"/>
              </a:rPr>
              <a:t>somuchk007@gmail.com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 </a:t>
            </a:r>
            <a:r>
              <a:rPr lang="en-IN" sz="1200" b="1" i="0" dirty="0">
                <a:effectLst/>
                <a:latin typeface="Helvetica Neue"/>
              </a:rPr>
              <a:t>STU67eab36e301ee1743434606</a:t>
            </a:r>
            <a:endParaRPr lang="en-US" sz="1600" b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88F3F-AD4C-81EA-1336-D2C00EFC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861" y="557360"/>
            <a:ext cx="5210251" cy="5632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3793FC-B348-4687-BF8D-4BEE29999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536" y="557360"/>
            <a:ext cx="5217576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Assess model performance using accuracy and classification reports</a:t>
            </a:r>
            <a:r>
              <a:rPr lang="en-US" sz="2400" b="0" i="0" dirty="0">
                <a:effectLst/>
                <a:latin typeface="system-ui"/>
              </a:rPr>
              <a:t>.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A35572-80B9-43FA-81C6-503E307AF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183" y="1928813"/>
            <a:ext cx="6777634" cy="4252912"/>
          </a:xfrm>
        </p:spPr>
      </p:pic>
    </p:spTree>
    <p:extLst>
      <p:ext uri="{BB962C8B-B14F-4D97-AF65-F5344CB8AC3E}">
        <p14:creationId xmlns:p14="http://schemas.microsoft.com/office/powerpoint/2010/main" val="66022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Logistic Regression model achieved promising accuracy (~75%).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Strength in identifying survivors but struggles with deceased predictions.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Class imbalance presents a challenge to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N" b="1" dirty="0"/>
              <a:t>Improvements to Consider: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Resampling techniques:</a:t>
            </a:r>
            <a:r>
              <a:rPr lang="en-US" dirty="0"/>
              <a:t> Use </a:t>
            </a:r>
            <a:r>
              <a:rPr lang="en-US" b="1" dirty="0"/>
              <a:t>SMOTE</a:t>
            </a:r>
            <a:r>
              <a:rPr lang="en-US" dirty="0"/>
              <a:t> to balance dataset.</a:t>
            </a:r>
            <a:r>
              <a:rPr lang="en-IN" dirty="0"/>
              <a:t>	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Advanced models:</a:t>
            </a:r>
            <a:r>
              <a:rPr lang="en-US" dirty="0"/>
              <a:t> Try </a:t>
            </a:r>
            <a:r>
              <a:rPr lang="en-US" b="1" dirty="0" err="1"/>
              <a:t>XGBoost</a:t>
            </a:r>
            <a:r>
              <a:rPr lang="en-US" b="1" dirty="0"/>
              <a:t>, Random Forests</a:t>
            </a:r>
            <a:r>
              <a:rPr lang="en-US" dirty="0"/>
              <a:t> for better performance.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Hyperparameter tuning:</a:t>
            </a:r>
            <a:r>
              <a:rPr lang="en-IN" dirty="0"/>
              <a:t> Optimize model parameters for greater accuracy.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Feature selection:</a:t>
            </a:r>
            <a:r>
              <a:rPr lang="en-US" dirty="0"/>
              <a:t> Identify most relevant predictors for survival.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Further research:</a:t>
            </a:r>
            <a:r>
              <a:rPr lang="en-US" dirty="0"/>
              <a:t> Investigate additional patient-specific factors influencing survival rates.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A48B7F-FE5B-40A6-B56E-3C324F2AB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139" y="1928813"/>
            <a:ext cx="6545722" cy="4252912"/>
          </a:xfrm>
        </p:spPr>
      </p:pic>
    </p:spTree>
    <p:extLst>
      <p:ext uri="{BB962C8B-B14F-4D97-AF65-F5344CB8AC3E}">
        <p14:creationId xmlns:p14="http://schemas.microsoft.com/office/powerpoint/2010/main" val="312741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IN" sz="2600" b="1" dirty="0"/>
              <a:t>1. Kourou, K., </a:t>
            </a:r>
            <a:r>
              <a:rPr lang="en-IN" sz="2600" b="1" dirty="0" err="1"/>
              <a:t>Exarchos</a:t>
            </a:r>
            <a:r>
              <a:rPr lang="en-IN" sz="2600" b="1" dirty="0"/>
              <a:t>, T. P., </a:t>
            </a:r>
            <a:r>
              <a:rPr lang="en-IN" sz="2600" b="1" dirty="0" err="1"/>
              <a:t>Exarchos</a:t>
            </a:r>
            <a:r>
              <a:rPr lang="en-IN" sz="2600" b="1" dirty="0"/>
              <a:t>, K. P., </a:t>
            </a:r>
            <a:r>
              <a:rPr lang="en-IN" sz="2600" b="1" dirty="0" err="1"/>
              <a:t>Karamouzis</a:t>
            </a:r>
            <a:r>
              <a:rPr lang="en-IN" sz="2600" b="1" dirty="0"/>
              <a:t>, M. V., &amp; Fotiadis, D. I. (2015).</a:t>
            </a:r>
            <a:br>
              <a:rPr lang="en-IN" sz="2600" dirty="0"/>
            </a:br>
            <a:r>
              <a:rPr lang="en-IN" sz="2600" i="1" dirty="0"/>
              <a:t>Machine learning applications in cancer prognosis and prediction.</a:t>
            </a:r>
            <a:br>
              <a:rPr lang="en-IN" sz="2600" dirty="0"/>
            </a:br>
            <a:r>
              <a:rPr lang="en-IN" sz="2600" i="1" dirty="0"/>
              <a:t>Computational and Structural Biotechnology Journal, 13</a:t>
            </a:r>
            <a:r>
              <a:rPr lang="en-IN" sz="2600" dirty="0"/>
              <a:t>, 8–17. </a:t>
            </a:r>
          </a:p>
          <a:p>
            <a:pPr marL="0" indent="0">
              <a:buNone/>
            </a:pPr>
            <a:r>
              <a:rPr lang="en-IN" sz="2600" dirty="0"/>
              <a:t>      	  </a:t>
            </a:r>
            <a:r>
              <a:rPr lang="en-IN" sz="2600" dirty="0">
                <a:hlinkClick r:id="rId2"/>
              </a:rPr>
              <a:t>https://doi.org/10.1016/j.csbj.2014.11.005</a:t>
            </a:r>
            <a:r>
              <a:rPr lang="en-IN" sz="2600" dirty="0"/>
              <a:t>	</a:t>
            </a:r>
          </a:p>
          <a:p>
            <a:pPr marL="0" indent="0">
              <a:buNone/>
            </a:pPr>
            <a:r>
              <a:rPr lang="en-IN" sz="2600" dirty="0">
                <a:latin typeface="Franklin Gothic Book"/>
              </a:rPr>
              <a:t>	</a:t>
            </a:r>
            <a:r>
              <a:rPr lang="en-US" sz="2600" dirty="0"/>
              <a:t> This paper provides a survey of machine learning methods in cancer prognosis, including logistic regression, decision trees, and support vector machines.</a:t>
            </a:r>
            <a:endParaRPr lang="en-IN" sz="2600" dirty="0"/>
          </a:p>
          <a:p>
            <a:pPr marL="0" indent="0">
              <a:buNone/>
            </a:pPr>
            <a:r>
              <a:rPr lang="en-US" sz="2600" b="1" dirty="0"/>
              <a:t>2. Weng, S. F., Reps, J., Kai, J., Garibaldi, J. M., &amp; Qureshi, N. (2017).</a:t>
            </a:r>
            <a:br>
              <a:rPr lang="en-US" sz="2600" dirty="0"/>
            </a:br>
            <a:r>
              <a:rPr lang="en-US" sz="2600" i="1" dirty="0"/>
              <a:t>Can machine-learning improve cardiovascular risk prediction using routine clinical data?</a:t>
            </a:r>
            <a:br>
              <a:rPr lang="en-US" sz="2600" dirty="0"/>
            </a:br>
            <a:r>
              <a:rPr lang="en-US" sz="2600" i="1" dirty="0"/>
              <a:t>PLOS ONE, 12</a:t>
            </a:r>
            <a:r>
              <a:rPr lang="en-US" sz="2600" dirty="0"/>
              <a:t>(4), e0174944.</a:t>
            </a:r>
          </a:p>
          <a:p>
            <a:pPr marL="0" indent="0">
              <a:buNone/>
            </a:pPr>
            <a:r>
              <a:rPr lang="en-US" sz="2600" dirty="0"/>
              <a:t>	 </a:t>
            </a:r>
            <a:r>
              <a:rPr lang="en-US" sz="2600" dirty="0">
                <a:hlinkClick r:id="rId3"/>
              </a:rPr>
              <a:t>https://doi.org/10.1371/journal.pone.0174944</a:t>
            </a:r>
            <a:endParaRPr lang="en-US" sz="2600" dirty="0"/>
          </a:p>
          <a:p>
            <a:pPr marL="0" indent="0">
              <a:buNone/>
            </a:pPr>
            <a:r>
              <a:rPr lang="en-IN" sz="2600" dirty="0">
                <a:latin typeface="Franklin Gothic Book"/>
              </a:rPr>
              <a:t> 	</a:t>
            </a:r>
            <a:r>
              <a:rPr lang="en-US" sz="2600" dirty="0"/>
              <a:t>While focused on cardiovascular risk, this study exemplifies how ML can enhance risk prediction using EHR-like data — similar to colorectal cancer.</a:t>
            </a:r>
            <a:endParaRPr lang="en-IN" sz="2600" dirty="0">
              <a:latin typeface="Franklin Gothic Book"/>
            </a:endParaRPr>
          </a:p>
          <a:p>
            <a:pPr marL="0" indent="0">
              <a:buNone/>
            </a:pPr>
            <a:r>
              <a:rPr lang="en-IN" sz="2600" dirty="0">
                <a:latin typeface="Franklin Gothic Book"/>
              </a:rPr>
              <a:t>3. </a:t>
            </a:r>
            <a:r>
              <a:rPr lang="en-US" sz="2600" b="1" dirty="0"/>
              <a:t>Chen, J. H., &amp; Asch, S. M. (2017).</a:t>
            </a:r>
            <a:br>
              <a:rPr lang="en-US" sz="2600" dirty="0"/>
            </a:br>
            <a:r>
              <a:rPr lang="en-US" sz="2600" i="1" dirty="0"/>
              <a:t>Machine Learning and Prediction in Medicine — Beyond the Peak of Inflated Expectations.</a:t>
            </a:r>
            <a:br>
              <a:rPr lang="en-US" sz="2600" dirty="0"/>
            </a:br>
            <a:r>
              <a:rPr lang="en-US" sz="2600" i="1" dirty="0"/>
              <a:t>New England Journal of Medicine, 376</a:t>
            </a:r>
            <a:r>
              <a:rPr lang="en-US" sz="2600" dirty="0"/>
              <a:t>, 2507–2509.</a:t>
            </a:r>
          </a:p>
          <a:p>
            <a:pPr marL="0" indent="0">
              <a:buNone/>
            </a:pPr>
            <a:r>
              <a:rPr lang="en-IN" sz="2800" dirty="0"/>
              <a:t> 	</a:t>
            </a:r>
            <a:r>
              <a:rPr lang="en-IN" sz="2800" dirty="0">
                <a:hlinkClick r:id="rId4"/>
              </a:rPr>
              <a:t>https://doi.org/10.1056/NEJMp1702071</a:t>
            </a:r>
            <a:endParaRPr lang="en-IN" sz="2800" dirty="0"/>
          </a:p>
          <a:p>
            <a:pPr marL="0" indent="0">
              <a:buNone/>
            </a:pPr>
            <a:br>
              <a:rPr lang="en-US" sz="2600" dirty="0"/>
            </a:br>
            <a:r>
              <a:rPr lang="en-US" sz="2600" dirty="0"/>
              <a:t>	</a:t>
            </a:r>
            <a:r>
              <a:rPr lang="en-US" sz="1600" dirty="0"/>
              <a:t> </a:t>
            </a:r>
            <a:r>
              <a:rPr lang="en-US" sz="2500" dirty="0"/>
              <a:t>Explores practical challenges and strengths of ML in real-world medical predictions, like cancer survivability.</a:t>
            </a:r>
            <a:endParaRPr lang="en-IN" sz="2500" dirty="0"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1600" b="1" dirty="0"/>
              <a:t>4. </a:t>
            </a:r>
            <a:r>
              <a:rPr lang="en-IN" sz="1600" b="1" dirty="0" err="1"/>
              <a:t>Winawer</a:t>
            </a:r>
            <a:r>
              <a:rPr lang="en-IN" sz="1600" b="1" dirty="0"/>
              <a:t>, S. J., </a:t>
            </a:r>
            <a:r>
              <a:rPr lang="en-IN" sz="1600" b="1" dirty="0" err="1"/>
              <a:t>Zauber</a:t>
            </a:r>
            <a:r>
              <a:rPr lang="en-IN" sz="1600" b="1" dirty="0"/>
              <a:t>, A. G., Fletcher, R. H., et al. (1997).</a:t>
            </a:r>
            <a:br>
              <a:rPr lang="en-IN" sz="1600" dirty="0"/>
            </a:br>
            <a:r>
              <a:rPr lang="en-IN" sz="1600" i="1" dirty="0"/>
              <a:t>Guidelines for colonoscopy surveillance after polypectomy: a consensus update by the US Multi-Society Task Force on Colorectal Cancer.</a:t>
            </a:r>
            <a:br>
              <a:rPr lang="en-IN" sz="1600" dirty="0"/>
            </a:br>
            <a:r>
              <a:rPr lang="en-IN" sz="1600" i="1" dirty="0"/>
              <a:t>Gastroenterology, 112</a:t>
            </a:r>
            <a:r>
              <a:rPr lang="en-IN" sz="1600" dirty="0"/>
              <a:t>(2), 594–642.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>
                <a:hlinkClick r:id="rId2"/>
              </a:rPr>
              <a:t>https://doi.org/10.1016/S0016-5085(97)70182-1</a:t>
            </a:r>
            <a:endParaRPr lang="en-IN" sz="1600" dirty="0"/>
          </a:p>
          <a:p>
            <a:pPr marL="0" indent="0">
              <a:buNone/>
            </a:pPr>
            <a:r>
              <a:rPr lang="en-US" sz="1600" dirty="0"/>
              <a:t>	This guideline document informed factors like screening regularity and colonoscopy access.</a:t>
            </a:r>
          </a:p>
          <a:p>
            <a:pPr marL="0" indent="0">
              <a:buNone/>
            </a:pPr>
            <a:r>
              <a:rPr lang="en-US" sz="1600" b="1" dirty="0"/>
              <a:t>5. Nguyen, N., Nguyen, T., Nguyen, T., &amp; </a:t>
            </a:r>
            <a:r>
              <a:rPr lang="en-US" sz="1600" b="1" dirty="0" err="1"/>
              <a:t>Nahavandi</a:t>
            </a:r>
            <a:r>
              <a:rPr lang="en-US" sz="1600" b="1" dirty="0"/>
              <a:t>, S. (2020).</a:t>
            </a:r>
            <a:br>
              <a:rPr lang="en-US" sz="1600" dirty="0"/>
            </a:br>
            <a:r>
              <a:rPr lang="en-US" sz="1600" i="1" dirty="0"/>
              <a:t>Machine Learning in Predicting Cancer Survival Rates.</a:t>
            </a:r>
            <a:br>
              <a:rPr lang="en-US" sz="1600" dirty="0"/>
            </a:br>
            <a:r>
              <a:rPr lang="en-US" sz="1600" i="1" dirty="0"/>
              <a:t>Health Information Science and Systems, 8</a:t>
            </a:r>
            <a:r>
              <a:rPr lang="en-US" sz="1600" dirty="0"/>
              <a:t>, 24.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>
                <a:hlinkClick r:id="rId3"/>
              </a:rPr>
              <a:t>https://doi.org/10.1007/s13755-020-00108-3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A deep dive into how algorithms like Random Forests and Logistic Regression help predict cancer survival.</a:t>
            </a: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693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📚 </a:t>
            </a:r>
            <a:r>
              <a:rPr lang="en-US" sz="1600" b="1" dirty="0"/>
              <a:t>Colorectal Cancer-Specific Studies and Resources</a:t>
            </a:r>
          </a:p>
          <a:p>
            <a:pPr marL="342900" indent="-342900">
              <a:buAutoNum type="arabicPeriod"/>
            </a:pPr>
            <a:r>
              <a:rPr lang="en-US" sz="1600" dirty="0"/>
              <a:t>American Cancer Society – Colorectal Cancer Facts &amp; Figures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latin typeface="Franklin Gothic Book"/>
              </a:rPr>
              <a:t>	</a:t>
            </a:r>
            <a:r>
              <a:rPr lang="en-IN" sz="1600" dirty="0">
                <a:hlinkClick r:id="rId2"/>
              </a:rPr>
              <a:t>https://www.cancer.org/research/cancer-facts-statistics/colorectal-cancer-facts-figures.html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latin typeface="Franklin Gothic Book"/>
              </a:rPr>
              <a:t>	</a:t>
            </a:r>
            <a:r>
              <a:rPr lang="en-US" sz="1600" dirty="0"/>
              <a:t>Offers updated statistics and survival trends critical for contextual understanding.</a:t>
            </a:r>
            <a:endParaRPr lang="en-US" sz="1600" b="1" dirty="0"/>
          </a:p>
          <a:p>
            <a:pPr marL="342900" indent="-342900">
              <a:buAutoNum type="arabicPeriod" startAt="2"/>
            </a:pPr>
            <a:r>
              <a:rPr lang="en-US" sz="1600" dirty="0"/>
              <a:t>National Cancer Institute (NCI) – SEER Data</a:t>
            </a:r>
          </a:p>
          <a:p>
            <a:pPr marL="0" indent="0">
              <a:buNone/>
            </a:pPr>
            <a:r>
              <a:rPr lang="en-US" sz="1600" dirty="0">
                <a:latin typeface="Franklin Gothic Book"/>
              </a:rPr>
              <a:t>	</a:t>
            </a:r>
            <a:r>
              <a:rPr lang="en-IN" sz="1600" dirty="0">
                <a:hlinkClick r:id="rId3"/>
              </a:rPr>
              <a:t>https://seer.cancer.gov/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Franklin Gothic Book"/>
              </a:rPr>
              <a:t>	</a:t>
            </a:r>
            <a:r>
              <a:rPr lang="en-US" sz="1600" dirty="0"/>
              <a:t>SEER Program provides detailed data on cancer incidence, treatment, and survival across the U.S., often used in cancer prediction models.</a:t>
            </a: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r>
              <a:rPr lang="en-IN" sz="22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Link: </a:t>
            </a: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785065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Problem Statement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Proposed System/Solution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System Development Approach </a:t>
            </a:r>
            <a:r>
              <a:rPr lang="en-US" sz="2200" dirty="0">
                <a:latin typeface="Arial"/>
                <a:cs typeface="Arial"/>
              </a:rPr>
              <a:t>(Technology Used)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Algorithm &amp; Deployment  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Result (Output Image)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Conclusion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Future Scope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References</a:t>
            </a:r>
            <a:endParaRPr lang="en-US" sz="2200" dirty="0">
              <a:latin typeface="Arial"/>
              <a:cs typeface="Arial"/>
            </a:endParaRPr>
          </a:p>
          <a:p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Problem Statement</a:t>
            </a:r>
            <a:endParaRPr lang="en-US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821708-DC18-470A-ABA8-20179764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Colorectal cancer is a significant global health challenge.</a:t>
            </a:r>
          </a:p>
          <a:p>
            <a:r>
              <a:rPr lang="en-US" dirty="0"/>
              <a:t>Predicting patient survival prospects is crucial for informed clinical decisions.</a:t>
            </a:r>
          </a:p>
          <a:p>
            <a:r>
              <a:rPr lang="en-US" dirty="0"/>
              <a:t>Helps in personalized treatment planning and effective patient counseling.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Proposed Solution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Develop a predictive model to estimate patient survival beyond 12 months post-diagnosis.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Leverage comprehensive patient data including demographics, clinical parameters, lifestyle factors, and treatment history.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/>
              <a:t>Use machine learning techniques to improve prediction accuracy.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b="1" dirty="0"/>
              <a:t>Programming Language:</a:t>
            </a:r>
            <a:r>
              <a:rPr lang="en-IN" dirty="0"/>
              <a:t> Python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Libraries Used:</a:t>
            </a:r>
            <a:r>
              <a:rPr lang="en-US" dirty="0"/>
              <a:t> Pandas, NumPy, Matplotlib, Seaborn, Scikit-learn</a:t>
            </a:r>
          </a:p>
          <a:p>
            <a:pPr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b="1" dirty="0"/>
              <a:t>Development Environment:</a:t>
            </a:r>
            <a:r>
              <a:rPr lang="en-IN" dirty="0"/>
              <a:t> </a:t>
            </a:r>
            <a:r>
              <a:rPr lang="en-IN" dirty="0" err="1"/>
              <a:t>Jupyter</a:t>
            </a:r>
            <a:r>
              <a:rPr lang="en-IN" dirty="0"/>
              <a:t> Notebook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Chosen Algorithm:</a:t>
            </a:r>
            <a:r>
              <a:rPr lang="en-US" dirty="0"/>
              <a:t> </a:t>
            </a:r>
            <a:r>
              <a:rPr lang="en-US" sz="2400" dirty="0"/>
              <a:t>Logistic Regression (effective for binary classification tasks)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Steps Taken:</a:t>
            </a:r>
            <a:endParaRPr lang="en-IN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Data pre-processing: Encoding categorical variables, handling class imbalances.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Splitting dataset into training (80%) and testing (20%) subsets.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Model trained using Scikit-</a:t>
            </a:r>
            <a:r>
              <a:rPr lang="en-IN" dirty="0" err="1"/>
              <a:t>learn’s</a:t>
            </a:r>
            <a:r>
              <a:rPr lang="en-IN" dirty="0"/>
              <a:t> Logistic Regression module.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Performance evaluation using accuracy, precision, recall, and F1-score.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Result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Accuracy:</a:t>
            </a:r>
            <a:r>
              <a:rPr lang="en-US" dirty="0"/>
              <a:t> </a:t>
            </a:r>
            <a:r>
              <a:rPr lang="en-US" sz="2400" dirty="0"/>
              <a:t>75.15% on test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IN" b="1" dirty="0"/>
              <a:t>Key Findings: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High recall for "Survived" class.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Lower precision for "Deceased" class due to class imbalance.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Model performs well in predicting survival, but struggles with deceased cases.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i="0" u="sng" dirty="0">
                <a:effectLst/>
                <a:latin typeface="system-ui"/>
              </a:rPr>
              <a:t>Visualize survival status:</a:t>
            </a:r>
          </a:p>
          <a:p>
            <a:pPr marL="0" indent="0">
              <a:buNone/>
            </a:pPr>
            <a:endParaRPr lang="en-IN" sz="2400" b="0" i="0" dirty="0">
              <a:effectLst/>
              <a:latin typeface="system-ui"/>
            </a:endParaRPr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DCBE0D-ADFC-4806-982A-C7BFEC4D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785" y="2350521"/>
            <a:ext cx="7746271" cy="41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2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Survival Status by Gender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E0FDD-627B-4A4A-BFF5-255640C6F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112" y="1928813"/>
            <a:ext cx="8001775" cy="4252912"/>
          </a:xfrm>
        </p:spPr>
      </p:pic>
    </p:spTree>
    <p:extLst>
      <p:ext uri="{BB962C8B-B14F-4D97-AF65-F5344CB8AC3E}">
        <p14:creationId xmlns:p14="http://schemas.microsoft.com/office/powerpoint/2010/main" val="137970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887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Aptos</vt:lpstr>
      <vt:lpstr>Aptos Display</vt:lpstr>
      <vt:lpstr>Arial</vt:lpstr>
      <vt:lpstr>Courier New</vt:lpstr>
      <vt:lpstr>Franklin Gothic Book</vt:lpstr>
      <vt:lpstr>Google Sans</vt:lpstr>
      <vt:lpstr>Helvetica Neue</vt:lpstr>
      <vt:lpstr>system-ui</vt:lpstr>
      <vt:lpstr>Wingdings</vt:lpstr>
      <vt:lpstr>office theme</vt:lpstr>
      <vt:lpstr>CAPSTONE PROJECT  colorectal cancer prediction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Data Visualization</vt:lpstr>
      <vt:lpstr>Survival Status by Gender</vt:lpstr>
      <vt:lpstr>Assess model performance using accuracy and classification reports.</vt:lpstr>
      <vt:lpstr>Conclusion</vt:lpstr>
      <vt:lpstr>Future scope</vt:lpstr>
      <vt:lpstr>Future scope</vt:lpstr>
      <vt:lpstr>References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Somanjan Chakraborty</cp:lastModifiedBy>
  <cp:revision>18</cp:revision>
  <dcterms:created xsi:type="dcterms:W3CDTF">2013-07-15T20:26:40Z</dcterms:created>
  <dcterms:modified xsi:type="dcterms:W3CDTF">2025-05-14T08:51:40Z</dcterms:modified>
</cp:coreProperties>
</file>