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571" r:id="rId3"/>
    <p:sldId id="572" r:id="rId4"/>
    <p:sldId id="573" r:id="rId5"/>
    <p:sldId id="574" r:id="rId6"/>
    <p:sldId id="575" r:id="rId7"/>
    <p:sldId id="576" r:id="rId8"/>
    <p:sldId id="580" r:id="rId9"/>
    <p:sldId id="581" r:id="rId10"/>
    <p:sldId id="582" r:id="rId11"/>
    <p:sldId id="577" r:id="rId12"/>
    <p:sldId id="579" r:id="rId13"/>
    <p:sldId id="583" r:id="rId14"/>
    <p:sldId id="578" r:id="rId15"/>
    <p:sldId id="584" r:id="rId16"/>
    <p:sldId id="585" r:id="rId17"/>
    <p:sldId id="570" r:id="rId18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20B836-56D0-97DC-068F-01B3A795833D}" v="107" dt="2025-04-28T10:32:37.732"/>
    <p1510:client id="{22C22A61-C23B-4AFE-81E6-4E7076213851}" v="1" dt="2025-04-28T10:44:04.838"/>
    <p1510:client id="{41ED53A8-5329-C747-A241-46CEB6D4E255}" v="58" dt="2025-04-29T04:53:52.575"/>
    <p1510:client id="{65706ED1-670B-4719-B8CB-BA21F8D40372}" v="31" dt="2025-04-29T05:33:41.586"/>
    <p1510:client id="{9567BC2E-213D-4409-89B3-6A653ECA53D9}" v="15" dt="2025-04-29T08:24:08.9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371/journal.pone.0174944" TargetMode="External"/><Relationship Id="rId2" Type="http://schemas.openxmlformats.org/officeDocument/2006/relationships/hyperlink" Target="https://doi.org/10.1016/j.csbj.2014.11.00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56/NEJMp1702071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s13755-020-00108-3" TargetMode="External"/><Relationship Id="rId2" Type="http://schemas.openxmlformats.org/officeDocument/2006/relationships/hyperlink" Target="https://doi.org/10.1016/S0016-5085(97)70182-1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eer.cancer.gov/" TargetMode="External"/><Relationship Id="rId2" Type="http://schemas.openxmlformats.org/officeDocument/2006/relationships/hyperlink" Target="https://www.cancer.org/research/cancer-facts-statistics/colorectal-cancer-facts-figures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607" y="1273620"/>
            <a:ext cx="4779664" cy="2386161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l"/>
            <a:r>
              <a:rPr lang="en-US" sz="2000" b="1" kern="1200" dirty="0">
                <a:latin typeface="+mj-lt"/>
                <a:ea typeface="+mj-ea"/>
                <a:cs typeface="+mj-cs"/>
              </a:rPr>
              <a:t>CAPSTONE PROJECT</a:t>
            </a:r>
            <a:br>
              <a:rPr lang="en-US" sz="2000" b="1" dirty="0"/>
            </a:br>
            <a:br>
              <a:rPr lang="en-US" sz="5100" b="1" dirty="0"/>
            </a:br>
            <a:r>
              <a:rPr lang="en-US" sz="5100" b="1" cap="all" dirty="0">
                <a:latin typeface="Aptos"/>
              </a:rPr>
              <a:t>colorectal cancer prediction</a:t>
            </a:r>
            <a:endParaRPr lang="en-US" sz="5100" b="1" kern="1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9607" y="3776173"/>
            <a:ext cx="4171994" cy="157017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spcAft>
                <a:spcPts val="600"/>
              </a:spcAft>
            </a:pPr>
            <a:r>
              <a:rPr lang="en-US" sz="1600" b="1" cap="all" dirty="0"/>
              <a:t>Presented By</a:t>
            </a:r>
            <a:endParaRPr lang="en-US" sz="1600" cap="all" dirty="0"/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Student Name: Somanjan </a:t>
            </a:r>
            <a:r>
              <a:rPr lang="en-US" sz="1600" b="1" cap="all" dirty="0" err="1"/>
              <a:t>chakraborty</a:t>
            </a:r>
            <a:endParaRPr lang="en-US" sz="1600" b="1" cap="all" dirty="0"/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College Name: </a:t>
            </a:r>
            <a:r>
              <a:rPr lang="en-IN" sz="1200" b="1" i="0" dirty="0">
                <a:effectLst/>
                <a:latin typeface="Helvetica Neue"/>
              </a:rPr>
              <a:t>KALYANI GOVERNMENT ENGINEERING COLLEGE</a:t>
            </a:r>
            <a:endParaRPr lang="en-US" sz="1600" b="1" cap="all" dirty="0"/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Department:</a:t>
            </a:r>
            <a:r>
              <a:rPr lang="en-IN" sz="1200" b="1" i="0" dirty="0">
                <a:effectLst/>
                <a:latin typeface="Helvetica Neue"/>
              </a:rPr>
              <a:t>Electronics and Communication Engineering</a:t>
            </a:r>
            <a:endParaRPr lang="en-US" sz="1600" b="1" cap="all" dirty="0"/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Email ID: </a:t>
            </a:r>
            <a:r>
              <a:rPr lang="en-IN" sz="1600" b="1" i="0" dirty="0">
                <a:effectLst/>
                <a:latin typeface="Google Sans"/>
              </a:rPr>
              <a:t>somuchk007@gmail.com</a:t>
            </a:r>
            <a:endParaRPr lang="en-US" sz="1600" b="1" cap="all" dirty="0"/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AICTE Student ID: </a:t>
            </a:r>
            <a:r>
              <a:rPr lang="en-IN" sz="1200" b="1" i="0" dirty="0">
                <a:effectLst/>
                <a:latin typeface="Helvetica Neue"/>
              </a:rPr>
              <a:t>STU67eab36e301ee1743434606</a:t>
            </a:r>
            <a:endParaRPr lang="en-US" sz="1600" b="1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288F3F-AD4C-81EA-1336-D2C00EFCC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861" y="557360"/>
            <a:ext cx="5210251" cy="56327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3793FC-B348-4687-BF8D-4BEE299991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536" y="557360"/>
            <a:ext cx="5217576" cy="563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8F756E-D4E1-5A9A-636A-7FA06EC39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Assess model performance using accuracy and classification reports</a:t>
            </a:r>
            <a:r>
              <a:rPr lang="en-US" sz="2400" b="0" i="0" dirty="0">
                <a:effectLst/>
                <a:latin typeface="system-ui"/>
              </a:rPr>
              <a:t>.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A35572-80B9-43FA-81C6-503E307AF9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7183" y="1928813"/>
            <a:ext cx="6777634" cy="4252912"/>
          </a:xfrm>
        </p:spPr>
      </p:pic>
    </p:spTree>
    <p:extLst>
      <p:ext uri="{BB962C8B-B14F-4D97-AF65-F5344CB8AC3E}">
        <p14:creationId xmlns:p14="http://schemas.microsoft.com/office/powerpoint/2010/main" val="660224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B396BB-D4E8-514D-53F4-27AADA666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Conclusion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89DDB-698E-B624-5621-F9D79482F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Logistic Regression model achieved promising accuracy (~75%).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Strength in identifying survivors but struggles with deceased predictions.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Class imbalance presents a challenge to model performance.</a:t>
            </a:r>
          </a:p>
        </p:txBody>
      </p:sp>
    </p:spTree>
    <p:extLst>
      <p:ext uri="{BB962C8B-B14F-4D97-AF65-F5344CB8AC3E}">
        <p14:creationId xmlns:p14="http://schemas.microsoft.com/office/powerpoint/2010/main" val="2245309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403C0-6D6C-CF0D-D01B-94F3DED1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Future scope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C79AB-5BF9-3911-CAE8-5E44B0DF2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IN" b="1" dirty="0"/>
              <a:t>Improvements to Consider: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Resampling techniques:</a:t>
            </a:r>
            <a:r>
              <a:rPr lang="en-US" dirty="0"/>
              <a:t> Use </a:t>
            </a:r>
            <a:r>
              <a:rPr lang="en-US" b="1" dirty="0"/>
              <a:t>SMOTE</a:t>
            </a:r>
            <a:r>
              <a:rPr lang="en-US" dirty="0"/>
              <a:t> to balance dataset.</a:t>
            </a:r>
            <a:r>
              <a:rPr lang="en-IN" dirty="0"/>
              <a:t>	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Advanced models:</a:t>
            </a:r>
            <a:r>
              <a:rPr lang="en-US" dirty="0"/>
              <a:t> Try </a:t>
            </a:r>
            <a:r>
              <a:rPr lang="en-US" b="1" dirty="0" err="1"/>
              <a:t>XGBoost</a:t>
            </a:r>
            <a:r>
              <a:rPr lang="en-US" b="1" dirty="0"/>
              <a:t>, Random Forests</a:t>
            </a:r>
            <a:r>
              <a:rPr lang="en-US" dirty="0"/>
              <a:t> for better performance.</a:t>
            </a:r>
            <a:endParaRPr lang="en-IN" dirty="0"/>
          </a:p>
          <a:p>
            <a:pPr marL="800100" lvl="1" indent="-342900">
              <a:buFont typeface="+mj-lt"/>
              <a:buAutoNum type="arabicPeriod"/>
            </a:pPr>
            <a:r>
              <a:rPr lang="en-IN" b="1" dirty="0"/>
              <a:t>Hyperparameter tuning:</a:t>
            </a:r>
            <a:r>
              <a:rPr lang="en-IN" dirty="0"/>
              <a:t> Optimize model parameters for greater accuracy.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Feature selection:</a:t>
            </a:r>
            <a:r>
              <a:rPr lang="en-US" dirty="0"/>
              <a:t> Identify most relevant predictors for survival.</a:t>
            </a:r>
            <a:endParaRPr lang="en-IN" dirty="0"/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Further research:</a:t>
            </a:r>
            <a:r>
              <a:rPr lang="en-US" dirty="0"/>
              <a:t> Investigate additional patient-specific factors influencing survival rates.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4199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403C0-6D6C-CF0D-D01B-94F3DED1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Future scope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A48B7F-FE5B-40A6-B56E-3C324F2AB9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3139" y="1928813"/>
            <a:ext cx="6545722" cy="4252912"/>
          </a:xfrm>
        </p:spPr>
      </p:pic>
    </p:spTree>
    <p:extLst>
      <p:ext uri="{BB962C8B-B14F-4D97-AF65-F5344CB8AC3E}">
        <p14:creationId xmlns:p14="http://schemas.microsoft.com/office/powerpoint/2010/main" val="3127417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D7BEC-26CE-96DB-DC10-B2897FA51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References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198D1-2392-A218-1A4C-10F40FCB8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>
              <a:buNone/>
            </a:pPr>
            <a:r>
              <a:rPr lang="en-IN" sz="2600" b="1" dirty="0"/>
              <a:t>1. Kourou, K., </a:t>
            </a:r>
            <a:r>
              <a:rPr lang="en-IN" sz="2600" b="1" dirty="0" err="1"/>
              <a:t>Exarchos</a:t>
            </a:r>
            <a:r>
              <a:rPr lang="en-IN" sz="2600" b="1" dirty="0"/>
              <a:t>, T. P., </a:t>
            </a:r>
            <a:r>
              <a:rPr lang="en-IN" sz="2600" b="1" dirty="0" err="1"/>
              <a:t>Exarchos</a:t>
            </a:r>
            <a:r>
              <a:rPr lang="en-IN" sz="2600" b="1" dirty="0"/>
              <a:t>, K. P., </a:t>
            </a:r>
            <a:r>
              <a:rPr lang="en-IN" sz="2600" b="1" dirty="0" err="1"/>
              <a:t>Karamouzis</a:t>
            </a:r>
            <a:r>
              <a:rPr lang="en-IN" sz="2600" b="1" dirty="0"/>
              <a:t>, M. V., &amp; Fotiadis, D. I. (2015).</a:t>
            </a:r>
            <a:br>
              <a:rPr lang="en-IN" sz="2600" dirty="0"/>
            </a:br>
            <a:r>
              <a:rPr lang="en-IN" sz="2600" i="1" dirty="0"/>
              <a:t>Machine learning applications in cancer prognosis and prediction.</a:t>
            </a:r>
            <a:br>
              <a:rPr lang="en-IN" sz="2600" dirty="0"/>
            </a:br>
            <a:r>
              <a:rPr lang="en-IN" sz="2600" i="1" dirty="0"/>
              <a:t>Computational and Structural Biotechnology Journal, 13</a:t>
            </a:r>
            <a:r>
              <a:rPr lang="en-IN" sz="2600" dirty="0"/>
              <a:t>, 8–17. </a:t>
            </a:r>
          </a:p>
          <a:p>
            <a:pPr marL="0" indent="0">
              <a:buNone/>
            </a:pPr>
            <a:r>
              <a:rPr lang="en-IN" sz="2600" dirty="0"/>
              <a:t>      	  </a:t>
            </a:r>
            <a:r>
              <a:rPr lang="en-IN" sz="2600" dirty="0">
                <a:hlinkClick r:id="rId2"/>
              </a:rPr>
              <a:t>https://doi.org/10.1016/j.csbj.2014.11.005</a:t>
            </a:r>
            <a:r>
              <a:rPr lang="en-IN" sz="2600" dirty="0"/>
              <a:t>	</a:t>
            </a:r>
          </a:p>
          <a:p>
            <a:pPr marL="0" indent="0">
              <a:buNone/>
            </a:pPr>
            <a:r>
              <a:rPr lang="en-IN" sz="2600" dirty="0">
                <a:latin typeface="Franklin Gothic Book"/>
              </a:rPr>
              <a:t>	</a:t>
            </a:r>
            <a:r>
              <a:rPr lang="en-US" sz="2600" dirty="0"/>
              <a:t> This paper provides a survey of machine learning methods in cancer prognosis, including logistic regression, decision trees, and support vector machines.</a:t>
            </a:r>
            <a:endParaRPr lang="en-IN" sz="2600" dirty="0"/>
          </a:p>
          <a:p>
            <a:pPr marL="0" indent="0">
              <a:buNone/>
            </a:pPr>
            <a:r>
              <a:rPr lang="en-US" sz="2600" b="1" dirty="0"/>
              <a:t>2. Weng, S. F., Reps, J., Kai, J., Garibaldi, J. M., &amp; Qureshi, N. (2017).</a:t>
            </a:r>
            <a:br>
              <a:rPr lang="en-US" sz="2600" dirty="0"/>
            </a:br>
            <a:r>
              <a:rPr lang="en-US" sz="2600" i="1" dirty="0"/>
              <a:t>Can machine-learning improve cardiovascular risk prediction using routine clinical data?</a:t>
            </a:r>
            <a:br>
              <a:rPr lang="en-US" sz="2600" dirty="0"/>
            </a:br>
            <a:r>
              <a:rPr lang="en-US" sz="2600" i="1" dirty="0"/>
              <a:t>PLOS ONE, 12</a:t>
            </a:r>
            <a:r>
              <a:rPr lang="en-US" sz="2600" dirty="0"/>
              <a:t>(4), e0174944.</a:t>
            </a:r>
          </a:p>
          <a:p>
            <a:pPr marL="0" indent="0">
              <a:buNone/>
            </a:pPr>
            <a:r>
              <a:rPr lang="en-US" sz="2600" dirty="0"/>
              <a:t>	 </a:t>
            </a:r>
            <a:r>
              <a:rPr lang="en-US" sz="2600" dirty="0">
                <a:hlinkClick r:id="rId3"/>
              </a:rPr>
              <a:t>https://doi.org/10.1371/journal.pone.0174944</a:t>
            </a:r>
            <a:endParaRPr lang="en-US" sz="2600" dirty="0"/>
          </a:p>
          <a:p>
            <a:pPr marL="0" indent="0">
              <a:buNone/>
            </a:pPr>
            <a:r>
              <a:rPr lang="en-IN" sz="2600" dirty="0">
                <a:latin typeface="Franklin Gothic Book"/>
              </a:rPr>
              <a:t> 	</a:t>
            </a:r>
            <a:r>
              <a:rPr lang="en-US" sz="2600" dirty="0"/>
              <a:t>While focused on cardiovascular risk, this study exemplifies how ML can enhance risk prediction using EHR-like data — similar to colorectal cancer.</a:t>
            </a:r>
            <a:endParaRPr lang="en-IN" sz="2600" dirty="0">
              <a:latin typeface="Franklin Gothic Book"/>
            </a:endParaRPr>
          </a:p>
          <a:p>
            <a:pPr marL="0" indent="0">
              <a:buNone/>
            </a:pPr>
            <a:r>
              <a:rPr lang="en-IN" sz="2600" dirty="0">
                <a:latin typeface="Franklin Gothic Book"/>
              </a:rPr>
              <a:t>3. </a:t>
            </a:r>
            <a:r>
              <a:rPr lang="en-US" sz="2600" b="1" dirty="0"/>
              <a:t>Chen, J. H., &amp; Asch, S. M. (2017).</a:t>
            </a:r>
            <a:br>
              <a:rPr lang="en-US" sz="2600" dirty="0"/>
            </a:br>
            <a:r>
              <a:rPr lang="en-US" sz="2600" i="1" dirty="0"/>
              <a:t>Machine Learning and Prediction in Medicine — Beyond the Peak of Inflated Expectations.</a:t>
            </a:r>
            <a:br>
              <a:rPr lang="en-US" sz="2600" dirty="0"/>
            </a:br>
            <a:r>
              <a:rPr lang="en-US" sz="2600" i="1" dirty="0"/>
              <a:t>New England Journal of Medicine, 376</a:t>
            </a:r>
            <a:r>
              <a:rPr lang="en-US" sz="2600" dirty="0"/>
              <a:t>, 2507–2509.</a:t>
            </a:r>
          </a:p>
          <a:p>
            <a:pPr marL="0" indent="0">
              <a:buNone/>
            </a:pPr>
            <a:r>
              <a:rPr lang="en-IN" sz="2800" dirty="0"/>
              <a:t> 	</a:t>
            </a:r>
            <a:r>
              <a:rPr lang="en-IN" sz="2800" dirty="0">
                <a:hlinkClick r:id="rId4"/>
              </a:rPr>
              <a:t>https://doi.org/10.1056/NEJMp1702071</a:t>
            </a:r>
            <a:endParaRPr lang="en-IN" sz="2800" dirty="0"/>
          </a:p>
          <a:p>
            <a:pPr marL="0" indent="0">
              <a:buNone/>
            </a:pPr>
            <a:br>
              <a:rPr lang="en-US" sz="2600" dirty="0"/>
            </a:br>
            <a:r>
              <a:rPr lang="en-US" sz="2600" dirty="0"/>
              <a:t>	</a:t>
            </a:r>
            <a:r>
              <a:rPr lang="en-US" sz="1600" dirty="0"/>
              <a:t> </a:t>
            </a:r>
            <a:r>
              <a:rPr lang="en-US" sz="2500" dirty="0"/>
              <a:t>Explores practical challenges and strengths of ML in real-world medical predictions, like cancer survivability.</a:t>
            </a:r>
            <a:endParaRPr lang="en-IN" sz="2500" dirty="0">
              <a:latin typeface="Franklin Gothic Book"/>
            </a:endParaRPr>
          </a:p>
          <a:p>
            <a:pPr marL="0" indent="0">
              <a:buNone/>
            </a:pPr>
            <a:endParaRPr lang="en-IN" sz="2200" dirty="0">
              <a:latin typeface="Franklin Gothic Book"/>
            </a:endParaRPr>
          </a:p>
          <a:p>
            <a:pPr marL="0" indent="0">
              <a:buNone/>
            </a:pPr>
            <a:endParaRPr lang="en-IN" sz="2200" dirty="0">
              <a:latin typeface="Franklin Gothic Book"/>
            </a:endParaRPr>
          </a:p>
          <a:p>
            <a:pPr marL="0" indent="0">
              <a:buNone/>
            </a:pPr>
            <a:endParaRPr lang="en-IN" sz="2200" u="sng" dirty="0">
              <a:solidFill>
                <a:srgbClr val="0070C0"/>
              </a:solidFill>
              <a:latin typeface="Franklin Gothic Book"/>
            </a:endParaRPr>
          </a:p>
          <a:p>
            <a:pPr marL="0" indent="0">
              <a:buNone/>
            </a:pPr>
            <a:endParaRPr lang="en-IN" sz="2200" dirty="0"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1691700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D7BEC-26CE-96DB-DC10-B2897FA51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References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198D1-2392-A218-1A4C-10F40FCB8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N" sz="1600" b="1" dirty="0"/>
              <a:t>4. </a:t>
            </a:r>
            <a:r>
              <a:rPr lang="en-IN" sz="1600" b="1" dirty="0" err="1"/>
              <a:t>Winawer</a:t>
            </a:r>
            <a:r>
              <a:rPr lang="en-IN" sz="1600" b="1" dirty="0"/>
              <a:t>, S. J., </a:t>
            </a:r>
            <a:r>
              <a:rPr lang="en-IN" sz="1600" b="1" dirty="0" err="1"/>
              <a:t>Zauber</a:t>
            </a:r>
            <a:r>
              <a:rPr lang="en-IN" sz="1600" b="1" dirty="0"/>
              <a:t>, A. G., Fletcher, R. H., et al. (1997).</a:t>
            </a:r>
            <a:br>
              <a:rPr lang="en-IN" sz="1600" dirty="0"/>
            </a:br>
            <a:r>
              <a:rPr lang="en-IN" sz="1600" i="1" dirty="0"/>
              <a:t>Guidelines for colonoscopy surveillance after polypectomy: a consensus update by the US Multi-Society Task Force on Colorectal Cancer.</a:t>
            </a:r>
            <a:br>
              <a:rPr lang="en-IN" sz="1600" dirty="0"/>
            </a:br>
            <a:r>
              <a:rPr lang="en-IN" sz="1600" i="1" dirty="0"/>
              <a:t>Gastroenterology, 112</a:t>
            </a:r>
            <a:r>
              <a:rPr lang="en-IN" sz="1600" dirty="0"/>
              <a:t>(2), 594–642.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>
                <a:hlinkClick r:id="rId2"/>
              </a:rPr>
              <a:t>https://doi.org/10.1016/S0016-5085(97)70182-1</a:t>
            </a:r>
            <a:endParaRPr lang="en-IN" sz="1600" dirty="0"/>
          </a:p>
          <a:p>
            <a:pPr marL="0" indent="0">
              <a:buNone/>
            </a:pPr>
            <a:r>
              <a:rPr lang="en-US" sz="1600" dirty="0"/>
              <a:t>	This guideline document informed factors like screening regularity and colonoscopy access.</a:t>
            </a:r>
          </a:p>
          <a:p>
            <a:pPr marL="0" indent="0">
              <a:buNone/>
            </a:pPr>
            <a:r>
              <a:rPr lang="en-US" sz="1600" b="1" dirty="0"/>
              <a:t>5. Nguyen, N., Nguyen, T., Nguyen, T., &amp; </a:t>
            </a:r>
            <a:r>
              <a:rPr lang="en-US" sz="1600" b="1" dirty="0" err="1"/>
              <a:t>Nahavandi</a:t>
            </a:r>
            <a:r>
              <a:rPr lang="en-US" sz="1600" b="1" dirty="0"/>
              <a:t>, S. (2020).</a:t>
            </a:r>
            <a:br>
              <a:rPr lang="en-US" sz="1600" dirty="0"/>
            </a:br>
            <a:r>
              <a:rPr lang="en-US" sz="1600" i="1" dirty="0"/>
              <a:t>Machine Learning in Predicting Cancer Survival Rates.</a:t>
            </a:r>
            <a:br>
              <a:rPr lang="en-US" sz="1600" dirty="0"/>
            </a:br>
            <a:r>
              <a:rPr lang="en-US" sz="1600" i="1" dirty="0"/>
              <a:t>Health Information Science and Systems, 8</a:t>
            </a:r>
            <a:r>
              <a:rPr lang="en-US" sz="1600" dirty="0"/>
              <a:t>, 24.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>
                <a:hlinkClick r:id="rId3"/>
              </a:rPr>
              <a:t>https://doi.org/10.1007/s13755-020-00108-3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A deep dive into how algorithms like Random Forests and Logistic Regression help predict cancer survival.</a:t>
            </a:r>
            <a:endParaRPr lang="en-IN" sz="2200" dirty="0">
              <a:latin typeface="Franklin Gothic Book"/>
            </a:endParaRPr>
          </a:p>
          <a:p>
            <a:pPr marL="0" indent="0">
              <a:buNone/>
            </a:pPr>
            <a:endParaRPr lang="en-IN" sz="2200" dirty="0">
              <a:latin typeface="Franklin Gothic Book"/>
            </a:endParaRPr>
          </a:p>
          <a:p>
            <a:pPr marL="0" indent="0">
              <a:buNone/>
            </a:pPr>
            <a:endParaRPr lang="en-IN" sz="2200" u="sng" dirty="0">
              <a:solidFill>
                <a:srgbClr val="0070C0"/>
              </a:solidFill>
              <a:latin typeface="Franklin Gothic Book"/>
            </a:endParaRPr>
          </a:p>
          <a:p>
            <a:pPr marL="0" indent="0">
              <a:buNone/>
            </a:pPr>
            <a:endParaRPr lang="en-IN" sz="2200" dirty="0"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6939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D7BEC-26CE-96DB-DC10-B2897FA51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References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198D1-2392-A218-1A4C-10F40FCB8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/>
              <a:t>📚 </a:t>
            </a:r>
            <a:r>
              <a:rPr lang="en-US" sz="1600" b="1" dirty="0"/>
              <a:t>Colorectal Cancer-Specific Studies and Resources</a:t>
            </a:r>
          </a:p>
          <a:p>
            <a:pPr marL="342900" indent="-342900">
              <a:buAutoNum type="arabicPeriod"/>
            </a:pPr>
            <a:r>
              <a:rPr lang="en-US" sz="1600" dirty="0"/>
              <a:t>American Cancer Society – Colorectal Cancer Facts &amp; Figures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>
                <a:latin typeface="Franklin Gothic Book"/>
              </a:rPr>
              <a:t>	</a:t>
            </a:r>
            <a:r>
              <a:rPr lang="en-IN" sz="1600" dirty="0">
                <a:hlinkClick r:id="rId2"/>
              </a:rPr>
              <a:t>https://www.cancer.org/research/cancer-facts-statistics/colorectal-cancer-facts-figures.html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>
                <a:latin typeface="Franklin Gothic Book"/>
              </a:rPr>
              <a:t>	</a:t>
            </a:r>
            <a:r>
              <a:rPr lang="en-US" sz="1600" dirty="0"/>
              <a:t>Offers updated statistics and survival trends critical for contextual understanding.</a:t>
            </a:r>
            <a:endParaRPr lang="en-US" sz="1600" b="1" dirty="0"/>
          </a:p>
          <a:p>
            <a:pPr marL="342900" indent="-342900">
              <a:buAutoNum type="arabicPeriod" startAt="2"/>
            </a:pPr>
            <a:r>
              <a:rPr lang="en-US" sz="1600" dirty="0"/>
              <a:t>National Cancer Institute (NCI) – SEER Data</a:t>
            </a:r>
          </a:p>
          <a:p>
            <a:pPr marL="0" indent="0">
              <a:buNone/>
            </a:pPr>
            <a:r>
              <a:rPr lang="en-US" sz="1600" dirty="0">
                <a:latin typeface="Franklin Gothic Book"/>
              </a:rPr>
              <a:t>	</a:t>
            </a:r>
            <a:r>
              <a:rPr lang="en-IN" sz="1600" dirty="0">
                <a:hlinkClick r:id="rId3"/>
              </a:rPr>
              <a:t>https://seer.cancer.gov/</a:t>
            </a:r>
            <a:endParaRPr lang="en-US" sz="1600" dirty="0"/>
          </a:p>
          <a:p>
            <a:pPr marL="0" indent="0">
              <a:buNone/>
            </a:pPr>
            <a:r>
              <a:rPr lang="en-US" sz="1600" dirty="0">
                <a:latin typeface="Franklin Gothic Book"/>
              </a:rPr>
              <a:t>	</a:t>
            </a:r>
            <a:r>
              <a:rPr lang="en-US" sz="1600" dirty="0"/>
              <a:t>SEER Program provides detailed data on cancer incidence, treatment, and survival across the U.S., often used in cancer prediction models.</a:t>
            </a:r>
            <a:endParaRPr lang="en-IN" sz="2200" dirty="0">
              <a:latin typeface="Franklin Gothic Book"/>
            </a:endParaRPr>
          </a:p>
          <a:p>
            <a:pPr marL="0" indent="0">
              <a:buNone/>
            </a:pPr>
            <a:endParaRPr lang="en-IN" sz="2200" dirty="0">
              <a:latin typeface="Franklin Gothic Book"/>
            </a:endParaRPr>
          </a:p>
          <a:p>
            <a:pPr marL="0" indent="0">
              <a:buNone/>
            </a:pPr>
            <a:r>
              <a:rPr lang="en-I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Link: </a:t>
            </a:r>
            <a:r>
              <a:rPr lang="en-IN" sz="2200" u="sng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https://github.com/somanjan056/colorectal_cancer_prediction.git</a:t>
            </a:r>
          </a:p>
          <a:p>
            <a:pPr marL="0" indent="0">
              <a:buNone/>
            </a:pPr>
            <a:endParaRPr lang="en-IN" sz="2200" dirty="0"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785065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2B4E14-CB16-A18D-91E1-78787A456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90035-F7DF-B222-A678-18C907CDC7DD}"/>
              </a:ext>
            </a:extLst>
          </p:cNvPr>
          <p:cNvSpPr txBox="1"/>
          <p:nvPr/>
        </p:nvSpPr>
        <p:spPr>
          <a:xfrm>
            <a:off x="838200" y="451381"/>
            <a:ext cx="10512552" cy="4066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9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E0E59-694D-9DFE-4488-37D5F2F48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OUTLINE</a:t>
            </a:r>
            <a:endParaRPr lang="en-US" sz="5400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4173D-62A9-AF06-B476-EEB827087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Problem Statement 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Proposed System/Solution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System Development Approach </a:t>
            </a:r>
            <a:r>
              <a:rPr lang="en-US" sz="2200" dirty="0">
                <a:latin typeface="Arial"/>
                <a:cs typeface="Arial"/>
              </a:rPr>
              <a:t>(Technology Used) 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Algorithm &amp; Deployment  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Result (Output Image)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Conclusion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Future Scope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References</a:t>
            </a:r>
            <a:endParaRPr lang="en-US" sz="2200" dirty="0">
              <a:latin typeface="Arial"/>
              <a:cs typeface="Arial"/>
            </a:endParaRPr>
          </a:p>
          <a:p>
            <a:endParaRPr lang="en-GB" sz="2200" dirty="0">
              <a:latin typeface="Aptos" panose="020B0004020202020204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787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39B35C-A00A-C6C7-8532-576758ED4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 dirty="0">
                <a:latin typeface="Arial"/>
                <a:cs typeface="Arial"/>
              </a:rPr>
              <a:t>Problem Statement</a:t>
            </a:r>
            <a:endParaRPr lang="en-US" sz="5400" dirty="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5821708-DC18-470A-ABA8-201797647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Colorectal cancer is a significant global health challenge.</a:t>
            </a:r>
          </a:p>
          <a:p>
            <a:r>
              <a:rPr lang="en-US" dirty="0"/>
              <a:t>Predicting patient survival prospects is crucial for informed clinical decisions.</a:t>
            </a:r>
          </a:p>
          <a:p>
            <a:r>
              <a:rPr lang="en-US" dirty="0"/>
              <a:t>Helps in personalized treatment planning and effective patient counseling.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2914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7B4B1-584E-2479-D762-2265C7398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 dirty="0">
                <a:latin typeface="Arial"/>
                <a:cs typeface="Arial"/>
              </a:rPr>
              <a:t>Proposed Solution</a:t>
            </a: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7202D-4065-DDD7-98F1-4291C536D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/>
              <a:t>Develop a predictive model to estimate patient survival beyond 12 months post-diagnosis.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/>
              <a:t>Leverage comprehensive patient data including demographics, clinical parameters, lifestyle factors, and treatment history.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/>
              <a:t>Use machine learning techniques to improve prediction accuracy.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139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92D15-41B4-89C1-0EA3-03BC9FA16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System  Approach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7E8EE-7F26-D809-3523-C58876935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b="1" dirty="0"/>
              <a:t>Programming Language:</a:t>
            </a:r>
            <a:r>
              <a:rPr lang="en-IN" dirty="0"/>
              <a:t> Python</a:t>
            </a:r>
          </a:p>
          <a:p>
            <a:pPr>
              <a:spcBef>
                <a:spcPct val="200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Libraries Used:</a:t>
            </a:r>
            <a:r>
              <a:rPr lang="en-US" dirty="0"/>
              <a:t> Pandas, NumPy, Matplotlib, Seaborn, Scikit-learn</a:t>
            </a:r>
          </a:p>
          <a:p>
            <a:pPr>
              <a:spcBef>
                <a:spcPct val="200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b="1" dirty="0"/>
              <a:t>Development Environment:</a:t>
            </a:r>
            <a:r>
              <a:rPr lang="en-IN" dirty="0"/>
              <a:t> </a:t>
            </a:r>
            <a:r>
              <a:rPr lang="en-IN" dirty="0" err="1"/>
              <a:t>Jupyter</a:t>
            </a:r>
            <a:r>
              <a:rPr lang="en-IN" dirty="0"/>
              <a:t> Notebook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1125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DBEE6-616C-2711-86DB-C62E77D17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Algorithm &amp; Deployment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07410-DE3D-5F62-F9D7-11EAEA92F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Chosen Algorithm:</a:t>
            </a:r>
            <a:r>
              <a:rPr lang="en-US" dirty="0"/>
              <a:t> </a:t>
            </a:r>
            <a:r>
              <a:rPr lang="en-US" sz="2400" dirty="0"/>
              <a:t>Logistic Regression (effective for binary classification tasks)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1" dirty="0"/>
              <a:t>Steps Taken:</a:t>
            </a:r>
            <a:endParaRPr lang="en-IN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Data pre-processing: Encoding categorical variables, handling class imbalances.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Splitting dataset into training (80%) and testing (20%) subsets.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Model trained using Scikit-</a:t>
            </a:r>
            <a:r>
              <a:rPr lang="en-IN" dirty="0" err="1"/>
              <a:t>learn’s</a:t>
            </a:r>
            <a:r>
              <a:rPr lang="en-IN" dirty="0"/>
              <a:t> Logistic Regression module.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Performance evaluation using accuracy, precision, recall, and F1-score.</a:t>
            </a:r>
          </a:p>
          <a:p>
            <a:pPr marL="0" indent="0">
              <a:spcBef>
                <a:spcPct val="20000"/>
              </a:spcBef>
              <a:spcAft>
                <a:spcPts val="600"/>
              </a:spcAft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908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8F756E-D4E1-5A9A-636A-7FA06EC39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 dirty="0">
                <a:latin typeface="Arial"/>
                <a:cs typeface="Arial"/>
              </a:rPr>
              <a:t>Result</a:t>
            </a: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02C9B-C4AF-D0DB-DE74-862D98120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Accuracy:</a:t>
            </a:r>
            <a:r>
              <a:rPr lang="en-US" dirty="0"/>
              <a:t> </a:t>
            </a:r>
            <a:r>
              <a:rPr lang="en-US" sz="2400" dirty="0"/>
              <a:t>75.15% on test data.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IN" b="1" dirty="0"/>
              <a:t>Key Findings: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High recall for "Survived" class.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Lower precision for "Deceased" class due to class imbalance.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Model performs well in predicting survival, but struggles with deceased cases.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8742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8F756E-D4E1-5A9A-636A-7FA06EC39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b="1" dirty="0">
                <a:latin typeface="Arial" panose="020B0604020202020204" pitchFamily="34" charset="0"/>
                <a:cs typeface="Arial" panose="020B0604020202020204" pitchFamily="34" charset="0"/>
              </a:rPr>
              <a:t>Data Visualization</a:t>
            </a:r>
            <a:endParaRPr 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02C9B-C4AF-D0DB-DE74-862D98120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 b="1" i="0" u="sng" dirty="0">
                <a:effectLst/>
                <a:latin typeface="system-ui"/>
              </a:rPr>
              <a:t>Visualize survival status:</a:t>
            </a:r>
          </a:p>
          <a:p>
            <a:pPr marL="0" indent="0">
              <a:buNone/>
            </a:pPr>
            <a:endParaRPr lang="en-IN" sz="2400" b="0" i="0" dirty="0">
              <a:effectLst/>
              <a:latin typeface="system-ui"/>
            </a:endParaRPr>
          </a:p>
          <a:p>
            <a:pPr marL="0" indent="0">
              <a:buNone/>
            </a:pPr>
            <a:endParaRPr lang="en-US" sz="20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1DCBE0D-ADFC-4806-982A-C7BFEC4D0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785" y="2350521"/>
            <a:ext cx="7746271" cy="416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429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8F756E-D4E1-5A9A-636A-7FA06EC39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5400" b="1" cap="all" dirty="0">
                <a:latin typeface="Arial"/>
                <a:cs typeface="Arial"/>
              </a:rPr>
              <a:t>Survival Status by Gender</a:t>
            </a: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1E0FDD-627B-4A4A-BFF5-255640C6F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5112" y="1928813"/>
            <a:ext cx="8001775" cy="4252912"/>
          </a:xfrm>
        </p:spPr>
      </p:pic>
    </p:spTree>
    <p:extLst>
      <p:ext uri="{BB962C8B-B14F-4D97-AF65-F5344CB8AC3E}">
        <p14:creationId xmlns:p14="http://schemas.microsoft.com/office/powerpoint/2010/main" val="1379703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902</Words>
  <Application>Microsoft Office PowerPoint</Application>
  <PresentationFormat>Widescreen</PresentationFormat>
  <Paragraphs>88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Aptos</vt:lpstr>
      <vt:lpstr>Aptos Display</vt:lpstr>
      <vt:lpstr>Arial</vt:lpstr>
      <vt:lpstr>Courier New</vt:lpstr>
      <vt:lpstr>Franklin Gothic Book</vt:lpstr>
      <vt:lpstr>Google Sans</vt:lpstr>
      <vt:lpstr>Helvetica Neue</vt:lpstr>
      <vt:lpstr>system-ui</vt:lpstr>
      <vt:lpstr>Wingdings</vt:lpstr>
      <vt:lpstr>office theme</vt:lpstr>
      <vt:lpstr>CAPSTONE PROJECT  colorectal cancer prediction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Data Visualization</vt:lpstr>
      <vt:lpstr>Survival Status by Gender</vt:lpstr>
      <vt:lpstr>Assess model performance using accuracy and classification reports.</vt:lpstr>
      <vt:lpstr>Conclusion</vt:lpstr>
      <vt:lpstr>Future scope</vt:lpstr>
      <vt:lpstr>Future scope</vt:lpstr>
      <vt:lpstr>References</vt:lpstr>
      <vt:lpstr>References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Somanjan Chakraborty</cp:lastModifiedBy>
  <cp:revision>19</cp:revision>
  <dcterms:created xsi:type="dcterms:W3CDTF">2013-07-15T20:26:40Z</dcterms:created>
  <dcterms:modified xsi:type="dcterms:W3CDTF">2025-05-14T11:18:47Z</dcterms:modified>
</cp:coreProperties>
</file>