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7C23-ECE7-460C-BA0F-F6B1BF7574A7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CFA-7736-4071-B691-DDE036ED6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38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5D8-72B0-4313-8636-D9F5D612C43F}" type="datetime1">
              <a:rPr lang="es-AR" smtClean="0"/>
              <a:t>17/10/2021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90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6B6-C897-4224-99BE-7751123403F6}" type="datetime1">
              <a:rPr lang="es-AR" smtClean="0"/>
              <a:t>17/10/2021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3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405F-B8F0-41C9-82CA-2A11537DA4CB}" type="datetime1">
              <a:rPr lang="es-AR" smtClean="0"/>
              <a:t>17/10/2021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5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66D4-200E-428D-B369-55DA3539D444}" type="datetime1">
              <a:rPr lang="es-AR" smtClean="0"/>
              <a:t>17/10/2021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9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98CB-9163-453B-95D8-2CA562358AD4}" type="datetime1">
              <a:rPr lang="es-AR" smtClean="0"/>
              <a:t>17/10/2021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52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31C3-EB71-4975-8DFD-3CD9AB20868A}" type="datetime1">
              <a:rPr lang="es-AR" smtClean="0"/>
              <a:t>17/10/2021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4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A74-3B50-4CD6-A56F-39FD1F59CADF}" type="datetime1">
              <a:rPr lang="es-AR" smtClean="0"/>
              <a:t>17/10/2021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3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AA-D686-4CC8-AE3F-3092174BF2D3}" type="datetime1">
              <a:rPr lang="es-AR" smtClean="0"/>
              <a:t>17/10/2021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992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8729-C539-4DDE-8442-D6188D58893E}" type="datetime1">
              <a:rPr lang="es-AR" smtClean="0"/>
              <a:t>17/10/2021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92AC-52D2-44E8-9D4F-96B85CED6715}" type="datetime1">
              <a:rPr lang="es-AR" smtClean="0"/>
              <a:t>17/10/2021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7743-66F1-4CAE-A8DA-FB015456599F}" type="datetime1">
              <a:rPr lang="es-AR" smtClean="0"/>
              <a:t>17/10/2021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667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CA3D-5BCC-4F88-815B-77C8770740A8}" type="datetime1">
              <a:rPr lang="es-AR" smtClean="0"/>
              <a:t>17/10/2021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C603-C1F4-4F49-AA7E-E2CE565032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0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es-AR" b="1" dirty="0"/>
              <a:t>Introducción al análisis de datos</a:t>
            </a:r>
            <a:br>
              <a:rPr lang="es-AR" b="1" dirty="0"/>
            </a:br>
            <a:r>
              <a:rPr lang="es-AR" b="1" dirty="0"/>
              <a:t>biológicos con 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492824"/>
            <a:ext cx="6400800" cy="1752600"/>
          </a:xfrm>
        </p:spPr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Daniela Lamattina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2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130" y="4046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AR" dirty="0" smtClean="0">
                <a:solidFill>
                  <a:srgbClr val="7030A0"/>
                </a:solidFill>
              </a:rPr>
              <a:t>2. Histogramas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612776"/>
          </a:xfrm>
        </p:spPr>
        <p:txBody>
          <a:bodyPr>
            <a:normAutofit/>
          </a:bodyPr>
          <a:lstStyle/>
          <a:p>
            <a:r>
              <a:rPr lang="es-AR" sz="2000" dirty="0" smtClean="0"/>
              <a:t>Los histogramas se usan para visualizar la distribución de frecuencias</a:t>
            </a:r>
            <a:endParaRPr lang="es-AR" sz="2000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76872"/>
            <a:ext cx="669674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garrapas$ngarrapatas,xlab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="Número de garrapatas",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Frecuencia",col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dark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violet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breaks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=20,</a:t>
            </a:r>
          </a:p>
          <a:p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="Conteo de garrapatas en Nasua nasua",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30" y="3251559"/>
            <a:ext cx="3017887" cy="34612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2520280" cy="2098280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8" name="7 Conector recto"/>
          <p:cNvCxnSpPr/>
          <p:nvPr/>
        </p:nvCxnSpPr>
        <p:spPr>
          <a:xfrm flipV="1">
            <a:off x="3347864" y="3251559"/>
            <a:ext cx="1193066" cy="68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347864" y="6031336"/>
            <a:ext cx="1193066" cy="68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10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80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b="1" dirty="0" smtClean="0">
                <a:solidFill>
                  <a:srgbClr val="7030A0"/>
                </a:solidFill>
              </a:rPr>
              <a:t>Contenidos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AR" sz="2800" dirty="0" smtClean="0"/>
              <a:t>Frecuencias</a:t>
            </a:r>
          </a:p>
          <a:p>
            <a:pPr marL="514350" indent="-514350">
              <a:buAutoNum type="arabicPeriod"/>
            </a:pPr>
            <a:r>
              <a:rPr lang="es-AR" sz="2800" dirty="0" smtClean="0"/>
              <a:t>Histogramas</a:t>
            </a:r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2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62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>
                <a:solidFill>
                  <a:srgbClr val="7030A0"/>
                </a:solidFill>
              </a:rPr>
              <a:t>1. Frecuencias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La frecuencia de un evento es el número de veces que dicho evento se repite en una muestra o experimento.</a:t>
            </a:r>
          </a:p>
          <a:p>
            <a:endParaRPr lang="es-AR" sz="2400" dirty="0"/>
          </a:p>
          <a:p>
            <a:r>
              <a:rPr lang="es-AR" sz="2400" dirty="0" smtClean="0"/>
              <a:t>Se pueden generar tablas de frecuencias para ayudar a organizar la información de una base de datos</a:t>
            </a:r>
          </a:p>
          <a:p>
            <a:endParaRPr lang="es-AR" sz="2400" dirty="0" smtClean="0"/>
          </a:p>
          <a:p>
            <a:r>
              <a:rPr lang="es-AR" sz="2400" dirty="0" smtClean="0"/>
              <a:t>Generalmente, la distribución de las frecuencias de un conjunto de datos se visualiza mediante histogramas.</a:t>
            </a:r>
            <a:endParaRPr lang="es-AR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3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563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sz="3600" dirty="0" smtClean="0">
                <a:solidFill>
                  <a:srgbClr val="7030A0"/>
                </a:solidFill>
              </a:rPr>
              <a:t>Tomemos un ejemplo</a:t>
            </a:r>
            <a:endParaRPr lang="es-AR" sz="3600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9393" y="1624535"/>
            <a:ext cx="8229600" cy="510814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En el marco de un estudio sobre patógenos transmitidos por garrapatas, realizamos la captura de </a:t>
            </a:r>
            <a:r>
              <a:rPr lang="es-AR" sz="2000" dirty="0" err="1" smtClean="0"/>
              <a:t>coatíes</a:t>
            </a:r>
            <a:r>
              <a:rPr lang="es-AR" sz="2000" dirty="0" smtClean="0"/>
              <a:t> (</a:t>
            </a:r>
            <a:r>
              <a:rPr lang="es-AR" sz="2000" i="1" dirty="0" smtClean="0"/>
              <a:t>Nasua nasua</a:t>
            </a:r>
            <a:r>
              <a:rPr lang="es-AR" sz="2000" dirty="0" smtClean="0"/>
              <a:t>) en el Parque Nacional Iguazú y los revisamos en procura de garrapatas. Aquí los datos en crudo</a:t>
            </a:r>
            <a:r>
              <a:rPr lang="es-AR" sz="2000" dirty="0" smtClean="0"/>
              <a:t>:</a:t>
            </a:r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endParaRPr lang="es-AR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3" y="3140968"/>
            <a:ext cx="8382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4221088"/>
            <a:ext cx="3203848" cy="193705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99667"/>
            <a:ext cx="2016224" cy="1799977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4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86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sz="3600" dirty="0" smtClean="0">
                <a:solidFill>
                  <a:srgbClr val="7030A0"/>
                </a:solidFill>
              </a:rPr>
              <a:t>Tipos de frecuencias</a:t>
            </a:r>
            <a:endParaRPr lang="es-AR" sz="3600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4848" y="1495325"/>
            <a:ext cx="8229600" cy="4525963"/>
          </a:xfrm>
        </p:spPr>
        <p:txBody>
          <a:bodyPr>
            <a:normAutofit/>
          </a:bodyPr>
          <a:lstStyle/>
          <a:p>
            <a:r>
              <a:rPr lang="es-AR" sz="2000" dirty="0" smtClean="0">
                <a:solidFill>
                  <a:srgbClr val="7030A0"/>
                </a:solidFill>
              </a:rPr>
              <a:t>Frecuencia absoluta</a:t>
            </a:r>
            <a:r>
              <a:rPr lang="es-AR" sz="2000" dirty="0" smtClean="0"/>
              <a:t>: es el número de veces que se repite una observación.</a:t>
            </a:r>
          </a:p>
          <a:p>
            <a:endParaRPr lang="es-AR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01" y="3645024"/>
            <a:ext cx="1512168" cy="2786888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382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83568" y="4676246"/>
            <a:ext cx="5006133" cy="1705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s-AR" sz="1600" dirty="0">
                <a:solidFill>
                  <a:srgbClr val="333333"/>
                </a:solidFill>
                <a:latin typeface="Consolas"/>
              </a:rPr>
              <a:t>fa&lt;-</a:t>
            </a:r>
            <a:r>
              <a:rPr lang="es-AR" sz="1600" dirty="0" err="1">
                <a:solidFill>
                  <a:srgbClr val="333333"/>
                </a:solidFill>
                <a:latin typeface="Consolas"/>
              </a:rPr>
              <a:t>table</a:t>
            </a:r>
            <a:r>
              <a:rPr lang="es-AR" sz="16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s-AR" sz="1600" dirty="0" err="1">
                <a:solidFill>
                  <a:srgbClr val="333333"/>
                </a:solidFill>
                <a:latin typeface="Consolas"/>
              </a:rPr>
              <a:t>garrapas$ngarrapatas</a:t>
            </a:r>
            <a:r>
              <a:rPr lang="es-AR" sz="16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s-AR" sz="1600" dirty="0">
                <a:solidFill>
                  <a:srgbClr val="333333"/>
                </a:solidFill>
                <a:latin typeface="Consolas"/>
              </a:rPr>
              <a:t>f</a:t>
            </a:r>
            <a:r>
              <a:rPr lang="es-AR" sz="1600" dirty="0" smtClean="0">
                <a:solidFill>
                  <a:srgbClr val="333333"/>
                </a:solidFill>
                <a:latin typeface="Consolas"/>
              </a:rPr>
              <a:t>a</a:t>
            </a:r>
          </a:p>
          <a:p>
            <a:pPr>
              <a:spcBef>
                <a:spcPct val="20000"/>
              </a:spcBef>
            </a:pPr>
            <a:endParaRPr lang="es-AR" sz="1600" dirty="0" smtClean="0">
              <a:solidFill>
                <a:srgbClr val="333333"/>
              </a:solidFill>
              <a:latin typeface="Consolas"/>
            </a:endParaRPr>
          </a:p>
          <a:p>
            <a:pPr>
              <a:spcBef>
                <a:spcPct val="20000"/>
              </a:spcBef>
            </a:pPr>
            <a:r>
              <a:rPr lang="es-A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0  1  2  3  4  5  6  8  9  10  14  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17 </a:t>
            </a: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##  3  2  5  4  4  1  4  1  1   2   2   1 </a:t>
            </a:r>
            <a:endParaRPr lang="es-AR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endParaRPr lang="es-AR" sz="1400" dirty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70112" y="3502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 nos permite construir tablas de frecuencia de una vía usando la función </a:t>
            </a:r>
            <a:r>
              <a:rPr lang="es-AR" sz="1400" dirty="0" err="1">
                <a:solidFill>
                  <a:srgbClr val="333333"/>
                </a:solidFill>
                <a:latin typeface="Consolas"/>
              </a:rPr>
              <a:t>table</a:t>
            </a:r>
            <a:endParaRPr lang="es-AR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5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085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64180"/>
            <a:ext cx="8229600" cy="4525963"/>
          </a:xfrm>
        </p:spPr>
        <p:txBody>
          <a:bodyPr>
            <a:normAutofit/>
          </a:bodyPr>
          <a:lstStyle/>
          <a:p>
            <a:r>
              <a:rPr lang="es-AR" sz="2000" dirty="0" smtClean="0">
                <a:solidFill>
                  <a:srgbClr val="7030A0"/>
                </a:solidFill>
              </a:rPr>
              <a:t>Frecuencia relativa: </a:t>
            </a:r>
            <a:r>
              <a:rPr lang="es-AR" sz="2000" dirty="0" smtClean="0"/>
              <a:t>es la proporción de la frecuencia absoluta de cada valor en relación al total. Es decir, es el número de veces que aparece un valor dividido por el total de observaciones.</a:t>
            </a:r>
            <a:endParaRPr lang="es-AR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Tipos de frecuencias</a:t>
            </a:r>
            <a:endParaRPr lang="es-A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0634"/>
            <a:ext cx="8382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98" y="3584488"/>
            <a:ext cx="2053381" cy="2879899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749" y="3762553"/>
            <a:ext cx="62472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prop.table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(fa)</a:t>
            </a:r>
          </a:p>
          <a:p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0           1           2           3           4 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0.10000000  0.06666667  0.16666667  0.13333333  0.13333333 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5           6           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8      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9           10 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0.03333333  0.13333333  0.03333333  0.03333333  0.06666667 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14          17 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0.06666667  0.03333333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7544" y="602128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s-AR" dirty="0">
                <a:cs typeface="Consolas" panose="020B0609020204030204" pitchFamily="49" charset="0"/>
              </a:rPr>
              <a:t>si quiero expresarla en porcentaje uso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prop.table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()*100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8A9AC603-C1F4-4F49-AA7E-E2CE56503261}" type="slidenum">
              <a:rPr lang="es-AR" smtClean="0"/>
              <a:t>6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79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>
                <a:solidFill>
                  <a:srgbClr val="7030A0"/>
                </a:solidFill>
              </a:rPr>
              <a:t>Frecuencia absoluta acumulada</a:t>
            </a:r>
            <a:r>
              <a:rPr lang="es-AR" sz="2000" dirty="0" smtClean="0"/>
              <a:t>: es el total de frecuencias absolutas que corresponden a valores iguales o menores a cierto valor</a:t>
            </a:r>
            <a:endParaRPr lang="es-AR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Tipos de frecuencias</a:t>
            </a:r>
            <a:endParaRPr lang="es-A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382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25" y="3429001"/>
            <a:ext cx="2546519" cy="3137424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7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978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>
                <a:solidFill>
                  <a:srgbClr val="7030A0"/>
                </a:solidFill>
              </a:rPr>
              <a:t>Frecuencia relativa acumulada</a:t>
            </a:r>
            <a:r>
              <a:rPr lang="es-AR" sz="2000" dirty="0" smtClean="0"/>
              <a:t>: es el total de frecuencias relativas que corresponden a valores iguales o menores a cierto valor.</a:t>
            </a:r>
            <a:endParaRPr lang="es-AR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Tipos de frecuencias</a:t>
            </a:r>
            <a:endParaRPr lang="es-A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382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429001"/>
            <a:ext cx="2956526" cy="3024336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8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7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Es </a:t>
            </a:r>
            <a:r>
              <a:rPr lang="es-AR" sz="2000" dirty="0"/>
              <a:t>la </a:t>
            </a:r>
            <a:r>
              <a:rPr lang="es-AR" sz="2000" dirty="0" smtClean="0"/>
              <a:t>especificación </a:t>
            </a:r>
            <a:r>
              <a:rPr lang="es-AR" sz="2000" dirty="0"/>
              <a:t>de las frecuencias correspondientes a cada uno de sus </a:t>
            </a:r>
            <a:r>
              <a:rPr lang="es-AR" sz="2000" dirty="0" smtClean="0"/>
              <a:t>valores.</a:t>
            </a:r>
          </a:p>
          <a:p>
            <a:endParaRPr lang="es-AR" sz="2000" dirty="0"/>
          </a:p>
          <a:p>
            <a:endParaRPr lang="es-AR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Distribución </a:t>
            </a:r>
            <a:r>
              <a:rPr lang="es-AR" dirty="0"/>
              <a:t>de frecuencias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246377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115616" y="2402885"/>
            <a:ext cx="6984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fdth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fdth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freq.dist,table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fdt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garrapas$ngarrapatas,start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=18, h=1)</a:t>
            </a:r>
          </a:p>
          <a:p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freq.dist,table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24536" y="3356992"/>
            <a:ext cx="3275856" cy="3308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Class limits f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(%)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(%)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[0,1) 3 0.10 10.00  3  10.00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[1,2) 2 0.07  6.67  5  16.67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[2,3) 5 0.17 16.67 10  33.33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[3,4) 4 0.13 13.33 14  46.67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[4,5) 4 0.13 13.33 18  60.00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[5,6) 1 0.03  3.33 19  63.33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[6,7) 4 0.13 13.33 23  76.67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[7,8) 0 0.00  0.00 23  76.67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[8,9) 1 0.03  3.33 24  80.00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[9,10) 1 0.03  3.33 25  83.33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[10,11) 2 0.07  6.67 27  90.00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[11,12) 0 0.00  0.00 27  90.00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[12,13) 0 0.00  0.00 27  90.00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[13,14) 0 0.00  0.00 27  90.00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[14,15) 2 0.07  6.67 29  96.67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[15,16) 0 0.00  0.00 29  96.67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[16,17) 0 0.00  0.00 29  96.67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[17,18) 1 0.03  3.33 30 100.00</a:t>
            </a:r>
            <a:endParaRPr lang="es-A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C603-C1F4-4F49-AA7E-E2CE56503261}" type="slidenum">
              <a:rPr lang="es-AR" smtClean="0"/>
              <a:t>9</a:t>
            </a:fld>
            <a:r>
              <a:rPr lang="es-AR" dirty="0" smtClean="0"/>
              <a:t>/10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2760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530</Words>
  <Application>Microsoft Office PowerPoint</Application>
  <PresentationFormat>Presentación en pantalla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Introducción al análisis de datos biológicos con R</vt:lpstr>
      <vt:lpstr>Contenidos</vt:lpstr>
      <vt:lpstr>1. Frecuencias</vt:lpstr>
      <vt:lpstr>Tomemos un ejemplo</vt:lpstr>
      <vt:lpstr>Tipos de frecuencias</vt:lpstr>
      <vt:lpstr>Presentación de PowerPoint</vt:lpstr>
      <vt:lpstr>Presentación de PowerPoint</vt:lpstr>
      <vt:lpstr>Presentación de PowerPoint</vt:lpstr>
      <vt:lpstr>Presentación de PowerPoint</vt:lpstr>
      <vt:lpstr>2. Histogramas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 biológicos con R</dc:title>
  <dc:creator>Daniela</dc:creator>
  <cp:lastModifiedBy>Daniela</cp:lastModifiedBy>
  <cp:revision>18</cp:revision>
  <dcterms:created xsi:type="dcterms:W3CDTF">2021-10-16T22:11:02Z</dcterms:created>
  <dcterms:modified xsi:type="dcterms:W3CDTF">2021-10-17T14:49:41Z</dcterms:modified>
</cp:coreProperties>
</file>