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67" r:id="rId5"/>
    <p:sldId id="257" r:id="rId6"/>
    <p:sldId id="258" r:id="rId7"/>
    <p:sldId id="259" r:id="rId8"/>
    <p:sldId id="273" r:id="rId9"/>
    <p:sldId id="274" r:id="rId10"/>
    <p:sldId id="275" r:id="rId11"/>
    <p:sldId id="276" r:id="rId12"/>
    <p:sldId id="277" r:id="rId13"/>
    <p:sldId id="260" r:id="rId14"/>
    <p:sldId id="261" r:id="rId15"/>
    <p:sldId id="268" r:id="rId16"/>
    <p:sldId id="269" r:id="rId17"/>
    <p:sldId id="270" r:id="rId18"/>
    <p:sldId id="278" r:id="rId19"/>
    <p:sldId id="280" r:id="rId20"/>
    <p:sldId id="281" r:id="rId21"/>
    <p:sldId id="282" r:id="rId22"/>
    <p:sldId id="283" r:id="rId23"/>
    <p:sldId id="287" r:id="rId24"/>
    <p:sldId id="288" r:id="rId25"/>
    <p:sldId id="284" r:id="rId26"/>
    <p:sldId id="285" r:id="rId27"/>
    <p:sldId id="286" r:id="rId28"/>
    <p:sldId id="289" r:id="rId29"/>
    <p:sldId id="291" r:id="rId30"/>
    <p:sldId id="292" r:id="rId31"/>
    <p:sldId id="293" r:id="rId32"/>
    <p:sldId id="294" r:id="rId33"/>
    <p:sldId id="295" r:id="rId34"/>
    <p:sldId id="296" r:id="rId35"/>
    <p:sldId id="297" r:id="rId36"/>
    <p:sldId id="298" r:id="rId37"/>
    <p:sldId id="299" r:id="rId38"/>
    <p:sldId id="323" r:id="rId39"/>
    <p:sldId id="324" r:id="rId40"/>
    <p:sldId id="325" r:id="rId41"/>
    <p:sldId id="326" r:id="rId42"/>
    <p:sldId id="329" r:id="rId43"/>
    <p:sldId id="330" r:id="rId44"/>
    <p:sldId id="331" r:id="rId45"/>
    <p:sldId id="332" r:id="rId46"/>
    <p:sldId id="333" r:id="rId47"/>
    <p:sldId id="334" r:id="rId48"/>
    <p:sldId id="335" r:id="rId49"/>
    <p:sldId id="336"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71" r:id="rId72"/>
    <p:sldId id="373" r:id="rId73"/>
    <p:sldId id="374" r:id="rId74"/>
    <p:sldId id="375" r:id="rId75"/>
    <p:sldId id="376" r:id="rId76"/>
    <p:sldId id="377" r:id="rId77"/>
    <p:sldId id="378" r:id="rId78"/>
    <p:sldId id="372" r:id="rId79"/>
    <p:sldId id="359" r:id="rId80"/>
    <p:sldId id="300" r:id="rId81"/>
    <p:sldId id="301" r:id="rId82"/>
    <p:sldId id="302" r:id="rId83"/>
    <p:sldId id="303" r:id="rId84"/>
    <p:sldId id="304" r:id="rId85"/>
    <p:sldId id="305" r:id="rId86"/>
    <p:sldId id="306" r:id="rId87"/>
    <p:sldId id="307" r:id="rId88"/>
    <p:sldId id="308" r:id="rId89"/>
    <p:sldId id="309" r:id="rId90"/>
    <p:sldId id="310" r:id="rId91"/>
    <p:sldId id="311" r:id="rId92"/>
    <p:sldId id="312" r:id="rId93"/>
    <p:sldId id="313" r:id="rId94"/>
    <p:sldId id="314" r:id="rId95"/>
    <p:sldId id="315" r:id="rId96"/>
    <p:sldId id="316" r:id="rId97"/>
    <p:sldId id="317" r:id="rId98"/>
    <p:sldId id="318" r:id="rId99"/>
    <p:sldId id="319" r:id="rId100"/>
    <p:sldId id="320" r:id="rId101"/>
    <p:sldId id="321" r:id="rId102"/>
    <p:sldId id="322" r:id="rId103"/>
    <p:sldId id="290" r:id="rId104"/>
    <p:sldId id="360" r:id="rId105"/>
    <p:sldId id="361" r:id="rId106"/>
    <p:sldId id="362" r:id="rId107"/>
    <p:sldId id="365" r:id="rId108"/>
    <p:sldId id="366" r:id="rId109"/>
    <p:sldId id="363" r:id="rId110"/>
    <p:sldId id="367" r:id="rId111"/>
    <p:sldId id="368" r:id="rId112"/>
    <p:sldId id="369" r:id="rId113"/>
    <p:sldId id="370" r:id="rId114"/>
    <p:sldId id="381" r:id="rId115"/>
    <p:sldId id="379" r:id="rId116"/>
    <p:sldId id="389" r:id="rId117"/>
    <p:sldId id="382" r:id="rId118"/>
    <p:sldId id="383" r:id="rId119"/>
    <p:sldId id="384" r:id="rId120"/>
    <p:sldId id="380" r:id="rId121"/>
    <p:sldId id="407" r:id="rId122"/>
    <p:sldId id="402" r:id="rId123"/>
    <p:sldId id="385" r:id="rId124"/>
    <p:sldId id="386" r:id="rId125"/>
    <p:sldId id="388" r:id="rId126"/>
    <p:sldId id="387" r:id="rId127"/>
    <p:sldId id="390" r:id="rId128"/>
    <p:sldId id="391" r:id="rId129"/>
    <p:sldId id="392" r:id="rId130"/>
    <p:sldId id="393" r:id="rId131"/>
    <p:sldId id="394" r:id="rId132"/>
    <p:sldId id="395" r:id="rId133"/>
    <p:sldId id="262" r:id="rId134"/>
    <p:sldId id="263" r:id="rId135"/>
    <p:sldId id="264" r:id="rId136"/>
    <p:sldId id="265" r:id="rId137"/>
    <p:sldId id="266" r:id="rId138"/>
    <p:sldId id="396" r:id="rId139"/>
    <p:sldId id="397" r:id="rId140"/>
    <p:sldId id="398" r:id="rId141"/>
    <p:sldId id="399" r:id="rId142"/>
    <p:sldId id="400" r:id="rId143"/>
    <p:sldId id="401" r:id="rId144"/>
    <p:sldId id="406" r:id="rId145"/>
    <p:sldId id="409" r:id="rId146"/>
    <p:sldId id="364" r:id="rId147"/>
    <p:sldId id="403" r:id="rId148"/>
    <p:sldId id="404" r:id="rId149"/>
    <p:sldId id="408" r:id="rId1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9" autoAdjust="0"/>
    <p:restoredTop sz="94660"/>
  </p:normalViewPr>
  <p:slideViewPr>
    <p:cSldViewPr>
      <p:cViewPr varScale="1">
        <p:scale>
          <a:sx n="72" d="100"/>
          <a:sy n="72" d="100"/>
        </p:scale>
        <p:origin x="11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3:57:19.0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62122.32031"/>
      <inkml:brushProperty name="anchorY" value="-12259.62305"/>
      <inkml:brushProperty name="scaleFactor" value="0.5"/>
    </inkml:brush>
  </inkml:definitions>
  <inkml:trace contextRef="#ctx0" brushRef="#br0">0 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3:57:19.58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63392.32031"/>
      <inkml:brushProperty name="anchorY" value="-13529.62305"/>
      <inkml:brushProperty name="scaleFactor" value="0.5"/>
    </inkml:brush>
  </inkml:definitions>
  <inkml:trace contextRef="#ctx0" brushRef="#br0">1 1,'0'0,"0"0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7T03:21:52.17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49300.25391"/>
      <inkml:brushProperty name="anchorY" value="-10538.46387"/>
      <inkml:brushProperty name="scaleFactor" value="0.5"/>
    </inkml:brush>
  </inkml:definitions>
  <inkml:trace contextRef="#ctx0" brushRef="#br0">1 0,'0'0,"0"0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7T03:21:52.715"/>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570.25391"/>
      <inkml:brushProperty name="anchorY" value="-11808.46387"/>
      <inkml:brushProperty name="scaleFactor" value="0.5"/>
    </inkml:brush>
  </inkml:definitions>
  <inkml:trace contextRef="#ctx0" brushRef="#br0">1 0,'0'0,"0"6,7 17,1 7,7 6,6 4,-1 0,18 15,12 7,-4-7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7T03:21:53.40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2045.45313"/>
      <inkml:brushProperty name="anchorY" value="-13425.19531"/>
      <inkml:brushProperty name="scaleFactor" value="0.5"/>
    </inkml:brush>
  </inkml:definitions>
  <inkml:trace contextRef="#ctx0" brushRef="#br0">1 1,'0'0,"0"0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7:49:25.6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1 1,'0'0,"0"0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7T03:21:49.995"/>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44220.25391"/>
      <inkml:brushProperty name="anchorY" value="-5458.46387"/>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45490.25391"/>
      <inkml:brushProperty name="anchorY" value="-6728.46387"/>
      <inkml:brushProperty name="scaleFactor" value="0.5"/>
    </inkml:brush>
    <inkml:brush xml:id="br2">
      <inkml:brushProperty name="width" value="0.1" units="cm"/>
      <inkml:brushProperty name="height" value="0.1" units="cm"/>
      <inkml:brushProperty name="color" value="#AE198D"/>
      <inkml:brushProperty name="ignorePressure" value="1"/>
      <inkml:brushProperty name="inkEffects" value="galaxy"/>
      <inkml:brushProperty name="anchorX" value="-46760.25391"/>
      <inkml:brushProperty name="anchorY" value="-7998.46387"/>
      <inkml:brushProperty name="scaleFactor" value="0.5"/>
    </inkml:brush>
    <inkml:brush xml:id="br3">
      <inkml:brushProperty name="width" value="0.1" units="cm"/>
      <inkml:brushProperty name="height" value="0.1" units="cm"/>
      <inkml:brushProperty name="color" value="#AE198D"/>
      <inkml:brushProperty name="ignorePressure" value="1"/>
      <inkml:brushProperty name="inkEffects" value="galaxy"/>
      <inkml:brushProperty name="anchorX" value="-48030.25391"/>
      <inkml:brushProperty name="anchorY" value="-9268.46387"/>
      <inkml:brushProperty name="scaleFactor" value="0.5"/>
    </inkml:brush>
  </inkml:definitions>
  <inkml:trace contextRef="#ctx0" brushRef="#br0">185 0,'0'0,"0"0</inkml:trace>
  <inkml:trace contextRef="#ctx0" brushRef="#br1" timeOffset="1096.62">185 74,'0'0,"0"0</inkml:trace>
  <inkml:trace contextRef="#ctx0" brushRef="#br2" timeOffset="1312.46">185 74,'0'0,"0"0</inkml:trace>
  <inkml:trace contextRef="#ctx0" brushRef="#br3" timeOffset="1794.87">0 110,'0'0,"0"0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7T03:21:55.02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3315.45313"/>
      <inkml:brushProperty name="anchorY" value="-14695.19531"/>
      <inkml:brushProperty name="scaleFactor" value="0.5"/>
    </inkml:brush>
  </inkml:definitions>
  <inkml:trace contextRef="#ctx0" brushRef="#br0">0 1,'0'0,"0"0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4.6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10"/>
      <inkml:brushProperty name="anchorY" value="-3810"/>
      <inkml:brushProperty name="scaleFactor" value="0.5"/>
    </inkml:brush>
  </inkml:definitions>
  <inkml:trace contextRef="#ctx0" brushRef="#br0">0 1,'0'0,"0"0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75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620"/>
      <inkml:brushProperty name="anchorY" value="-7620"/>
      <inkml:brushProperty name="scaleFactor" value="0.5"/>
    </inkml:brush>
  </inkml:definitions>
  <inkml:trace contextRef="#ctx0" brushRef="#br0">1 0,'0'0,"0"0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5.5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6350"/>
      <inkml:brushProperty name="anchorY" value="-6350"/>
      <inkml:brushProperty name="scaleFactor" value="0.5"/>
    </inkml:brush>
  </inkml:definitions>
  <inkml:trace contextRef="#ctx0" brushRef="#br0">0 0,'0'0,"0"0</inkml:trace>
  <inkml:trace contextRef="#ctx0" brushRef="#br1" timeOffset="177.81">0 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7:51:29.885"/>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70"/>
      <inkml:brushProperty name="anchorY" value="-1270"/>
      <inkml:brushProperty name="scaleFactor" value="0.5"/>
    </inkml:brush>
  </inkml:definitions>
  <inkml:trace contextRef="#ctx0" brushRef="#br0">1 1,'0'0,"0"0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9.3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037.11914"/>
      <inkml:brushProperty name="anchorY" value="-12851.22461"/>
      <inkml:brushProperty name="scaleFactor" value="0.5"/>
    </inkml:brush>
  </inkml:definitions>
  <inkml:trace contextRef="#ctx0" brushRef="#br0">1 1,'0'0,"0"0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10:00.04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307.11914"/>
      <inkml:brushProperty name="anchorY" value="-14121.22461"/>
      <inkml:brushProperty name="scaleFactor" value="0.5"/>
    </inkml:brush>
  </inkml:definitions>
  <inkml:trace contextRef="#ctx0" brushRef="#br0">0 0,'0'0,"0"0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7:49:25.6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1 1,'0'0,"0"0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7:49:25.6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1 1,'0'0,"0"0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7:49:25.6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1 1,'0'0,"0"0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7:49:25.6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1 1,'0'0,"0"0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7:49:25.6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1 1,'0'0,"0"0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7:49:25.6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1 1,'0'0,"0"0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09:09:53.95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
      <inkml:brushProperty name="anchorY" value="-2540"/>
      <inkml:brushProperty name="scaleFactor" value="0.5"/>
    </inkml:brush>
  </inkml:definitions>
  <inkml:trace contextRef="#ctx0" brushRef="#br0">0 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8" Type="http://schemas.openxmlformats.org/officeDocument/2006/relationships/image" Target="../media/image361.png"/><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38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51.png"/><Relationship Id="rId11" Type="http://schemas.openxmlformats.org/officeDocument/2006/relationships/customXml" Target="../ink/ink7.xml"/><Relationship Id="rId5" Type="http://schemas.openxmlformats.org/officeDocument/2006/relationships/customXml" Target="../ink/ink4.xml"/><Relationship Id="rId10" Type="http://schemas.openxmlformats.org/officeDocument/2006/relationships/image" Target="../media/image371.png"/><Relationship Id="rId4" Type="http://schemas.openxmlformats.org/officeDocument/2006/relationships/image" Target="../media/image341.png"/><Relationship Id="rId9" Type="http://schemas.openxmlformats.org/officeDocument/2006/relationships/customXml" Target="../ink/ink6.xml"/></Relationships>
</file>

<file path=ppt/slides/_rels/slide1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113.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13.xml"/><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10.xml"/><Relationship Id="rId15" Type="http://schemas.openxmlformats.org/officeDocument/2006/relationships/customXml" Target="../ink/ink14.xml"/><Relationship Id="rId4" Type="http://schemas.openxmlformats.org/officeDocument/2006/relationships/image" Target="../media/image350.png"/><Relationship Id="rId9" Type="http://schemas.openxmlformats.org/officeDocument/2006/relationships/customXml" Target="../ink/ink12.xml"/><Relationship Id="rId14" Type="http://schemas.openxmlformats.org/officeDocument/2006/relationships/image" Target="../media/image400.png"/></Relationships>
</file>

<file path=ppt/slides/_rels/slide114.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16.xml"/><Relationship Id="rId15" Type="http://schemas.openxmlformats.org/officeDocument/2006/relationships/customXml" Target="../ink/ink20.xml"/><Relationship Id="rId4" Type="http://schemas.openxmlformats.org/officeDocument/2006/relationships/image" Target="../media/image350.png"/><Relationship Id="rId9" Type="http://schemas.openxmlformats.org/officeDocument/2006/relationships/customXml" Target="../ink/ink18.xml"/><Relationship Id="rId14" Type="http://schemas.openxmlformats.org/officeDocument/2006/relationships/image" Target="../media/image400.png"/></Relationships>
</file>

<file path=ppt/slides/_rels/slide115.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25.xml"/><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22.xml"/><Relationship Id="rId15" Type="http://schemas.openxmlformats.org/officeDocument/2006/relationships/customXml" Target="../ink/ink26.xml"/><Relationship Id="rId4" Type="http://schemas.openxmlformats.org/officeDocument/2006/relationships/image" Target="../media/image350.png"/><Relationship Id="rId9" Type="http://schemas.openxmlformats.org/officeDocument/2006/relationships/customXml" Target="../ink/ink24.xml"/><Relationship Id="rId14" Type="http://schemas.openxmlformats.org/officeDocument/2006/relationships/image" Target="../media/image400.png"/></Relationships>
</file>

<file path=ppt/slides/_rels/slide116.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31.xml"/><Relationship Id="rId3" Type="http://schemas.openxmlformats.org/officeDocument/2006/relationships/customXml" Target="../ink/ink27.xml"/><Relationship Id="rId7" Type="http://schemas.openxmlformats.org/officeDocument/2006/relationships/customXml" Target="../ink/ink29.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28.xml"/><Relationship Id="rId15" Type="http://schemas.openxmlformats.org/officeDocument/2006/relationships/customXml" Target="../ink/ink32.xml"/><Relationship Id="rId4" Type="http://schemas.openxmlformats.org/officeDocument/2006/relationships/image" Target="../media/image350.png"/><Relationship Id="rId9" Type="http://schemas.openxmlformats.org/officeDocument/2006/relationships/customXml" Target="../ink/ink30.xml"/><Relationship Id="rId14" Type="http://schemas.openxmlformats.org/officeDocument/2006/relationships/image" Target="../media/image400.png"/></Relationships>
</file>

<file path=ppt/slides/_rels/slide117.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37.xml"/><Relationship Id="rId3" Type="http://schemas.openxmlformats.org/officeDocument/2006/relationships/customXml" Target="../ink/ink33.xml"/><Relationship Id="rId7" Type="http://schemas.openxmlformats.org/officeDocument/2006/relationships/customXml" Target="../ink/ink35.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34.xml"/><Relationship Id="rId15" Type="http://schemas.openxmlformats.org/officeDocument/2006/relationships/customXml" Target="../ink/ink38.xml"/><Relationship Id="rId4" Type="http://schemas.openxmlformats.org/officeDocument/2006/relationships/image" Target="../media/image350.png"/><Relationship Id="rId9" Type="http://schemas.openxmlformats.org/officeDocument/2006/relationships/customXml" Target="../ink/ink36.xml"/><Relationship Id="rId14" Type="http://schemas.openxmlformats.org/officeDocument/2006/relationships/image" Target="../media/image400.png"/></Relationships>
</file>

<file path=ppt/slides/_rels/slide118.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43.xml"/><Relationship Id="rId3" Type="http://schemas.openxmlformats.org/officeDocument/2006/relationships/customXml" Target="../ink/ink39.xml"/><Relationship Id="rId7" Type="http://schemas.openxmlformats.org/officeDocument/2006/relationships/customXml" Target="../ink/ink41.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40.xml"/><Relationship Id="rId15" Type="http://schemas.openxmlformats.org/officeDocument/2006/relationships/customXml" Target="../ink/ink44.xml"/><Relationship Id="rId4" Type="http://schemas.openxmlformats.org/officeDocument/2006/relationships/image" Target="../media/image350.png"/><Relationship Id="rId9" Type="http://schemas.openxmlformats.org/officeDocument/2006/relationships/customXml" Target="../ink/ink42.xml"/><Relationship Id="rId14" Type="http://schemas.openxmlformats.org/officeDocument/2006/relationships/image" Target="../media/image400.png"/></Relationships>
</file>

<file path=ppt/slides/_rels/slide119.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49.xml"/><Relationship Id="rId3" Type="http://schemas.openxmlformats.org/officeDocument/2006/relationships/customXml" Target="../ink/ink45.xml"/><Relationship Id="rId7" Type="http://schemas.openxmlformats.org/officeDocument/2006/relationships/customXml" Target="../ink/ink47.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46.xml"/><Relationship Id="rId15" Type="http://schemas.openxmlformats.org/officeDocument/2006/relationships/customXml" Target="../ink/ink50.xml"/><Relationship Id="rId4" Type="http://schemas.openxmlformats.org/officeDocument/2006/relationships/image" Target="../media/image350.png"/><Relationship Id="rId9" Type="http://schemas.openxmlformats.org/officeDocument/2006/relationships/customXml" Target="../ink/ink48.xml"/><Relationship Id="rId14" Type="http://schemas.openxmlformats.org/officeDocument/2006/relationships/image" Target="../media/image400.png"/></Relationships>
</file>

<file path=ppt/slides/_rels/slide12.xml.rels><?xml version="1.0" encoding="UTF-8" standalone="yes"?>
<Relationships xmlns="http://schemas.openxmlformats.org/package/2006/relationships"><Relationship Id="rId3" Type="http://schemas.openxmlformats.org/officeDocument/2006/relationships/hyperlink" Target="https://www.programiz.com/python-programming/for-loop"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55.xml"/><Relationship Id="rId3" Type="http://schemas.openxmlformats.org/officeDocument/2006/relationships/customXml" Target="../ink/ink51.xml"/><Relationship Id="rId7" Type="http://schemas.openxmlformats.org/officeDocument/2006/relationships/customXml" Target="../ink/ink53.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52.xml"/><Relationship Id="rId15" Type="http://schemas.openxmlformats.org/officeDocument/2006/relationships/customXml" Target="../ink/ink56.xml"/><Relationship Id="rId4" Type="http://schemas.openxmlformats.org/officeDocument/2006/relationships/image" Target="../media/image350.png"/><Relationship Id="rId9" Type="http://schemas.openxmlformats.org/officeDocument/2006/relationships/customXml" Target="../ink/ink54.xml"/><Relationship Id="rId14" Type="http://schemas.openxmlformats.org/officeDocument/2006/relationships/image" Target="../media/image400.png"/></Relationships>
</file>

<file path=ppt/slides/_rels/slide121.xml.rels><?xml version="1.0" encoding="UTF-8" standalone="yes"?>
<Relationships xmlns="http://schemas.openxmlformats.org/package/2006/relationships"><Relationship Id="rId3" Type="http://schemas.openxmlformats.org/officeDocument/2006/relationships/customXml" Target="../ink/ink5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0.png"/></Relationships>
</file>

<file path=ppt/slides/_rels/slide122.xml.rels><?xml version="1.0" encoding="UTF-8" standalone="yes"?>
<Relationships xmlns="http://schemas.openxmlformats.org/package/2006/relationships"><Relationship Id="rId3" Type="http://schemas.openxmlformats.org/officeDocument/2006/relationships/hyperlink" Target="lambdaexp.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62.xml"/><Relationship Id="rId3" Type="http://schemas.openxmlformats.org/officeDocument/2006/relationships/customXml" Target="../ink/ink58.xml"/><Relationship Id="rId7" Type="http://schemas.openxmlformats.org/officeDocument/2006/relationships/customXml" Target="../ink/ink60.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59.xml"/><Relationship Id="rId15" Type="http://schemas.openxmlformats.org/officeDocument/2006/relationships/customXml" Target="../ink/ink63.xml"/><Relationship Id="rId4" Type="http://schemas.openxmlformats.org/officeDocument/2006/relationships/image" Target="../media/image350.png"/><Relationship Id="rId9" Type="http://schemas.openxmlformats.org/officeDocument/2006/relationships/customXml" Target="../ink/ink61.xml"/><Relationship Id="rId14" Type="http://schemas.openxmlformats.org/officeDocument/2006/relationships/image" Target="../media/image400.png"/></Relationships>
</file>

<file path=ppt/slides/_rels/slide124.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68.xml"/><Relationship Id="rId3" Type="http://schemas.openxmlformats.org/officeDocument/2006/relationships/customXml" Target="../ink/ink64.xml"/><Relationship Id="rId7" Type="http://schemas.openxmlformats.org/officeDocument/2006/relationships/customXml" Target="../ink/ink66.xml"/><Relationship Id="rId12" Type="http://schemas.openxmlformats.org/officeDocument/2006/relationships/image" Target="../media/image390.png"/><Relationship Id="rId17"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65.xml"/><Relationship Id="rId15" Type="http://schemas.openxmlformats.org/officeDocument/2006/relationships/customXml" Target="../ink/ink69.xml"/><Relationship Id="rId4" Type="http://schemas.openxmlformats.org/officeDocument/2006/relationships/image" Target="../media/image350.png"/><Relationship Id="rId9" Type="http://schemas.openxmlformats.org/officeDocument/2006/relationships/customXml" Target="../ink/ink67.xml"/><Relationship Id="rId14" Type="http://schemas.openxmlformats.org/officeDocument/2006/relationships/image" Target="../media/image400.png"/></Relationships>
</file>

<file path=ppt/slides/_rels/slide125.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74.xml"/><Relationship Id="rId3" Type="http://schemas.openxmlformats.org/officeDocument/2006/relationships/customXml" Target="../ink/ink70.xml"/><Relationship Id="rId7" Type="http://schemas.openxmlformats.org/officeDocument/2006/relationships/customXml" Target="../ink/ink72.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71.xml"/><Relationship Id="rId15" Type="http://schemas.openxmlformats.org/officeDocument/2006/relationships/customXml" Target="../ink/ink75.xml"/><Relationship Id="rId4" Type="http://schemas.openxmlformats.org/officeDocument/2006/relationships/image" Target="../media/image350.png"/><Relationship Id="rId9" Type="http://schemas.openxmlformats.org/officeDocument/2006/relationships/customXml" Target="../ink/ink73.xml"/><Relationship Id="rId14" Type="http://schemas.openxmlformats.org/officeDocument/2006/relationships/image" Target="../media/image400.png"/></Relationships>
</file>

<file path=ppt/slides/_rels/slide126.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customXml" Target="../ink/ink80.xml"/><Relationship Id="rId3" Type="http://schemas.openxmlformats.org/officeDocument/2006/relationships/customXml" Target="../ink/ink76.xml"/><Relationship Id="rId7" Type="http://schemas.openxmlformats.org/officeDocument/2006/relationships/customXml" Target="../ink/ink78.xml"/><Relationship Id="rId12" Type="http://schemas.openxmlformats.org/officeDocument/2006/relationships/image" Target="../media/image390.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60.png"/><Relationship Id="rId5" Type="http://schemas.openxmlformats.org/officeDocument/2006/relationships/customXml" Target="../ink/ink77.xml"/><Relationship Id="rId15" Type="http://schemas.openxmlformats.org/officeDocument/2006/relationships/customXml" Target="../ink/ink81.xml"/><Relationship Id="rId4" Type="http://schemas.openxmlformats.org/officeDocument/2006/relationships/image" Target="../media/image350.png"/><Relationship Id="rId9" Type="http://schemas.openxmlformats.org/officeDocument/2006/relationships/customXml" Target="../ink/ink79.xml"/><Relationship Id="rId14" Type="http://schemas.openxmlformats.org/officeDocument/2006/relationships/image" Target="../media/image400.png"/></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hyperlink" Target="../../Python%20Class/exam8.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Python%20Class/exam9.py"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hyperlink" Target="../../Python%20Class/exam9.py"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131.xml.rels><?xml version="1.0" encoding="UTF-8" standalone="yes"?>
<Relationships xmlns="http://schemas.openxmlformats.org/package/2006/relationships"><Relationship Id="rId3" Type="http://schemas.openxmlformats.org/officeDocument/2006/relationships/hyperlink" Target="../../Python%20Class/exam9.py"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132.xml.rels><?xml version="1.0" encoding="UTF-8" standalone="yes"?>
<Relationships xmlns="http://schemas.openxmlformats.org/package/2006/relationships"><Relationship Id="rId3" Type="http://schemas.openxmlformats.org/officeDocument/2006/relationships/hyperlink" Target="../../Python%20Class/exam9.py"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133.xml.rels><?xml version="1.0" encoding="UTF-8" standalone="yes"?>
<Relationships xmlns="http://schemas.openxmlformats.org/package/2006/relationships"><Relationship Id="rId3" Type="http://schemas.openxmlformats.org/officeDocument/2006/relationships/hyperlink" Target="../../Python%20Class/exam10.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hyperlink" Target="../../Python%20Class/exam11.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hyperlink" Target="../../Python%20Class/exam12.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hyperlink" Target="../../Python%20Class/exam12.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hyperlink" Target="exam13.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hyperlink" Target="exam14.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hyperlink" Target="exam15.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hyperlink" Target="exam16.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hyperlink" Target="exam17.py"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3.xml.rels><?xml version="1.0" encoding="UTF-8" standalone="yes"?>
<Relationships xmlns="http://schemas.openxmlformats.org/package/2006/relationships"><Relationship Id="rId3" Type="http://schemas.openxmlformats.org/officeDocument/2006/relationships/hyperlink" Target="exam18.p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customXml" Target="../ink/ink8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lambdaexp.py" TargetMode="External"/><Relationship Id="rId4" Type="http://schemas.openxmlformats.org/officeDocument/2006/relationships/image" Target="../media/image420.png"/></Relationships>
</file>

<file path=ppt/slides/_rels/slide145.xml.rels><?xml version="1.0" encoding="UTF-8" standalone="yes"?>
<Relationships xmlns="http://schemas.openxmlformats.org/package/2006/relationships"><Relationship Id="rId3" Type="http://schemas.openxmlformats.org/officeDocument/2006/relationships/customXml" Target="../ink/ink8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hyperlink" Target="lambdaexp.py" TargetMode="External"/><Relationship Id="rId4" Type="http://schemas.openxmlformats.org/officeDocument/2006/relationships/image" Target="../media/image260.png"/></Relationships>
</file>

<file path=ppt/slides/_rels/slide146.xml.rels><?xml version="1.0" encoding="UTF-8" standalone="yes"?>
<Relationships xmlns="http://schemas.openxmlformats.org/package/2006/relationships"><Relationship Id="rId3" Type="http://schemas.openxmlformats.org/officeDocument/2006/relationships/customXml" Target="../ink/ink84.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lambdaexp.py" TargetMode="External"/><Relationship Id="rId4" Type="http://schemas.openxmlformats.org/officeDocument/2006/relationships/image" Target="../media/image420.png"/></Relationships>
</file>

<file path=ppt/slides/_rels/slide147.xml.rels><?xml version="1.0" encoding="UTF-8" standalone="yes"?>
<Relationships xmlns="http://schemas.openxmlformats.org/package/2006/relationships"><Relationship Id="rId3" Type="http://schemas.openxmlformats.org/officeDocument/2006/relationships/customXml" Target="../ink/ink85.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lambdaexp.py" TargetMode="External"/><Relationship Id="rId4" Type="http://schemas.openxmlformats.org/officeDocument/2006/relationships/image" Target="../media/image420.png"/></Relationships>
</file>

<file path=ppt/slides/_rels/slide148.xml.rels><?xml version="1.0" encoding="UTF-8" standalone="yes"?>
<Relationships xmlns="http://schemas.openxmlformats.org/package/2006/relationships"><Relationship Id="rId3" Type="http://schemas.openxmlformats.org/officeDocument/2006/relationships/customXml" Target="../ink/ink86.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lambdaexp.py" TargetMode="External"/><Relationship Id="rId4" Type="http://schemas.openxmlformats.org/officeDocument/2006/relationships/image" Target="../media/image420.png"/></Relationships>
</file>

<file path=ppt/slides/_rels/slide149.xml.rels><?xml version="1.0" encoding="UTF-8" standalone="yes"?>
<Relationships xmlns="http://schemas.openxmlformats.org/package/2006/relationships"><Relationship Id="rId3" Type="http://schemas.openxmlformats.org/officeDocument/2006/relationships/customXml" Target="../ink/ink87.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lambdaexp.py" TargetMode="External"/><Relationship Id="rId4" Type="http://schemas.openxmlformats.org/officeDocument/2006/relationships/image" Target="../media/image420.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8" Type="http://schemas.openxmlformats.org/officeDocument/2006/relationships/hyperlink" Target="https://www.geeksforgeeks.org/python-dictionary-update-method/" TargetMode="External"/><Relationship Id="rId13" Type="http://schemas.openxmlformats.org/officeDocument/2006/relationships/hyperlink" Target="https://www.geeksforgeeks.org/python-dictionary-fromkeys-method/" TargetMode="External"/><Relationship Id="rId3" Type="http://schemas.openxmlformats.org/officeDocument/2006/relationships/hyperlink" Target="https://www.geeksforgeeks.org/python-dictionary-clear/" TargetMode="External"/><Relationship Id="rId7" Type="http://schemas.openxmlformats.org/officeDocument/2006/relationships/hyperlink" Target="https://www.geeksforgeeks.org/python-dictionary-values/" TargetMode="External"/><Relationship Id="rId12" Type="http://schemas.openxmlformats.org/officeDocument/2006/relationships/hyperlink" Target="https://www.geeksforgeeks.org/python-dictionary-has_key/" TargetMode="External"/><Relationship Id="rId2" Type="http://schemas.openxmlformats.org/officeDocument/2006/relationships/hyperlink" Target="https://www.geeksforgeeks.org/python-dictionary-copy/" TargetMode="External"/><Relationship Id="rId1" Type="http://schemas.openxmlformats.org/officeDocument/2006/relationships/slideLayout" Target="../slideLayouts/slideLayout6.xml"/><Relationship Id="rId6" Type="http://schemas.openxmlformats.org/officeDocument/2006/relationships/hyperlink" Target="https://www.geeksforgeeks.org/get-method-dictionaries-python/" TargetMode="External"/><Relationship Id="rId11" Type="http://schemas.openxmlformats.org/officeDocument/2006/relationships/hyperlink" Target="https://www.geeksforgeeks.org/python-dictionary-items-method/" TargetMode="External"/><Relationship Id="rId5" Type="http://schemas.openxmlformats.org/officeDocument/2006/relationships/hyperlink" Target="https://www.geeksforgeeks.org/python-dictionary-popitem-method/" TargetMode="External"/><Relationship Id="rId15" Type="http://schemas.openxmlformats.org/officeDocument/2006/relationships/hyperlink" Target="https://www.geeksforgeeks.org/dictionary-methods-in-python-set-1-cmp-len-items/" TargetMode="External"/><Relationship Id="rId10" Type="http://schemas.openxmlformats.org/officeDocument/2006/relationships/hyperlink" Target="https://www.geeksforgeeks.org/python-dictionary-keys-method/" TargetMode="External"/><Relationship Id="rId4" Type="http://schemas.openxmlformats.org/officeDocument/2006/relationships/hyperlink" Target="https://www.geeksforgeeks.org/python-dictionary-pop-method/" TargetMode="External"/><Relationship Id="rId9" Type="http://schemas.openxmlformats.org/officeDocument/2006/relationships/hyperlink" Target="https://www.geeksforgeeks.org/python-dictionary-setdefault-method/" TargetMode="External"/><Relationship Id="rId14" Type="http://schemas.openxmlformats.org/officeDocument/2006/relationships/hyperlink" Target="https://www.geeksforgeeks.org/python-type-function/"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hyperlink" Target="https://www.programiz.com/python-programming/variables-datatype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programiz.com/python-programming/function"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914400"/>
            <a:ext cx="8153400" cy="4651979"/>
          </a:xfrm>
          <a:prstGeom prst="rect">
            <a:avLst/>
          </a:prstGeom>
        </p:spPr>
        <p:txBody>
          <a:bodyPr wrap="square">
            <a:spAutoFit/>
          </a:bodyPr>
          <a:lstStyle/>
          <a:p>
            <a:pPr marL="12700" marR="5080" algn="just">
              <a:lnSpc>
                <a:spcPct val="150000"/>
              </a:lnSpc>
              <a:tabLst>
                <a:tab pos="354965" algn="l"/>
                <a:tab pos="355600" algn="l"/>
              </a:tabLst>
            </a:pPr>
            <a:r>
              <a:rPr lang="en-US" sz="2000" spc="-5" dirty="0">
                <a:solidFill>
                  <a:srgbClr val="2E2B1F"/>
                </a:solidFill>
                <a:latin typeface="Arial" panose="020B0604020202020204" pitchFamily="34" charset="0"/>
                <a:cs typeface="Arial" panose="020B0604020202020204" pitchFamily="34" charset="0"/>
              </a:rPr>
              <a:t>Python is a general </a:t>
            </a:r>
            <a:r>
              <a:rPr lang="en-US" sz="2000" dirty="0">
                <a:solidFill>
                  <a:srgbClr val="2E2B1F"/>
                </a:solidFill>
                <a:latin typeface="Arial" panose="020B0604020202020204" pitchFamily="34" charset="0"/>
                <a:cs typeface="Arial" panose="020B0604020202020204" pitchFamily="34" charset="0"/>
              </a:rPr>
              <a:t>purpose programming language that </a:t>
            </a:r>
            <a:r>
              <a:rPr lang="en-US" sz="2000" spc="5" dirty="0">
                <a:solidFill>
                  <a:srgbClr val="2E2B1F"/>
                </a:solidFill>
                <a:latin typeface="Arial" panose="020B0604020202020204" pitchFamily="34" charset="0"/>
                <a:cs typeface="Arial" panose="020B0604020202020204" pitchFamily="34" charset="0"/>
              </a:rPr>
              <a:t>is  </a:t>
            </a:r>
            <a:r>
              <a:rPr lang="en-US" sz="2000" spc="-5" dirty="0">
                <a:solidFill>
                  <a:srgbClr val="2E2B1F"/>
                </a:solidFill>
                <a:latin typeface="Arial" panose="020B0604020202020204" pitchFamily="34" charset="0"/>
                <a:cs typeface="Arial" panose="020B0604020202020204" pitchFamily="34" charset="0"/>
              </a:rPr>
              <a:t>often applied in scripting</a:t>
            </a:r>
            <a:r>
              <a:rPr lang="en-US" sz="2000" spc="100" dirty="0">
                <a:solidFill>
                  <a:srgbClr val="2E2B1F"/>
                </a:solidFill>
                <a:latin typeface="Arial" panose="020B0604020202020204" pitchFamily="34" charset="0"/>
                <a:cs typeface="Arial" panose="020B0604020202020204" pitchFamily="34" charset="0"/>
              </a:rPr>
              <a:t> </a:t>
            </a:r>
            <a:r>
              <a:rPr lang="en-US" sz="2000" spc="-5" dirty="0">
                <a:solidFill>
                  <a:srgbClr val="2E2B1F"/>
                </a:solidFill>
                <a:latin typeface="Arial" panose="020B0604020202020204" pitchFamily="34" charset="0"/>
                <a:cs typeface="Arial" panose="020B0604020202020204" pitchFamily="34" charset="0"/>
              </a:rPr>
              <a:t>roles.</a:t>
            </a:r>
            <a:endParaRPr lang="en-US" sz="2000" dirty="0">
              <a:latin typeface="Arial" panose="020B0604020202020204" pitchFamily="34" charset="0"/>
              <a:cs typeface="Arial" panose="020B0604020202020204" pitchFamily="34" charset="0"/>
            </a:endParaRPr>
          </a:p>
          <a:p>
            <a:pPr marL="12700" marR="7620" algn="just">
              <a:lnSpc>
                <a:spcPct val="150000"/>
              </a:lnSpc>
              <a:tabLst>
                <a:tab pos="354965" algn="l"/>
                <a:tab pos="355600" algn="l"/>
                <a:tab pos="907415" algn="l"/>
                <a:tab pos="1945005" algn="l"/>
                <a:tab pos="2295525" algn="l"/>
                <a:tab pos="4164329" algn="l"/>
                <a:tab pos="5450840" algn="l"/>
                <a:tab pos="5853430" algn="l"/>
                <a:tab pos="6540500" algn="l"/>
                <a:tab pos="6943090" algn="l"/>
              </a:tabLst>
            </a:pPr>
            <a:r>
              <a:rPr lang="en-US" sz="2000" spc="-5" dirty="0">
                <a:solidFill>
                  <a:srgbClr val="2E2B1F"/>
                </a:solidFill>
                <a:latin typeface="Arial" panose="020B0604020202020204" pitchFamily="34" charset="0"/>
                <a:cs typeface="Arial" panose="020B0604020202020204" pitchFamily="34" charset="0"/>
              </a:rPr>
              <a:t>S</a:t>
            </a:r>
            <a:r>
              <a:rPr lang="en-US" sz="2000" dirty="0">
                <a:solidFill>
                  <a:srgbClr val="2E2B1F"/>
                </a:solidFill>
                <a:latin typeface="Arial" panose="020B0604020202020204" pitchFamily="34" charset="0"/>
                <a:cs typeface="Arial" panose="020B0604020202020204" pitchFamily="34" charset="0"/>
              </a:rPr>
              <a:t>o</a:t>
            </a:r>
            <a:r>
              <a:rPr lang="en-US" sz="2000" spc="-5" dirty="0">
                <a:solidFill>
                  <a:srgbClr val="2E2B1F"/>
                </a:solidFill>
                <a:latin typeface="Arial" panose="020B0604020202020204" pitchFamily="34" charset="0"/>
                <a:cs typeface="Arial" panose="020B0604020202020204" pitchFamily="34" charset="0"/>
              </a:rPr>
              <a:t>,</a:t>
            </a:r>
            <a:r>
              <a:rPr lang="en-US" sz="2000" dirty="0">
                <a:solidFill>
                  <a:srgbClr val="2E2B1F"/>
                </a:solidFill>
                <a:latin typeface="Arial" panose="020B0604020202020204" pitchFamily="34" charset="0"/>
                <a:cs typeface="Arial" panose="020B0604020202020204" pitchFamily="34" charset="0"/>
              </a:rPr>
              <a:t>	</a:t>
            </a:r>
            <a:r>
              <a:rPr lang="en-US" sz="2000" spc="-5" dirty="0">
                <a:solidFill>
                  <a:srgbClr val="2E2B1F"/>
                </a:solidFill>
                <a:latin typeface="Arial" panose="020B0604020202020204" pitchFamily="34" charset="0"/>
                <a:cs typeface="Arial" panose="020B0604020202020204" pitchFamily="34" charset="0"/>
              </a:rPr>
              <a:t>Python</a:t>
            </a:r>
            <a:r>
              <a:rPr lang="en-US" sz="2000" dirty="0">
                <a:solidFill>
                  <a:srgbClr val="2E2B1F"/>
                </a:solidFill>
                <a:latin typeface="Arial" panose="020B0604020202020204" pitchFamily="34" charset="0"/>
                <a:cs typeface="Arial" panose="020B0604020202020204" pitchFamily="34" charset="0"/>
              </a:rPr>
              <a:t>	</a:t>
            </a:r>
            <a:r>
              <a:rPr lang="en-US" sz="2000" spc="-5" dirty="0">
                <a:solidFill>
                  <a:srgbClr val="2E2B1F"/>
                </a:solidFill>
                <a:latin typeface="Arial" panose="020B0604020202020204" pitchFamily="34" charset="0"/>
                <a:cs typeface="Arial" panose="020B0604020202020204" pitchFamily="34" charset="0"/>
              </a:rPr>
              <a:t>is</a:t>
            </a:r>
            <a:r>
              <a:rPr lang="en-US" sz="2000" dirty="0">
                <a:solidFill>
                  <a:srgbClr val="2E2B1F"/>
                </a:solidFill>
                <a:latin typeface="Arial" panose="020B0604020202020204" pitchFamily="34" charset="0"/>
                <a:cs typeface="Arial" panose="020B0604020202020204" pitchFamily="34" charset="0"/>
              </a:rPr>
              <a:t>	</a:t>
            </a:r>
            <a:r>
              <a:rPr lang="en-US" sz="2000" spc="5" dirty="0">
                <a:solidFill>
                  <a:srgbClr val="2E2B1F"/>
                </a:solidFill>
                <a:latin typeface="Arial" panose="020B0604020202020204" pitchFamily="34" charset="0"/>
                <a:cs typeface="Arial" panose="020B0604020202020204" pitchFamily="34" charset="0"/>
              </a:rPr>
              <a:t>p</a:t>
            </a:r>
            <a:r>
              <a:rPr lang="en-US" sz="2000" spc="-5" dirty="0">
                <a:solidFill>
                  <a:srgbClr val="2E2B1F"/>
                </a:solidFill>
                <a:latin typeface="Arial" panose="020B0604020202020204" pitchFamily="34" charset="0"/>
                <a:cs typeface="Arial" panose="020B0604020202020204" pitchFamily="34" charset="0"/>
              </a:rPr>
              <a:t>ro</a:t>
            </a:r>
            <a:r>
              <a:rPr lang="en-US" sz="2000" dirty="0">
                <a:solidFill>
                  <a:srgbClr val="2E2B1F"/>
                </a:solidFill>
                <a:latin typeface="Arial" panose="020B0604020202020204" pitchFamily="34" charset="0"/>
                <a:cs typeface="Arial" panose="020B0604020202020204" pitchFamily="34" charset="0"/>
              </a:rPr>
              <a:t>g</a:t>
            </a:r>
            <a:r>
              <a:rPr lang="en-US" sz="2000" spc="-5" dirty="0">
                <a:solidFill>
                  <a:srgbClr val="2E2B1F"/>
                </a:solidFill>
                <a:latin typeface="Arial" panose="020B0604020202020204" pitchFamily="34" charset="0"/>
                <a:cs typeface="Arial" panose="020B0604020202020204" pitchFamily="34" charset="0"/>
              </a:rPr>
              <a:t>ra</a:t>
            </a:r>
            <a:r>
              <a:rPr lang="en-US" sz="2000" dirty="0">
                <a:solidFill>
                  <a:srgbClr val="2E2B1F"/>
                </a:solidFill>
                <a:latin typeface="Arial" panose="020B0604020202020204" pitchFamily="34" charset="0"/>
                <a:cs typeface="Arial" panose="020B0604020202020204" pitchFamily="34" charset="0"/>
              </a:rPr>
              <a:t>m</a:t>
            </a:r>
            <a:r>
              <a:rPr lang="en-US" sz="2000" spc="-5" dirty="0">
                <a:solidFill>
                  <a:srgbClr val="2E2B1F"/>
                </a:solidFill>
                <a:latin typeface="Arial" panose="020B0604020202020204" pitchFamily="34" charset="0"/>
                <a:cs typeface="Arial" panose="020B0604020202020204" pitchFamily="34" charset="0"/>
              </a:rPr>
              <a:t>mi</a:t>
            </a:r>
            <a:r>
              <a:rPr lang="en-US" sz="2000" spc="10" dirty="0">
                <a:solidFill>
                  <a:srgbClr val="2E2B1F"/>
                </a:solidFill>
                <a:latin typeface="Arial" panose="020B0604020202020204" pitchFamily="34" charset="0"/>
                <a:cs typeface="Arial" panose="020B0604020202020204" pitchFamily="34" charset="0"/>
              </a:rPr>
              <a:t>n</a:t>
            </a:r>
            <a:r>
              <a:rPr lang="en-US" sz="2000" spc="-5" dirty="0">
                <a:solidFill>
                  <a:srgbClr val="2E2B1F"/>
                </a:solidFill>
                <a:latin typeface="Arial" panose="020B0604020202020204" pitchFamily="34" charset="0"/>
                <a:cs typeface="Arial" panose="020B0604020202020204" pitchFamily="34" charset="0"/>
              </a:rPr>
              <a:t>g</a:t>
            </a:r>
            <a:r>
              <a:rPr lang="en-US" sz="2000" dirty="0">
                <a:solidFill>
                  <a:srgbClr val="2E2B1F"/>
                </a:solidFill>
                <a:latin typeface="Arial" panose="020B0604020202020204" pitchFamily="34" charset="0"/>
                <a:cs typeface="Arial" panose="020B0604020202020204" pitchFamily="34" charset="0"/>
              </a:rPr>
              <a:t>	</a:t>
            </a:r>
            <a:r>
              <a:rPr lang="en-US" sz="2000" spc="5" dirty="0">
                <a:solidFill>
                  <a:srgbClr val="2E2B1F"/>
                </a:solidFill>
                <a:latin typeface="Arial" panose="020B0604020202020204" pitchFamily="34" charset="0"/>
                <a:cs typeface="Arial" panose="020B0604020202020204" pitchFamily="34" charset="0"/>
              </a:rPr>
              <a:t>l</a:t>
            </a:r>
            <a:r>
              <a:rPr lang="en-US" sz="2000" spc="-5" dirty="0">
                <a:solidFill>
                  <a:srgbClr val="2E2B1F"/>
                </a:solidFill>
                <a:latin typeface="Arial" panose="020B0604020202020204" pitchFamily="34" charset="0"/>
                <a:cs typeface="Arial" panose="020B0604020202020204" pitchFamily="34" charset="0"/>
              </a:rPr>
              <a:t>a</a:t>
            </a:r>
            <a:r>
              <a:rPr lang="en-US" sz="2000" dirty="0">
                <a:solidFill>
                  <a:srgbClr val="2E2B1F"/>
                </a:solidFill>
                <a:latin typeface="Arial" panose="020B0604020202020204" pitchFamily="34" charset="0"/>
                <a:cs typeface="Arial" panose="020B0604020202020204" pitchFamily="34" charset="0"/>
              </a:rPr>
              <a:t>n</a:t>
            </a:r>
            <a:r>
              <a:rPr lang="en-US" sz="2000" spc="-5" dirty="0">
                <a:solidFill>
                  <a:srgbClr val="2E2B1F"/>
                </a:solidFill>
                <a:latin typeface="Arial" panose="020B0604020202020204" pitchFamily="34" charset="0"/>
                <a:cs typeface="Arial" panose="020B0604020202020204" pitchFamily="34" charset="0"/>
              </a:rPr>
              <a:t>gua</a:t>
            </a:r>
            <a:r>
              <a:rPr lang="en-US" sz="2000" dirty="0">
                <a:solidFill>
                  <a:srgbClr val="2E2B1F"/>
                </a:solidFill>
                <a:latin typeface="Arial" panose="020B0604020202020204" pitchFamily="34" charset="0"/>
                <a:cs typeface="Arial" panose="020B0604020202020204" pitchFamily="34" charset="0"/>
              </a:rPr>
              <a:t>g</a:t>
            </a:r>
            <a:r>
              <a:rPr lang="en-US" sz="2000" spc="-5" dirty="0">
                <a:solidFill>
                  <a:srgbClr val="2E2B1F"/>
                </a:solidFill>
                <a:latin typeface="Arial" panose="020B0604020202020204" pitchFamily="34" charset="0"/>
                <a:cs typeface="Arial" panose="020B0604020202020204" pitchFamily="34" charset="0"/>
              </a:rPr>
              <a:t>e</a:t>
            </a:r>
            <a:r>
              <a:rPr lang="en-US" sz="2000" dirty="0">
                <a:solidFill>
                  <a:srgbClr val="2E2B1F"/>
                </a:solidFill>
                <a:latin typeface="Arial" panose="020B0604020202020204" pitchFamily="34" charset="0"/>
                <a:cs typeface="Arial" panose="020B0604020202020204" pitchFamily="34" charset="0"/>
              </a:rPr>
              <a:t>	</a:t>
            </a:r>
            <a:r>
              <a:rPr lang="en-US" sz="2000" spc="-10" dirty="0">
                <a:solidFill>
                  <a:srgbClr val="2E2B1F"/>
                </a:solidFill>
                <a:latin typeface="Arial" panose="020B0604020202020204" pitchFamily="34" charset="0"/>
                <a:cs typeface="Arial" panose="020B0604020202020204" pitchFamily="34" charset="0"/>
              </a:rPr>
              <a:t>a</a:t>
            </a:r>
            <a:r>
              <a:rPr lang="en-US" sz="2000" spc="-5" dirty="0">
                <a:solidFill>
                  <a:srgbClr val="2E2B1F"/>
                </a:solidFill>
                <a:latin typeface="Arial" panose="020B0604020202020204" pitchFamily="34" charset="0"/>
                <a:cs typeface="Arial" panose="020B0604020202020204" pitchFamily="34" charset="0"/>
              </a:rPr>
              <a:t>s</a:t>
            </a:r>
            <a:r>
              <a:rPr lang="en-US" sz="2000" dirty="0">
                <a:solidFill>
                  <a:srgbClr val="2E2B1F"/>
                </a:solidFill>
                <a:latin typeface="Arial" panose="020B0604020202020204" pitchFamily="34" charset="0"/>
                <a:cs typeface="Arial" panose="020B0604020202020204" pitchFamily="34" charset="0"/>
              </a:rPr>
              <a:t>	w</a:t>
            </a:r>
            <a:r>
              <a:rPr lang="en-US" sz="2000" spc="-5" dirty="0">
                <a:solidFill>
                  <a:srgbClr val="2E2B1F"/>
                </a:solidFill>
                <a:latin typeface="Arial" panose="020B0604020202020204" pitchFamily="34" charset="0"/>
                <a:cs typeface="Arial" panose="020B0604020202020204" pitchFamily="34" charset="0"/>
              </a:rPr>
              <a:t>ell</a:t>
            </a:r>
            <a:r>
              <a:rPr lang="en-US" sz="2000" dirty="0">
                <a:solidFill>
                  <a:srgbClr val="2E2B1F"/>
                </a:solidFill>
                <a:latin typeface="Arial" panose="020B0604020202020204" pitchFamily="34" charset="0"/>
                <a:cs typeface="Arial" panose="020B0604020202020204" pitchFamily="34" charset="0"/>
              </a:rPr>
              <a:t>	</a:t>
            </a:r>
            <a:r>
              <a:rPr lang="en-US" sz="2000" spc="-10" dirty="0">
                <a:solidFill>
                  <a:srgbClr val="2E2B1F"/>
                </a:solidFill>
                <a:latin typeface="Arial" panose="020B0604020202020204" pitchFamily="34" charset="0"/>
                <a:cs typeface="Arial" panose="020B0604020202020204" pitchFamily="34" charset="0"/>
              </a:rPr>
              <a:t>a</a:t>
            </a:r>
            <a:r>
              <a:rPr lang="en-US" sz="2000" spc="-5" dirty="0">
                <a:solidFill>
                  <a:srgbClr val="2E2B1F"/>
                </a:solidFill>
                <a:latin typeface="Arial" panose="020B0604020202020204" pitchFamily="34" charset="0"/>
                <a:cs typeface="Arial" panose="020B0604020202020204" pitchFamily="34" charset="0"/>
              </a:rPr>
              <a:t>s</a:t>
            </a:r>
            <a:r>
              <a:rPr lang="en-US" sz="2000" dirty="0">
                <a:solidFill>
                  <a:srgbClr val="2E2B1F"/>
                </a:solidFill>
                <a:latin typeface="Arial" panose="020B0604020202020204" pitchFamily="34" charset="0"/>
                <a:cs typeface="Arial" panose="020B0604020202020204" pitchFamily="34" charset="0"/>
              </a:rPr>
              <a:t>	</a:t>
            </a:r>
            <a:r>
              <a:rPr lang="en-US" sz="2000" spc="-5" dirty="0">
                <a:solidFill>
                  <a:srgbClr val="2E2B1F"/>
                </a:solidFill>
                <a:latin typeface="Arial" panose="020B0604020202020204" pitchFamily="34" charset="0"/>
                <a:cs typeface="Arial" panose="020B0604020202020204" pitchFamily="34" charset="0"/>
              </a:rPr>
              <a:t>s</a:t>
            </a:r>
            <a:r>
              <a:rPr lang="en-US" sz="2000" dirty="0">
                <a:solidFill>
                  <a:srgbClr val="2E2B1F"/>
                </a:solidFill>
                <a:latin typeface="Arial" panose="020B0604020202020204" pitchFamily="34" charset="0"/>
                <a:cs typeface="Arial" panose="020B0604020202020204" pitchFamily="34" charset="0"/>
              </a:rPr>
              <a:t>c</a:t>
            </a:r>
            <a:r>
              <a:rPr lang="en-US" sz="2000" spc="-5" dirty="0">
                <a:solidFill>
                  <a:srgbClr val="2E2B1F"/>
                </a:solidFill>
                <a:latin typeface="Arial" panose="020B0604020202020204" pitchFamily="34" charset="0"/>
                <a:cs typeface="Arial" panose="020B0604020202020204" pitchFamily="34" charset="0"/>
              </a:rPr>
              <a:t>r</a:t>
            </a:r>
            <a:r>
              <a:rPr lang="en-US" sz="2000" dirty="0">
                <a:solidFill>
                  <a:srgbClr val="2E2B1F"/>
                </a:solidFill>
                <a:latin typeface="Arial" panose="020B0604020202020204" pitchFamily="34" charset="0"/>
                <a:cs typeface="Arial" panose="020B0604020202020204" pitchFamily="34" charset="0"/>
              </a:rPr>
              <a:t>i</a:t>
            </a:r>
            <a:r>
              <a:rPr lang="en-US" sz="2000" spc="5" dirty="0">
                <a:solidFill>
                  <a:srgbClr val="2E2B1F"/>
                </a:solidFill>
                <a:latin typeface="Arial" panose="020B0604020202020204" pitchFamily="34" charset="0"/>
                <a:cs typeface="Arial" panose="020B0604020202020204" pitchFamily="34" charset="0"/>
              </a:rPr>
              <a:t>p</a:t>
            </a:r>
            <a:r>
              <a:rPr lang="en-US" sz="2000" spc="-5" dirty="0">
                <a:solidFill>
                  <a:srgbClr val="2E2B1F"/>
                </a:solidFill>
                <a:latin typeface="Arial" panose="020B0604020202020204" pitchFamily="34" charset="0"/>
                <a:cs typeface="Arial" panose="020B0604020202020204" pitchFamily="34" charset="0"/>
              </a:rPr>
              <a:t>ting  language.</a:t>
            </a:r>
            <a:endParaRPr lang="en-US" sz="2000" dirty="0">
              <a:latin typeface="Arial" panose="020B0604020202020204" pitchFamily="34" charset="0"/>
              <a:cs typeface="Arial" panose="020B0604020202020204" pitchFamily="34" charset="0"/>
            </a:endParaRPr>
          </a:p>
          <a:p>
            <a:pPr marL="12700" algn="just">
              <a:lnSpc>
                <a:spcPct val="150000"/>
              </a:lnSpc>
              <a:tabLst>
                <a:tab pos="354965" algn="l"/>
                <a:tab pos="355600" algn="l"/>
              </a:tabLst>
            </a:pPr>
            <a:r>
              <a:rPr lang="en-US" sz="2000" spc="-5" dirty="0">
                <a:solidFill>
                  <a:srgbClr val="2E2B1F"/>
                </a:solidFill>
                <a:latin typeface="Arial" panose="020B0604020202020204" pitchFamily="34" charset="0"/>
                <a:cs typeface="Arial" panose="020B0604020202020204" pitchFamily="34" charset="0"/>
              </a:rPr>
              <a:t>Python is also called as Interpreted</a:t>
            </a:r>
            <a:r>
              <a:rPr lang="en-US" sz="2000" spc="150" dirty="0">
                <a:solidFill>
                  <a:srgbClr val="2E2B1F"/>
                </a:solidFill>
                <a:latin typeface="Arial" panose="020B0604020202020204" pitchFamily="34" charset="0"/>
                <a:cs typeface="Arial" panose="020B0604020202020204" pitchFamily="34" charset="0"/>
              </a:rPr>
              <a:t> </a:t>
            </a:r>
            <a:r>
              <a:rPr lang="en-US" sz="2000" spc="-5" dirty="0">
                <a:solidFill>
                  <a:srgbClr val="2E2B1F"/>
                </a:solidFill>
                <a:latin typeface="Arial" panose="020B0604020202020204" pitchFamily="34" charset="0"/>
                <a:cs typeface="Arial" panose="020B0604020202020204" pitchFamily="34" charset="0"/>
              </a:rPr>
              <a:t>language</a:t>
            </a:r>
          </a:p>
          <a:p>
            <a:pPr marL="12700" algn="just">
              <a:lnSpc>
                <a:spcPct val="150000"/>
              </a:lnSpc>
              <a:tabLst>
                <a:tab pos="354965" algn="l"/>
                <a:tab pos="355600" algn="l"/>
              </a:tabLst>
            </a:pPr>
            <a:endParaRPr lang="en-US"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Python is developed by </a:t>
            </a:r>
            <a:r>
              <a:rPr lang="en-US" sz="2000" b="1" dirty="0">
                <a:latin typeface="Arial" panose="020B0604020202020204" pitchFamily="34" charset="0"/>
                <a:cs typeface="Arial" panose="020B0604020202020204" pitchFamily="34" charset="0"/>
              </a:rPr>
              <a:t>Guido van Rossum </a:t>
            </a:r>
            <a:r>
              <a:rPr lang="en-US" sz="2000" dirty="0">
                <a:latin typeface="Arial" panose="020B0604020202020204" pitchFamily="34" charset="0"/>
                <a:cs typeface="Arial" panose="020B0604020202020204" pitchFamily="34" charset="0"/>
              </a:rPr>
              <a:t>in 1989. </a:t>
            </a:r>
          </a:p>
          <a:p>
            <a:pPr algn="just">
              <a:lnSpc>
                <a:spcPct val="150000"/>
              </a:lnSpc>
            </a:pPr>
            <a:r>
              <a:rPr lang="en-US" sz="2000" dirty="0">
                <a:latin typeface="Arial" panose="020B0604020202020204" pitchFamily="34" charset="0"/>
                <a:cs typeface="Arial" panose="020B0604020202020204" pitchFamily="34" charset="0"/>
              </a:rPr>
              <a:t>Python is a very simple programming language so even if you are new to programming, you can learn python without facing any issues.</a:t>
            </a:r>
          </a:p>
          <a:p>
            <a:pPr algn="just">
              <a:lnSpc>
                <a:spcPct val="150000"/>
              </a:lnSpc>
            </a:pPr>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Tree>
    <p:extLst>
      <p:ext uri="{BB962C8B-B14F-4D97-AF65-F5344CB8AC3E}">
        <p14:creationId xmlns:p14="http://schemas.microsoft.com/office/powerpoint/2010/main" val="211792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04800" y="540026"/>
            <a:ext cx="8610600" cy="5113644"/>
          </a:xfrm>
          <a:prstGeom prst="rect">
            <a:avLst/>
          </a:prstGeom>
        </p:spPr>
        <p:txBody>
          <a:bodyPr wrap="square">
            <a:spAutoFit/>
          </a:bodyPr>
          <a:lstStyle/>
          <a:p>
            <a:pPr lvl="0" algn="just" eaLnBrk="0" fontAlgn="base" hangingPunct="0">
              <a:lnSpc>
                <a:spcPct val="150000"/>
              </a:lnSpc>
              <a:spcBef>
                <a:spcPct val="0"/>
              </a:spcBef>
              <a:spcAft>
                <a:spcPct val="0"/>
              </a:spcAft>
            </a:pPr>
            <a:r>
              <a:rPr lang="en-US" altLang="en-US" sz="2000" b="1" dirty="0">
                <a:solidFill>
                  <a:srgbClr val="25265E"/>
                </a:solidFill>
                <a:latin typeface="Arial" panose="020B0604020202020204" pitchFamily="34" charset="0"/>
                <a:cs typeface="Arial" panose="020B0604020202020204" pitchFamily="34" charset="0"/>
              </a:rPr>
              <a:t>Python Statement</a:t>
            </a:r>
          </a:p>
          <a:p>
            <a:pPr lvl="0" algn="just"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Instructions that a Python interpreter can execute are called statements. </a:t>
            </a:r>
          </a:p>
          <a:p>
            <a:pPr lvl="0" algn="just"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For example, a = 1 is an assignment statement. </a:t>
            </a:r>
          </a:p>
          <a:p>
            <a:pPr>
              <a:lnSpc>
                <a:spcPct val="150000"/>
              </a:lnSpc>
            </a:pPr>
            <a:r>
              <a:rPr lang="en-US" sz="2000" b="1" dirty="0">
                <a:latin typeface="Arial" panose="020B0604020202020204" pitchFamily="34" charset="0"/>
                <a:cs typeface="Arial" panose="020B0604020202020204" pitchFamily="34" charset="0"/>
              </a:rPr>
              <a:t>Multi-line statement</a:t>
            </a:r>
          </a:p>
          <a:p>
            <a:pPr>
              <a:lnSpc>
                <a:spcPct val="150000"/>
              </a:lnSpc>
            </a:pPr>
            <a:r>
              <a:rPr lang="en-US" sz="2000" dirty="0">
                <a:latin typeface="Arial" panose="020B0604020202020204" pitchFamily="34" charset="0"/>
                <a:cs typeface="Arial" panose="020B0604020202020204" pitchFamily="34" charset="0"/>
              </a:rPr>
              <a:t>In Python, the end of a statement is marked by a newline character. But we can make a statement extend over multiple lines with the line continuation character (\). </a:t>
            </a:r>
          </a:p>
          <a:p>
            <a:pPr>
              <a:lnSpc>
                <a:spcPct val="150000"/>
              </a:lnSpc>
            </a:pPr>
            <a:r>
              <a:rPr lang="en-US" sz="2000" dirty="0">
                <a:latin typeface="Arial" panose="020B0604020202020204" pitchFamily="34" charset="0"/>
                <a:cs typeface="Arial" panose="020B0604020202020204" pitchFamily="34" charset="0"/>
              </a:rPr>
              <a:t>For example:</a:t>
            </a:r>
          </a:p>
          <a:p>
            <a:pPr>
              <a:lnSpc>
                <a:spcPct val="150000"/>
              </a:lnSpc>
            </a:pPr>
            <a:r>
              <a:rPr lang="en-US" altLang="en-US" sz="2000" dirty="0">
                <a:solidFill>
                  <a:srgbClr val="383A42"/>
                </a:solidFill>
                <a:latin typeface="Arial" panose="020B0604020202020204" pitchFamily="34" charset="0"/>
                <a:cs typeface="Arial" panose="020B0604020202020204" pitchFamily="34" charset="0"/>
              </a:rPr>
              <a:t>a = </a:t>
            </a:r>
            <a:r>
              <a:rPr lang="en-US" altLang="en-US" sz="2000" dirty="0">
                <a:solidFill>
                  <a:srgbClr val="986801"/>
                </a:solidFill>
                <a:latin typeface="Arial" panose="020B0604020202020204" pitchFamily="34" charset="0"/>
                <a:cs typeface="Arial" panose="020B0604020202020204" pitchFamily="34" charset="0"/>
              </a:rPr>
              <a:t>1</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2</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3</a:t>
            </a:r>
            <a:r>
              <a:rPr lang="en-US" altLang="en-US" sz="2000" dirty="0">
                <a:solidFill>
                  <a:srgbClr val="383A42"/>
                </a:solidFill>
                <a:latin typeface="Arial" panose="020B0604020202020204" pitchFamily="34" charset="0"/>
                <a:cs typeface="Arial" panose="020B0604020202020204" pitchFamily="34" charset="0"/>
              </a:rPr>
              <a:t> + \ </a:t>
            </a:r>
          </a:p>
          <a:p>
            <a:pPr>
              <a:lnSpc>
                <a:spcPct val="150000"/>
              </a:lnSpc>
            </a:pPr>
            <a:r>
              <a:rPr lang="en-US" altLang="en-US" sz="2000" dirty="0">
                <a:solidFill>
                  <a:srgbClr val="986801"/>
                </a:solidFill>
                <a:latin typeface="Arial" panose="020B0604020202020204" pitchFamily="34" charset="0"/>
                <a:cs typeface="Arial" panose="020B0604020202020204" pitchFamily="34" charset="0"/>
              </a:rPr>
              <a:t>4</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5</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6</a:t>
            </a:r>
            <a:r>
              <a:rPr lang="en-US" altLang="en-US" sz="2000" dirty="0">
                <a:solidFill>
                  <a:srgbClr val="383A42"/>
                </a:solidFill>
                <a:latin typeface="Arial" panose="020B0604020202020204" pitchFamily="34" charset="0"/>
                <a:cs typeface="Arial" panose="020B0604020202020204" pitchFamily="34" charset="0"/>
              </a:rPr>
              <a:t> + \ </a:t>
            </a:r>
          </a:p>
          <a:p>
            <a:pPr>
              <a:lnSpc>
                <a:spcPct val="150000"/>
              </a:lnSpc>
            </a:pPr>
            <a:r>
              <a:rPr lang="en-US" altLang="en-US" sz="2000" dirty="0">
                <a:solidFill>
                  <a:srgbClr val="986801"/>
                </a:solidFill>
                <a:latin typeface="Arial" panose="020B0604020202020204" pitchFamily="34" charset="0"/>
                <a:cs typeface="Arial" panose="020B0604020202020204" pitchFamily="34" charset="0"/>
              </a:rPr>
              <a:t>7</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8</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9</a:t>
            </a:r>
            <a:r>
              <a:rPr lang="en-US" altLang="en-US" sz="2000" dirty="0">
                <a:latin typeface="Arial" panose="020B060402020202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82389" y="6626"/>
            <a:ext cx="952500" cy="755374"/>
          </a:xfrm>
          <a:prstGeom prst="rect">
            <a:avLst/>
          </a:prstGeom>
        </p:spPr>
      </p:pic>
    </p:spTree>
    <p:extLst>
      <p:ext uri="{BB962C8B-B14F-4D97-AF65-F5344CB8AC3E}">
        <p14:creationId xmlns:p14="http://schemas.microsoft.com/office/powerpoint/2010/main" val="13142544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
            <a:ext cx="8229600" cy="639762"/>
          </a:xfrm>
        </p:spPr>
        <p:txBody>
          <a:bodyPr>
            <a:normAutofit/>
          </a:bodyPr>
          <a:lstStyle/>
          <a:p>
            <a:r>
              <a:rPr lang="en-US" sz="3200" b="1" dirty="0"/>
              <a:t>break statement</a:t>
            </a:r>
          </a:p>
        </p:txBody>
      </p:sp>
      <p:sp>
        <p:nvSpPr>
          <p:cNvPr id="3" name="Rectangle 2"/>
          <p:cNvSpPr/>
          <p:nvPr/>
        </p:nvSpPr>
        <p:spPr>
          <a:xfrm>
            <a:off x="381000" y="673099"/>
            <a:ext cx="8229600" cy="3416320"/>
          </a:xfrm>
          <a:prstGeom prst="rect">
            <a:avLst/>
          </a:prstGeom>
        </p:spPr>
        <p:txBody>
          <a:bodyPr wrap="square">
            <a:spAutoFit/>
          </a:bodyPr>
          <a:lstStyle/>
          <a:p>
            <a:pPr>
              <a:lnSpc>
                <a:spcPct val="150000"/>
              </a:lnSpc>
            </a:pPr>
            <a:r>
              <a:rPr lang="en-US" b="1" dirty="0">
                <a:solidFill>
                  <a:srgbClr val="000000"/>
                </a:solidFill>
                <a:latin typeface="Arial" panose="020B0604020202020204" pitchFamily="34" charset="0"/>
                <a:cs typeface="Arial" panose="020B0604020202020204" pitchFamily="34" charset="0"/>
              </a:rPr>
              <a:t>Example 2:</a:t>
            </a:r>
          </a:p>
          <a:p>
            <a:pPr>
              <a:lnSpc>
                <a:spcPct val="150000"/>
              </a:lnSpc>
            </a:pP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0;  </a:t>
            </a:r>
          </a:p>
          <a:p>
            <a:pPr>
              <a:lnSpc>
                <a:spcPct val="150000"/>
              </a:lnSpc>
            </a:pPr>
            <a:r>
              <a:rPr lang="en-US" b="1" dirty="0">
                <a:latin typeface="Arial" panose="020B0604020202020204" pitchFamily="34" charset="0"/>
                <a:cs typeface="Arial" panose="020B0604020202020204" pitchFamily="34" charset="0"/>
              </a:rPr>
              <a:t>while</a:t>
            </a:r>
            <a:r>
              <a:rPr lang="en-US" dirty="0">
                <a:latin typeface="Arial" panose="020B0604020202020204" pitchFamily="34" charset="0"/>
                <a:cs typeface="Arial" panose="020B0604020202020204" pitchFamily="34" charset="0"/>
              </a:rPr>
              <a:t> 1: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",end=""),  </a:t>
            </a:r>
          </a:p>
          <a:p>
            <a:pPr>
              <a:lnSpc>
                <a:spcPct val="15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=i+1;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break</a:t>
            </a:r>
            <a:r>
              <a:rPr lang="en-US" dirty="0">
                <a:latin typeface="Arial" panose="020B0604020202020204" pitchFamily="34" charset="0"/>
                <a:cs typeface="Arial" panose="020B0604020202020204" pitchFamily="34" charset="0"/>
              </a:rPr>
              <a:t>;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("came out of while loop");</a:t>
            </a:r>
          </a:p>
        </p:txBody>
      </p:sp>
      <p:pic>
        <p:nvPicPr>
          <p:cNvPr id="4" name="Picture 3">
            <a:extLst>
              <a:ext uri="{FF2B5EF4-FFF2-40B4-BE49-F238E27FC236}">
                <a16:creationId xmlns:a16="http://schemas.microsoft.com/office/drawing/2014/main" id="{167EE802-D895-4C11-ACE9-250DABECEB95}"/>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16762123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
            <a:ext cx="8229600" cy="639762"/>
          </a:xfrm>
        </p:spPr>
        <p:txBody>
          <a:bodyPr>
            <a:normAutofit/>
          </a:bodyPr>
          <a:lstStyle/>
          <a:p>
            <a:r>
              <a:rPr lang="en-US" sz="3200" b="1" dirty="0"/>
              <a:t>Continue statement</a:t>
            </a:r>
          </a:p>
        </p:txBody>
      </p:sp>
      <p:sp>
        <p:nvSpPr>
          <p:cNvPr id="3" name="Rectangle 2"/>
          <p:cNvSpPr/>
          <p:nvPr/>
        </p:nvSpPr>
        <p:spPr>
          <a:xfrm>
            <a:off x="381000" y="673099"/>
            <a:ext cx="8229600" cy="590931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continue statement skips the remaining lines of code inside the loop and start with the next iteration.</a:t>
            </a:r>
          </a:p>
          <a:p>
            <a:pPr>
              <a:lnSpc>
                <a:spcPct val="150000"/>
              </a:lnSpc>
            </a:pPr>
            <a:r>
              <a:rPr lang="en-US" b="1" dirty="0">
                <a:latin typeface="Arial" panose="020B0604020202020204" pitchFamily="34" charset="0"/>
                <a:cs typeface="Arial" panose="020B0604020202020204" pitchFamily="34" charset="0"/>
              </a:rPr>
              <a:t>Example 1:</a:t>
            </a:r>
          </a:p>
          <a:p>
            <a:pPr>
              <a:lnSpc>
                <a:spcPct val="150000"/>
              </a:lnSpc>
            </a:pP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0;  </a:t>
            </a:r>
          </a:p>
          <a:p>
            <a:pPr>
              <a:lnSpc>
                <a:spcPct val="150000"/>
              </a:lnSpc>
            </a:pPr>
            <a:r>
              <a:rPr lang="en-US" b="1" dirty="0">
                <a:latin typeface="Arial" panose="020B0604020202020204" pitchFamily="34" charset="0"/>
                <a:cs typeface="Arial" panose="020B0604020202020204" pitchFamily="34" charset="0"/>
              </a:rPr>
              <a:t>while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!=10: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("%d"%</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continue</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=i+1;</a:t>
            </a:r>
          </a:p>
          <a:p>
            <a:pPr>
              <a:lnSpc>
                <a:spcPct val="150000"/>
              </a:lnSpc>
            </a:pPr>
            <a:r>
              <a:rPr lang="en-US" b="1" dirty="0">
                <a:latin typeface="Arial" panose="020B0604020202020204" pitchFamily="34" charset="0"/>
                <a:cs typeface="Arial" panose="020B0604020202020204" pitchFamily="34" charset="0"/>
              </a:rPr>
              <a:t>Example 2:</a:t>
            </a:r>
          </a:p>
          <a:p>
            <a:pPr>
              <a:lnSpc>
                <a:spcPct val="150000"/>
              </a:lnSpc>
            </a:pP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=1; #initializing a local variable  </a:t>
            </a:r>
          </a:p>
          <a:p>
            <a:pPr>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range(1,11):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==5: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continue</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("%d"%</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3E3056AC-67BB-47B4-9517-2A1A10CDB433}"/>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19117570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
            <a:ext cx="8229600" cy="528638"/>
          </a:xfrm>
        </p:spPr>
        <p:txBody>
          <a:bodyPr>
            <a:normAutofit fontScale="90000"/>
          </a:bodyPr>
          <a:lstStyle/>
          <a:p>
            <a:r>
              <a:rPr lang="en-US" sz="3200" b="1" dirty="0"/>
              <a:t>pass statement</a:t>
            </a:r>
          </a:p>
        </p:txBody>
      </p:sp>
      <p:sp>
        <p:nvSpPr>
          <p:cNvPr id="3" name="Rectangle 2"/>
          <p:cNvSpPr/>
          <p:nvPr/>
        </p:nvSpPr>
        <p:spPr>
          <a:xfrm>
            <a:off x="381000" y="552450"/>
            <a:ext cx="8486775" cy="4662815"/>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pass keyword is used to execute nothing; it means, when we don't want to execute code, the pass can be used to execute empty. It is same as the name refers to. It just makes the control to pass by without executing any code. If we want to bypass any code pass statement can be used.</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b="1" dirty="0">
                <a:latin typeface="Arial" panose="020B0604020202020204" pitchFamily="34" charset="0"/>
                <a:cs typeface="Arial" panose="020B0604020202020204" pitchFamily="34" charset="0"/>
              </a:rPr>
              <a:t>Example :</a:t>
            </a:r>
          </a:p>
          <a:p>
            <a:pPr>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[1,2,3,4,5]: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==3: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pass</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 "Pass when value is",</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F53C02EB-C8D1-4866-A7F8-C91DA64D2B3E}"/>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15228059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495300" y="685800"/>
            <a:ext cx="8077200" cy="142032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A function is a block of code which only runs when it is called.</a:t>
            </a:r>
          </a:p>
          <a:p>
            <a:pPr marL="342900" indent="-342900" algn="just">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You can pass data, known as parameters, into a function.</a:t>
            </a:r>
          </a:p>
          <a:p>
            <a:pPr marL="342900" indent="-342900" algn="just">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A function can return data as a result.</a:t>
            </a:r>
            <a:endParaRPr lang="en-US" sz="2000" b="0" i="0" dirty="0">
              <a:solidFill>
                <a:srgbClr val="000000"/>
              </a:solidFill>
              <a:effectLst/>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5A59EFC-872E-4847-9578-3765EA3D9192}"/>
              </a:ext>
            </a:extLst>
          </p:cNvPr>
          <p:cNvSpPr/>
          <p:nvPr/>
        </p:nvSpPr>
        <p:spPr>
          <a:xfrm>
            <a:off x="374374" y="2275090"/>
            <a:ext cx="8458200" cy="1512658"/>
          </a:xfrm>
          <a:prstGeom prst="rect">
            <a:avLst/>
          </a:prstGeom>
        </p:spPr>
        <p:txBody>
          <a:bodyPr wrap="square">
            <a:spAutoFit/>
          </a:bodyPr>
          <a:lstStyle/>
          <a:p>
            <a:pPr lvl="0" eaLnBrk="0" fontAlgn="base" hangingPunct="0">
              <a:lnSpc>
                <a:spcPct val="150000"/>
              </a:lnSpc>
              <a:spcBef>
                <a:spcPct val="0"/>
              </a:spcBef>
              <a:spcAft>
                <a:spcPct val="0"/>
              </a:spcAft>
            </a:pPr>
            <a:r>
              <a:rPr lang="en-US" altLang="en-US" sz="2400" b="1" dirty="0">
                <a:solidFill>
                  <a:srgbClr val="FF0000"/>
                </a:solidFill>
                <a:latin typeface="euclid_circular_a"/>
              </a:rPr>
              <a:t>Syntax of Function</a:t>
            </a:r>
          </a:p>
          <a:p>
            <a:pPr lvl="0" eaLnBrk="0" fontAlgn="base" hangingPunct="0">
              <a:lnSpc>
                <a:spcPct val="150000"/>
              </a:lnSpc>
              <a:spcBef>
                <a:spcPct val="0"/>
              </a:spcBef>
              <a:spcAft>
                <a:spcPct val="0"/>
              </a:spcAft>
            </a:pPr>
            <a:r>
              <a:rPr lang="en-US" altLang="en-US" sz="2000" dirty="0">
                <a:solidFill>
                  <a:srgbClr val="FF0000"/>
                </a:solidFill>
                <a:latin typeface="Arial" panose="020B0604020202020204" pitchFamily="34" charset="0"/>
                <a:cs typeface="Arial" panose="020B0604020202020204" pitchFamily="34" charset="0"/>
              </a:rPr>
              <a:t>def function_name(parameters):</a:t>
            </a:r>
          </a:p>
          <a:p>
            <a:pPr lvl="0" eaLnBrk="0" fontAlgn="base" hangingPunct="0">
              <a:lnSpc>
                <a:spcPct val="150000"/>
              </a:lnSpc>
              <a:spcBef>
                <a:spcPct val="0"/>
              </a:spcBef>
              <a:spcAft>
                <a:spcPct val="0"/>
              </a:spcAft>
            </a:pPr>
            <a:r>
              <a:rPr lang="en-US" altLang="en-US" sz="2000" dirty="0">
                <a:solidFill>
                  <a:srgbClr val="FF0000"/>
                </a:solidFill>
                <a:latin typeface="Arial" panose="020B0604020202020204" pitchFamily="34" charset="0"/>
                <a:cs typeface="Arial" panose="020B0604020202020204" pitchFamily="34" charset="0"/>
              </a:rPr>
              <a:t>		statement(s) </a:t>
            </a:r>
          </a:p>
        </p:txBody>
      </p:sp>
    </p:spTree>
    <p:extLst>
      <p:ext uri="{BB962C8B-B14F-4D97-AF65-F5344CB8AC3E}">
        <p14:creationId xmlns:p14="http://schemas.microsoft.com/office/powerpoint/2010/main" val="3964278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381000" y="882926"/>
            <a:ext cx="8458200" cy="4651979"/>
          </a:xfrm>
          <a:prstGeom prst="rect">
            <a:avLst/>
          </a:prstGeom>
        </p:spPr>
        <p:txBody>
          <a:bodyPr wrap="square">
            <a:spAutoFit/>
          </a:bodyPr>
          <a:lstStyle/>
          <a:p>
            <a:pPr lvl="0" algn="just"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A function definition consists of the following components.</a:t>
            </a:r>
          </a:p>
          <a:p>
            <a:pPr lvl="0" algn="just" eaLnBrk="0" fontAlgn="base" hangingPunct="0">
              <a:lnSpc>
                <a:spcPct val="150000"/>
              </a:lnSpc>
              <a:spcBef>
                <a:spcPct val="0"/>
              </a:spcBef>
              <a:spcAft>
                <a:spcPct val="0"/>
              </a:spcAft>
              <a:buFontTx/>
              <a:buAutoNum type="arabicPeriod"/>
            </a:pPr>
            <a:r>
              <a:rPr lang="en-US" altLang="en-US" sz="2000" dirty="0">
                <a:latin typeface="Arial" panose="020B0604020202020204" pitchFamily="34" charset="0"/>
                <a:cs typeface="Arial" panose="020B0604020202020204" pitchFamily="34" charset="0"/>
              </a:rPr>
              <a:t>Keyword def that marks the start of the function header.</a:t>
            </a:r>
          </a:p>
          <a:p>
            <a:pPr lvl="0" algn="just" eaLnBrk="0" fontAlgn="base" hangingPunct="0">
              <a:lnSpc>
                <a:spcPct val="150000"/>
              </a:lnSpc>
              <a:spcBef>
                <a:spcPct val="0"/>
              </a:spcBef>
              <a:spcAft>
                <a:spcPct val="0"/>
              </a:spcAft>
              <a:buFontTx/>
              <a:buAutoNum type="arabicPeriod" startAt="2"/>
            </a:pPr>
            <a:r>
              <a:rPr lang="en-US" altLang="en-US" sz="2000" dirty="0">
                <a:latin typeface="Arial" panose="020B0604020202020204" pitchFamily="34" charset="0"/>
                <a:cs typeface="Arial" panose="020B0604020202020204" pitchFamily="34" charset="0"/>
              </a:rPr>
              <a:t>A function name to uniquely identify the function. Function naming follows the same rules of writing identifiers in python.</a:t>
            </a:r>
          </a:p>
          <a:p>
            <a:pPr lvl="0" algn="just" eaLnBrk="0" fontAlgn="base" hangingPunct="0">
              <a:lnSpc>
                <a:spcPct val="150000"/>
              </a:lnSpc>
              <a:spcBef>
                <a:spcPct val="0"/>
              </a:spcBef>
              <a:spcAft>
                <a:spcPct val="0"/>
              </a:spcAft>
              <a:buFontTx/>
              <a:buAutoNum type="arabicPeriod" startAt="3"/>
            </a:pPr>
            <a:r>
              <a:rPr lang="en-US" altLang="en-US" sz="2000" dirty="0">
                <a:latin typeface="Arial" panose="020B0604020202020204" pitchFamily="34" charset="0"/>
                <a:cs typeface="Arial" panose="020B0604020202020204" pitchFamily="34" charset="0"/>
              </a:rPr>
              <a:t>Parameters (arguments) through which we pass values to a function. They are optional.</a:t>
            </a:r>
          </a:p>
          <a:p>
            <a:pPr lvl="0" algn="just" eaLnBrk="0" fontAlgn="base" hangingPunct="0">
              <a:lnSpc>
                <a:spcPct val="150000"/>
              </a:lnSpc>
              <a:spcBef>
                <a:spcPct val="0"/>
              </a:spcBef>
              <a:spcAft>
                <a:spcPct val="0"/>
              </a:spcAft>
              <a:buFontTx/>
              <a:buAutoNum type="arabicPeriod" startAt="4"/>
            </a:pPr>
            <a:r>
              <a:rPr lang="en-US" altLang="en-US" sz="2000" dirty="0">
                <a:latin typeface="Arial" panose="020B0604020202020204" pitchFamily="34" charset="0"/>
                <a:cs typeface="Arial" panose="020B0604020202020204" pitchFamily="34" charset="0"/>
              </a:rPr>
              <a:t>A colon (:) to mark the end of the function header.</a:t>
            </a:r>
          </a:p>
          <a:p>
            <a:pPr lvl="0" algn="just" eaLnBrk="0" fontAlgn="base" hangingPunct="0">
              <a:lnSpc>
                <a:spcPct val="150000"/>
              </a:lnSpc>
              <a:spcBef>
                <a:spcPct val="0"/>
              </a:spcBef>
              <a:spcAft>
                <a:spcPct val="0"/>
              </a:spcAft>
              <a:buFontTx/>
              <a:buAutoNum type="arabicPeriod" startAt="4"/>
            </a:pPr>
            <a:r>
              <a:rPr lang="en-US" altLang="en-US" sz="2000" dirty="0">
                <a:latin typeface="Arial" panose="020B0604020202020204" pitchFamily="34" charset="0"/>
                <a:cs typeface="Arial" panose="020B0604020202020204" pitchFamily="34" charset="0"/>
              </a:rPr>
              <a:t>One or more valid python statements that make up the function body. Statements must have the same indentation level (usually 4 spaces).</a:t>
            </a:r>
          </a:p>
          <a:p>
            <a:pPr lvl="0" algn="just" eaLnBrk="0" fontAlgn="base" hangingPunct="0">
              <a:lnSpc>
                <a:spcPct val="150000"/>
              </a:lnSpc>
              <a:spcBef>
                <a:spcPct val="0"/>
              </a:spcBef>
              <a:spcAft>
                <a:spcPct val="0"/>
              </a:spcAft>
              <a:buFontTx/>
              <a:buAutoNum type="arabicPeriod" startAt="4"/>
            </a:pPr>
            <a:r>
              <a:rPr lang="en-US" altLang="en-US" sz="2000" dirty="0">
                <a:latin typeface="Arial" panose="020B0604020202020204" pitchFamily="34" charset="0"/>
                <a:cs typeface="Arial" panose="020B0604020202020204" pitchFamily="34" charset="0"/>
              </a:rPr>
              <a:t>An optional return statement to return a value from the function.</a:t>
            </a:r>
          </a:p>
        </p:txBody>
      </p:sp>
    </p:spTree>
    <p:extLst>
      <p:ext uri="{BB962C8B-B14F-4D97-AF65-F5344CB8AC3E}">
        <p14:creationId xmlns:p14="http://schemas.microsoft.com/office/powerpoint/2010/main" val="4260167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495300" y="685800"/>
            <a:ext cx="8077200" cy="3359318"/>
          </a:xfrm>
          <a:prstGeom prst="rect">
            <a:avLst/>
          </a:prstGeom>
        </p:spPr>
        <p:txBody>
          <a:bodyPr wrap="square">
            <a:spAutoFit/>
          </a:bodyPr>
          <a:lstStyle/>
          <a:p>
            <a:pPr>
              <a:lnSpc>
                <a:spcPct val="150000"/>
              </a:lnSpc>
            </a:pPr>
            <a:r>
              <a:rPr lang="en-US" sz="2400" b="1" dirty="0">
                <a:latin typeface="Arial" panose="020B0604020202020204" pitchFamily="34" charset="0"/>
                <a:cs typeface="Arial" panose="020B0604020202020204" pitchFamily="34" charset="0"/>
              </a:rPr>
              <a:t>Calling a Function</a:t>
            </a:r>
          </a:p>
          <a:p>
            <a:pPr>
              <a:lnSpc>
                <a:spcPct val="150000"/>
              </a:lnSpc>
            </a:pPr>
            <a:r>
              <a:rPr lang="en-US" sz="2000" dirty="0">
                <a:latin typeface="Arial" panose="020B0604020202020204" pitchFamily="34" charset="0"/>
                <a:cs typeface="Arial" panose="020B0604020202020204" pitchFamily="34" charset="0"/>
              </a:rPr>
              <a:t>To call a function, use the function name followed by parenthesis:</a:t>
            </a: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def function_name():  </a:t>
            </a:r>
            <a:r>
              <a:rPr lang="en-US" sz="2000" b="1" dirty="0">
                <a:latin typeface="Arial" panose="020B0604020202020204" pitchFamily="34" charset="0"/>
                <a:cs typeface="Arial" panose="020B0604020202020204" pitchFamily="34" charset="0"/>
              </a:rPr>
              <a:t># Function definition</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print("Hello from a function")</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function_name()  # Function Call</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88853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495300" y="685800"/>
            <a:ext cx="8077200" cy="5205977"/>
          </a:xfrm>
          <a:prstGeom prst="rect">
            <a:avLst/>
          </a:prstGeom>
        </p:spPr>
        <p:txBody>
          <a:bodyPr wrap="square">
            <a:spAutoFit/>
          </a:bodyPr>
          <a:lstStyle/>
          <a:p>
            <a:pPr algn="just">
              <a:lnSpc>
                <a:spcPct val="150000"/>
              </a:lnSpc>
            </a:pPr>
            <a:r>
              <a:rPr lang="en-US" sz="2400" b="1" dirty="0">
                <a:latin typeface="Arial" panose="020B0604020202020204" pitchFamily="34" charset="0"/>
                <a:cs typeface="Arial" panose="020B0604020202020204" pitchFamily="34" charset="0"/>
              </a:rPr>
              <a:t>Function Arguments</a:t>
            </a:r>
          </a:p>
          <a:p>
            <a:pPr algn="just">
              <a:lnSpc>
                <a:spcPct val="150000"/>
              </a:lnSpc>
            </a:pPr>
            <a:r>
              <a:rPr lang="en-US" sz="2000" dirty="0">
                <a:latin typeface="Arial" panose="020B0604020202020204" pitchFamily="34" charset="0"/>
                <a:cs typeface="Arial" panose="020B0604020202020204" pitchFamily="34" charset="0"/>
              </a:rPr>
              <a:t>Information can be passed into functions as arguments.</a:t>
            </a:r>
          </a:p>
          <a:p>
            <a:pPr algn="just">
              <a:lnSpc>
                <a:spcPct val="150000"/>
              </a:lnSpc>
            </a:pPr>
            <a:r>
              <a:rPr lang="en-US" sz="2000" dirty="0">
                <a:latin typeface="Arial" panose="020B0604020202020204" pitchFamily="34" charset="0"/>
                <a:cs typeface="Arial" panose="020B0604020202020204" pitchFamily="34" charset="0"/>
              </a:rPr>
              <a:t>Arguments are specified after the function name, inside the parentheses. You can add as many arguments as you want, just separate them with a comma.</a:t>
            </a:r>
          </a:p>
          <a:p>
            <a:pPr algn="just">
              <a:lnSpc>
                <a:spcPct val="150000"/>
              </a:lnSpc>
            </a:pPr>
            <a:r>
              <a:rPr lang="en-US" sz="2000" dirty="0">
                <a:solidFill>
                  <a:srgbClr val="FF0000"/>
                </a:solidFill>
                <a:latin typeface="Arial" panose="020B0604020202020204" pitchFamily="34" charset="0"/>
                <a:cs typeface="Arial" panose="020B0604020202020204" pitchFamily="34" charset="0"/>
              </a:rPr>
              <a:t>Example:</a:t>
            </a:r>
          </a:p>
          <a:p>
            <a:pPr>
              <a:lnSpc>
                <a:spcPct val="150000"/>
              </a:lnSpc>
            </a:pPr>
            <a:r>
              <a:rPr lang="en-US" sz="2000" dirty="0">
                <a:solidFill>
                  <a:srgbClr val="FF0000"/>
                </a:solidFill>
                <a:latin typeface="Arial" panose="020B0604020202020204" pitchFamily="34" charset="0"/>
                <a:cs typeface="Arial" panose="020B0604020202020204" pitchFamily="34" charset="0"/>
              </a:rPr>
              <a:t>def my_function(</a:t>
            </a:r>
            <a:r>
              <a:rPr lang="en-US" sz="2000" b="1" dirty="0">
                <a:solidFill>
                  <a:srgbClr val="FF0000"/>
                </a:solidFill>
                <a:latin typeface="Arial" panose="020B0604020202020204" pitchFamily="34" charset="0"/>
                <a:cs typeface="Arial" panose="020B0604020202020204" pitchFamily="34" charset="0"/>
              </a:rPr>
              <a:t>fname</a:t>
            </a:r>
            <a:r>
              <a:rPr lang="en-US" sz="2000" dirty="0">
                <a:solidFill>
                  <a:srgbClr val="FF0000"/>
                </a:solidFill>
                <a:latin typeface="Arial" panose="020B0604020202020204" pitchFamily="34" charset="0"/>
                <a:cs typeface="Arial" panose="020B0604020202020204" pitchFamily="34" charset="0"/>
              </a:rPr>
              <a:t>):</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  print(fname + " DataScience")</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my_function(</a:t>
            </a:r>
            <a:r>
              <a:rPr lang="en-US" sz="2000" b="1" dirty="0">
                <a:solidFill>
                  <a:srgbClr val="FF0000"/>
                </a:solidFill>
                <a:latin typeface="Arial" panose="020B0604020202020204" pitchFamily="34" charset="0"/>
                <a:cs typeface="Arial" panose="020B0604020202020204" pitchFamily="34" charset="0"/>
              </a:rPr>
              <a:t>“Rajesh"</a:t>
            </a:r>
            <a:r>
              <a:rPr lang="en-US" sz="2000" dirty="0">
                <a:solidFill>
                  <a:srgbClr val="FF0000"/>
                </a:solidFill>
                <a:latin typeface="Arial" panose="020B0604020202020204" pitchFamily="34" charset="0"/>
                <a:cs typeface="Arial" panose="020B0604020202020204" pitchFamily="34" charset="0"/>
              </a:rPr>
              <a:t>)</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my_function(</a:t>
            </a:r>
            <a:r>
              <a:rPr lang="en-US" sz="2000" b="1" dirty="0">
                <a:solidFill>
                  <a:srgbClr val="FF0000"/>
                </a:solidFill>
                <a:latin typeface="Arial" panose="020B0604020202020204" pitchFamily="34" charset="0"/>
                <a:cs typeface="Arial" panose="020B0604020202020204" pitchFamily="34" charset="0"/>
              </a:rPr>
              <a:t>“Vallabha"</a:t>
            </a:r>
            <a:r>
              <a:rPr lang="en-US" sz="2000" dirty="0">
                <a:solidFill>
                  <a:srgbClr val="FF0000"/>
                </a:solidFill>
                <a:latin typeface="Arial" panose="020B0604020202020204" pitchFamily="34" charset="0"/>
                <a:cs typeface="Arial" panose="020B0604020202020204" pitchFamily="34" charset="0"/>
              </a:rPr>
              <a:t>)</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my_function(</a:t>
            </a:r>
            <a:r>
              <a:rPr lang="en-US" sz="2000" b="1" dirty="0">
                <a:solidFill>
                  <a:srgbClr val="FF0000"/>
                </a:solidFill>
                <a:latin typeface="Arial" panose="020B0604020202020204" pitchFamily="34" charset="0"/>
                <a:cs typeface="Arial" panose="020B0604020202020204" pitchFamily="34" charset="0"/>
              </a:rPr>
              <a:t>“Harika"</a:t>
            </a:r>
            <a:r>
              <a:rPr lang="en-US" sz="20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04599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495300" y="685800"/>
            <a:ext cx="8077200" cy="4282647"/>
          </a:xfrm>
          <a:prstGeom prst="rect">
            <a:avLst/>
          </a:prstGeom>
        </p:spPr>
        <p:txBody>
          <a:bodyPr wrap="square">
            <a:spAutoFit/>
          </a:bodyPr>
          <a:lstStyle/>
          <a:p>
            <a:pPr algn="just">
              <a:lnSpc>
                <a:spcPct val="150000"/>
              </a:lnSpc>
            </a:pPr>
            <a:r>
              <a:rPr lang="en-US" sz="2400" b="1" dirty="0">
                <a:latin typeface="Arial" panose="020B0604020202020204" pitchFamily="34" charset="0"/>
                <a:cs typeface="Arial" panose="020B0604020202020204" pitchFamily="34" charset="0"/>
              </a:rPr>
              <a:t>Function Arguments</a:t>
            </a:r>
          </a:p>
          <a:p>
            <a:pPr algn="just">
              <a:lnSpc>
                <a:spcPct val="150000"/>
              </a:lnSpc>
            </a:pPr>
            <a:r>
              <a:rPr lang="en-US" sz="2000" dirty="0">
                <a:latin typeface="Arial" panose="020B0604020202020204" pitchFamily="34" charset="0"/>
                <a:cs typeface="Arial" panose="020B0604020202020204" pitchFamily="34" charset="0"/>
              </a:rPr>
              <a:t>A function must be called with the correct number of arguments. Meaning that if your function expects 2 arguments, you have to call the function with 2 arguments, not more, and not less.</a:t>
            </a:r>
          </a:p>
          <a:p>
            <a:pPr algn="just">
              <a:lnSpc>
                <a:spcPct val="150000"/>
              </a:lnSpc>
            </a:pPr>
            <a:endParaRPr lang="en-US" sz="2000" b="1" dirty="0">
              <a:solidFill>
                <a:srgbClr val="FF0000"/>
              </a:solidFill>
              <a:latin typeface="Arial" panose="020B0604020202020204" pitchFamily="34" charset="0"/>
              <a:cs typeface="Arial" panose="020B0604020202020204" pitchFamily="34" charset="0"/>
            </a:endParaRPr>
          </a:p>
          <a:p>
            <a:pPr algn="just">
              <a:lnSpc>
                <a:spcPct val="150000"/>
              </a:lnSpc>
            </a:pPr>
            <a:r>
              <a:rPr lang="en-US" sz="2000" b="1" dirty="0">
                <a:solidFill>
                  <a:srgbClr val="FF0000"/>
                </a:solidFill>
                <a:latin typeface="Arial" panose="020B0604020202020204" pitchFamily="34" charset="0"/>
                <a:cs typeface="Arial" panose="020B0604020202020204" pitchFamily="34" charset="0"/>
              </a:rPr>
              <a:t>Example:</a:t>
            </a:r>
          </a:p>
          <a:p>
            <a:pPr>
              <a:lnSpc>
                <a:spcPct val="150000"/>
              </a:lnSpc>
            </a:pPr>
            <a:r>
              <a:rPr lang="en-US" sz="2000" dirty="0">
                <a:solidFill>
                  <a:srgbClr val="FF0000"/>
                </a:solidFill>
                <a:latin typeface="Arial" panose="020B0604020202020204" pitchFamily="34" charset="0"/>
                <a:cs typeface="Arial" panose="020B0604020202020204" pitchFamily="34" charset="0"/>
              </a:rPr>
              <a:t>def my_function(fname, </a:t>
            </a:r>
            <a:r>
              <a:rPr lang="en-US" sz="2000" dirty="0" err="1">
                <a:solidFill>
                  <a:srgbClr val="FF0000"/>
                </a:solidFill>
                <a:latin typeface="Arial" panose="020B0604020202020204" pitchFamily="34" charset="0"/>
                <a:cs typeface="Arial" panose="020B0604020202020204" pitchFamily="34" charset="0"/>
              </a:rPr>
              <a:t>lname</a:t>
            </a:r>
            <a:r>
              <a:rPr lang="en-US" sz="2000" dirty="0">
                <a:solidFill>
                  <a:srgbClr val="FF0000"/>
                </a:solidFill>
                <a:latin typeface="Arial" panose="020B0604020202020204" pitchFamily="34" charset="0"/>
                <a:cs typeface="Arial" panose="020B0604020202020204" pitchFamily="34" charset="0"/>
              </a:rPr>
              <a:t>):</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  print(fname + " " + </a:t>
            </a:r>
            <a:r>
              <a:rPr lang="en-US" sz="2000" dirty="0" err="1">
                <a:solidFill>
                  <a:srgbClr val="FF0000"/>
                </a:solidFill>
                <a:latin typeface="Arial" panose="020B0604020202020204" pitchFamily="34" charset="0"/>
                <a:cs typeface="Arial" panose="020B0604020202020204" pitchFamily="34" charset="0"/>
              </a:rPr>
              <a:t>lname</a:t>
            </a:r>
            <a:r>
              <a:rPr lang="en-US" sz="2000" dirty="0">
                <a:solidFill>
                  <a:srgbClr val="FF0000"/>
                </a:solidFill>
                <a:latin typeface="Arial" panose="020B0604020202020204" pitchFamily="34" charset="0"/>
                <a:cs typeface="Arial" panose="020B0604020202020204" pitchFamily="34" charset="0"/>
              </a:rPr>
              <a:t>)</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my_function(“</a:t>
            </a:r>
            <a:r>
              <a:rPr lang="en-US" sz="2000" dirty="0" err="1">
                <a:solidFill>
                  <a:srgbClr val="FF0000"/>
                </a:solidFill>
                <a:latin typeface="Arial" panose="020B0604020202020204" pitchFamily="34" charset="0"/>
                <a:cs typeface="Arial" panose="020B0604020202020204" pitchFamily="34" charset="0"/>
              </a:rPr>
              <a:t>Sree</a:t>
            </a:r>
            <a:r>
              <a:rPr lang="en-US" sz="2000" dirty="0">
                <a:solidFill>
                  <a:srgbClr val="FF0000"/>
                </a:solidFill>
                <a:latin typeface="Arial" panose="020B0604020202020204" pitchFamily="34" charset="0"/>
                <a:cs typeface="Arial" panose="020B0604020202020204" pitchFamily="34" charset="0"/>
              </a:rPr>
              <a:t>", “Lakshmi")</a:t>
            </a:r>
          </a:p>
        </p:txBody>
      </p:sp>
    </p:spTree>
    <p:extLst>
      <p:ext uri="{BB962C8B-B14F-4D97-AF65-F5344CB8AC3E}">
        <p14:creationId xmlns:p14="http://schemas.microsoft.com/office/powerpoint/2010/main" val="8930419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495300" y="685800"/>
            <a:ext cx="8343900" cy="5205912"/>
          </a:xfrm>
          <a:prstGeom prst="rect">
            <a:avLst/>
          </a:prstGeom>
        </p:spPr>
        <p:txBody>
          <a:bodyPr wrap="square">
            <a:spAutoFit/>
          </a:bodyPr>
          <a:lstStyle/>
          <a:p>
            <a:pPr algn="just">
              <a:lnSpc>
                <a:spcPct val="150000"/>
              </a:lnSpc>
            </a:pPr>
            <a:r>
              <a:rPr lang="en-US" sz="2400" b="1" dirty="0">
                <a:latin typeface="Arial" panose="020B0604020202020204" pitchFamily="34" charset="0"/>
                <a:cs typeface="Arial" panose="020B0604020202020204" pitchFamily="34" charset="0"/>
              </a:rPr>
              <a:t>Function Arguments - </a:t>
            </a:r>
            <a:r>
              <a:rPr lang="en-IN" sz="2400" b="1" dirty="0">
                <a:latin typeface="Arial" panose="020B0604020202020204" pitchFamily="34" charset="0"/>
                <a:cs typeface="Arial" panose="020B0604020202020204" pitchFamily="34" charset="0"/>
              </a:rPr>
              <a:t>Arbitrary Arguments, *</a:t>
            </a:r>
            <a:r>
              <a:rPr lang="en-IN" sz="2400" b="1" dirty="0" err="1">
                <a:latin typeface="Arial" panose="020B0604020202020204" pitchFamily="34" charset="0"/>
                <a:cs typeface="Arial" panose="020B0604020202020204" pitchFamily="34" charset="0"/>
              </a:rPr>
              <a:t>args</a:t>
            </a:r>
            <a:endParaRPr lang="en-US" sz="2400" b="1" dirty="0">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altLang="en-US" sz="2000" dirty="0">
                <a:solidFill>
                  <a:srgbClr val="000000"/>
                </a:solidFill>
                <a:latin typeface="Arial" panose="020B0604020202020204" pitchFamily="34" charset="0"/>
                <a:cs typeface="Arial" panose="020B0604020202020204" pitchFamily="34" charset="0"/>
              </a:rPr>
              <a:t>If you do not know how many arguments that will be passed into your function, add a </a:t>
            </a:r>
            <a:r>
              <a:rPr lang="en-US" altLang="en-US" sz="2000" dirty="0">
                <a:solidFill>
                  <a:srgbClr val="DC143C"/>
                </a:solidFill>
                <a:latin typeface="Arial" panose="020B0604020202020204" pitchFamily="34" charset="0"/>
                <a:cs typeface="Arial" panose="020B0604020202020204" pitchFamily="34" charset="0"/>
              </a:rPr>
              <a:t>*</a:t>
            </a:r>
            <a:r>
              <a:rPr lang="en-US" altLang="en-US" sz="2000" dirty="0">
                <a:solidFill>
                  <a:srgbClr val="000000"/>
                </a:solidFill>
                <a:latin typeface="Arial" panose="020B0604020202020204" pitchFamily="34" charset="0"/>
                <a:cs typeface="Arial" panose="020B0604020202020204" pitchFamily="34" charset="0"/>
              </a:rPr>
              <a:t> before the parameter name in the function definition.</a:t>
            </a:r>
            <a:endParaRPr lang="en-US" altLang="en-US" sz="2000" dirty="0">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altLang="en-US" sz="2000" dirty="0">
                <a:solidFill>
                  <a:srgbClr val="000000"/>
                </a:solidFill>
                <a:latin typeface="Arial" panose="020B0604020202020204" pitchFamily="34" charset="0"/>
                <a:cs typeface="Arial" panose="020B0604020202020204" pitchFamily="34" charset="0"/>
              </a:rPr>
              <a:t>This way the function will receive a </a:t>
            </a:r>
            <a:r>
              <a:rPr lang="en-US" altLang="en-US" sz="2000" i="1" dirty="0">
                <a:solidFill>
                  <a:srgbClr val="000000"/>
                </a:solidFill>
                <a:latin typeface="Arial" panose="020B0604020202020204" pitchFamily="34" charset="0"/>
                <a:cs typeface="Arial" panose="020B0604020202020204" pitchFamily="34" charset="0"/>
              </a:rPr>
              <a:t>tuple</a:t>
            </a:r>
            <a:r>
              <a:rPr lang="en-US" altLang="en-US" sz="2000" dirty="0">
                <a:solidFill>
                  <a:srgbClr val="000000"/>
                </a:solidFill>
                <a:latin typeface="Arial" panose="020B0604020202020204" pitchFamily="34" charset="0"/>
                <a:cs typeface="Arial" panose="020B0604020202020204" pitchFamily="34" charset="0"/>
              </a:rPr>
              <a:t> of arguments, and can access the items accordingly</a:t>
            </a:r>
            <a:endParaRPr lang="en-US" altLang="en-US" sz="2000" dirty="0">
              <a:latin typeface="Arial" panose="020B0604020202020204" pitchFamily="34" charset="0"/>
              <a:cs typeface="Arial" panose="020B0604020202020204" pitchFamily="34" charset="0"/>
            </a:endParaRPr>
          </a:p>
          <a:p>
            <a:pPr algn="just">
              <a:lnSpc>
                <a:spcPct val="150000"/>
              </a:lnSpc>
            </a:pPr>
            <a:endParaRPr lang="en-US" sz="2000" b="1" dirty="0">
              <a:solidFill>
                <a:srgbClr val="FF0000"/>
              </a:solidFill>
              <a:latin typeface="Arial" panose="020B0604020202020204" pitchFamily="34" charset="0"/>
              <a:cs typeface="Arial" panose="020B0604020202020204" pitchFamily="34" charset="0"/>
            </a:endParaRPr>
          </a:p>
          <a:p>
            <a:pPr algn="just">
              <a:lnSpc>
                <a:spcPct val="150000"/>
              </a:lnSpc>
            </a:pPr>
            <a:r>
              <a:rPr lang="en-US" sz="2000" b="1" dirty="0">
                <a:solidFill>
                  <a:srgbClr val="FF0000"/>
                </a:solidFill>
                <a:latin typeface="Arial" panose="020B0604020202020204" pitchFamily="34" charset="0"/>
                <a:cs typeface="Arial" panose="020B0604020202020204" pitchFamily="34" charset="0"/>
              </a:rPr>
              <a:t>Example:</a:t>
            </a:r>
          </a:p>
          <a:p>
            <a:pPr>
              <a:lnSpc>
                <a:spcPct val="150000"/>
              </a:lnSpc>
            </a:pPr>
            <a:r>
              <a:rPr lang="en-US" altLang="en-US" sz="2000" dirty="0">
                <a:solidFill>
                  <a:srgbClr val="FF0000"/>
                </a:solidFill>
                <a:latin typeface="Droid Sans Mono"/>
              </a:rPr>
              <a:t>def </a:t>
            </a:r>
            <a:r>
              <a:rPr lang="en-US" altLang="en-US" sz="2000" dirty="0" err="1">
                <a:solidFill>
                  <a:srgbClr val="FF0000"/>
                </a:solidFill>
                <a:latin typeface="Droid Sans Mono"/>
              </a:rPr>
              <a:t>myfun</a:t>
            </a:r>
            <a:r>
              <a:rPr lang="en-US" altLang="en-US" sz="2000" dirty="0">
                <a:solidFill>
                  <a:srgbClr val="FF0000"/>
                </a:solidFill>
                <a:latin typeface="Droid Sans Mono"/>
              </a:rPr>
              <a:t>(*</a:t>
            </a:r>
            <a:r>
              <a:rPr lang="en-US" altLang="en-US" sz="2000" dirty="0" err="1">
                <a:solidFill>
                  <a:srgbClr val="FF0000"/>
                </a:solidFill>
                <a:latin typeface="Droid Sans Mono"/>
              </a:rPr>
              <a:t>args</a:t>
            </a:r>
            <a:r>
              <a:rPr lang="en-US" altLang="en-US" sz="2000" dirty="0">
                <a:solidFill>
                  <a:srgbClr val="FF0000"/>
                </a:solidFill>
                <a:latin typeface="Droid Sans Mono"/>
              </a:rPr>
              <a:t>):</a:t>
            </a:r>
          </a:p>
          <a:p>
            <a:pPr>
              <a:lnSpc>
                <a:spcPct val="150000"/>
              </a:lnSpc>
            </a:pPr>
            <a:r>
              <a:rPr lang="en-US" altLang="en-US" sz="2000" dirty="0">
                <a:solidFill>
                  <a:srgbClr val="FF0000"/>
                </a:solidFill>
                <a:latin typeface="Droid Sans Mono"/>
              </a:rPr>
              <a:t>      for </a:t>
            </a:r>
            <a:r>
              <a:rPr lang="en-US" altLang="en-US" sz="2000" dirty="0" err="1">
                <a:solidFill>
                  <a:srgbClr val="FF0000"/>
                </a:solidFill>
                <a:latin typeface="Droid Sans Mono"/>
              </a:rPr>
              <a:t>arg</a:t>
            </a:r>
            <a:r>
              <a:rPr lang="en-US" altLang="en-US" sz="2000" dirty="0">
                <a:solidFill>
                  <a:srgbClr val="FF0000"/>
                </a:solidFill>
                <a:latin typeface="Droid Sans Mono"/>
              </a:rPr>
              <a:t> in </a:t>
            </a:r>
            <a:r>
              <a:rPr lang="en-US" altLang="en-US" sz="2000" dirty="0" err="1">
                <a:solidFill>
                  <a:srgbClr val="FF0000"/>
                </a:solidFill>
                <a:latin typeface="Droid Sans Mono"/>
              </a:rPr>
              <a:t>args</a:t>
            </a:r>
            <a:r>
              <a:rPr lang="en-US" altLang="en-US" sz="2000" dirty="0">
                <a:solidFill>
                  <a:srgbClr val="FF0000"/>
                </a:solidFill>
                <a:latin typeface="Droid Sans Mono"/>
              </a:rPr>
              <a:t>:</a:t>
            </a:r>
          </a:p>
          <a:p>
            <a:pPr>
              <a:lnSpc>
                <a:spcPct val="150000"/>
              </a:lnSpc>
            </a:pPr>
            <a:r>
              <a:rPr lang="en-US" altLang="en-US" sz="2000" dirty="0">
                <a:solidFill>
                  <a:srgbClr val="FF0000"/>
                </a:solidFill>
                <a:latin typeface="Droid Sans Mono"/>
              </a:rPr>
              <a:t>            print(</a:t>
            </a:r>
            <a:r>
              <a:rPr lang="en-US" altLang="en-US" sz="2000" dirty="0" err="1">
                <a:solidFill>
                  <a:srgbClr val="FF0000"/>
                </a:solidFill>
                <a:latin typeface="Droid Sans Mono"/>
              </a:rPr>
              <a:t>arg</a:t>
            </a:r>
            <a:r>
              <a:rPr lang="en-US" altLang="en-US" sz="2000" dirty="0">
                <a:solidFill>
                  <a:srgbClr val="FF0000"/>
                </a:solidFill>
                <a:latin typeface="Droid Sans Mono"/>
              </a:rPr>
              <a:t>)</a:t>
            </a:r>
          </a:p>
          <a:p>
            <a:pPr>
              <a:lnSpc>
                <a:spcPct val="150000"/>
              </a:lnSpc>
            </a:pPr>
            <a:r>
              <a:rPr lang="en-US" altLang="en-US" sz="2000" dirty="0" err="1">
                <a:solidFill>
                  <a:srgbClr val="FF0000"/>
                </a:solidFill>
                <a:latin typeface="Droid Sans Mono"/>
              </a:rPr>
              <a:t>myfun</a:t>
            </a:r>
            <a:r>
              <a:rPr lang="en-US" altLang="en-US" sz="2000" dirty="0">
                <a:solidFill>
                  <a:srgbClr val="FF0000"/>
                </a:solidFill>
                <a:latin typeface="Droid Sans Mono"/>
              </a:rPr>
              <a:t>("ram","</a:t>
            </a:r>
            <a:r>
              <a:rPr lang="en-US" altLang="en-US" sz="2000" dirty="0" err="1">
                <a:solidFill>
                  <a:srgbClr val="FF0000"/>
                </a:solidFill>
                <a:latin typeface="Droid Sans Mono"/>
              </a:rPr>
              <a:t>kumar</a:t>
            </a:r>
            <a:r>
              <a:rPr lang="en-US" altLang="en-US" sz="2000" dirty="0">
                <a:solidFill>
                  <a:srgbClr val="FF0000"/>
                </a:solidFill>
                <a:latin typeface="Droid Sans Mono"/>
              </a:rPr>
              <a:t>","hello")</a:t>
            </a: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2371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362778" y="882926"/>
            <a:ext cx="8496300" cy="2897653"/>
          </a:xfrm>
          <a:prstGeom prst="rect">
            <a:avLst/>
          </a:prstGeom>
        </p:spPr>
        <p:txBody>
          <a:bodyPr wrap="square">
            <a:spAutoFit/>
          </a:bodyPr>
          <a:lstStyle/>
          <a:p>
            <a:pPr>
              <a:lnSpc>
                <a:spcPct val="150000"/>
              </a:lnSpc>
            </a:pPr>
            <a:r>
              <a:rPr lang="en-US" sz="2400" b="1" dirty="0">
                <a:latin typeface="Arial" panose="020B0604020202020204" pitchFamily="34" charset="0"/>
                <a:cs typeface="Arial" panose="020B0604020202020204" pitchFamily="34" charset="0"/>
              </a:rPr>
              <a:t>Types of Function Arguments</a:t>
            </a:r>
          </a:p>
          <a:p>
            <a:pPr>
              <a:lnSpc>
                <a:spcPct val="150000"/>
              </a:lnSpc>
            </a:pPr>
            <a:r>
              <a:rPr lang="en-US" sz="2000" dirty="0">
                <a:latin typeface="Arial" panose="020B0604020202020204" pitchFamily="34" charset="0"/>
                <a:cs typeface="Arial" panose="020B0604020202020204" pitchFamily="34" charset="0"/>
              </a:rPr>
              <a:t>You can call a function by using the following types of formal arguments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Required arguments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Keyword arguments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Default arguments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Variable-length arguments</a:t>
            </a:r>
          </a:p>
        </p:txBody>
      </p:sp>
    </p:spTree>
    <p:extLst>
      <p:ext uri="{BB962C8B-B14F-4D97-AF65-F5344CB8AC3E}">
        <p14:creationId xmlns:p14="http://schemas.microsoft.com/office/powerpoint/2010/main" val="232557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04800" y="540026"/>
            <a:ext cx="8610600" cy="3266985"/>
          </a:xfrm>
          <a:prstGeom prst="rect">
            <a:avLst/>
          </a:prstGeom>
        </p:spPr>
        <p:txBody>
          <a:bodyPr wrap="square">
            <a:spAutoFit/>
          </a:bodyPr>
          <a:lstStyle/>
          <a:p>
            <a:pPr lvl="0" algn="just" eaLnBrk="0" fontAlgn="base" hangingPunct="0">
              <a:lnSpc>
                <a:spcPct val="150000"/>
              </a:lnSpc>
              <a:spcBef>
                <a:spcPct val="0"/>
              </a:spcBef>
              <a:spcAft>
                <a:spcPct val="0"/>
              </a:spcAft>
            </a:pPr>
            <a:r>
              <a:rPr lang="en-US" altLang="en-US" sz="2000" b="1" dirty="0">
                <a:solidFill>
                  <a:srgbClr val="25265E"/>
                </a:solidFill>
                <a:latin typeface="Arial" panose="020B0604020202020204" pitchFamily="34" charset="0"/>
                <a:cs typeface="Arial" panose="020B0604020202020204" pitchFamily="34" charset="0"/>
              </a:rPr>
              <a:t>Python Statement</a:t>
            </a:r>
          </a:p>
          <a:p>
            <a:pPr lvl="0" eaLnBrk="0" fontAlgn="base" hangingPunct="0">
              <a:lnSpc>
                <a:spcPct val="150000"/>
              </a:lnSpc>
            </a:pPr>
            <a:r>
              <a:rPr lang="en-US" altLang="en-US" sz="2000" dirty="0">
                <a:latin typeface="Arial" panose="020B0604020202020204" pitchFamily="34" charset="0"/>
                <a:cs typeface="Arial" panose="020B0604020202020204" pitchFamily="34" charset="0"/>
              </a:rPr>
              <a:t>This is an explicit line continuation. In Python, line continuation is implied inside parentheses ( ), brackets [ ], and braces { }. For instance, we can implement the above multi-line statement as:</a:t>
            </a:r>
            <a:endParaRPr lang="en-US" altLang="en-US" sz="2000" dirty="0">
              <a:solidFill>
                <a:srgbClr val="383A42"/>
              </a:solidFill>
              <a:latin typeface="Arial" panose="020B0604020202020204" pitchFamily="34" charset="0"/>
              <a:cs typeface="Arial" panose="020B0604020202020204" pitchFamily="34" charset="0"/>
            </a:endParaRPr>
          </a:p>
          <a:p>
            <a:pPr lvl="0" eaLnBrk="0" fontAlgn="base" hangingPunct="0">
              <a:lnSpc>
                <a:spcPct val="150000"/>
              </a:lnSpc>
            </a:pPr>
            <a:r>
              <a:rPr lang="en-US" altLang="en-US" sz="2000" dirty="0">
                <a:solidFill>
                  <a:srgbClr val="383A42"/>
                </a:solidFill>
                <a:latin typeface="Arial" panose="020B0604020202020204" pitchFamily="34" charset="0"/>
                <a:cs typeface="Arial" panose="020B0604020202020204" pitchFamily="34" charset="0"/>
              </a:rPr>
              <a:t>a = (</a:t>
            </a:r>
            <a:r>
              <a:rPr lang="en-US" altLang="en-US" sz="2000" dirty="0">
                <a:solidFill>
                  <a:srgbClr val="986801"/>
                </a:solidFill>
                <a:latin typeface="Arial" panose="020B0604020202020204" pitchFamily="34" charset="0"/>
                <a:cs typeface="Arial" panose="020B0604020202020204" pitchFamily="34" charset="0"/>
              </a:rPr>
              <a:t>1</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2</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3</a:t>
            </a:r>
            <a:r>
              <a:rPr lang="en-US" altLang="en-US" sz="2000" dirty="0">
                <a:solidFill>
                  <a:srgbClr val="383A42"/>
                </a:solidFill>
                <a:latin typeface="Arial" panose="020B0604020202020204" pitchFamily="34" charset="0"/>
                <a:cs typeface="Arial" panose="020B0604020202020204" pitchFamily="34" charset="0"/>
              </a:rPr>
              <a:t> +</a:t>
            </a:r>
          </a:p>
          <a:p>
            <a:pPr lvl="0" eaLnBrk="0" fontAlgn="base" hangingPunct="0">
              <a:lnSpc>
                <a:spcPct val="150000"/>
              </a:lnSpc>
            </a:pPr>
            <a:r>
              <a:rPr lang="en-US" altLang="en-US" sz="2000" dirty="0">
                <a:solidFill>
                  <a:srgbClr val="383A42"/>
                </a:solidFill>
                <a:latin typeface="Arial" panose="020B0604020202020204" pitchFamily="34" charset="0"/>
                <a:cs typeface="Arial" panose="020B0604020202020204" pitchFamily="34" charset="0"/>
              </a:rPr>
              <a:t> </a:t>
            </a:r>
            <a:r>
              <a:rPr lang="en-US" altLang="en-US" sz="2000" dirty="0">
                <a:solidFill>
                  <a:srgbClr val="986801"/>
                </a:solidFill>
                <a:latin typeface="Arial" panose="020B0604020202020204" pitchFamily="34" charset="0"/>
                <a:cs typeface="Arial" panose="020B0604020202020204" pitchFamily="34" charset="0"/>
              </a:rPr>
              <a:t>4</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5</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6</a:t>
            </a:r>
            <a:r>
              <a:rPr lang="en-US" altLang="en-US" sz="2000" dirty="0">
                <a:solidFill>
                  <a:srgbClr val="383A42"/>
                </a:solidFill>
                <a:latin typeface="Arial" panose="020B0604020202020204" pitchFamily="34" charset="0"/>
                <a:cs typeface="Arial" panose="020B0604020202020204" pitchFamily="34" charset="0"/>
              </a:rPr>
              <a:t> +</a:t>
            </a:r>
          </a:p>
          <a:p>
            <a:pPr lvl="0" eaLnBrk="0" fontAlgn="base" hangingPunct="0">
              <a:lnSpc>
                <a:spcPct val="150000"/>
              </a:lnSpc>
            </a:pPr>
            <a:r>
              <a:rPr lang="en-US" altLang="en-US" sz="2000" dirty="0">
                <a:solidFill>
                  <a:srgbClr val="383A42"/>
                </a:solidFill>
                <a:latin typeface="Arial" panose="020B0604020202020204" pitchFamily="34" charset="0"/>
                <a:cs typeface="Arial" panose="020B0604020202020204" pitchFamily="34" charset="0"/>
              </a:rPr>
              <a:t> </a:t>
            </a:r>
            <a:r>
              <a:rPr lang="en-US" altLang="en-US" sz="2000" dirty="0">
                <a:solidFill>
                  <a:srgbClr val="986801"/>
                </a:solidFill>
                <a:latin typeface="Arial" panose="020B0604020202020204" pitchFamily="34" charset="0"/>
                <a:cs typeface="Arial" panose="020B0604020202020204" pitchFamily="34" charset="0"/>
              </a:rPr>
              <a:t>7</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8</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9</a:t>
            </a:r>
            <a:r>
              <a:rPr lang="en-US" altLang="en-US" sz="2000" dirty="0">
                <a:solidFill>
                  <a:srgbClr val="383A42"/>
                </a:solidFill>
                <a:latin typeface="Arial" panose="020B0604020202020204" pitchFamily="34" charset="0"/>
                <a:cs typeface="Arial" panose="020B0604020202020204" pitchFamily="34" charset="0"/>
              </a:rPr>
              <a:t>)</a:t>
            </a:r>
            <a:r>
              <a:rPr lang="en-US" altLang="en-US" sz="2000" dirty="0">
                <a:latin typeface="Arial" panose="020B060402020202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82389" y="6626"/>
            <a:ext cx="952500" cy="755374"/>
          </a:xfrm>
          <a:prstGeom prst="rect">
            <a:avLst/>
          </a:prstGeom>
        </p:spPr>
      </p:pic>
    </p:spTree>
    <p:extLst>
      <p:ext uri="{BB962C8B-B14F-4D97-AF65-F5344CB8AC3E}">
        <p14:creationId xmlns:p14="http://schemas.microsoft.com/office/powerpoint/2010/main" val="2713562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362778" y="882926"/>
            <a:ext cx="8496300" cy="6590971"/>
          </a:xfrm>
          <a:prstGeom prst="rect">
            <a:avLst/>
          </a:prstGeom>
        </p:spPr>
        <p:txBody>
          <a:bodyPr wrap="square">
            <a:spAutoFit/>
          </a:bodyPr>
          <a:lstStyle/>
          <a:p>
            <a:pPr>
              <a:lnSpc>
                <a:spcPct val="150000"/>
              </a:lnSpc>
            </a:pPr>
            <a:r>
              <a:rPr lang="en-US" sz="2400" b="1" dirty="0">
                <a:latin typeface="Arial" panose="020B0604020202020204" pitchFamily="34" charset="0"/>
                <a:cs typeface="Arial" panose="020B0604020202020204" pitchFamily="34" charset="0"/>
              </a:rPr>
              <a:t>Types of Function Arguments - </a:t>
            </a:r>
            <a:r>
              <a:rPr lang="en-US" sz="2400" b="1" dirty="0">
                <a:solidFill>
                  <a:srgbClr val="0070C0"/>
                </a:solidFill>
                <a:latin typeface="Arial" panose="020B0604020202020204" pitchFamily="34" charset="0"/>
                <a:cs typeface="Arial" panose="020B0604020202020204" pitchFamily="34" charset="0"/>
              </a:rPr>
              <a:t>Required arguments</a:t>
            </a:r>
          </a:p>
          <a:p>
            <a:pPr algn="just">
              <a:lnSpc>
                <a:spcPct val="150000"/>
              </a:lnSpc>
            </a:pPr>
            <a:r>
              <a:rPr lang="en-US" sz="2000" dirty="0">
                <a:latin typeface="Arial" panose="020B0604020202020204" pitchFamily="34" charset="0"/>
                <a:cs typeface="Arial" panose="020B0604020202020204" pitchFamily="34" charset="0"/>
              </a:rPr>
              <a:t>Required arguments are the arguments passed to a function in correct positional order. Here, the number of arguments in the function call should match exactly with the function definition.</a:t>
            </a:r>
          </a:p>
          <a:p>
            <a:pPr algn="just">
              <a:lnSpc>
                <a:spcPct val="150000"/>
              </a:lnSpc>
            </a:pPr>
            <a:r>
              <a:rPr lang="en-US" sz="2000" dirty="0">
                <a:latin typeface="Arial" panose="020B0604020202020204" pitchFamily="34" charset="0"/>
                <a:cs typeface="Arial" panose="020B0604020202020204" pitchFamily="34" charset="0"/>
              </a:rPr>
              <a:t>Example:</a:t>
            </a:r>
          </a:p>
          <a:p>
            <a:pPr algn="just">
              <a:lnSpc>
                <a:spcPct val="150000"/>
              </a:lnSpc>
            </a:pPr>
            <a:r>
              <a:rPr lang="en-US" altLang="en-US" sz="2000" dirty="0">
                <a:solidFill>
                  <a:srgbClr val="880000"/>
                </a:solidFill>
                <a:latin typeface="Courier New" panose="02070309020205020404" pitchFamily="49" charset="0"/>
                <a:cs typeface="Courier New" panose="02070309020205020404" pitchFamily="49" charset="0"/>
              </a:rPr>
              <a:t># Function definition is here</a:t>
            </a:r>
            <a:r>
              <a:rPr lang="en-US" altLang="en-US" sz="2000" dirty="0">
                <a:solidFill>
                  <a:srgbClr val="000000"/>
                </a:solidFill>
                <a:latin typeface="Courier New" panose="02070309020205020404" pitchFamily="49" charset="0"/>
                <a:cs typeface="Courier New" panose="02070309020205020404" pitchFamily="49" charset="0"/>
              </a:rPr>
              <a:t> </a:t>
            </a:r>
          </a:p>
          <a:p>
            <a:pPr algn="just">
              <a:lnSpc>
                <a:spcPct val="150000"/>
              </a:lnSpc>
            </a:pPr>
            <a:r>
              <a:rPr lang="en-US" altLang="en-US" sz="2000" dirty="0">
                <a:solidFill>
                  <a:srgbClr val="000088"/>
                </a:solidFill>
                <a:latin typeface="Courier New" panose="02070309020205020404" pitchFamily="49" charset="0"/>
                <a:cs typeface="Courier New" panose="02070309020205020404" pitchFamily="49" charset="0"/>
              </a:rPr>
              <a:t>def</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printme</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str </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a:t>
            </a:r>
          </a:p>
          <a:p>
            <a:pPr algn="just">
              <a:lnSpc>
                <a:spcPct val="150000"/>
              </a:lnSpc>
            </a:pPr>
            <a:r>
              <a:rPr lang="en-US" altLang="en-US" sz="2000" dirty="0">
                <a:solidFill>
                  <a:srgbClr val="008800"/>
                </a:solidFill>
                <a:latin typeface="Courier New" panose="02070309020205020404" pitchFamily="49" charset="0"/>
                <a:cs typeface="Courier New" panose="02070309020205020404" pitchFamily="49" charset="0"/>
              </a:rPr>
              <a:t>"This prints a passed string into this function"</a:t>
            </a:r>
            <a:r>
              <a:rPr lang="en-US" altLang="en-US" sz="2000" dirty="0">
                <a:solidFill>
                  <a:srgbClr val="000000"/>
                </a:solidFill>
                <a:latin typeface="Courier New" panose="02070309020205020404" pitchFamily="49" charset="0"/>
                <a:cs typeface="Courier New" panose="02070309020205020404" pitchFamily="49" charset="0"/>
              </a:rPr>
              <a:t> </a:t>
            </a:r>
          </a:p>
          <a:p>
            <a:pPr algn="just">
              <a:lnSpc>
                <a:spcPct val="150000"/>
              </a:lnSpc>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000088"/>
                </a:solidFill>
                <a:latin typeface="Courier New" panose="02070309020205020404" pitchFamily="49" charset="0"/>
                <a:cs typeface="Courier New" panose="02070309020205020404" pitchFamily="49" charset="0"/>
              </a:rPr>
              <a:t>print</a:t>
            </a:r>
            <a:r>
              <a:rPr lang="en-US" altLang="en-US" sz="2000" dirty="0">
                <a:solidFill>
                  <a:srgbClr val="000000"/>
                </a:solidFill>
                <a:latin typeface="Courier New" panose="02070309020205020404" pitchFamily="49" charset="0"/>
                <a:cs typeface="Courier New" panose="02070309020205020404" pitchFamily="49" charset="0"/>
              </a:rPr>
              <a:t> str </a:t>
            </a:r>
          </a:p>
          <a:p>
            <a:pPr algn="just">
              <a:lnSpc>
                <a:spcPct val="150000"/>
              </a:lnSpc>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000088"/>
                </a:solidFill>
                <a:latin typeface="Courier New" panose="02070309020205020404" pitchFamily="49" charset="0"/>
                <a:cs typeface="Courier New" panose="02070309020205020404" pitchFamily="49" charset="0"/>
              </a:rPr>
              <a:t>return</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a:t>
            </a:r>
          </a:p>
          <a:p>
            <a:pPr algn="just">
              <a:lnSpc>
                <a:spcPct val="150000"/>
              </a:lnSpc>
            </a:pPr>
            <a:r>
              <a:rPr lang="en-US" altLang="en-US" sz="2000" dirty="0">
                <a:solidFill>
                  <a:srgbClr val="880000"/>
                </a:solidFill>
                <a:latin typeface="Courier New" panose="02070309020205020404" pitchFamily="49" charset="0"/>
                <a:cs typeface="Courier New" panose="02070309020205020404" pitchFamily="49" charset="0"/>
              </a:rPr>
              <a:t># Now you can call </a:t>
            </a:r>
            <a:r>
              <a:rPr lang="en-US" altLang="en-US" sz="2000" dirty="0" err="1">
                <a:solidFill>
                  <a:srgbClr val="880000"/>
                </a:solidFill>
                <a:latin typeface="Courier New" panose="02070309020205020404" pitchFamily="49" charset="0"/>
                <a:cs typeface="Courier New" panose="02070309020205020404" pitchFamily="49" charset="0"/>
              </a:rPr>
              <a:t>printme</a:t>
            </a:r>
            <a:r>
              <a:rPr lang="en-US" altLang="en-US" sz="2000" dirty="0">
                <a:solidFill>
                  <a:srgbClr val="880000"/>
                </a:solidFill>
                <a:latin typeface="Courier New" panose="02070309020205020404" pitchFamily="49" charset="0"/>
                <a:cs typeface="Courier New" panose="02070309020205020404" pitchFamily="49" charset="0"/>
              </a:rPr>
              <a:t> function</a:t>
            </a:r>
            <a:r>
              <a:rPr lang="en-US" altLang="en-US" sz="2000" dirty="0">
                <a:solidFill>
                  <a:srgbClr val="000000"/>
                </a:solidFill>
                <a:latin typeface="Courier New" panose="02070309020205020404" pitchFamily="49" charset="0"/>
                <a:cs typeface="Courier New" panose="02070309020205020404" pitchFamily="49" charset="0"/>
              </a:rPr>
              <a:t> </a:t>
            </a:r>
          </a:p>
          <a:p>
            <a:pPr algn="just">
              <a:lnSpc>
                <a:spcPct val="150000"/>
              </a:lnSpc>
            </a:pPr>
            <a:r>
              <a:rPr lang="en-US" altLang="en-US" sz="2000" dirty="0" err="1">
                <a:solidFill>
                  <a:srgbClr val="000000"/>
                </a:solidFill>
                <a:latin typeface="Courier New" panose="02070309020205020404" pitchFamily="49" charset="0"/>
                <a:cs typeface="Courier New" panose="02070309020205020404" pitchFamily="49" charset="0"/>
              </a:rPr>
              <a:t>printme</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str </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008800"/>
                </a:solidFill>
                <a:latin typeface="Courier New" panose="02070309020205020404" pitchFamily="49" charset="0"/>
                <a:cs typeface="Courier New" panose="02070309020205020404" pitchFamily="49" charset="0"/>
              </a:rPr>
              <a:t>"My string"</a:t>
            </a:r>
            <a:r>
              <a:rPr lang="en-US" altLang="en-US" sz="1200" dirty="0"/>
              <a:t> </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1200" dirty="0"/>
              <a:t> </a:t>
            </a:r>
            <a:endParaRPr lang="en-US" altLang="en-US" sz="3600" dirty="0">
              <a:latin typeface="Arial" panose="020B0604020202020204" pitchFamily="34" charset="0"/>
            </a:endParaRPr>
          </a:p>
          <a:p>
            <a:pPr algn="just">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5661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91548" y="413266"/>
            <a:ext cx="8496300" cy="6332503"/>
          </a:xfrm>
          <a:prstGeom prst="rect">
            <a:avLst/>
          </a:prstGeom>
        </p:spPr>
        <p:txBody>
          <a:bodyPr wrap="square">
            <a:spAutoFit/>
          </a:bodyPr>
          <a:lstStyle/>
          <a:p>
            <a:pPr algn="just">
              <a:lnSpc>
                <a:spcPct val="150000"/>
              </a:lnSpc>
            </a:pPr>
            <a:r>
              <a:rPr lang="en-US" sz="2400" b="1" dirty="0">
                <a:latin typeface="Arial" panose="020B0604020202020204" pitchFamily="34" charset="0"/>
                <a:cs typeface="Arial" panose="020B0604020202020204" pitchFamily="34" charset="0"/>
              </a:rPr>
              <a:t>Types of Function Arguments - </a:t>
            </a:r>
            <a:r>
              <a:rPr lang="en-US" sz="2400" b="1" dirty="0">
                <a:solidFill>
                  <a:srgbClr val="0070C0"/>
                </a:solidFill>
                <a:latin typeface="Arial" panose="020B0604020202020204" pitchFamily="34" charset="0"/>
                <a:cs typeface="Arial" panose="020B0604020202020204" pitchFamily="34" charset="0"/>
              </a:rPr>
              <a:t>Keyword arguments</a:t>
            </a:r>
          </a:p>
          <a:p>
            <a:pPr algn="just">
              <a:lnSpc>
                <a:spcPct val="150000"/>
              </a:lnSpc>
            </a:pPr>
            <a:r>
              <a:rPr lang="en-US" dirty="0">
                <a:latin typeface="Arial" panose="020B0604020202020204" pitchFamily="34" charset="0"/>
                <a:cs typeface="Arial" panose="020B0604020202020204" pitchFamily="34" charset="0"/>
              </a:rPr>
              <a:t>Keyword arguments are related to the function calls. When you use keyword arguments in a function call, the caller identifies the arguments by the parameter name.</a:t>
            </a:r>
          </a:p>
          <a:p>
            <a:pPr algn="just">
              <a:lnSpc>
                <a:spcPct val="150000"/>
              </a:lnSpc>
            </a:pPr>
            <a:r>
              <a:rPr lang="en-US" dirty="0">
                <a:latin typeface="Arial" panose="020B0604020202020204" pitchFamily="34" charset="0"/>
                <a:cs typeface="Arial" panose="020B0604020202020204" pitchFamily="34" charset="0"/>
              </a:rPr>
              <a:t>This allows you to skip arguments or place them out of order because the Python interpreter is able to use the keywords provided to match the values with parameters.</a:t>
            </a:r>
          </a:p>
          <a:p>
            <a:pPr algn="just">
              <a:lnSpc>
                <a:spcPct val="150000"/>
              </a:lnSpc>
            </a:pPr>
            <a:r>
              <a:rPr lang="en-US" altLang="en-US" sz="2000" dirty="0">
                <a:solidFill>
                  <a:srgbClr val="000088"/>
                </a:solidFill>
                <a:latin typeface="Courier New" panose="02070309020205020404" pitchFamily="49" charset="0"/>
                <a:cs typeface="Courier New" panose="02070309020205020404" pitchFamily="49" charset="0"/>
              </a:rPr>
              <a:t>def</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printinfo</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name</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age </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a:t>
            </a:r>
          </a:p>
          <a:p>
            <a:pPr algn="just">
              <a:lnSpc>
                <a:spcPct val="150000"/>
              </a:lnSpc>
            </a:pPr>
            <a:r>
              <a:rPr lang="en-US" altLang="en-US" sz="2000" dirty="0">
                <a:solidFill>
                  <a:srgbClr val="008800"/>
                </a:solidFill>
                <a:latin typeface="Courier New" panose="02070309020205020404" pitchFamily="49" charset="0"/>
                <a:cs typeface="Courier New" panose="02070309020205020404" pitchFamily="49" charset="0"/>
              </a:rPr>
              <a:t>"This prints a passed info into this function"</a:t>
            </a:r>
            <a:r>
              <a:rPr lang="en-US" altLang="en-US" sz="2000" dirty="0">
                <a:solidFill>
                  <a:srgbClr val="000000"/>
                </a:solidFill>
                <a:latin typeface="Courier New" panose="02070309020205020404" pitchFamily="49" charset="0"/>
                <a:cs typeface="Courier New" panose="02070309020205020404" pitchFamily="49" charset="0"/>
              </a:rPr>
              <a:t> </a:t>
            </a:r>
          </a:p>
          <a:p>
            <a:pPr algn="just">
              <a:lnSpc>
                <a:spcPct val="150000"/>
              </a:lnSpc>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000088"/>
                </a:solidFill>
                <a:latin typeface="Courier New" panose="02070309020205020404" pitchFamily="49" charset="0"/>
                <a:cs typeface="Courier New" panose="02070309020205020404" pitchFamily="49" charset="0"/>
              </a:rPr>
              <a:t>print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008800"/>
                </a:solidFill>
                <a:latin typeface="Courier New" panose="02070309020205020404" pitchFamily="49" charset="0"/>
                <a:cs typeface="Courier New" panose="02070309020205020404" pitchFamily="49" charset="0"/>
              </a:rPr>
              <a:t>"Name: "</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name </a:t>
            </a:r>
          </a:p>
          <a:p>
            <a:pPr algn="just">
              <a:lnSpc>
                <a:spcPct val="150000"/>
              </a:lnSpc>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000088"/>
                </a:solidFill>
                <a:latin typeface="Courier New" panose="02070309020205020404" pitchFamily="49" charset="0"/>
                <a:cs typeface="Courier New" panose="02070309020205020404" pitchFamily="49" charset="0"/>
              </a:rPr>
              <a:t>print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008800"/>
                </a:solidFill>
                <a:latin typeface="Courier New" panose="02070309020205020404" pitchFamily="49" charset="0"/>
                <a:cs typeface="Courier New" panose="02070309020205020404" pitchFamily="49" charset="0"/>
              </a:rPr>
              <a:t>"Age "</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age </a:t>
            </a:r>
          </a:p>
          <a:p>
            <a:pPr algn="just">
              <a:lnSpc>
                <a:spcPct val="150000"/>
              </a:lnSpc>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000088"/>
                </a:solidFill>
                <a:latin typeface="Courier New" panose="02070309020205020404" pitchFamily="49" charset="0"/>
                <a:cs typeface="Courier New" panose="02070309020205020404" pitchFamily="49" charset="0"/>
              </a:rPr>
              <a:t>return</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a:t>
            </a:r>
          </a:p>
          <a:p>
            <a:pPr algn="just">
              <a:lnSpc>
                <a:spcPct val="150000"/>
              </a:lnSpc>
            </a:pPr>
            <a:r>
              <a:rPr lang="en-US" altLang="en-US" sz="2000" dirty="0">
                <a:solidFill>
                  <a:srgbClr val="880000"/>
                </a:solidFill>
                <a:latin typeface="Courier New" panose="02070309020205020404" pitchFamily="49" charset="0"/>
                <a:cs typeface="Courier New" panose="02070309020205020404" pitchFamily="49" charset="0"/>
              </a:rPr>
              <a:t># Now you can call </a:t>
            </a:r>
            <a:r>
              <a:rPr lang="en-US" altLang="en-US" sz="2000" dirty="0" err="1">
                <a:solidFill>
                  <a:srgbClr val="880000"/>
                </a:solidFill>
                <a:latin typeface="Courier New" panose="02070309020205020404" pitchFamily="49" charset="0"/>
                <a:cs typeface="Courier New" panose="02070309020205020404" pitchFamily="49" charset="0"/>
              </a:rPr>
              <a:t>printinfo</a:t>
            </a:r>
            <a:r>
              <a:rPr lang="en-US" altLang="en-US" sz="2000" dirty="0">
                <a:solidFill>
                  <a:srgbClr val="880000"/>
                </a:solidFill>
                <a:latin typeface="Courier New" panose="02070309020205020404" pitchFamily="49" charset="0"/>
                <a:cs typeface="Courier New" panose="02070309020205020404" pitchFamily="49" charset="0"/>
              </a:rPr>
              <a:t> function</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printinfo</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age</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6666"/>
                </a:solidFill>
                <a:latin typeface="Courier New" panose="02070309020205020404" pitchFamily="49" charset="0"/>
                <a:cs typeface="Courier New" panose="02070309020205020404" pitchFamily="49" charset="0"/>
              </a:rPr>
              <a:t>50</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name</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2000" dirty="0">
                <a:solidFill>
                  <a:srgbClr val="008800"/>
                </a:solidFill>
                <a:latin typeface="Courier New" panose="02070309020205020404" pitchFamily="49" charset="0"/>
                <a:cs typeface="Courier New" panose="02070309020205020404" pitchFamily="49" charset="0"/>
              </a:rPr>
              <a:t>"</a:t>
            </a:r>
            <a:r>
              <a:rPr lang="en-US" altLang="en-US" sz="2000" dirty="0" err="1">
                <a:solidFill>
                  <a:srgbClr val="008800"/>
                </a:solidFill>
                <a:latin typeface="Courier New" panose="02070309020205020404" pitchFamily="49" charset="0"/>
                <a:cs typeface="Courier New" panose="02070309020205020404" pitchFamily="49" charset="0"/>
              </a:rPr>
              <a:t>miki</a:t>
            </a:r>
            <a:r>
              <a:rPr lang="en-US" altLang="en-US" sz="2000" dirty="0">
                <a:solidFill>
                  <a:srgbClr val="0088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666600"/>
                </a:solidFill>
                <a:latin typeface="Courier New" panose="02070309020205020404" pitchFamily="49" charset="0"/>
                <a:cs typeface="Courier New" panose="02070309020205020404" pitchFamily="49" charset="0"/>
              </a:rPr>
              <a:t>)</a:t>
            </a:r>
            <a:r>
              <a:rPr lang="en-US" altLang="en-US" sz="1200" dirty="0"/>
              <a:t> </a:t>
            </a:r>
            <a:endParaRPr lang="en-US"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0" name="Ink 9">
                <a:extLst>
                  <a:ext uri="{FF2B5EF4-FFF2-40B4-BE49-F238E27FC236}">
                    <a16:creationId xmlns:a16="http://schemas.microsoft.com/office/drawing/2014/main" id="{8BB504E4-A2C2-4D25-95BC-BDD421FB0424}"/>
                  </a:ext>
                </a:extLst>
              </p14:cNvPr>
              <p14:cNvContentPartPr/>
              <p14:nvPr/>
            </p14:nvContentPartPr>
            <p14:xfrm>
              <a:off x="5816990" y="5314054"/>
              <a:ext cx="360" cy="360"/>
            </p14:xfrm>
          </p:contentPart>
        </mc:Choice>
        <mc:Fallback xmlns="">
          <p:pic>
            <p:nvPicPr>
              <p:cNvPr id="10" name="Ink 9">
                <a:extLst>
                  <a:ext uri="{FF2B5EF4-FFF2-40B4-BE49-F238E27FC236}">
                    <a16:creationId xmlns:a16="http://schemas.microsoft.com/office/drawing/2014/main" id="{8BB504E4-A2C2-4D25-95BC-BDD421FB0424}"/>
                  </a:ext>
                </a:extLst>
              </p:cNvPr>
              <p:cNvPicPr/>
              <p:nvPr/>
            </p:nvPicPr>
            <p:blipFill>
              <a:blip r:embed="rId4"/>
              <a:stretch>
                <a:fillRect/>
              </a:stretch>
            </p:blipFill>
            <p:spPr>
              <a:xfrm>
                <a:off x="5799350" y="5296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Ink 10">
                <a:extLst>
                  <a:ext uri="{FF2B5EF4-FFF2-40B4-BE49-F238E27FC236}">
                    <a16:creationId xmlns:a16="http://schemas.microsoft.com/office/drawing/2014/main" id="{CF4F2038-9C9C-4896-B939-5D08712286B9}"/>
                  </a:ext>
                </a:extLst>
              </p14:cNvPr>
              <p14:cNvContentPartPr/>
              <p14:nvPr/>
            </p14:nvContentPartPr>
            <p14:xfrm>
              <a:off x="6943430" y="5950174"/>
              <a:ext cx="74160" cy="125280"/>
            </p14:xfrm>
          </p:contentPart>
        </mc:Choice>
        <mc:Fallback xmlns="">
          <p:pic>
            <p:nvPicPr>
              <p:cNvPr id="11" name="Ink 10">
                <a:extLst>
                  <a:ext uri="{FF2B5EF4-FFF2-40B4-BE49-F238E27FC236}">
                    <a16:creationId xmlns:a16="http://schemas.microsoft.com/office/drawing/2014/main" id="{CF4F2038-9C9C-4896-B939-5D08712286B9}"/>
                  </a:ext>
                </a:extLst>
              </p:cNvPr>
              <p:cNvPicPr/>
              <p:nvPr/>
            </p:nvPicPr>
            <p:blipFill>
              <a:blip r:embed="rId6"/>
              <a:stretch>
                <a:fillRect/>
              </a:stretch>
            </p:blipFill>
            <p:spPr>
              <a:xfrm>
                <a:off x="6925790" y="5932174"/>
                <a:ext cx="109800" cy="160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Ink 11">
                <a:extLst>
                  <a:ext uri="{FF2B5EF4-FFF2-40B4-BE49-F238E27FC236}">
                    <a16:creationId xmlns:a16="http://schemas.microsoft.com/office/drawing/2014/main" id="{8AE5409B-F407-4128-91E5-ECF8D7DAF1F8}"/>
                  </a:ext>
                </a:extLst>
              </p14:cNvPr>
              <p14:cNvContentPartPr/>
              <p14:nvPr/>
            </p14:nvContentPartPr>
            <p14:xfrm>
              <a:off x="7500350" y="6095614"/>
              <a:ext cx="360" cy="360"/>
            </p14:xfrm>
          </p:contentPart>
        </mc:Choice>
        <mc:Fallback xmlns="">
          <p:pic>
            <p:nvPicPr>
              <p:cNvPr id="12" name="Ink 11">
                <a:extLst>
                  <a:ext uri="{FF2B5EF4-FFF2-40B4-BE49-F238E27FC236}">
                    <a16:creationId xmlns:a16="http://schemas.microsoft.com/office/drawing/2014/main" id="{8AE5409B-F407-4128-91E5-ECF8D7DAF1F8}"/>
                  </a:ext>
                </a:extLst>
              </p:cNvPr>
              <p:cNvPicPr/>
              <p:nvPr/>
            </p:nvPicPr>
            <p:blipFill>
              <a:blip r:embed="rId8"/>
              <a:stretch>
                <a:fillRect/>
              </a:stretch>
            </p:blipFill>
            <p:spPr>
              <a:xfrm>
                <a:off x="7482710" y="60779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3" name="Ink 12">
                <a:extLst>
                  <a:ext uri="{FF2B5EF4-FFF2-40B4-BE49-F238E27FC236}">
                    <a16:creationId xmlns:a16="http://schemas.microsoft.com/office/drawing/2014/main" id="{D291A97A-7165-4DA7-AEF9-5D0EDDA37642}"/>
                  </a:ext>
                </a:extLst>
              </p14:cNvPr>
              <p14:cNvContentPartPr/>
              <p14:nvPr/>
            </p14:nvContentPartPr>
            <p14:xfrm>
              <a:off x="7115870" y="6042694"/>
              <a:ext cx="66960" cy="39960"/>
            </p14:xfrm>
          </p:contentPart>
        </mc:Choice>
        <mc:Fallback xmlns="">
          <p:pic>
            <p:nvPicPr>
              <p:cNvPr id="13" name="Ink 12">
                <a:extLst>
                  <a:ext uri="{FF2B5EF4-FFF2-40B4-BE49-F238E27FC236}">
                    <a16:creationId xmlns:a16="http://schemas.microsoft.com/office/drawing/2014/main" id="{D291A97A-7165-4DA7-AEF9-5D0EDDA37642}"/>
                  </a:ext>
                </a:extLst>
              </p:cNvPr>
              <p:cNvPicPr/>
              <p:nvPr/>
            </p:nvPicPr>
            <p:blipFill>
              <a:blip r:embed="rId10"/>
              <a:stretch>
                <a:fillRect/>
              </a:stretch>
            </p:blipFill>
            <p:spPr>
              <a:xfrm>
                <a:off x="7097870" y="6024694"/>
                <a:ext cx="102600" cy="75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4" name="Ink 13">
                <a:extLst>
                  <a:ext uri="{FF2B5EF4-FFF2-40B4-BE49-F238E27FC236}">
                    <a16:creationId xmlns:a16="http://schemas.microsoft.com/office/drawing/2014/main" id="{AEC922CE-F708-4769-86E5-18E13C4B55DA}"/>
                  </a:ext>
                </a:extLst>
              </p14:cNvPr>
              <p14:cNvContentPartPr/>
              <p14:nvPr/>
            </p14:nvContentPartPr>
            <p14:xfrm>
              <a:off x="4598030" y="2119774"/>
              <a:ext cx="360" cy="360"/>
            </p14:xfrm>
          </p:contentPart>
        </mc:Choice>
        <mc:Fallback xmlns="">
          <p:pic>
            <p:nvPicPr>
              <p:cNvPr id="14" name="Ink 13">
                <a:extLst>
                  <a:ext uri="{FF2B5EF4-FFF2-40B4-BE49-F238E27FC236}">
                    <a16:creationId xmlns:a16="http://schemas.microsoft.com/office/drawing/2014/main" id="{AEC922CE-F708-4769-86E5-18E13C4B55DA}"/>
                  </a:ext>
                </a:extLst>
              </p:cNvPr>
              <p:cNvPicPr/>
              <p:nvPr/>
            </p:nvPicPr>
            <p:blipFill>
              <a:blip r:embed="rId12"/>
              <a:stretch>
                <a:fillRect/>
              </a:stretch>
            </p:blipFill>
            <p:spPr>
              <a:xfrm>
                <a:off x="4580030" y="2102134"/>
                <a:ext cx="36000" cy="36000"/>
              </a:xfrm>
              <a:prstGeom prst="rect">
                <a:avLst/>
              </a:prstGeom>
            </p:spPr>
          </p:pic>
        </mc:Fallback>
      </mc:AlternateContent>
    </p:spTree>
    <p:extLst>
      <p:ext uri="{BB962C8B-B14F-4D97-AF65-F5344CB8AC3E}">
        <p14:creationId xmlns:p14="http://schemas.microsoft.com/office/powerpoint/2010/main" val="27084446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85750" y="640209"/>
            <a:ext cx="8496300" cy="5596725"/>
          </a:xfrm>
          <a:prstGeom prst="rect">
            <a:avLst/>
          </a:prstGeom>
        </p:spPr>
        <p:txBody>
          <a:bodyPr wrap="square">
            <a:spAutoFit/>
          </a:bodyPr>
          <a:lstStyle/>
          <a:p>
            <a:pPr algn="just">
              <a:lnSpc>
                <a:spcPct val="150000"/>
              </a:lnSpc>
            </a:pPr>
            <a:r>
              <a:rPr lang="en-US" sz="2400" b="1" dirty="0">
                <a:latin typeface="Arial" panose="020B0604020202020204" pitchFamily="34" charset="0"/>
                <a:cs typeface="Arial" panose="020B0604020202020204" pitchFamily="34" charset="0"/>
              </a:rPr>
              <a:t>Types of Function Arguments - </a:t>
            </a:r>
            <a:r>
              <a:rPr lang="en-US" sz="2400" b="1" dirty="0">
                <a:solidFill>
                  <a:srgbClr val="0070C0"/>
                </a:solidFill>
                <a:latin typeface="Arial" panose="020B0604020202020204" pitchFamily="34" charset="0"/>
                <a:cs typeface="Arial" panose="020B0604020202020204" pitchFamily="34" charset="0"/>
              </a:rPr>
              <a:t>Default arguments</a:t>
            </a:r>
          </a:p>
          <a:p>
            <a:pPr algn="just">
              <a:lnSpc>
                <a:spcPct val="150000"/>
              </a:lnSpc>
            </a:pPr>
            <a:r>
              <a:rPr lang="en-US" dirty="0">
                <a:latin typeface="Arial" panose="020B0604020202020204" pitchFamily="34" charset="0"/>
                <a:cs typeface="Arial" panose="020B0604020202020204" pitchFamily="34" charset="0"/>
              </a:rPr>
              <a:t>A default argument is an argument that assumes a default value if a value is not provided in the function call for that argument. The following example gives an idea on default arguments, it prints default age if it is not passed.</a:t>
            </a:r>
          </a:p>
          <a:p>
            <a:pPr algn="just">
              <a:lnSpc>
                <a:spcPct val="150000"/>
              </a:lnSpc>
            </a:pPr>
            <a:r>
              <a:rPr lang="en-US" b="1" dirty="0">
                <a:solidFill>
                  <a:srgbClr val="0070C0"/>
                </a:solidFill>
                <a:latin typeface="Arial" panose="020B0604020202020204" pitchFamily="34" charset="0"/>
                <a:cs typeface="Arial" panose="020B0604020202020204" pitchFamily="34" charset="0"/>
              </a:rPr>
              <a:t>Example:</a:t>
            </a:r>
          </a:p>
          <a:p>
            <a:pPr algn="just">
              <a:lnSpc>
                <a:spcPct val="150000"/>
              </a:lnSpc>
            </a:pPr>
            <a:r>
              <a:rPr lang="en-US" altLang="en-US" dirty="0">
                <a:solidFill>
                  <a:srgbClr val="000088"/>
                </a:solidFill>
                <a:latin typeface="Arial" panose="020B0604020202020204" pitchFamily="34" charset="0"/>
                <a:cs typeface="Arial" panose="020B0604020202020204" pitchFamily="34" charset="0"/>
              </a:rPr>
              <a:t>def</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printinfo</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name</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age </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r>
              <a:rPr lang="en-US" altLang="en-US" dirty="0">
                <a:solidFill>
                  <a:srgbClr val="006666"/>
                </a:solidFill>
                <a:latin typeface="Arial" panose="020B0604020202020204" pitchFamily="34" charset="0"/>
                <a:cs typeface="Arial" panose="020B0604020202020204" pitchFamily="34" charset="0"/>
              </a:rPr>
              <a:t>35</a:t>
            </a:r>
            <a:r>
              <a:rPr lang="en-US" altLang="en-US" dirty="0">
                <a:solidFill>
                  <a:srgbClr val="000000"/>
                </a:solidFill>
                <a:latin typeface="Arial" panose="020B0604020202020204" pitchFamily="34" charset="0"/>
                <a:cs typeface="Arial" panose="020B0604020202020204" pitchFamily="34" charset="0"/>
              </a:rPr>
              <a:t> </a:t>
            </a:r>
            <a:r>
              <a:rPr lang="en-US" altLang="en-US" dirty="0">
                <a:solidFill>
                  <a:srgbClr val="666600"/>
                </a:solidFill>
                <a:latin typeface="Arial" panose="020B0604020202020204" pitchFamily="34" charset="0"/>
                <a:cs typeface="Arial" panose="020B0604020202020204" pitchFamily="34" charset="0"/>
              </a:rPr>
              <a:t>):</a:t>
            </a:r>
          </a:p>
          <a:p>
            <a:pPr algn="just">
              <a:lnSpc>
                <a:spcPct val="150000"/>
              </a:lnSpc>
            </a:pPr>
            <a:r>
              <a:rPr lang="en-US" altLang="en-US" dirty="0">
                <a:solidFill>
                  <a:srgbClr val="008800"/>
                </a:solidFill>
                <a:latin typeface="Arial" panose="020B0604020202020204" pitchFamily="34" charset="0"/>
                <a:cs typeface="Arial" panose="020B0604020202020204" pitchFamily="34" charset="0"/>
              </a:rPr>
              <a:t>"This prints a passed info into this function“</a:t>
            </a:r>
          </a:p>
          <a:p>
            <a:pPr algn="just">
              <a:lnSpc>
                <a:spcPct val="150000"/>
              </a:lnSpc>
            </a:pPr>
            <a:r>
              <a:rPr lang="en-US" altLang="en-US" dirty="0">
                <a:solidFill>
                  <a:srgbClr val="008800"/>
                </a:solidFill>
                <a:latin typeface="Arial" panose="020B0604020202020204" pitchFamily="34" charset="0"/>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 </a:t>
            </a:r>
            <a:r>
              <a:rPr lang="en-US" altLang="en-US" dirty="0">
                <a:solidFill>
                  <a:srgbClr val="000088"/>
                </a:solidFill>
                <a:latin typeface="Arial" panose="020B0604020202020204" pitchFamily="34" charset="0"/>
                <a:cs typeface="Arial" panose="020B0604020202020204" pitchFamily="34" charset="0"/>
              </a:rPr>
              <a:t>print</a:t>
            </a:r>
            <a:r>
              <a:rPr lang="en-US" altLang="en-US" dirty="0">
                <a:solidFill>
                  <a:srgbClr val="000000"/>
                </a:solidFill>
                <a:latin typeface="Arial" panose="020B0604020202020204" pitchFamily="34" charset="0"/>
                <a:cs typeface="Arial" panose="020B0604020202020204" pitchFamily="34" charset="0"/>
              </a:rPr>
              <a:t> </a:t>
            </a:r>
            <a:r>
              <a:rPr lang="en-US" altLang="en-US" dirty="0">
                <a:solidFill>
                  <a:srgbClr val="008800"/>
                </a:solidFill>
                <a:latin typeface="Arial" panose="020B0604020202020204" pitchFamily="34" charset="0"/>
                <a:cs typeface="Arial" panose="020B0604020202020204" pitchFamily="34" charset="0"/>
              </a:rPr>
              <a:t>"Name: "</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name </a:t>
            </a:r>
          </a:p>
          <a:p>
            <a:pPr algn="just">
              <a:lnSpc>
                <a:spcPct val="150000"/>
              </a:lnSpc>
            </a:pPr>
            <a:r>
              <a:rPr lang="en-US" altLang="en-US" dirty="0">
                <a:solidFill>
                  <a:srgbClr val="000000"/>
                </a:solidFill>
                <a:latin typeface="Arial" panose="020B0604020202020204" pitchFamily="34" charset="0"/>
                <a:cs typeface="Arial" panose="020B0604020202020204" pitchFamily="34" charset="0"/>
              </a:rPr>
              <a:t>	 </a:t>
            </a:r>
            <a:r>
              <a:rPr lang="en-US" altLang="en-US" dirty="0">
                <a:solidFill>
                  <a:srgbClr val="000088"/>
                </a:solidFill>
                <a:latin typeface="Arial" panose="020B0604020202020204" pitchFamily="34" charset="0"/>
                <a:cs typeface="Arial" panose="020B0604020202020204" pitchFamily="34" charset="0"/>
              </a:rPr>
              <a:t>print</a:t>
            </a:r>
            <a:r>
              <a:rPr lang="en-US" altLang="en-US" dirty="0">
                <a:solidFill>
                  <a:srgbClr val="000000"/>
                </a:solidFill>
                <a:latin typeface="Arial" panose="020B0604020202020204" pitchFamily="34" charset="0"/>
                <a:cs typeface="Arial" panose="020B0604020202020204" pitchFamily="34" charset="0"/>
              </a:rPr>
              <a:t> </a:t>
            </a:r>
            <a:r>
              <a:rPr lang="en-US" altLang="en-US" dirty="0">
                <a:solidFill>
                  <a:srgbClr val="008800"/>
                </a:solidFill>
                <a:latin typeface="Arial" panose="020B0604020202020204" pitchFamily="34" charset="0"/>
                <a:cs typeface="Arial" panose="020B0604020202020204" pitchFamily="34" charset="0"/>
              </a:rPr>
              <a:t>"Age "</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age </a:t>
            </a:r>
          </a:p>
          <a:p>
            <a:pPr algn="just">
              <a:lnSpc>
                <a:spcPct val="150000"/>
              </a:lnSpc>
            </a:pPr>
            <a:r>
              <a:rPr lang="en-US" altLang="en-US" dirty="0">
                <a:solidFill>
                  <a:srgbClr val="000000"/>
                </a:solidFill>
                <a:latin typeface="Arial" panose="020B0604020202020204" pitchFamily="34" charset="0"/>
                <a:cs typeface="Arial" panose="020B0604020202020204" pitchFamily="34" charset="0"/>
              </a:rPr>
              <a:t>	 </a:t>
            </a:r>
            <a:r>
              <a:rPr lang="en-US" altLang="en-US" dirty="0">
                <a:solidFill>
                  <a:srgbClr val="000088"/>
                </a:solidFill>
                <a:latin typeface="Arial" panose="020B0604020202020204" pitchFamily="34" charset="0"/>
                <a:cs typeface="Arial" panose="020B0604020202020204" pitchFamily="34" charset="0"/>
              </a:rPr>
              <a:t>return</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p>
          <a:p>
            <a:pPr algn="just">
              <a:lnSpc>
                <a:spcPct val="150000"/>
              </a:lnSpc>
            </a:pPr>
            <a:r>
              <a:rPr lang="en-US" altLang="en-US" dirty="0">
                <a:solidFill>
                  <a:srgbClr val="880000"/>
                </a:solidFill>
                <a:latin typeface="Arial" panose="020B0604020202020204" pitchFamily="34" charset="0"/>
                <a:cs typeface="Arial" panose="020B0604020202020204" pitchFamily="34" charset="0"/>
              </a:rPr>
              <a:t># Now you can call </a:t>
            </a:r>
            <a:r>
              <a:rPr lang="en-US" altLang="en-US" dirty="0" err="1">
                <a:solidFill>
                  <a:srgbClr val="880000"/>
                </a:solidFill>
                <a:latin typeface="Arial" panose="020B0604020202020204" pitchFamily="34" charset="0"/>
                <a:cs typeface="Arial" panose="020B0604020202020204" pitchFamily="34" charset="0"/>
              </a:rPr>
              <a:t>printinfo</a:t>
            </a:r>
            <a:r>
              <a:rPr lang="en-US" altLang="en-US" dirty="0">
                <a:solidFill>
                  <a:srgbClr val="880000"/>
                </a:solidFill>
                <a:latin typeface="Arial" panose="020B0604020202020204" pitchFamily="34" charset="0"/>
                <a:cs typeface="Arial" panose="020B0604020202020204" pitchFamily="34" charset="0"/>
              </a:rPr>
              <a:t> function</a:t>
            </a:r>
            <a:r>
              <a:rPr lang="en-US" altLang="en-US" dirty="0">
                <a:solidFill>
                  <a:srgbClr val="000000"/>
                </a:solidFill>
                <a:latin typeface="Arial" panose="020B0604020202020204" pitchFamily="34" charset="0"/>
                <a:cs typeface="Arial" panose="020B0604020202020204" pitchFamily="34" charset="0"/>
              </a:rPr>
              <a:t> </a:t>
            </a:r>
          </a:p>
          <a:p>
            <a:pPr algn="just">
              <a:lnSpc>
                <a:spcPct val="150000"/>
              </a:lnSpc>
            </a:pPr>
            <a:r>
              <a:rPr lang="en-US" altLang="en-US" dirty="0" err="1">
                <a:solidFill>
                  <a:srgbClr val="000000"/>
                </a:solidFill>
                <a:latin typeface="Arial" panose="020B0604020202020204" pitchFamily="34" charset="0"/>
                <a:cs typeface="Arial" panose="020B0604020202020204" pitchFamily="34" charset="0"/>
              </a:rPr>
              <a:t>printinfo</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age</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6666"/>
                </a:solidFill>
                <a:latin typeface="Arial" panose="020B0604020202020204" pitchFamily="34" charset="0"/>
                <a:cs typeface="Arial" panose="020B0604020202020204" pitchFamily="34" charset="0"/>
              </a:rPr>
              <a:t>50</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name</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8800"/>
                </a:solidFill>
                <a:latin typeface="Arial" panose="020B0604020202020204" pitchFamily="34" charset="0"/>
                <a:cs typeface="Arial" panose="020B0604020202020204" pitchFamily="34" charset="0"/>
              </a:rPr>
              <a:t>"</a:t>
            </a:r>
            <a:r>
              <a:rPr lang="en-US" altLang="en-US" dirty="0" err="1">
                <a:solidFill>
                  <a:srgbClr val="008800"/>
                </a:solidFill>
                <a:latin typeface="Arial" panose="020B0604020202020204" pitchFamily="34" charset="0"/>
                <a:cs typeface="Arial" panose="020B0604020202020204" pitchFamily="34" charset="0"/>
              </a:rPr>
              <a:t>miki</a:t>
            </a:r>
            <a:r>
              <a:rPr lang="en-US" altLang="en-US" dirty="0">
                <a:solidFill>
                  <a:srgbClr val="0088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p>
          <a:p>
            <a:pPr algn="just">
              <a:lnSpc>
                <a:spcPct val="150000"/>
              </a:lnSpc>
            </a:pPr>
            <a:r>
              <a:rPr lang="en-US" altLang="en-US" dirty="0" err="1">
                <a:solidFill>
                  <a:srgbClr val="000000"/>
                </a:solidFill>
                <a:latin typeface="Arial" panose="020B0604020202020204" pitchFamily="34" charset="0"/>
                <a:cs typeface="Arial" panose="020B0604020202020204" pitchFamily="34" charset="0"/>
              </a:rPr>
              <a:t>printinfo</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name</a:t>
            </a:r>
            <a:r>
              <a:rPr lang="en-US" altLang="en-US" dirty="0">
                <a:solidFill>
                  <a:srgbClr val="666600"/>
                </a:solidFill>
                <a:latin typeface="Arial" panose="020B0604020202020204" pitchFamily="34" charset="0"/>
                <a:cs typeface="Arial" panose="020B0604020202020204" pitchFamily="34" charset="0"/>
              </a:rPr>
              <a:t>=</a:t>
            </a:r>
            <a:r>
              <a:rPr lang="en-US" altLang="en-US" dirty="0">
                <a:solidFill>
                  <a:srgbClr val="008800"/>
                </a:solidFill>
                <a:latin typeface="Arial" panose="020B0604020202020204" pitchFamily="34" charset="0"/>
                <a:cs typeface="Arial" panose="020B0604020202020204" pitchFamily="34" charset="0"/>
              </a:rPr>
              <a:t>"</a:t>
            </a:r>
            <a:r>
              <a:rPr lang="en-US" altLang="en-US" dirty="0" err="1">
                <a:solidFill>
                  <a:srgbClr val="008800"/>
                </a:solidFill>
                <a:latin typeface="Arial" panose="020B0604020202020204" pitchFamily="34" charset="0"/>
                <a:cs typeface="Arial" panose="020B0604020202020204" pitchFamily="34" charset="0"/>
              </a:rPr>
              <a:t>miki</a:t>
            </a:r>
            <a:r>
              <a:rPr lang="en-US" altLang="en-US" dirty="0">
                <a:solidFill>
                  <a:srgbClr val="008800"/>
                </a:solidFill>
                <a:latin typeface="Arial" panose="020B0604020202020204" pitchFamily="34" charset="0"/>
                <a:cs typeface="Arial" panose="020B0604020202020204" pitchFamily="34" charset="0"/>
              </a:rPr>
              <a:t>"</a:t>
            </a:r>
            <a:r>
              <a:rPr lang="en-US" altLang="en-US" dirty="0">
                <a:solidFill>
                  <a:srgbClr val="000000"/>
                </a:solidFill>
                <a:latin typeface="Arial" panose="020B0604020202020204" pitchFamily="34" charset="0"/>
                <a:cs typeface="Arial" panose="020B0604020202020204" pitchFamily="34" charset="0"/>
              </a:rPr>
              <a:t> </a:t>
            </a:r>
            <a:r>
              <a:rPr lang="en-US" altLang="en-US" dirty="0">
                <a:solidFill>
                  <a:srgbClr val="666600"/>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856C2EDE-720F-4205-8E8F-E1BE65B77FA7}"/>
                  </a:ext>
                </a:extLst>
              </p14:cNvPr>
              <p14:cNvContentPartPr/>
              <p14:nvPr/>
            </p14:nvContentPartPr>
            <p14:xfrm>
              <a:off x="5247470" y="4253494"/>
              <a:ext cx="360" cy="360"/>
            </p14:xfrm>
          </p:contentPart>
        </mc:Choice>
        <mc:Fallback xmlns="">
          <p:pic>
            <p:nvPicPr>
              <p:cNvPr id="5" name="Ink 4">
                <a:extLst>
                  <a:ext uri="{FF2B5EF4-FFF2-40B4-BE49-F238E27FC236}">
                    <a16:creationId xmlns:a16="http://schemas.microsoft.com/office/drawing/2014/main" id="{856C2EDE-720F-4205-8E8F-E1BE65B77FA7}"/>
                  </a:ext>
                </a:extLst>
              </p:cNvPr>
              <p:cNvPicPr/>
              <p:nvPr/>
            </p:nvPicPr>
            <p:blipFill>
              <a:blip r:embed="rId4"/>
              <a:stretch>
                <a:fillRect/>
              </a:stretch>
            </p:blipFill>
            <p:spPr>
              <a:xfrm>
                <a:off x="5229830" y="4235854"/>
                <a:ext cx="36000" cy="36000"/>
              </a:xfrm>
              <a:prstGeom prst="rect">
                <a:avLst/>
              </a:prstGeom>
            </p:spPr>
          </p:pic>
        </mc:Fallback>
      </mc:AlternateContent>
    </p:spTree>
    <p:extLst>
      <p:ext uri="{BB962C8B-B14F-4D97-AF65-F5344CB8AC3E}">
        <p14:creationId xmlns:p14="http://schemas.microsoft.com/office/powerpoint/2010/main" val="31326526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85750" y="640209"/>
            <a:ext cx="8496300" cy="4703532"/>
          </a:xfrm>
          <a:prstGeom prst="rect">
            <a:avLst/>
          </a:prstGeom>
        </p:spPr>
        <p:txBody>
          <a:bodyPr wrap="square">
            <a:spAutoFit/>
          </a:bodyPr>
          <a:lstStyle/>
          <a:p>
            <a:pPr>
              <a:lnSpc>
                <a:spcPct val="150000"/>
              </a:lnSpc>
            </a:pPr>
            <a:r>
              <a:rPr lang="en-US" sz="2200" b="1" dirty="0">
                <a:latin typeface="Arial" panose="020B0604020202020204" pitchFamily="34" charset="0"/>
                <a:cs typeface="Arial" panose="020B0604020202020204" pitchFamily="34" charset="0"/>
              </a:rPr>
              <a:t>Types of Function Arguments - </a:t>
            </a:r>
            <a:r>
              <a:rPr lang="en-US" sz="2200" b="1" dirty="0">
                <a:solidFill>
                  <a:srgbClr val="0070C0"/>
                </a:solidFill>
                <a:latin typeface="Arial" panose="020B0604020202020204" pitchFamily="34" charset="0"/>
                <a:cs typeface="Arial" panose="020B0604020202020204" pitchFamily="34" charset="0"/>
              </a:rPr>
              <a:t>Variable-length arguments</a:t>
            </a:r>
          </a:p>
          <a:p>
            <a:pPr algn="just">
              <a:lnSpc>
                <a:spcPct val="150000"/>
              </a:lnSpc>
            </a:pPr>
            <a:r>
              <a:rPr lang="en-US" dirty="0"/>
              <a:t>You may need to process a function for more arguments than you specified while defining the function. These arguments are called </a:t>
            </a:r>
            <a:r>
              <a:rPr lang="en-US" i="1" dirty="0"/>
              <a:t>variable-length</a:t>
            </a:r>
            <a:r>
              <a:rPr lang="en-US" dirty="0"/>
              <a:t> arguments and are not named in the function definition, unlike required and default arguments.</a:t>
            </a:r>
          </a:p>
          <a:p>
            <a:pPr algn="just">
              <a:lnSpc>
                <a:spcPct val="150000"/>
              </a:lnSpc>
            </a:pPr>
            <a:endParaRPr lang="en-US" dirty="0"/>
          </a:p>
          <a:p>
            <a:pPr algn="just">
              <a:lnSpc>
                <a:spcPct val="150000"/>
              </a:lnSpc>
            </a:pPr>
            <a:r>
              <a:rPr lang="en-US" b="1" dirty="0">
                <a:solidFill>
                  <a:srgbClr val="FF0000"/>
                </a:solidFill>
                <a:latin typeface="Arial" panose="020B0604020202020204" pitchFamily="34" charset="0"/>
                <a:cs typeface="Arial" panose="020B0604020202020204" pitchFamily="34" charset="0"/>
              </a:rPr>
              <a:t>Example 1 : *</a:t>
            </a:r>
            <a:r>
              <a:rPr lang="en-US" b="1" dirty="0" err="1">
                <a:solidFill>
                  <a:srgbClr val="FF0000"/>
                </a:solidFill>
                <a:latin typeface="Arial" panose="020B0604020202020204" pitchFamily="34" charset="0"/>
                <a:cs typeface="Arial" panose="020B0604020202020204" pitchFamily="34" charset="0"/>
              </a:rPr>
              <a:t>args</a:t>
            </a:r>
            <a:endParaRPr lang="en-US" b="1" dirty="0">
              <a:solidFill>
                <a:srgbClr val="FF0000"/>
              </a:solidFill>
              <a:latin typeface="Arial" panose="020B0604020202020204" pitchFamily="34" charset="0"/>
              <a:cs typeface="Arial" panose="020B0604020202020204" pitchFamily="34" charset="0"/>
            </a:endParaRPr>
          </a:p>
          <a:p>
            <a:pPr>
              <a:lnSpc>
                <a:spcPct val="150000"/>
              </a:lnSpc>
            </a:pPr>
            <a:r>
              <a:rPr lang="en-US" altLang="en-US" dirty="0">
                <a:solidFill>
                  <a:srgbClr val="FF0000"/>
                </a:solidFill>
                <a:latin typeface="Droid Sans Mono"/>
              </a:rPr>
              <a:t>def </a:t>
            </a:r>
            <a:r>
              <a:rPr lang="en-US" altLang="en-US" dirty="0" err="1">
                <a:solidFill>
                  <a:srgbClr val="FF0000"/>
                </a:solidFill>
                <a:latin typeface="Droid Sans Mono"/>
              </a:rPr>
              <a:t>myfun</a:t>
            </a:r>
            <a:r>
              <a:rPr lang="en-US" altLang="en-US" dirty="0">
                <a:solidFill>
                  <a:srgbClr val="FF0000"/>
                </a:solidFill>
                <a:latin typeface="Droid Sans Mono"/>
              </a:rPr>
              <a:t>(*</a:t>
            </a:r>
            <a:r>
              <a:rPr lang="en-US" altLang="en-US" dirty="0" err="1">
                <a:solidFill>
                  <a:srgbClr val="FF0000"/>
                </a:solidFill>
                <a:latin typeface="Droid Sans Mono"/>
              </a:rPr>
              <a:t>args</a:t>
            </a:r>
            <a:r>
              <a:rPr lang="en-US" altLang="en-US" dirty="0">
                <a:solidFill>
                  <a:srgbClr val="FF0000"/>
                </a:solidFill>
                <a:latin typeface="Droid Sans Mono"/>
              </a:rPr>
              <a:t>):</a:t>
            </a:r>
          </a:p>
          <a:p>
            <a:pPr>
              <a:lnSpc>
                <a:spcPct val="150000"/>
              </a:lnSpc>
            </a:pPr>
            <a:r>
              <a:rPr lang="en-US" altLang="en-US" dirty="0">
                <a:solidFill>
                  <a:srgbClr val="FF0000"/>
                </a:solidFill>
                <a:latin typeface="Droid Sans Mono"/>
              </a:rPr>
              <a:t>      for </a:t>
            </a:r>
            <a:r>
              <a:rPr lang="en-US" altLang="en-US" dirty="0" err="1">
                <a:solidFill>
                  <a:srgbClr val="FF0000"/>
                </a:solidFill>
                <a:latin typeface="Droid Sans Mono"/>
              </a:rPr>
              <a:t>arg</a:t>
            </a:r>
            <a:r>
              <a:rPr lang="en-US" altLang="en-US" dirty="0">
                <a:solidFill>
                  <a:srgbClr val="FF0000"/>
                </a:solidFill>
                <a:latin typeface="Droid Sans Mono"/>
              </a:rPr>
              <a:t> in </a:t>
            </a:r>
            <a:r>
              <a:rPr lang="en-US" altLang="en-US" dirty="0" err="1">
                <a:solidFill>
                  <a:srgbClr val="FF0000"/>
                </a:solidFill>
                <a:latin typeface="Droid Sans Mono"/>
              </a:rPr>
              <a:t>args</a:t>
            </a:r>
            <a:r>
              <a:rPr lang="en-US" altLang="en-US" dirty="0">
                <a:solidFill>
                  <a:srgbClr val="FF0000"/>
                </a:solidFill>
                <a:latin typeface="Droid Sans Mono"/>
              </a:rPr>
              <a:t>:</a:t>
            </a:r>
          </a:p>
          <a:p>
            <a:pPr>
              <a:lnSpc>
                <a:spcPct val="150000"/>
              </a:lnSpc>
            </a:pPr>
            <a:r>
              <a:rPr lang="en-US" altLang="en-US" dirty="0">
                <a:solidFill>
                  <a:srgbClr val="FF0000"/>
                </a:solidFill>
                <a:latin typeface="Droid Sans Mono"/>
              </a:rPr>
              <a:t>            print(</a:t>
            </a:r>
            <a:r>
              <a:rPr lang="en-US" altLang="en-US" dirty="0" err="1">
                <a:solidFill>
                  <a:srgbClr val="FF0000"/>
                </a:solidFill>
                <a:latin typeface="Droid Sans Mono"/>
              </a:rPr>
              <a:t>arg</a:t>
            </a:r>
            <a:r>
              <a:rPr lang="en-US" altLang="en-US" dirty="0">
                <a:solidFill>
                  <a:srgbClr val="FF0000"/>
                </a:solidFill>
                <a:latin typeface="Droid Sans Mono"/>
              </a:rPr>
              <a:t>)</a:t>
            </a:r>
          </a:p>
          <a:p>
            <a:pPr>
              <a:lnSpc>
                <a:spcPct val="150000"/>
              </a:lnSpc>
            </a:pPr>
            <a:r>
              <a:rPr lang="en-US" altLang="en-US" dirty="0" err="1">
                <a:solidFill>
                  <a:srgbClr val="FF0000"/>
                </a:solidFill>
                <a:latin typeface="Droid Sans Mono"/>
              </a:rPr>
              <a:t>myfun</a:t>
            </a:r>
            <a:r>
              <a:rPr lang="en-US" altLang="en-US" dirty="0">
                <a:solidFill>
                  <a:srgbClr val="FF0000"/>
                </a:solidFill>
                <a:latin typeface="Droid Sans Mono"/>
              </a:rPr>
              <a:t>("ram","</a:t>
            </a:r>
            <a:r>
              <a:rPr lang="en-US" altLang="en-US" dirty="0" err="1">
                <a:solidFill>
                  <a:srgbClr val="FF0000"/>
                </a:solidFill>
                <a:latin typeface="Droid Sans Mono"/>
              </a:rPr>
              <a:t>kumar</a:t>
            </a:r>
            <a:r>
              <a:rPr lang="en-US" altLang="en-US" dirty="0">
                <a:solidFill>
                  <a:srgbClr val="FF0000"/>
                </a:solidFill>
                <a:latin typeface="Droid Sans Mono"/>
              </a:rPr>
              <a:t>","hello")</a:t>
            </a:r>
          </a:p>
          <a:p>
            <a:pPr>
              <a:lnSpc>
                <a:spcPct val="150000"/>
              </a:lnSpc>
            </a:pPr>
            <a:endParaRPr lang="en-US" dirty="0">
              <a:solidFill>
                <a:srgbClr val="FF0000"/>
              </a:solidFill>
              <a:latin typeface="Droid Sans Mono"/>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Tree>
    <p:extLst>
      <p:ext uri="{BB962C8B-B14F-4D97-AF65-F5344CB8AC3E}">
        <p14:creationId xmlns:p14="http://schemas.microsoft.com/office/powerpoint/2010/main" val="14383907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85750" y="640209"/>
            <a:ext cx="8496300" cy="456535"/>
          </a:xfrm>
          <a:prstGeom prst="rect">
            <a:avLst/>
          </a:prstGeom>
        </p:spPr>
        <p:txBody>
          <a:bodyPr wrap="square">
            <a:spAutoFit/>
          </a:bodyPr>
          <a:lstStyle/>
          <a:p>
            <a:pPr>
              <a:lnSpc>
                <a:spcPct val="150000"/>
              </a:lnSpc>
            </a:pPr>
            <a:endParaRPr lang="en-US"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
        <p:nvSpPr>
          <p:cNvPr id="15" name="Rectangle 14">
            <a:extLst>
              <a:ext uri="{FF2B5EF4-FFF2-40B4-BE49-F238E27FC236}">
                <a16:creationId xmlns:a16="http://schemas.microsoft.com/office/drawing/2014/main" id="{B147CFEA-7994-47D6-892B-A8C8D8914897}"/>
              </a:ext>
            </a:extLst>
          </p:cNvPr>
          <p:cNvSpPr/>
          <p:nvPr/>
        </p:nvSpPr>
        <p:spPr>
          <a:xfrm>
            <a:off x="285750" y="152400"/>
            <a:ext cx="8496300" cy="6688947"/>
          </a:xfrm>
          <a:prstGeom prst="rect">
            <a:avLst/>
          </a:prstGeom>
        </p:spPr>
        <p:txBody>
          <a:bodyPr wrap="square">
            <a:spAutoFit/>
          </a:bodyPr>
          <a:lstStyle/>
          <a:p>
            <a:pPr algn="just">
              <a:lnSpc>
                <a:spcPct val="150000"/>
              </a:lnSpc>
            </a:pPr>
            <a:r>
              <a:rPr lang="en-US" b="1" dirty="0">
                <a:solidFill>
                  <a:srgbClr val="FF0000"/>
                </a:solidFill>
                <a:latin typeface="Arial" panose="020B0604020202020204" pitchFamily="34" charset="0"/>
                <a:cs typeface="Arial" panose="020B0604020202020204" pitchFamily="34" charset="0"/>
              </a:rPr>
              <a:t>Example 2 : # Python program to illustrate  </a:t>
            </a:r>
          </a:p>
          <a:p>
            <a:pPr algn="just">
              <a:lnSpc>
                <a:spcPct val="150000"/>
              </a:lnSpc>
            </a:pPr>
            <a:r>
              <a:rPr lang="en-US" b="1" dirty="0">
                <a:solidFill>
                  <a:srgbClr val="FF0000"/>
                </a:solidFill>
                <a:latin typeface="Arial" panose="020B0604020202020204" pitchFamily="34" charset="0"/>
                <a:cs typeface="Arial" panose="020B0604020202020204" pitchFamily="34" charset="0"/>
              </a:rPr>
              <a:t>	   # *</a:t>
            </a:r>
            <a:r>
              <a:rPr lang="en-US" b="1" dirty="0" err="1">
                <a:solidFill>
                  <a:srgbClr val="FF0000"/>
                </a:solidFill>
                <a:latin typeface="Arial" panose="020B0604020202020204" pitchFamily="34" charset="0"/>
                <a:cs typeface="Arial" panose="020B0604020202020204" pitchFamily="34" charset="0"/>
              </a:rPr>
              <a:t>args</a:t>
            </a:r>
            <a:r>
              <a:rPr lang="en-US" b="1" dirty="0">
                <a:solidFill>
                  <a:srgbClr val="FF0000"/>
                </a:solidFill>
                <a:latin typeface="Arial" panose="020B0604020202020204" pitchFamily="34" charset="0"/>
                <a:cs typeface="Arial" panose="020B0604020202020204" pitchFamily="34" charset="0"/>
              </a:rPr>
              <a:t> with first extra argument </a:t>
            </a:r>
          </a:p>
          <a:p>
            <a:pPr>
              <a:lnSpc>
                <a:spcPct val="150000"/>
              </a:lnSpc>
            </a:pPr>
            <a:r>
              <a:rPr lang="en-US" altLang="en-US" dirty="0">
                <a:solidFill>
                  <a:srgbClr val="FF0000"/>
                </a:solidFill>
                <a:latin typeface="Droid Sans Mono"/>
              </a:rPr>
              <a:t>def </a:t>
            </a:r>
            <a:r>
              <a:rPr lang="en-US" altLang="en-US" dirty="0" err="1">
                <a:solidFill>
                  <a:srgbClr val="FF0000"/>
                </a:solidFill>
                <a:latin typeface="Droid Sans Mono"/>
              </a:rPr>
              <a:t>myfun</a:t>
            </a:r>
            <a:r>
              <a:rPr lang="en-US" altLang="en-US" dirty="0">
                <a:solidFill>
                  <a:srgbClr val="FF0000"/>
                </a:solidFill>
                <a:latin typeface="Droid Sans Mono"/>
              </a:rPr>
              <a:t>(arg1, *</a:t>
            </a:r>
            <a:r>
              <a:rPr lang="en-US" altLang="en-US" dirty="0" err="1">
                <a:solidFill>
                  <a:srgbClr val="FF0000"/>
                </a:solidFill>
                <a:latin typeface="Droid Sans Mono"/>
              </a:rPr>
              <a:t>args</a:t>
            </a:r>
            <a:r>
              <a:rPr lang="en-US" altLang="en-US" dirty="0">
                <a:solidFill>
                  <a:srgbClr val="FF0000"/>
                </a:solidFill>
                <a:latin typeface="Droid Sans Mono"/>
              </a:rPr>
              <a:t>):</a:t>
            </a:r>
          </a:p>
          <a:p>
            <a:pPr>
              <a:lnSpc>
                <a:spcPct val="150000"/>
              </a:lnSpc>
            </a:pPr>
            <a:r>
              <a:rPr lang="en-US" altLang="en-US" dirty="0">
                <a:solidFill>
                  <a:srgbClr val="FF0000"/>
                </a:solidFill>
                <a:latin typeface="Droid Sans Mono"/>
              </a:rPr>
              <a:t>      print ("First argument :", arg1)</a:t>
            </a:r>
          </a:p>
          <a:p>
            <a:pPr>
              <a:lnSpc>
                <a:spcPct val="150000"/>
              </a:lnSpc>
            </a:pPr>
            <a:r>
              <a:rPr lang="en-US" altLang="en-US" dirty="0">
                <a:solidFill>
                  <a:srgbClr val="FF0000"/>
                </a:solidFill>
                <a:latin typeface="Droid Sans Mono"/>
              </a:rPr>
              <a:t>      for </a:t>
            </a:r>
            <a:r>
              <a:rPr lang="en-US" altLang="en-US" dirty="0" err="1">
                <a:solidFill>
                  <a:srgbClr val="FF0000"/>
                </a:solidFill>
                <a:latin typeface="Droid Sans Mono"/>
              </a:rPr>
              <a:t>arg</a:t>
            </a:r>
            <a:r>
              <a:rPr lang="en-US" altLang="en-US" dirty="0">
                <a:solidFill>
                  <a:srgbClr val="FF0000"/>
                </a:solidFill>
                <a:latin typeface="Droid Sans Mono"/>
              </a:rPr>
              <a:t> in </a:t>
            </a:r>
            <a:r>
              <a:rPr lang="en-US" altLang="en-US" dirty="0" err="1">
                <a:solidFill>
                  <a:srgbClr val="FF0000"/>
                </a:solidFill>
                <a:latin typeface="Droid Sans Mono"/>
              </a:rPr>
              <a:t>args</a:t>
            </a:r>
            <a:r>
              <a:rPr lang="en-US" altLang="en-US" dirty="0">
                <a:solidFill>
                  <a:srgbClr val="FF0000"/>
                </a:solidFill>
                <a:latin typeface="Droid Sans Mono"/>
              </a:rPr>
              <a:t>:</a:t>
            </a:r>
          </a:p>
          <a:p>
            <a:pPr>
              <a:lnSpc>
                <a:spcPct val="150000"/>
              </a:lnSpc>
            </a:pPr>
            <a:r>
              <a:rPr lang="en-US" altLang="en-US" dirty="0">
                <a:solidFill>
                  <a:srgbClr val="FF0000"/>
                </a:solidFill>
                <a:latin typeface="Droid Sans Mono"/>
              </a:rPr>
              <a:t>            print("Next argument through *</a:t>
            </a:r>
            <a:r>
              <a:rPr lang="en-US" altLang="en-US" dirty="0" err="1">
                <a:solidFill>
                  <a:srgbClr val="FF0000"/>
                </a:solidFill>
                <a:latin typeface="Droid Sans Mono"/>
              </a:rPr>
              <a:t>argv</a:t>
            </a:r>
            <a:r>
              <a:rPr lang="en-US" altLang="en-US" dirty="0">
                <a:solidFill>
                  <a:srgbClr val="FF0000"/>
                </a:solidFill>
                <a:latin typeface="Droid Sans Mono"/>
              </a:rPr>
              <a:t> :", </a:t>
            </a:r>
            <a:r>
              <a:rPr lang="en-US" altLang="en-US" dirty="0" err="1">
                <a:solidFill>
                  <a:srgbClr val="FF0000"/>
                </a:solidFill>
                <a:latin typeface="Droid Sans Mono"/>
              </a:rPr>
              <a:t>arg</a:t>
            </a:r>
            <a:r>
              <a:rPr lang="en-US" altLang="en-US" dirty="0">
                <a:solidFill>
                  <a:srgbClr val="FF0000"/>
                </a:solidFill>
                <a:latin typeface="Droid Sans Mono"/>
              </a:rPr>
              <a:t>)</a:t>
            </a:r>
          </a:p>
          <a:p>
            <a:pPr>
              <a:lnSpc>
                <a:spcPct val="150000"/>
              </a:lnSpc>
            </a:pPr>
            <a:r>
              <a:rPr lang="en-US" altLang="en-US" dirty="0" err="1">
                <a:solidFill>
                  <a:srgbClr val="FF0000"/>
                </a:solidFill>
                <a:latin typeface="Droid Sans Mono"/>
              </a:rPr>
              <a:t>myfun</a:t>
            </a:r>
            <a:r>
              <a:rPr lang="en-US" altLang="en-US" dirty="0">
                <a:solidFill>
                  <a:srgbClr val="FF0000"/>
                </a:solidFill>
                <a:latin typeface="Droid Sans Mono"/>
              </a:rPr>
              <a:t>("ram","</a:t>
            </a:r>
            <a:r>
              <a:rPr lang="en-US" altLang="en-US" dirty="0" err="1">
                <a:solidFill>
                  <a:srgbClr val="FF0000"/>
                </a:solidFill>
                <a:latin typeface="Droid Sans Mono"/>
              </a:rPr>
              <a:t>kumar</a:t>
            </a:r>
            <a:r>
              <a:rPr lang="en-US" altLang="en-US" dirty="0">
                <a:solidFill>
                  <a:srgbClr val="FF0000"/>
                </a:solidFill>
                <a:latin typeface="Droid Sans Mono"/>
              </a:rPr>
              <a:t>","hello")</a:t>
            </a:r>
          </a:p>
          <a:p>
            <a:pPr>
              <a:lnSpc>
                <a:spcPct val="150000"/>
              </a:lnSpc>
            </a:pPr>
            <a:endParaRPr lang="en-US" dirty="0">
              <a:solidFill>
                <a:srgbClr val="FF0000"/>
              </a:solidFill>
              <a:latin typeface="Droid Sans Mono"/>
              <a:cs typeface="Arial" panose="020B0604020202020204" pitchFamily="34" charset="0"/>
            </a:endParaRPr>
          </a:p>
          <a:p>
            <a:pPr algn="just">
              <a:lnSpc>
                <a:spcPct val="150000"/>
              </a:lnSpc>
            </a:pPr>
            <a:r>
              <a:rPr lang="en-US" b="1" dirty="0">
                <a:solidFill>
                  <a:srgbClr val="FF0000"/>
                </a:solidFill>
                <a:latin typeface="Arial" panose="020B0604020202020204" pitchFamily="34" charset="0"/>
                <a:cs typeface="Arial" panose="020B0604020202020204" pitchFamily="34" charset="0"/>
              </a:rPr>
              <a:t>Example 3 : # Python program to illustrate </a:t>
            </a:r>
          </a:p>
          <a:p>
            <a:pPr algn="just">
              <a:lnSpc>
                <a:spcPct val="150000"/>
              </a:lnSpc>
            </a:pPr>
            <a:r>
              <a:rPr lang="en-US" b="1" dirty="0">
                <a:solidFill>
                  <a:srgbClr val="FF0000"/>
                </a:solidFill>
                <a:latin typeface="Arial" panose="020B0604020202020204" pitchFamily="34" charset="0"/>
                <a:cs typeface="Arial" panose="020B0604020202020204" pitchFamily="34" charset="0"/>
              </a:rPr>
              <a:t>	      # *</a:t>
            </a:r>
            <a:r>
              <a:rPr lang="en-US" b="1" dirty="0" err="1">
                <a:solidFill>
                  <a:srgbClr val="FF0000"/>
                </a:solidFill>
                <a:latin typeface="Arial" panose="020B0604020202020204" pitchFamily="34" charset="0"/>
                <a:cs typeface="Arial" panose="020B0604020202020204" pitchFamily="34" charset="0"/>
              </a:rPr>
              <a:t>kargs</a:t>
            </a:r>
            <a:r>
              <a:rPr lang="en-US" b="1" dirty="0">
                <a:solidFill>
                  <a:srgbClr val="FF0000"/>
                </a:solidFill>
                <a:latin typeface="Arial" panose="020B0604020202020204" pitchFamily="34" charset="0"/>
                <a:cs typeface="Arial" panose="020B0604020202020204" pitchFamily="34" charset="0"/>
              </a:rPr>
              <a:t> for variable number of keyword arguments</a:t>
            </a:r>
          </a:p>
          <a:p>
            <a:pPr algn="just">
              <a:lnSpc>
                <a:spcPct val="150000"/>
              </a:lnSpc>
            </a:pPr>
            <a:r>
              <a:rPr lang="en-US" b="1" dirty="0">
                <a:solidFill>
                  <a:srgbClr val="FF0000"/>
                </a:solidFill>
                <a:latin typeface="Arial" panose="020B0604020202020204" pitchFamily="34" charset="0"/>
                <a:cs typeface="Arial" panose="020B0604020202020204" pitchFamily="34" charset="0"/>
              </a:rPr>
              <a:t>def </a:t>
            </a:r>
            <a:r>
              <a:rPr lang="en-US" b="1" dirty="0" err="1">
                <a:solidFill>
                  <a:srgbClr val="FF0000"/>
                </a:solidFill>
                <a:latin typeface="Arial" panose="020B0604020202020204" pitchFamily="34" charset="0"/>
                <a:cs typeface="Arial" panose="020B0604020202020204" pitchFamily="34" charset="0"/>
              </a:rPr>
              <a:t>myfun</a:t>
            </a:r>
            <a:r>
              <a:rPr lang="en-US" b="1" dirty="0">
                <a:solidFill>
                  <a:srgbClr val="FF0000"/>
                </a:solidFill>
                <a:latin typeface="Arial" panose="020B0604020202020204" pitchFamily="34" charset="0"/>
                <a:cs typeface="Arial" panose="020B0604020202020204" pitchFamily="34" charset="0"/>
              </a:rPr>
              <a:t>(**</a:t>
            </a:r>
            <a:r>
              <a:rPr lang="en-US" b="1" dirty="0" err="1">
                <a:solidFill>
                  <a:srgbClr val="FF0000"/>
                </a:solidFill>
                <a:latin typeface="Arial" panose="020B0604020202020204" pitchFamily="34" charset="0"/>
                <a:cs typeface="Arial" panose="020B0604020202020204" pitchFamily="34" charset="0"/>
              </a:rPr>
              <a:t>kwargs</a:t>
            </a:r>
            <a:r>
              <a:rPr lang="en-US" b="1" dirty="0">
                <a:solidFill>
                  <a:srgbClr val="FF0000"/>
                </a:solidFill>
                <a:latin typeface="Arial" panose="020B0604020202020204" pitchFamily="34" charset="0"/>
                <a:cs typeface="Arial" panose="020B0604020202020204" pitchFamily="34" charset="0"/>
              </a:rPr>
              <a:t>): </a:t>
            </a:r>
          </a:p>
          <a:p>
            <a:pPr algn="just">
              <a:lnSpc>
                <a:spcPct val="150000"/>
              </a:lnSpc>
            </a:pPr>
            <a:r>
              <a:rPr lang="en-US" b="1" dirty="0">
                <a:solidFill>
                  <a:srgbClr val="FF0000"/>
                </a:solidFill>
                <a:latin typeface="Arial" panose="020B0604020202020204" pitchFamily="34" charset="0"/>
                <a:cs typeface="Arial" panose="020B0604020202020204" pitchFamily="34" charset="0"/>
              </a:rPr>
              <a:t>	for k, v in </a:t>
            </a:r>
            <a:r>
              <a:rPr lang="en-US" b="1" dirty="0" err="1">
                <a:solidFill>
                  <a:srgbClr val="FF0000"/>
                </a:solidFill>
                <a:latin typeface="Arial" panose="020B0604020202020204" pitchFamily="34" charset="0"/>
                <a:cs typeface="Arial" panose="020B0604020202020204" pitchFamily="34" charset="0"/>
              </a:rPr>
              <a:t>kwargs.items</a:t>
            </a:r>
            <a:r>
              <a:rPr lang="en-US" b="1" dirty="0">
                <a:solidFill>
                  <a:srgbClr val="FF0000"/>
                </a:solidFill>
                <a:latin typeface="Arial" panose="020B0604020202020204" pitchFamily="34" charset="0"/>
                <a:cs typeface="Arial" panose="020B0604020202020204" pitchFamily="34" charset="0"/>
              </a:rPr>
              <a:t>(): </a:t>
            </a:r>
          </a:p>
          <a:p>
            <a:pPr algn="just">
              <a:lnSpc>
                <a:spcPct val="150000"/>
              </a:lnSpc>
            </a:pPr>
            <a:r>
              <a:rPr lang="en-US" b="1" dirty="0">
                <a:solidFill>
                  <a:srgbClr val="FF0000"/>
                </a:solidFill>
                <a:latin typeface="Arial" panose="020B0604020202020204" pitchFamily="34" charset="0"/>
                <a:cs typeface="Arial" panose="020B0604020202020204" pitchFamily="34" charset="0"/>
              </a:rPr>
              <a:t>		print ("%s == %s" %(k, v)) </a:t>
            </a:r>
          </a:p>
          <a:p>
            <a:pPr algn="just">
              <a:lnSpc>
                <a:spcPct val="150000"/>
              </a:lnSpc>
            </a:pPr>
            <a:endParaRPr lang="en-US" b="1" dirty="0">
              <a:solidFill>
                <a:srgbClr val="FF0000"/>
              </a:solidFill>
              <a:latin typeface="Arial" panose="020B0604020202020204" pitchFamily="34" charset="0"/>
              <a:cs typeface="Arial" panose="020B0604020202020204" pitchFamily="34" charset="0"/>
            </a:endParaRPr>
          </a:p>
          <a:p>
            <a:pPr algn="just">
              <a:lnSpc>
                <a:spcPct val="150000"/>
              </a:lnSpc>
            </a:pPr>
            <a:r>
              <a:rPr lang="en-US" b="1" dirty="0">
                <a:solidFill>
                  <a:srgbClr val="FF0000"/>
                </a:solidFill>
                <a:latin typeface="Arial" panose="020B0604020202020204" pitchFamily="34" charset="0"/>
                <a:cs typeface="Arial" panose="020B0604020202020204" pitchFamily="34" charset="0"/>
              </a:rPr>
              <a:t># Driver code </a:t>
            </a:r>
          </a:p>
          <a:p>
            <a:pPr algn="just">
              <a:lnSpc>
                <a:spcPct val="150000"/>
              </a:lnSpc>
            </a:pPr>
            <a:r>
              <a:rPr lang="en-US" b="1" dirty="0" err="1">
                <a:solidFill>
                  <a:srgbClr val="FF0000"/>
                </a:solidFill>
                <a:latin typeface="Arial" panose="020B0604020202020204" pitchFamily="34" charset="0"/>
                <a:cs typeface="Arial" panose="020B0604020202020204" pitchFamily="34" charset="0"/>
              </a:rPr>
              <a:t>myfun</a:t>
            </a:r>
            <a:r>
              <a:rPr lang="en-US" b="1" dirty="0">
                <a:solidFill>
                  <a:srgbClr val="FF0000"/>
                </a:solidFill>
                <a:latin typeface="Arial" panose="020B0604020202020204" pitchFamily="34" charset="0"/>
                <a:cs typeface="Arial" panose="020B0604020202020204" pitchFamily="34" charset="0"/>
              </a:rPr>
              <a:t>(first ='ram', mid ='</a:t>
            </a:r>
            <a:r>
              <a:rPr lang="en-US" b="1" dirty="0" err="1">
                <a:solidFill>
                  <a:srgbClr val="FF0000"/>
                </a:solidFill>
                <a:latin typeface="Arial" panose="020B0604020202020204" pitchFamily="34" charset="0"/>
                <a:cs typeface="Arial" panose="020B0604020202020204" pitchFamily="34" charset="0"/>
              </a:rPr>
              <a:t>kumar</a:t>
            </a:r>
            <a:r>
              <a:rPr lang="en-US" b="1" dirty="0">
                <a:solidFill>
                  <a:srgbClr val="FF0000"/>
                </a:solidFill>
                <a:latin typeface="Arial" panose="020B0604020202020204" pitchFamily="34" charset="0"/>
                <a:cs typeface="Arial" panose="020B0604020202020204" pitchFamily="34" charset="0"/>
              </a:rPr>
              <a:t>', last='Hello') </a:t>
            </a:r>
            <a:endParaRPr lang="en-US" dirty="0">
              <a:solidFill>
                <a:srgbClr val="FF0000"/>
              </a:solidFill>
              <a:latin typeface="Droid Sans Mono"/>
              <a:cs typeface="Arial" panose="020B0604020202020204" pitchFamily="34" charset="0"/>
            </a:endParaRPr>
          </a:p>
        </p:txBody>
      </p:sp>
    </p:spTree>
    <p:extLst>
      <p:ext uri="{BB962C8B-B14F-4D97-AF65-F5344CB8AC3E}">
        <p14:creationId xmlns:p14="http://schemas.microsoft.com/office/powerpoint/2010/main" val="3293143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85750" y="640209"/>
            <a:ext cx="8496300" cy="5205977"/>
          </a:xfrm>
          <a:prstGeom prst="rect">
            <a:avLst/>
          </a:prstGeom>
        </p:spPr>
        <p:txBody>
          <a:bodyPr wrap="square">
            <a:spAutoFit/>
          </a:bodyPr>
          <a:lstStyle/>
          <a:p>
            <a:pPr>
              <a:lnSpc>
                <a:spcPct val="150000"/>
              </a:lnSpc>
            </a:pPr>
            <a:r>
              <a:rPr lang="en-US" sz="2200" b="1" dirty="0">
                <a:latin typeface="Arial" panose="020B0604020202020204" pitchFamily="34" charset="0"/>
                <a:cs typeface="Arial" panose="020B0604020202020204" pitchFamily="34" charset="0"/>
              </a:rPr>
              <a:t>Types of Function Arguments - </a:t>
            </a:r>
            <a:r>
              <a:rPr lang="en-IN" sz="2400" b="1" dirty="0">
                <a:solidFill>
                  <a:srgbClr val="0070C0"/>
                </a:solidFill>
              </a:rPr>
              <a:t>**</a:t>
            </a:r>
            <a:r>
              <a:rPr lang="en-IN" sz="2400" b="1" dirty="0" err="1">
                <a:solidFill>
                  <a:srgbClr val="0070C0"/>
                </a:solidFill>
              </a:rPr>
              <a:t>kwargs</a:t>
            </a:r>
            <a:endParaRPr lang="en-US" sz="2400" b="1" dirty="0">
              <a:solidFill>
                <a:srgbClr val="0070C0"/>
              </a:solidFill>
              <a:latin typeface="Arial" panose="020B0604020202020204" pitchFamily="34" charset="0"/>
              <a:cs typeface="Arial" panose="020B0604020202020204" pitchFamily="34" charset="0"/>
            </a:endParaRPr>
          </a:p>
          <a:p>
            <a:pPr algn="just" fontAlgn="base">
              <a:lnSpc>
                <a:spcPct val="150000"/>
              </a:lnSpc>
            </a:pPr>
            <a:r>
              <a:rPr lang="en-US" sz="2000" dirty="0">
                <a:latin typeface="Arial" panose="020B0604020202020204" pitchFamily="34" charset="0"/>
                <a:cs typeface="Arial" panose="020B0604020202020204" pitchFamily="34" charset="0"/>
              </a:rPr>
              <a:t>The special syntax </a:t>
            </a:r>
            <a:r>
              <a:rPr lang="en-US" sz="2000" b="1" i="1" dirty="0">
                <a:latin typeface="Arial" panose="020B0604020202020204" pitchFamily="34" charset="0"/>
                <a:cs typeface="Arial" panose="020B0604020202020204" pitchFamily="34" charset="0"/>
              </a:rPr>
              <a:t>**</a:t>
            </a:r>
            <a:r>
              <a:rPr lang="en-US" sz="2000" b="1" i="1" dirty="0" err="1">
                <a:latin typeface="Arial" panose="020B0604020202020204" pitchFamily="34" charset="0"/>
                <a:cs typeface="Arial" panose="020B0604020202020204" pitchFamily="34" charset="0"/>
              </a:rPr>
              <a:t>kwargs</a:t>
            </a:r>
            <a:r>
              <a:rPr lang="en-US" sz="2000" dirty="0">
                <a:latin typeface="Arial" panose="020B0604020202020204" pitchFamily="34" charset="0"/>
                <a:cs typeface="Arial" panose="020B0604020202020204" pitchFamily="34" charset="0"/>
              </a:rPr>
              <a:t> in function definitions in python is used to pass a keyworded, variable-length argument list. We use the name </a:t>
            </a:r>
            <a:r>
              <a:rPr lang="en-US" sz="2000" i="1" dirty="0" err="1">
                <a:latin typeface="Arial" panose="020B0604020202020204" pitchFamily="34" charset="0"/>
                <a:cs typeface="Arial" panose="020B0604020202020204" pitchFamily="34" charset="0"/>
              </a:rPr>
              <a:t>kwargs</a:t>
            </a:r>
            <a:r>
              <a:rPr lang="en-US" sz="2000" dirty="0">
                <a:latin typeface="Arial" panose="020B0604020202020204" pitchFamily="34" charset="0"/>
                <a:cs typeface="Arial" panose="020B0604020202020204" pitchFamily="34" charset="0"/>
              </a:rPr>
              <a:t> with the double star. The reason is because the double star allows us to pass through keyword arguments (and any number of them).</a:t>
            </a:r>
          </a:p>
          <a:p>
            <a:pPr algn="just" fontAlgn="base">
              <a:lnSpc>
                <a:spcPct val="150000"/>
              </a:lnSpc>
            </a:pPr>
            <a:r>
              <a:rPr lang="en-US" sz="2000" dirty="0">
                <a:latin typeface="Arial" panose="020B0604020202020204" pitchFamily="34" charset="0"/>
                <a:cs typeface="Arial" panose="020B0604020202020204" pitchFamily="34" charset="0"/>
              </a:rPr>
              <a:t>A keyword argument is where you provide a name to the variable as you pass it into the function.</a:t>
            </a:r>
          </a:p>
          <a:p>
            <a:pPr algn="just" fontAlgn="base">
              <a:lnSpc>
                <a:spcPct val="150000"/>
              </a:lnSpc>
            </a:pPr>
            <a:r>
              <a:rPr lang="en-US" sz="2000" dirty="0">
                <a:latin typeface="Arial" panose="020B0604020202020204" pitchFamily="34" charset="0"/>
                <a:cs typeface="Arial" panose="020B0604020202020204" pitchFamily="34" charset="0"/>
              </a:rPr>
              <a:t>One can think of the </a:t>
            </a:r>
            <a:r>
              <a:rPr lang="en-US" sz="2000" i="1" dirty="0" err="1">
                <a:latin typeface="Arial" panose="020B0604020202020204" pitchFamily="34" charset="0"/>
                <a:cs typeface="Arial" panose="020B0604020202020204" pitchFamily="34" charset="0"/>
              </a:rPr>
              <a:t>kwargs</a:t>
            </a:r>
            <a:r>
              <a:rPr lang="en-US" sz="2000" dirty="0">
                <a:latin typeface="Arial" panose="020B0604020202020204" pitchFamily="34" charset="0"/>
                <a:cs typeface="Arial" panose="020B0604020202020204" pitchFamily="34" charset="0"/>
              </a:rPr>
              <a:t> as being a dictionary that maps each keyword to the value that we pass alongside it. That is why when we iterate over the </a:t>
            </a:r>
            <a:r>
              <a:rPr lang="en-US" sz="2000" i="1" dirty="0" err="1">
                <a:latin typeface="Arial" panose="020B0604020202020204" pitchFamily="34" charset="0"/>
                <a:cs typeface="Arial" panose="020B0604020202020204" pitchFamily="34" charset="0"/>
              </a:rPr>
              <a:t>kwargs</a:t>
            </a:r>
            <a:r>
              <a:rPr lang="en-US" sz="2000" dirty="0">
                <a:latin typeface="Arial" panose="020B0604020202020204" pitchFamily="34" charset="0"/>
                <a:cs typeface="Arial" panose="020B0604020202020204" pitchFamily="34" charset="0"/>
              </a:rPr>
              <a:t> there doesn’t seem to be any order in which they were printed out.</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Tree>
    <p:extLst>
      <p:ext uri="{BB962C8B-B14F-4D97-AF65-F5344CB8AC3E}">
        <p14:creationId xmlns:p14="http://schemas.microsoft.com/office/powerpoint/2010/main" val="15980717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85750" y="640209"/>
            <a:ext cx="8496300" cy="3087961"/>
          </a:xfrm>
          <a:prstGeom prst="rect">
            <a:avLst/>
          </a:prstGeom>
        </p:spPr>
        <p:txBody>
          <a:bodyPr wrap="square">
            <a:spAutoFit/>
          </a:bodyPr>
          <a:lstStyle/>
          <a:p>
            <a:pPr>
              <a:lnSpc>
                <a:spcPct val="150000"/>
              </a:lnSpc>
            </a:pPr>
            <a:r>
              <a:rPr lang="en-US" sz="2200" b="1" dirty="0">
                <a:latin typeface="Arial" panose="020B0604020202020204" pitchFamily="34" charset="0"/>
                <a:cs typeface="Arial" panose="020B0604020202020204" pitchFamily="34" charset="0"/>
              </a:rPr>
              <a:t>Types of Function Arguments - </a:t>
            </a:r>
            <a:r>
              <a:rPr lang="en-IN" sz="2400" b="1" dirty="0">
                <a:solidFill>
                  <a:srgbClr val="0070C0"/>
                </a:solidFill>
              </a:rPr>
              <a:t>**</a:t>
            </a:r>
            <a:r>
              <a:rPr lang="en-IN" sz="2400" b="1" dirty="0" err="1">
                <a:solidFill>
                  <a:srgbClr val="0070C0"/>
                </a:solidFill>
              </a:rPr>
              <a:t>kwargs</a:t>
            </a:r>
            <a:endParaRPr lang="en-US" sz="2400" b="1" dirty="0">
              <a:solidFill>
                <a:srgbClr val="0070C0"/>
              </a:solidFill>
              <a:latin typeface="Arial" panose="020B0604020202020204" pitchFamily="34" charset="0"/>
              <a:cs typeface="Arial" panose="020B0604020202020204" pitchFamily="34" charset="0"/>
            </a:endParaRPr>
          </a:p>
          <a:p>
            <a:pPr algn="just">
              <a:lnSpc>
                <a:spcPct val="150000"/>
              </a:lnSpc>
            </a:pPr>
            <a:endParaRPr lang="en-US" dirty="0"/>
          </a:p>
          <a:p>
            <a:pPr algn="just">
              <a:lnSpc>
                <a:spcPct val="150000"/>
              </a:lnSpc>
            </a:pPr>
            <a:r>
              <a:rPr lang="en-US" b="1" dirty="0">
                <a:solidFill>
                  <a:srgbClr val="FF0000"/>
                </a:solidFill>
                <a:latin typeface="Arial" panose="020B0604020202020204" pitchFamily="34" charset="0"/>
                <a:cs typeface="Arial" panose="020B0604020202020204" pitchFamily="34" charset="0"/>
              </a:rPr>
              <a:t>Example:</a:t>
            </a:r>
          </a:p>
          <a:p>
            <a:pPr>
              <a:lnSpc>
                <a:spcPct val="150000"/>
              </a:lnSpc>
            </a:pPr>
            <a:r>
              <a:rPr lang="en-US" altLang="en-US" dirty="0">
                <a:solidFill>
                  <a:srgbClr val="FF0000"/>
                </a:solidFill>
                <a:latin typeface="Droid Sans Mono"/>
              </a:rPr>
              <a:t>def </a:t>
            </a:r>
            <a:r>
              <a:rPr lang="en-US" altLang="en-US" dirty="0" err="1">
                <a:solidFill>
                  <a:srgbClr val="FF0000"/>
                </a:solidFill>
                <a:latin typeface="Droid Sans Mono"/>
              </a:rPr>
              <a:t>myfun</a:t>
            </a:r>
            <a:r>
              <a:rPr lang="en-US" altLang="en-US" dirty="0">
                <a:solidFill>
                  <a:srgbClr val="FF0000"/>
                </a:solidFill>
                <a:latin typeface="Droid Sans Mono"/>
              </a:rPr>
              <a:t>(*</a:t>
            </a:r>
            <a:r>
              <a:rPr lang="en-US" altLang="en-US" dirty="0" err="1">
                <a:solidFill>
                  <a:srgbClr val="FF0000"/>
                </a:solidFill>
                <a:latin typeface="Droid Sans Mono"/>
              </a:rPr>
              <a:t>args</a:t>
            </a:r>
            <a:r>
              <a:rPr lang="en-US" altLang="en-US" dirty="0">
                <a:solidFill>
                  <a:srgbClr val="FF0000"/>
                </a:solidFill>
                <a:latin typeface="Droid Sans Mono"/>
              </a:rPr>
              <a:t>):</a:t>
            </a:r>
          </a:p>
          <a:p>
            <a:pPr>
              <a:lnSpc>
                <a:spcPct val="150000"/>
              </a:lnSpc>
            </a:pPr>
            <a:r>
              <a:rPr lang="en-US" altLang="en-US" dirty="0">
                <a:solidFill>
                  <a:srgbClr val="FF0000"/>
                </a:solidFill>
                <a:latin typeface="Droid Sans Mono"/>
              </a:rPr>
              <a:t>      for </a:t>
            </a:r>
            <a:r>
              <a:rPr lang="en-US" altLang="en-US" dirty="0" err="1">
                <a:solidFill>
                  <a:srgbClr val="FF0000"/>
                </a:solidFill>
                <a:latin typeface="Droid Sans Mono"/>
              </a:rPr>
              <a:t>arg</a:t>
            </a:r>
            <a:r>
              <a:rPr lang="en-US" altLang="en-US" dirty="0">
                <a:solidFill>
                  <a:srgbClr val="FF0000"/>
                </a:solidFill>
                <a:latin typeface="Droid Sans Mono"/>
              </a:rPr>
              <a:t> in </a:t>
            </a:r>
            <a:r>
              <a:rPr lang="en-US" altLang="en-US" dirty="0" err="1">
                <a:solidFill>
                  <a:srgbClr val="FF0000"/>
                </a:solidFill>
                <a:latin typeface="Droid Sans Mono"/>
              </a:rPr>
              <a:t>args</a:t>
            </a:r>
            <a:r>
              <a:rPr lang="en-US" altLang="en-US" dirty="0">
                <a:solidFill>
                  <a:srgbClr val="FF0000"/>
                </a:solidFill>
                <a:latin typeface="Droid Sans Mono"/>
              </a:rPr>
              <a:t>:</a:t>
            </a:r>
          </a:p>
          <a:p>
            <a:pPr>
              <a:lnSpc>
                <a:spcPct val="150000"/>
              </a:lnSpc>
            </a:pPr>
            <a:r>
              <a:rPr lang="en-US" altLang="en-US" dirty="0">
                <a:solidFill>
                  <a:srgbClr val="FF0000"/>
                </a:solidFill>
                <a:latin typeface="Droid Sans Mono"/>
              </a:rPr>
              <a:t>            print(</a:t>
            </a:r>
            <a:r>
              <a:rPr lang="en-US" altLang="en-US" dirty="0" err="1">
                <a:solidFill>
                  <a:srgbClr val="FF0000"/>
                </a:solidFill>
                <a:latin typeface="Droid Sans Mono"/>
              </a:rPr>
              <a:t>arg</a:t>
            </a:r>
            <a:r>
              <a:rPr lang="en-US" altLang="en-US" dirty="0">
                <a:solidFill>
                  <a:srgbClr val="FF0000"/>
                </a:solidFill>
                <a:latin typeface="Droid Sans Mono"/>
              </a:rPr>
              <a:t>)</a:t>
            </a:r>
          </a:p>
          <a:p>
            <a:pPr>
              <a:lnSpc>
                <a:spcPct val="150000"/>
              </a:lnSpc>
            </a:pPr>
            <a:r>
              <a:rPr lang="en-US" altLang="en-US" dirty="0" err="1">
                <a:solidFill>
                  <a:srgbClr val="FF0000"/>
                </a:solidFill>
                <a:latin typeface="Droid Sans Mono"/>
              </a:rPr>
              <a:t>myfun</a:t>
            </a:r>
            <a:r>
              <a:rPr lang="en-US" altLang="en-US" dirty="0">
                <a:solidFill>
                  <a:srgbClr val="FF0000"/>
                </a:solidFill>
                <a:latin typeface="Droid Sans Mono"/>
              </a:rPr>
              <a:t>("ram","</a:t>
            </a:r>
            <a:r>
              <a:rPr lang="en-US" altLang="en-US" dirty="0" err="1">
                <a:solidFill>
                  <a:srgbClr val="FF0000"/>
                </a:solidFill>
                <a:latin typeface="Droid Sans Mono"/>
              </a:rPr>
              <a:t>kumar</a:t>
            </a:r>
            <a:r>
              <a:rPr lang="en-US" altLang="en-US" dirty="0">
                <a:solidFill>
                  <a:srgbClr val="FF0000"/>
                </a:solidFill>
                <a:latin typeface="Droid Sans Mono"/>
              </a:rPr>
              <a:t>","hello")</a:t>
            </a:r>
            <a:endParaRPr lang="en-US"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Tree>
    <p:extLst>
      <p:ext uri="{BB962C8B-B14F-4D97-AF65-F5344CB8AC3E}">
        <p14:creationId xmlns:p14="http://schemas.microsoft.com/office/powerpoint/2010/main" val="18385184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85750" y="640209"/>
            <a:ext cx="8496300" cy="456535"/>
          </a:xfrm>
          <a:prstGeom prst="rect">
            <a:avLst/>
          </a:prstGeom>
        </p:spPr>
        <p:txBody>
          <a:bodyPr wrap="square">
            <a:spAutoFit/>
          </a:bodyPr>
          <a:lstStyle/>
          <a:p>
            <a:pPr>
              <a:lnSpc>
                <a:spcPct val="150000"/>
              </a:lnSpc>
            </a:pPr>
            <a:endParaRPr lang="en-US"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
        <p:nvSpPr>
          <p:cNvPr id="15" name="Rectangle 14">
            <a:extLst>
              <a:ext uri="{FF2B5EF4-FFF2-40B4-BE49-F238E27FC236}">
                <a16:creationId xmlns:a16="http://schemas.microsoft.com/office/drawing/2014/main" id="{B147CFEA-7994-47D6-892B-A8C8D8914897}"/>
              </a:ext>
            </a:extLst>
          </p:cNvPr>
          <p:cNvSpPr/>
          <p:nvPr/>
        </p:nvSpPr>
        <p:spPr>
          <a:xfrm>
            <a:off x="285750" y="152400"/>
            <a:ext cx="9163050" cy="4472699"/>
          </a:xfrm>
          <a:prstGeom prst="rect">
            <a:avLst/>
          </a:prstGeom>
        </p:spPr>
        <p:txBody>
          <a:bodyPr wrap="square">
            <a:spAutoFit/>
          </a:bodyPr>
          <a:lstStyle/>
          <a:p>
            <a:pPr algn="just">
              <a:lnSpc>
                <a:spcPct val="150000"/>
              </a:lnSpc>
            </a:pPr>
            <a:r>
              <a:rPr lang="en-US" b="1" dirty="0">
                <a:solidFill>
                  <a:srgbClr val="002060"/>
                </a:solidFill>
                <a:latin typeface="Arial" panose="020B0604020202020204" pitchFamily="34" charset="0"/>
                <a:cs typeface="Arial" panose="020B0604020202020204" pitchFamily="34" charset="0"/>
              </a:rPr>
              <a:t>Example 4 : # Python program to illustrate **</a:t>
            </a:r>
            <a:r>
              <a:rPr lang="en-US" b="1" dirty="0" err="1">
                <a:solidFill>
                  <a:srgbClr val="002060"/>
                </a:solidFill>
                <a:latin typeface="Arial" panose="020B0604020202020204" pitchFamily="34" charset="0"/>
                <a:cs typeface="Arial" panose="020B0604020202020204" pitchFamily="34" charset="0"/>
              </a:rPr>
              <a:t>kargs</a:t>
            </a:r>
            <a:r>
              <a:rPr lang="en-US" b="1" dirty="0">
                <a:solidFill>
                  <a:srgbClr val="002060"/>
                </a:solidFill>
                <a:latin typeface="Arial" panose="020B0604020202020204" pitchFamily="34" charset="0"/>
                <a:cs typeface="Arial" panose="020B0604020202020204" pitchFamily="34" charset="0"/>
              </a:rPr>
              <a:t> for </a:t>
            </a:r>
          </a:p>
          <a:p>
            <a:pPr algn="just">
              <a:lnSpc>
                <a:spcPct val="150000"/>
              </a:lnSpc>
            </a:pPr>
            <a:r>
              <a:rPr lang="en-US" b="1" dirty="0">
                <a:solidFill>
                  <a:srgbClr val="002060"/>
                </a:solidFill>
                <a:latin typeface="Arial" panose="020B0604020202020204" pitchFamily="34" charset="0"/>
                <a:cs typeface="Arial" panose="020B0604020202020204" pitchFamily="34" charset="0"/>
              </a:rPr>
              <a:t>	      # variable number of keyword arguments with </a:t>
            </a:r>
          </a:p>
          <a:p>
            <a:pPr algn="just">
              <a:lnSpc>
                <a:spcPct val="150000"/>
              </a:lnSpc>
            </a:pPr>
            <a:r>
              <a:rPr lang="en-US" b="1" dirty="0">
                <a:solidFill>
                  <a:srgbClr val="002060"/>
                </a:solidFill>
                <a:latin typeface="Arial" panose="020B0604020202020204" pitchFamily="34" charset="0"/>
                <a:cs typeface="Arial" panose="020B0604020202020204" pitchFamily="34" charset="0"/>
              </a:rPr>
              <a:t>                    # one extra argument. </a:t>
            </a:r>
          </a:p>
          <a:p>
            <a:pPr algn="just">
              <a:lnSpc>
                <a:spcPct val="150000"/>
              </a:lnSpc>
            </a:pPr>
            <a:r>
              <a:rPr lang="en-US" altLang="en-US" sz="2400" dirty="0">
                <a:solidFill>
                  <a:srgbClr val="FF0000"/>
                </a:solidFill>
                <a:latin typeface="Droid Sans Mono"/>
              </a:rPr>
              <a:t>def </a:t>
            </a:r>
            <a:r>
              <a:rPr lang="en-US" altLang="en-US" sz="2400" dirty="0" err="1">
                <a:solidFill>
                  <a:srgbClr val="FF0000"/>
                </a:solidFill>
                <a:latin typeface="Droid Sans Mono"/>
              </a:rPr>
              <a:t>myfun</a:t>
            </a:r>
            <a:r>
              <a:rPr lang="en-US" altLang="en-US" sz="2400" dirty="0">
                <a:solidFill>
                  <a:srgbClr val="FF0000"/>
                </a:solidFill>
                <a:latin typeface="Droid Sans Mono"/>
              </a:rPr>
              <a:t>(arg1, **</a:t>
            </a:r>
            <a:r>
              <a:rPr lang="en-US" altLang="en-US" sz="2400" dirty="0" err="1">
                <a:solidFill>
                  <a:srgbClr val="FF0000"/>
                </a:solidFill>
                <a:latin typeface="Droid Sans Mono"/>
              </a:rPr>
              <a:t>kwargs</a:t>
            </a:r>
            <a:r>
              <a:rPr lang="en-US" altLang="en-US" sz="2400" dirty="0">
                <a:solidFill>
                  <a:srgbClr val="FF0000"/>
                </a:solidFill>
                <a:latin typeface="Droid Sans Mono"/>
              </a:rPr>
              <a:t>): </a:t>
            </a:r>
          </a:p>
          <a:p>
            <a:pPr algn="just">
              <a:lnSpc>
                <a:spcPct val="150000"/>
              </a:lnSpc>
            </a:pPr>
            <a:r>
              <a:rPr lang="en-US" altLang="en-US" sz="2400" dirty="0">
                <a:solidFill>
                  <a:srgbClr val="FF0000"/>
                </a:solidFill>
                <a:latin typeface="Droid Sans Mono"/>
              </a:rPr>
              <a:t>	for key, value in </a:t>
            </a:r>
            <a:r>
              <a:rPr lang="en-US" altLang="en-US" sz="2400" dirty="0" err="1">
                <a:solidFill>
                  <a:srgbClr val="FF0000"/>
                </a:solidFill>
                <a:latin typeface="Droid Sans Mono"/>
              </a:rPr>
              <a:t>kwargs.items</a:t>
            </a:r>
            <a:r>
              <a:rPr lang="en-US" altLang="en-US" sz="2400" dirty="0">
                <a:solidFill>
                  <a:srgbClr val="FF0000"/>
                </a:solidFill>
                <a:latin typeface="Droid Sans Mono"/>
              </a:rPr>
              <a:t>(): </a:t>
            </a:r>
          </a:p>
          <a:p>
            <a:pPr algn="just">
              <a:lnSpc>
                <a:spcPct val="150000"/>
              </a:lnSpc>
            </a:pPr>
            <a:r>
              <a:rPr lang="en-US" altLang="en-US" sz="2400" dirty="0">
                <a:solidFill>
                  <a:srgbClr val="FF0000"/>
                </a:solidFill>
                <a:latin typeface="Droid Sans Mono"/>
              </a:rPr>
              <a:t>		print ("%s == %s" %(key, value)) </a:t>
            </a:r>
          </a:p>
          <a:p>
            <a:pPr algn="just">
              <a:lnSpc>
                <a:spcPct val="150000"/>
              </a:lnSpc>
            </a:pPr>
            <a:r>
              <a:rPr lang="en-US" altLang="en-US" sz="2400" dirty="0">
                <a:solidFill>
                  <a:srgbClr val="FF0000"/>
                </a:solidFill>
                <a:latin typeface="Droid Sans Mono"/>
              </a:rPr>
              <a:t># Driver code </a:t>
            </a:r>
          </a:p>
          <a:p>
            <a:pPr algn="just">
              <a:lnSpc>
                <a:spcPct val="150000"/>
              </a:lnSpc>
            </a:pPr>
            <a:r>
              <a:rPr lang="en-US" altLang="en-US" sz="2400" dirty="0" err="1">
                <a:solidFill>
                  <a:srgbClr val="FF0000"/>
                </a:solidFill>
                <a:latin typeface="Droid Sans Mono"/>
              </a:rPr>
              <a:t>myfun</a:t>
            </a:r>
            <a:r>
              <a:rPr lang="en-US" altLang="en-US" sz="2400" dirty="0">
                <a:solidFill>
                  <a:srgbClr val="FF0000"/>
                </a:solidFill>
                <a:latin typeface="Droid Sans Mono"/>
              </a:rPr>
              <a:t>("Hi", first ='Ram', mid ='Kumar', last='Hello’)</a:t>
            </a:r>
          </a:p>
          <a:p>
            <a:pPr>
              <a:lnSpc>
                <a:spcPct val="150000"/>
              </a:lnSpc>
            </a:pPr>
            <a:endParaRPr lang="en-US" b="1" dirty="0">
              <a:solidFill>
                <a:srgbClr val="FF0000"/>
              </a:solidFill>
              <a:latin typeface="Droid Sans Mono"/>
              <a:cs typeface="Arial" panose="020B0604020202020204" pitchFamily="34" charset="0"/>
            </a:endParaRPr>
          </a:p>
        </p:txBody>
      </p:sp>
    </p:spTree>
    <p:extLst>
      <p:ext uri="{BB962C8B-B14F-4D97-AF65-F5344CB8AC3E}">
        <p14:creationId xmlns:p14="http://schemas.microsoft.com/office/powerpoint/2010/main" val="25951791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85750" y="640209"/>
            <a:ext cx="8496300" cy="456535"/>
          </a:xfrm>
          <a:prstGeom prst="rect">
            <a:avLst/>
          </a:prstGeom>
        </p:spPr>
        <p:txBody>
          <a:bodyPr wrap="square">
            <a:spAutoFit/>
          </a:bodyPr>
          <a:lstStyle/>
          <a:p>
            <a:pPr>
              <a:lnSpc>
                <a:spcPct val="150000"/>
              </a:lnSpc>
            </a:pPr>
            <a:endParaRPr lang="en-US"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
        <p:nvSpPr>
          <p:cNvPr id="15" name="Rectangle 14">
            <a:extLst>
              <a:ext uri="{FF2B5EF4-FFF2-40B4-BE49-F238E27FC236}">
                <a16:creationId xmlns:a16="http://schemas.microsoft.com/office/drawing/2014/main" id="{B147CFEA-7994-47D6-892B-A8C8D8914897}"/>
              </a:ext>
            </a:extLst>
          </p:cNvPr>
          <p:cNvSpPr/>
          <p:nvPr/>
        </p:nvSpPr>
        <p:spPr>
          <a:xfrm>
            <a:off x="285750" y="152400"/>
            <a:ext cx="9163050" cy="5442452"/>
          </a:xfrm>
          <a:prstGeom prst="rect">
            <a:avLst/>
          </a:prstGeom>
        </p:spPr>
        <p:txBody>
          <a:bodyPr wrap="square">
            <a:spAutoFit/>
          </a:bodyPr>
          <a:lstStyle/>
          <a:p>
            <a:pPr>
              <a:lnSpc>
                <a:spcPct val="150000"/>
              </a:lnSpc>
            </a:pPr>
            <a:r>
              <a:rPr lang="en-US" b="1" dirty="0">
                <a:solidFill>
                  <a:srgbClr val="FF0000"/>
                </a:solidFill>
                <a:latin typeface="Arial" panose="020B0604020202020204" pitchFamily="34" charset="0"/>
                <a:cs typeface="Arial" panose="020B0604020202020204" pitchFamily="34" charset="0"/>
              </a:rPr>
              <a:t>Example 5 : Using *</a:t>
            </a:r>
            <a:r>
              <a:rPr lang="en-US" b="1" dirty="0" err="1">
                <a:solidFill>
                  <a:srgbClr val="FF0000"/>
                </a:solidFill>
                <a:latin typeface="Arial" panose="020B0604020202020204" pitchFamily="34" charset="0"/>
                <a:cs typeface="Arial" panose="020B0604020202020204" pitchFamily="34" charset="0"/>
              </a:rPr>
              <a:t>args</a:t>
            </a:r>
            <a:r>
              <a:rPr lang="en-US" b="1" dirty="0">
                <a:solidFill>
                  <a:srgbClr val="FF0000"/>
                </a:solidFill>
                <a:latin typeface="Arial" panose="020B0604020202020204" pitchFamily="34" charset="0"/>
                <a:cs typeface="Arial" panose="020B0604020202020204" pitchFamily="34" charset="0"/>
              </a:rPr>
              <a:t> and **</a:t>
            </a:r>
            <a:r>
              <a:rPr lang="en-US" b="1" dirty="0" err="1">
                <a:solidFill>
                  <a:srgbClr val="FF0000"/>
                </a:solidFill>
                <a:latin typeface="Arial" panose="020B0604020202020204" pitchFamily="34" charset="0"/>
                <a:cs typeface="Arial" panose="020B0604020202020204" pitchFamily="34" charset="0"/>
              </a:rPr>
              <a:t>kwargs</a:t>
            </a:r>
            <a:r>
              <a:rPr lang="en-US" b="1" dirty="0">
                <a:solidFill>
                  <a:srgbClr val="FF0000"/>
                </a:solidFill>
                <a:latin typeface="Arial" panose="020B0604020202020204" pitchFamily="34" charset="0"/>
                <a:cs typeface="Arial" panose="020B0604020202020204" pitchFamily="34" charset="0"/>
              </a:rPr>
              <a:t> to call a function</a:t>
            </a:r>
          </a:p>
          <a:p>
            <a:pPr algn="just">
              <a:lnSpc>
                <a:spcPct val="150000"/>
              </a:lnSpc>
            </a:pPr>
            <a:r>
              <a:rPr lang="en-US" altLang="en-US" dirty="0">
                <a:solidFill>
                  <a:srgbClr val="FF0000"/>
                </a:solidFill>
                <a:latin typeface="Droid Sans Mono"/>
              </a:rPr>
              <a:t>def </a:t>
            </a:r>
            <a:r>
              <a:rPr lang="en-US" altLang="en-US" dirty="0" err="1">
                <a:solidFill>
                  <a:srgbClr val="FF0000"/>
                </a:solidFill>
                <a:latin typeface="Droid Sans Mono"/>
              </a:rPr>
              <a:t>myfun</a:t>
            </a:r>
            <a:r>
              <a:rPr lang="en-US" altLang="en-US" dirty="0">
                <a:solidFill>
                  <a:srgbClr val="FF0000"/>
                </a:solidFill>
                <a:latin typeface="Droid Sans Mono"/>
              </a:rPr>
              <a:t>(arg1, arg2, arg3): </a:t>
            </a:r>
          </a:p>
          <a:p>
            <a:pPr algn="just">
              <a:lnSpc>
                <a:spcPct val="150000"/>
              </a:lnSpc>
            </a:pPr>
            <a:r>
              <a:rPr lang="en-US" altLang="en-US" dirty="0">
                <a:solidFill>
                  <a:srgbClr val="FF0000"/>
                </a:solidFill>
                <a:latin typeface="Droid Sans Mono"/>
              </a:rPr>
              <a:t>	print("arg1:", arg1) </a:t>
            </a:r>
          </a:p>
          <a:p>
            <a:pPr algn="just">
              <a:lnSpc>
                <a:spcPct val="150000"/>
              </a:lnSpc>
            </a:pPr>
            <a:r>
              <a:rPr lang="en-US" altLang="en-US" dirty="0">
                <a:solidFill>
                  <a:srgbClr val="FF0000"/>
                </a:solidFill>
                <a:latin typeface="Droid Sans Mono"/>
              </a:rPr>
              <a:t>	print("arg2:", arg2) </a:t>
            </a:r>
          </a:p>
          <a:p>
            <a:pPr algn="just">
              <a:lnSpc>
                <a:spcPct val="150000"/>
              </a:lnSpc>
            </a:pPr>
            <a:r>
              <a:rPr lang="en-US" altLang="en-US" dirty="0">
                <a:solidFill>
                  <a:srgbClr val="FF0000"/>
                </a:solidFill>
                <a:latin typeface="Droid Sans Mono"/>
              </a:rPr>
              <a:t>	print("arg3:", arg3) </a:t>
            </a:r>
          </a:p>
          <a:p>
            <a:pPr algn="just">
              <a:lnSpc>
                <a:spcPct val="150000"/>
              </a:lnSpc>
            </a:pPr>
            <a:r>
              <a:rPr lang="en-US" altLang="en-US" dirty="0">
                <a:solidFill>
                  <a:srgbClr val="FF0000"/>
                </a:solidFill>
                <a:latin typeface="Droid Sans Mono"/>
              </a:rPr>
              <a:t>	</a:t>
            </a:r>
          </a:p>
          <a:p>
            <a:pPr algn="just">
              <a:lnSpc>
                <a:spcPct val="150000"/>
              </a:lnSpc>
            </a:pPr>
            <a:r>
              <a:rPr lang="en-US" altLang="en-US" dirty="0">
                <a:solidFill>
                  <a:srgbClr val="FF0000"/>
                </a:solidFill>
                <a:latin typeface="Droid Sans Mono"/>
              </a:rPr>
              <a:t># Now we can use *</a:t>
            </a:r>
            <a:r>
              <a:rPr lang="en-US" altLang="en-US" dirty="0" err="1">
                <a:solidFill>
                  <a:srgbClr val="FF0000"/>
                </a:solidFill>
                <a:latin typeface="Droid Sans Mono"/>
              </a:rPr>
              <a:t>args</a:t>
            </a:r>
            <a:r>
              <a:rPr lang="en-US" altLang="en-US" dirty="0">
                <a:solidFill>
                  <a:srgbClr val="FF0000"/>
                </a:solidFill>
                <a:latin typeface="Droid Sans Mono"/>
              </a:rPr>
              <a:t> or **</a:t>
            </a:r>
            <a:r>
              <a:rPr lang="en-US" altLang="en-US" dirty="0" err="1">
                <a:solidFill>
                  <a:srgbClr val="FF0000"/>
                </a:solidFill>
                <a:latin typeface="Droid Sans Mono"/>
              </a:rPr>
              <a:t>kwargs</a:t>
            </a:r>
            <a:r>
              <a:rPr lang="en-US" altLang="en-US" dirty="0">
                <a:solidFill>
                  <a:srgbClr val="FF0000"/>
                </a:solidFill>
                <a:latin typeface="Droid Sans Mono"/>
              </a:rPr>
              <a:t> to </a:t>
            </a:r>
          </a:p>
          <a:p>
            <a:pPr algn="just">
              <a:lnSpc>
                <a:spcPct val="150000"/>
              </a:lnSpc>
            </a:pPr>
            <a:r>
              <a:rPr lang="en-US" altLang="en-US" dirty="0">
                <a:solidFill>
                  <a:srgbClr val="FF0000"/>
                </a:solidFill>
                <a:latin typeface="Droid Sans Mono"/>
              </a:rPr>
              <a:t># pass arguments to this function : </a:t>
            </a:r>
          </a:p>
          <a:p>
            <a:pPr algn="just">
              <a:lnSpc>
                <a:spcPct val="150000"/>
              </a:lnSpc>
            </a:pPr>
            <a:r>
              <a:rPr lang="en-US" altLang="en-US" dirty="0" err="1">
                <a:solidFill>
                  <a:srgbClr val="FF0000"/>
                </a:solidFill>
                <a:latin typeface="Droid Sans Mono"/>
              </a:rPr>
              <a:t>args</a:t>
            </a:r>
            <a:r>
              <a:rPr lang="en-US" altLang="en-US" dirty="0">
                <a:solidFill>
                  <a:srgbClr val="FF0000"/>
                </a:solidFill>
                <a:latin typeface="Droid Sans Mono"/>
              </a:rPr>
              <a:t> = ("Ram", "Kumar", "Hello") </a:t>
            </a:r>
          </a:p>
          <a:p>
            <a:pPr algn="just">
              <a:lnSpc>
                <a:spcPct val="150000"/>
              </a:lnSpc>
            </a:pPr>
            <a:r>
              <a:rPr lang="en-US" altLang="en-US" dirty="0" err="1">
                <a:solidFill>
                  <a:srgbClr val="FF0000"/>
                </a:solidFill>
                <a:latin typeface="Droid Sans Mono"/>
              </a:rPr>
              <a:t>myfun</a:t>
            </a:r>
            <a:r>
              <a:rPr lang="en-US" altLang="en-US" dirty="0">
                <a:solidFill>
                  <a:srgbClr val="FF0000"/>
                </a:solidFill>
                <a:latin typeface="Droid Sans Mono"/>
              </a:rPr>
              <a:t>(*</a:t>
            </a:r>
            <a:r>
              <a:rPr lang="en-US" altLang="en-US" dirty="0" err="1">
                <a:solidFill>
                  <a:srgbClr val="FF0000"/>
                </a:solidFill>
                <a:latin typeface="Droid Sans Mono"/>
              </a:rPr>
              <a:t>args</a:t>
            </a:r>
            <a:r>
              <a:rPr lang="en-US" altLang="en-US" dirty="0">
                <a:solidFill>
                  <a:srgbClr val="FF0000"/>
                </a:solidFill>
                <a:latin typeface="Droid Sans Mono"/>
              </a:rPr>
              <a:t>) </a:t>
            </a:r>
          </a:p>
          <a:p>
            <a:pPr algn="just">
              <a:lnSpc>
                <a:spcPct val="150000"/>
              </a:lnSpc>
            </a:pPr>
            <a:endParaRPr lang="en-US" altLang="en-US" dirty="0">
              <a:solidFill>
                <a:srgbClr val="FF0000"/>
              </a:solidFill>
              <a:latin typeface="Droid Sans Mono"/>
            </a:endParaRPr>
          </a:p>
          <a:p>
            <a:pPr algn="just">
              <a:lnSpc>
                <a:spcPct val="150000"/>
              </a:lnSpc>
            </a:pPr>
            <a:r>
              <a:rPr lang="en-US" altLang="en-US" dirty="0" err="1">
                <a:solidFill>
                  <a:srgbClr val="FF0000"/>
                </a:solidFill>
                <a:latin typeface="Droid Sans Mono"/>
              </a:rPr>
              <a:t>kwargs</a:t>
            </a:r>
            <a:r>
              <a:rPr lang="en-US" altLang="en-US" dirty="0">
                <a:solidFill>
                  <a:srgbClr val="FF0000"/>
                </a:solidFill>
                <a:latin typeface="Droid Sans Mono"/>
              </a:rPr>
              <a:t> = {"arg1" : "Hello", "arg2" : "Ram", "arg3" : "Kumar"} </a:t>
            </a:r>
          </a:p>
          <a:p>
            <a:pPr algn="just">
              <a:lnSpc>
                <a:spcPct val="150000"/>
              </a:lnSpc>
            </a:pPr>
            <a:r>
              <a:rPr lang="en-US" altLang="en-US" dirty="0" err="1">
                <a:solidFill>
                  <a:srgbClr val="FF0000"/>
                </a:solidFill>
                <a:latin typeface="Droid Sans Mono"/>
              </a:rPr>
              <a:t>myfun</a:t>
            </a:r>
            <a:r>
              <a:rPr lang="en-US" altLang="en-US" dirty="0">
                <a:solidFill>
                  <a:srgbClr val="FF0000"/>
                </a:solidFill>
                <a:latin typeface="Droid Sans Mono"/>
              </a:rPr>
              <a:t>(**</a:t>
            </a:r>
            <a:r>
              <a:rPr lang="en-US" altLang="en-US" dirty="0" err="1">
                <a:solidFill>
                  <a:srgbClr val="FF0000"/>
                </a:solidFill>
                <a:latin typeface="Droid Sans Mono"/>
              </a:rPr>
              <a:t>kwargs</a:t>
            </a:r>
            <a:r>
              <a:rPr lang="en-US" altLang="en-US" dirty="0">
                <a:solidFill>
                  <a:srgbClr val="FF0000"/>
                </a:solidFill>
                <a:latin typeface="Droid Sans Mono"/>
              </a:rPr>
              <a:t>)</a:t>
            </a:r>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13629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85750" y="640209"/>
            <a:ext cx="8496300" cy="456535"/>
          </a:xfrm>
          <a:prstGeom prst="rect">
            <a:avLst/>
          </a:prstGeom>
        </p:spPr>
        <p:txBody>
          <a:bodyPr wrap="square">
            <a:spAutoFit/>
          </a:bodyPr>
          <a:lstStyle/>
          <a:p>
            <a:pPr>
              <a:lnSpc>
                <a:spcPct val="150000"/>
              </a:lnSpc>
            </a:pPr>
            <a:endParaRPr lang="en-US"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
        <p:nvSpPr>
          <p:cNvPr id="15" name="Rectangle 14">
            <a:extLst>
              <a:ext uri="{FF2B5EF4-FFF2-40B4-BE49-F238E27FC236}">
                <a16:creationId xmlns:a16="http://schemas.microsoft.com/office/drawing/2014/main" id="{B147CFEA-7994-47D6-892B-A8C8D8914897}"/>
              </a:ext>
            </a:extLst>
          </p:cNvPr>
          <p:cNvSpPr/>
          <p:nvPr/>
        </p:nvSpPr>
        <p:spPr>
          <a:xfrm>
            <a:off x="285750" y="152400"/>
            <a:ext cx="9163050" cy="3365024"/>
          </a:xfrm>
          <a:prstGeom prst="rect">
            <a:avLst/>
          </a:prstGeom>
        </p:spPr>
        <p:txBody>
          <a:bodyPr wrap="square">
            <a:spAutoFit/>
          </a:bodyPr>
          <a:lstStyle/>
          <a:p>
            <a:pPr>
              <a:lnSpc>
                <a:spcPct val="150000"/>
              </a:lnSpc>
            </a:pPr>
            <a:r>
              <a:rPr lang="en-US" b="1" dirty="0">
                <a:solidFill>
                  <a:srgbClr val="FF0000"/>
                </a:solidFill>
                <a:latin typeface="Arial" panose="020B0604020202020204" pitchFamily="34" charset="0"/>
                <a:cs typeface="Arial" panose="020B0604020202020204" pitchFamily="34" charset="0"/>
              </a:rPr>
              <a:t>Example 6 : Using *</a:t>
            </a:r>
            <a:r>
              <a:rPr lang="en-US" b="1" dirty="0" err="1">
                <a:solidFill>
                  <a:srgbClr val="FF0000"/>
                </a:solidFill>
                <a:latin typeface="Arial" panose="020B0604020202020204" pitchFamily="34" charset="0"/>
                <a:cs typeface="Arial" panose="020B0604020202020204" pitchFamily="34" charset="0"/>
              </a:rPr>
              <a:t>args</a:t>
            </a:r>
            <a:r>
              <a:rPr lang="en-US" b="1" dirty="0">
                <a:solidFill>
                  <a:srgbClr val="FF0000"/>
                </a:solidFill>
                <a:latin typeface="Arial" panose="020B0604020202020204" pitchFamily="34" charset="0"/>
                <a:cs typeface="Arial" panose="020B0604020202020204" pitchFamily="34" charset="0"/>
              </a:rPr>
              <a:t> and **</a:t>
            </a:r>
            <a:r>
              <a:rPr lang="en-US" b="1" dirty="0" err="1">
                <a:solidFill>
                  <a:srgbClr val="FF0000"/>
                </a:solidFill>
                <a:latin typeface="Arial" panose="020B0604020202020204" pitchFamily="34" charset="0"/>
                <a:cs typeface="Arial" panose="020B0604020202020204" pitchFamily="34" charset="0"/>
              </a:rPr>
              <a:t>kwargs</a:t>
            </a:r>
            <a:r>
              <a:rPr lang="en-US" b="1" dirty="0">
                <a:solidFill>
                  <a:srgbClr val="FF0000"/>
                </a:solidFill>
                <a:latin typeface="Arial" panose="020B0604020202020204" pitchFamily="34" charset="0"/>
                <a:cs typeface="Arial" panose="020B0604020202020204" pitchFamily="34" charset="0"/>
              </a:rPr>
              <a:t> in same line to call a function</a:t>
            </a:r>
          </a:p>
          <a:p>
            <a:pPr>
              <a:lnSpc>
                <a:spcPct val="150000"/>
              </a:lnSpc>
            </a:pPr>
            <a:r>
              <a:rPr lang="en-US" dirty="0">
                <a:solidFill>
                  <a:srgbClr val="FF0000"/>
                </a:solidFill>
                <a:latin typeface="Arial" panose="020B0604020202020204" pitchFamily="34" charset="0"/>
                <a:cs typeface="Arial" panose="020B0604020202020204" pitchFamily="34" charset="0"/>
              </a:rPr>
              <a:t>def </a:t>
            </a:r>
            <a:r>
              <a:rPr lang="en-US" dirty="0" err="1">
                <a:solidFill>
                  <a:srgbClr val="FF0000"/>
                </a:solidFill>
                <a:latin typeface="Arial" panose="020B0604020202020204" pitchFamily="34" charset="0"/>
                <a:cs typeface="Arial" panose="020B0604020202020204" pitchFamily="34" charset="0"/>
              </a:rPr>
              <a:t>myfun</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args</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kwargs</a:t>
            </a:r>
            <a:r>
              <a:rPr lang="en-US" dirty="0">
                <a:solidFill>
                  <a:srgbClr val="FF0000"/>
                </a:solidFill>
                <a:latin typeface="Arial" panose="020B0604020202020204" pitchFamily="34" charset="0"/>
                <a:cs typeface="Arial" panose="020B0604020202020204" pitchFamily="34" charset="0"/>
              </a:rPr>
              <a:t>): </a:t>
            </a:r>
          </a:p>
          <a:p>
            <a:pPr>
              <a:lnSpc>
                <a:spcPct val="150000"/>
              </a:lnSpc>
            </a:pPr>
            <a:r>
              <a:rPr lang="en-US" dirty="0">
                <a:solidFill>
                  <a:srgbClr val="FF0000"/>
                </a:solidFill>
                <a:latin typeface="Arial" panose="020B0604020202020204" pitchFamily="34" charset="0"/>
                <a:cs typeface="Arial" panose="020B0604020202020204" pitchFamily="34" charset="0"/>
              </a:rPr>
              <a:t>	print("</a:t>
            </a:r>
            <a:r>
              <a:rPr lang="en-US" dirty="0" err="1">
                <a:solidFill>
                  <a:srgbClr val="FF0000"/>
                </a:solidFill>
                <a:latin typeface="Arial" panose="020B0604020202020204" pitchFamily="34" charset="0"/>
                <a:cs typeface="Arial" panose="020B0604020202020204" pitchFamily="34" charset="0"/>
              </a:rPr>
              <a:t>args</a:t>
            </a:r>
            <a:r>
              <a:rPr lang="en-US" dirty="0">
                <a:solidFill>
                  <a:srgbClr val="FF0000"/>
                </a:solidFill>
                <a:latin typeface="Arial" panose="020B0604020202020204" pitchFamily="34" charset="0"/>
                <a:cs typeface="Arial" panose="020B0604020202020204" pitchFamily="34" charset="0"/>
              </a:rPr>
              <a:t>: ", </a:t>
            </a:r>
            <a:r>
              <a:rPr lang="en-US" dirty="0" err="1">
                <a:solidFill>
                  <a:srgbClr val="FF0000"/>
                </a:solidFill>
                <a:latin typeface="Arial" panose="020B0604020202020204" pitchFamily="34" charset="0"/>
                <a:cs typeface="Arial" panose="020B0604020202020204" pitchFamily="34" charset="0"/>
              </a:rPr>
              <a:t>args</a:t>
            </a:r>
            <a:r>
              <a:rPr lang="en-US" dirty="0">
                <a:solidFill>
                  <a:srgbClr val="FF0000"/>
                </a:solidFill>
                <a:latin typeface="Arial" panose="020B0604020202020204" pitchFamily="34" charset="0"/>
                <a:cs typeface="Arial" panose="020B0604020202020204" pitchFamily="34" charset="0"/>
              </a:rPr>
              <a:t>) </a:t>
            </a:r>
          </a:p>
          <a:p>
            <a:pPr>
              <a:lnSpc>
                <a:spcPct val="150000"/>
              </a:lnSpc>
            </a:pPr>
            <a:r>
              <a:rPr lang="en-US" dirty="0">
                <a:solidFill>
                  <a:srgbClr val="FF0000"/>
                </a:solidFill>
                <a:latin typeface="Arial" panose="020B0604020202020204" pitchFamily="34" charset="0"/>
                <a:cs typeface="Arial" panose="020B0604020202020204" pitchFamily="34" charset="0"/>
              </a:rPr>
              <a:t>	print("</a:t>
            </a:r>
            <a:r>
              <a:rPr lang="en-US" dirty="0" err="1">
                <a:solidFill>
                  <a:srgbClr val="FF0000"/>
                </a:solidFill>
                <a:latin typeface="Arial" panose="020B0604020202020204" pitchFamily="34" charset="0"/>
                <a:cs typeface="Arial" panose="020B0604020202020204" pitchFamily="34" charset="0"/>
              </a:rPr>
              <a:t>kwargs</a:t>
            </a:r>
            <a:r>
              <a:rPr lang="en-US" dirty="0">
                <a:solidFill>
                  <a:srgbClr val="FF0000"/>
                </a:solidFill>
                <a:latin typeface="Arial" panose="020B0604020202020204" pitchFamily="34" charset="0"/>
                <a:cs typeface="Arial" panose="020B0604020202020204" pitchFamily="34" charset="0"/>
              </a:rPr>
              <a:t>: ", </a:t>
            </a:r>
            <a:r>
              <a:rPr lang="en-US" dirty="0" err="1">
                <a:solidFill>
                  <a:srgbClr val="FF0000"/>
                </a:solidFill>
                <a:latin typeface="Arial" panose="020B0604020202020204" pitchFamily="34" charset="0"/>
                <a:cs typeface="Arial" panose="020B0604020202020204" pitchFamily="34" charset="0"/>
              </a:rPr>
              <a:t>kwargs</a:t>
            </a:r>
            <a:r>
              <a:rPr lang="en-US" dirty="0">
                <a:solidFill>
                  <a:srgbClr val="FF0000"/>
                </a:solidFill>
                <a:latin typeface="Arial" panose="020B0604020202020204" pitchFamily="34" charset="0"/>
                <a:cs typeface="Arial" panose="020B0604020202020204" pitchFamily="34" charset="0"/>
              </a:rPr>
              <a:t>) </a:t>
            </a:r>
          </a:p>
          <a:p>
            <a:pPr>
              <a:lnSpc>
                <a:spcPct val="150000"/>
              </a:lnSpc>
            </a:pPr>
            <a:endParaRPr lang="en-US" dirty="0">
              <a:solidFill>
                <a:srgbClr val="FF0000"/>
              </a:solidFill>
              <a:latin typeface="Arial" panose="020B0604020202020204" pitchFamily="34" charset="0"/>
              <a:cs typeface="Arial" panose="020B0604020202020204" pitchFamily="34" charset="0"/>
            </a:endParaRPr>
          </a:p>
          <a:p>
            <a:pPr>
              <a:lnSpc>
                <a:spcPct val="150000"/>
              </a:lnSpc>
            </a:pPr>
            <a:endParaRPr lang="en-US" dirty="0">
              <a:solidFill>
                <a:srgbClr val="FF0000"/>
              </a:solidFill>
              <a:latin typeface="Arial" panose="020B0604020202020204" pitchFamily="34" charset="0"/>
              <a:cs typeface="Arial" panose="020B0604020202020204" pitchFamily="34" charset="0"/>
            </a:endParaRPr>
          </a:p>
          <a:p>
            <a:pPr>
              <a:lnSpc>
                <a:spcPct val="150000"/>
              </a:lnSpc>
            </a:pPr>
            <a:r>
              <a:rPr lang="en-US" dirty="0">
                <a:solidFill>
                  <a:srgbClr val="FF0000"/>
                </a:solidFill>
                <a:latin typeface="Arial" panose="020B0604020202020204" pitchFamily="34" charset="0"/>
                <a:cs typeface="Arial" panose="020B0604020202020204" pitchFamily="34" charset="0"/>
              </a:rPr>
              <a:t># Now we can use both *</a:t>
            </a:r>
            <a:r>
              <a:rPr lang="en-US" dirty="0" err="1">
                <a:solidFill>
                  <a:srgbClr val="FF0000"/>
                </a:solidFill>
                <a:latin typeface="Arial" panose="020B0604020202020204" pitchFamily="34" charset="0"/>
                <a:cs typeface="Arial" panose="020B0604020202020204" pitchFamily="34" charset="0"/>
              </a:rPr>
              <a:t>args</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kwargs</a:t>
            </a:r>
            <a:r>
              <a:rPr lang="en-US" dirty="0">
                <a:solidFill>
                  <a:srgbClr val="FF0000"/>
                </a:solidFill>
                <a:latin typeface="Arial" panose="020B0604020202020204" pitchFamily="34" charset="0"/>
                <a:cs typeface="Arial" panose="020B0604020202020204" pitchFamily="34" charset="0"/>
              </a:rPr>
              <a:t> to pass arguments to this function : </a:t>
            </a:r>
          </a:p>
          <a:p>
            <a:pPr>
              <a:lnSpc>
                <a:spcPct val="150000"/>
              </a:lnSpc>
            </a:pPr>
            <a:r>
              <a:rPr lang="en-US" dirty="0" err="1">
                <a:solidFill>
                  <a:srgbClr val="FF0000"/>
                </a:solidFill>
                <a:latin typeface="Arial" panose="020B0604020202020204" pitchFamily="34" charset="0"/>
                <a:cs typeface="Arial" panose="020B0604020202020204" pitchFamily="34" charset="0"/>
              </a:rPr>
              <a:t>myfun</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Ram','Kumar','Hello',first</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How",mid</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are",last</a:t>
            </a:r>
            <a:r>
              <a:rPr lang="en-US" dirty="0">
                <a:solidFill>
                  <a:srgbClr val="FF0000"/>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165840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04800" y="540026"/>
            <a:ext cx="8610600" cy="5667642"/>
          </a:xfrm>
          <a:prstGeom prst="rect">
            <a:avLst/>
          </a:prstGeom>
        </p:spPr>
        <p:txBody>
          <a:bodyPr wrap="square">
            <a:spAutoFit/>
          </a:bodyPr>
          <a:lstStyle/>
          <a:p>
            <a:pPr lvl="0" eaLnBrk="0" fontAlgn="base" hangingPunct="0">
              <a:lnSpc>
                <a:spcPct val="150000"/>
              </a:lnSpc>
              <a:spcBef>
                <a:spcPct val="0"/>
              </a:spcBef>
              <a:spcAft>
                <a:spcPct val="0"/>
              </a:spcAft>
            </a:pPr>
            <a:r>
              <a:rPr lang="en-US" altLang="en-US" sz="2400" b="1" dirty="0">
                <a:solidFill>
                  <a:srgbClr val="25265E"/>
                </a:solidFill>
                <a:latin typeface="Arial" panose="020B0604020202020204" pitchFamily="34" charset="0"/>
                <a:cs typeface="Arial" panose="020B0604020202020204" pitchFamily="34" charset="0"/>
              </a:rPr>
              <a:t>Python Indentation</a:t>
            </a:r>
          </a:p>
          <a:p>
            <a:pPr lvl="0"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Most of the programming languages like C, C++, and Java use braces { } to define a block of code. Python, however, uses indentation.</a:t>
            </a:r>
          </a:p>
          <a:p>
            <a:pPr lvl="0"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A code block (body of a </a:t>
            </a:r>
            <a:r>
              <a:rPr lang="en-US" altLang="en-US" sz="2000" dirty="0">
                <a:solidFill>
                  <a:srgbClr val="0556F3"/>
                </a:solidFill>
                <a:latin typeface="Arial" panose="020B0604020202020204" pitchFamily="34" charset="0"/>
                <a:cs typeface="Arial" panose="020B0604020202020204" pitchFamily="34" charset="0"/>
                <a:hlinkClick r:id="rId2"/>
              </a:rPr>
              <a:t>function</a:t>
            </a:r>
            <a:r>
              <a:rPr lang="en-US" altLang="en-US" sz="2000" dirty="0">
                <a:latin typeface="Arial" panose="020B0604020202020204" pitchFamily="34" charset="0"/>
                <a:cs typeface="Arial" panose="020B0604020202020204" pitchFamily="34" charset="0"/>
              </a:rPr>
              <a:t>, </a:t>
            </a:r>
            <a:r>
              <a:rPr lang="en-US" altLang="en-US" sz="2000" dirty="0">
                <a:solidFill>
                  <a:srgbClr val="0556F3"/>
                </a:solidFill>
                <a:latin typeface="Arial" panose="020B0604020202020204" pitchFamily="34" charset="0"/>
                <a:cs typeface="Arial" panose="020B0604020202020204" pitchFamily="34" charset="0"/>
                <a:hlinkClick r:id="rId3"/>
              </a:rPr>
              <a:t>loop</a:t>
            </a:r>
            <a:r>
              <a:rPr lang="en-US" altLang="en-US" sz="2000" dirty="0">
                <a:latin typeface="Arial" panose="020B0604020202020204" pitchFamily="34" charset="0"/>
                <a:cs typeface="Arial" panose="020B0604020202020204" pitchFamily="34" charset="0"/>
              </a:rPr>
              <a:t>, etc.) starts with indentation and ends with the first un-indented line. The amount of indentation is up to you, but it must be consistent throughout that block.</a:t>
            </a:r>
          </a:p>
          <a:p>
            <a:pPr lvl="0"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Generally, four whitespaces are used for indentation and are preferred over tabs. Here is an example.</a:t>
            </a:r>
          </a:p>
          <a:p>
            <a:pPr lvl="0" eaLnBrk="0" fontAlgn="base" hangingPunct="0">
              <a:lnSpc>
                <a:spcPct val="150000"/>
              </a:lnSpc>
              <a:spcBef>
                <a:spcPct val="0"/>
              </a:spcBef>
              <a:spcAft>
                <a:spcPct val="0"/>
              </a:spcAft>
            </a:pPr>
            <a:r>
              <a:rPr lang="en-US" altLang="en-US" sz="2000" dirty="0">
                <a:solidFill>
                  <a:srgbClr val="A626A4"/>
                </a:solidFill>
                <a:latin typeface="Arial" panose="020B0604020202020204" pitchFamily="34" charset="0"/>
                <a:cs typeface="Arial" panose="020B0604020202020204" pitchFamily="34" charset="0"/>
              </a:rPr>
              <a:t>for</a:t>
            </a:r>
            <a:r>
              <a:rPr lang="en-US" altLang="en-US" sz="2000" dirty="0">
                <a:solidFill>
                  <a:srgbClr val="383A42"/>
                </a:solidFill>
                <a:latin typeface="Arial" panose="020B0604020202020204" pitchFamily="34" charset="0"/>
                <a:cs typeface="Arial" panose="020B0604020202020204" pitchFamily="34" charset="0"/>
              </a:rPr>
              <a:t> </a:t>
            </a:r>
            <a:r>
              <a:rPr lang="en-US" altLang="en-US" sz="2000" dirty="0" err="1">
                <a:solidFill>
                  <a:srgbClr val="383A42"/>
                </a:solidFill>
                <a:latin typeface="Arial" panose="020B0604020202020204" pitchFamily="34" charset="0"/>
                <a:cs typeface="Arial" panose="020B0604020202020204" pitchFamily="34" charset="0"/>
              </a:rPr>
              <a:t>i</a:t>
            </a:r>
            <a:r>
              <a:rPr lang="en-US" altLang="en-US" sz="2000" dirty="0">
                <a:solidFill>
                  <a:srgbClr val="383A42"/>
                </a:solidFill>
                <a:latin typeface="Arial" panose="020B0604020202020204" pitchFamily="34" charset="0"/>
                <a:cs typeface="Arial" panose="020B0604020202020204" pitchFamily="34" charset="0"/>
              </a:rPr>
              <a:t> </a:t>
            </a:r>
            <a:r>
              <a:rPr lang="en-US" altLang="en-US" sz="2000" dirty="0">
                <a:solidFill>
                  <a:srgbClr val="A626A4"/>
                </a:solidFill>
                <a:latin typeface="Arial" panose="020B0604020202020204" pitchFamily="34" charset="0"/>
                <a:cs typeface="Arial" panose="020B0604020202020204" pitchFamily="34" charset="0"/>
              </a:rPr>
              <a:t>in</a:t>
            </a:r>
            <a:r>
              <a:rPr lang="en-US" altLang="en-US" sz="2000" dirty="0">
                <a:solidFill>
                  <a:srgbClr val="383A42"/>
                </a:solidFill>
                <a:latin typeface="Arial" panose="020B0604020202020204" pitchFamily="34" charset="0"/>
                <a:cs typeface="Arial" panose="020B0604020202020204" pitchFamily="34" charset="0"/>
              </a:rPr>
              <a:t> range(</a:t>
            </a:r>
            <a:r>
              <a:rPr lang="en-US" altLang="en-US" sz="2000" dirty="0">
                <a:solidFill>
                  <a:srgbClr val="986801"/>
                </a:solidFill>
                <a:latin typeface="Arial" panose="020B0604020202020204" pitchFamily="34" charset="0"/>
                <a:cs typeface="Arial" panose="020B0604020202020204" pitchFamily="34" charset="0"/>
              </a:rPr>
              <a:t>1</a:t>
            </a:r>
            <a:r>
              <a:rPr lang="en-US" altLang="en-US" sz="2000" dirty="0">
                <a:solidFill>
                  <a:srgbClr val="383A42"/>
                </a:solidFill>
                <a:latin typeface="Arial" panose="020B0604020202020204" pitchFamily="34" charset="0"/>
                <a:cs typeface="Arial" panose="020B0604020202020204" pitchFamily="34" charset="0"/>
              </a:rPr>
              <a:t>,</a:t>
            </a:r>
            <a:r>
              <a:rPr lang="en-US" altLang="en-US" sz="2000" dirty="0">
                <a:solidFill>
                  <a:srgbClr val="986801"/>
                </a:solidFill>
                <a:latin typeface="Arial" panose="020B0604020202020204" pitchFamily="34" charset="0"/>
                <a:cs typeface="Arial" panose="020B0604020202020204" pitchFamily="34" charset="0"/>
              </a:rPr>
              <a:t>11</a:t>
            </a:r>
            <a:r>
              <a:rPr lang="en-US" altLang="en-US" sz="2000" dirty="0">
                <a:solidFill>
                  <a:srgbClr val="383A42"/>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000" dirty="0">
                <a:solidFill>
                  <a:srgbClr val="383A42"/>
                </a:solidFill>
                <a:latin typeface="Arial" panose="020B0604020202020204" pitchFamily="34" charset="0"/>
                <a:cs typeface="Arial" panose="020B0604020202020204" pitchFamily="34" charset="0"/>
              </a:rPr>
              <a:t>	 </a:t>
            </a:r>
            <a:r>
              <a:rPr lang="en-US" altLang="en-US" sz="2000" dirty="0">
                <a:solidFill>
                  <a:srgbClr val="A626A4"/>
                </a:solidFill>
                <a:latin typeface="Arial" panose="020B0604020202020204" pitchFamily="34" charset="0"/>
                <a:cs typeface="Arial" panose="020B0604020202020204" pitchFamily="34" charset="0"/>
              </a:rPr>
              <a:t>print</a:t>
            </a:r>
            <a:r>
              <a:rPr lang="en-US" altLang="en-US" sz="2000" dirty="0">
                <a:solidFill>
                  <a:srgbClr val="383A42"/>
                </a:solidFill>
                <a:latin typeface="Arial" panose="020B0604020202020204" pitchFamily="34" charset="0"/>
                <a:cs typeface="Arial" panose="020B0604020202020204" pitchFamily="34" charset="0"/>
              </a:rPr>
              <a:t>(</a:t>
            </a:r>
            <a:r>
              <a:rPr lang="en-US" altLang="en-US" sz="2000" dirty="0" err="1">
                <a:solidFill>
                  <a:srgbClr val="383A42"/>
                </a:solidFill>
                <a:latin typeface="Arial" panose="020B0604020202020204" pitchFamily="34" charset="0"/>
                <a:cs typeface="Arial" panose="020B0604020202020204" pitchFamily="34" charset="0"/>
              </a:rPr>
              <a:t>i</a:t>
            </a:r>
            <a:r>
              <a:rPr lang="en-US" altLang="en-US" sz="2000" dirty="0">
                <a:solidFill>
                  <a:srgbClr val="383A42"/>
                </a:solidFill>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altLang="en-US" sz="2000" dirty="0">
                <a:solidFill>
                  <a:srgbClr val="A626A4"/>
                </a:solidFill>
                <a:latin typeface="Arial" panose="020B0604020202020204" pitchFamily="34" charset="0"/>
                <a:cs typeface="Arial" panose="020B0604020202020204" pitchFamily="34" charset="0"/>
              </a:rPr>
              <a:t>if</a:t>
            </a:r>
            <a:r>
              <a:rPr lang="en-US" altLang="en-US" sz="2000" dirty="0">
                <a:solidFill>
                  <a:srgbClr val="383A42"/>
                </a:solidFill>
                <a:latin typeface="Arial" panose="020B0604020202020204" pitchFamily="34" charset="0"/>
                <a:cs typeface="Arial" panose="020B0604020202020204" pitchFamily="34" charset="0"/>
              </a:rPr>
              <a:t> </a:t>
            </a:r>
            <a:r>
              <a:rPr lang="en-US" altLang="en-US" sz="2000" dirty="0" err="1">
                <a:solidFill>
                  <a:srgbClr val="383A42"/>
                </a:solidFill>
                <a:latin typeface="Arial" panose="020B0604020202020204" pitchFamily="34" charset="0"/>
                <a:cs typeface="Arial" panose="020B0604020202020204" pitchFamily="34" charset="0"/>
              </a:rPr>
              <a:t>i</a:t>
            </a:r>
            <a:r>
              <a:rPr lang="en-US" altLang="en-US" sz="2000" dirty="0">
                <a:solidFill>
                  <a:srgbClr val="383A42"/>
                </a:solidFill>
                <a:latin typeface="Arial" panose="020B0604020202020204" pitchFamily="34" charset="0"/>
                <a:cs typeface="Arial" panose="020B0604020202020204" pitchFamily="34" charset="0"/>
              </a:rPr>
              <a:t> == </a:t>
            </a:r>
            <a:r>
              <a:rPr lang="en-US" altLang="en-US" sz="2000" dirty="0">
                <a:solidFill>
                  <a:srgbClr val="986801"/>
                </a:solidFill>
                <a:latin typeface="Arial" panose="020B0604020202020204" pitchFamily="34" charset="0"/>
                <a:cs typeface="Arial" panose="020B0604020202020204" pitchFamily="34" charset="0"/>
              </a:rPr>
              <a:t>5</a:t>
            </a:r>
            <a:r>
              <a:rPr lang="en-US" altLang="en-US" sz="2000" dirty="0">
                <a:solidFill>
                  <a:srgbClr val="383A42"/>
                </a:solidFill>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altLang="en-US" sz="2000" dirty="0">
                <a:solidFill>
                  <a:srgbClr val="383A42"/>
                </a:solidFill>
                <a:latin typeface="Arial" panose="020B0604020202020204" pitchFamily="34" charset="0"/>
                <a:cs typeface="Arial" panose="020B0604020202020204" pitchFamily="34" charset="0"/>
              </a:rPr>
              <a:t>	</a:t>
            </a:r>
            <a:r>
              <a:rPr lang="en-US" altLang="en-US" sz="2000" dirty="0">
                <a:solidFill>
                  <a:srgbClr val="A626A4"/>
                </a:solidFill>
                <a:latin typeface="Arial" panose="020B0604020202020204" pitchFamily="34" charset="0"/>
                <a:cs typeface="Arial" panose="020B0604020202020204" pitchFamily="34" charset="0"/>
              </a:rPr>
              <a:t>break</a:t>
            </a:r>
            <a:endParaRPr lang="en-US" alt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4"/>
          <a:stretch>
            <a:fillRect/>
          </a:stretch>
        </p:blipFill>
        <p:spPr>
          <a:xfrm>
            <a:off x="8182389" y="6626"/>
            <a:ext cx="952500" cy="755374"/>
          </a:xfrm>
          <a:prstGeom prst="rect">
            <a:avLst/>
          </a:prstGeom>
        </p:spPr>
      </p:pic>
    </p:spTree>
    <p:extLst>
      <p:ext uri="{BB962C8B-B14F-4D97-AF65-F5344CB8AC3E}">
        <p14:creationId xmlns:p14="http://schemas.microsoft.com/office/powerpoint/2010/main" val="35502270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functions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85750" y="640209"/>
            <a:ext cx="8496300" cy="3087961"/>
          </a:xfrm>
          <a:prstGeom prst="rect">
            <a:avLst/>
          </a:prstGeom>
        </p:spPr>
        <p:txBody>
          <a:bodyPr wrap="square">
            <a:spAutoFit/>
          </a:bodyPr>
          <a:lstStyle/>
          <a:p>
            <a:pPr>
              <a:lnSpc>
                <a:spcPct val="150000"/>
              </a:lnSpc>
            </a:pPr>
            <a:r>
              <a:rPr lang="en-US" sz="2200" b="1" dirty="0">
                <a:latin typeface="Arial" panose="020B0604020202020204" pitchFamily="34" charset="0"/>
                <a:cs typeface="Arial" panose="020B0604020202020204" pitchFamily="34" charset="0"/>
              </a:rPr>
              <a:t>Types of Function Arguments - </a:t>
            </a:r>
            <a:r>
              <a:rPr lang="en-IN" sz="2400" b="1" dirty="0">
                <a:solidFill>
                  <a:srgbClr val="0070C0"/>
                </a:solidFill>
              </a:rPr>
              <a:t>**</a:t>
            </a:r>
            <a:r>
              <a:rPr lang="en-IN" sz="2400" b="1" dirty="0" err="1">
                <a:solidFill>
                  <a:srgbClr val="0070C0"/>
                </a:solidFill>
              </a:rPr>
              <a:t>kwargs</a:t>
            </a:r>
            <a:endParaRPr lang="en-US" sz="2400" b="1" dirty="0">
              <a:solidFill>
                <a:srgbClr val="0070C0"/>
              </a:solidFill>
              <a:latin typeface="Arial" panose="020B0604020202020204" pitchFamily="34" charset="0"/>
              <a:cs typeface="Arial" panose="020B0604020202020204" pitchFamily="34" charset="0"/>
            </a:endParaRPr>
          </a:p>
          <a:p>
            <a:pPr algn="just">
              <a:lnSpc>
                <a:spcPct val="150000"/>
              </a:lnSpc>
            </a:pPr>
            <a:endParaRPr lang="en-US" dirty="0"/>
          </a:p>
          <a:p>
            <a:pPr algn="just">
              <a:lnSpc>
                <a:spcPct val="150000"/>
              </a:lnSpc>
            </a:pPr>
            <a:r>
              <a:rPr lang="en-US" b="1" dirty="0">
                <a:solidFill>
                  <a:srgbClr val="FF0000"/>
                </a:solidFill>
                <a:latin typeface="Arial" panose="020B0604020202020204" pitchFamily="34" charset="0"/>
                <a:cs typeface="Arial" panose="020B0604020202020204" pitchFamily="34" charset="0"/>
              </a:rPr>
              <a:t>Example:</a:t>
            </a:r>
          </a:p>
          <a:p>
            <a:pPr>
              <a:lnSpc>
                <a:spcPct val="150000"/>
              </a:lnSpc>
            </a:pPr>
            <a:r>
              <a:rPr lang="en-US" altLang="en-US" dirty="0">
                <a:solidFill>
                  <a:srgbClr val="FF0000"/>
                </a:solidFill>
                <a:latin typeface="Droid Sans Mono"/>
              </a:rPr>
              <a:t>def </a:t>
            </a:r>
            <a:r>
              <a:rPr lang="en-US" altLang="en-US" dirty="0" err="1">
                <a:solidFill>
                  <a:srgbClr val="FF0000"/>
                </a:solidFill>
                <a:latin typeface="Droid Sans Mono"/>
              </a:rPr>
              <a:t>myfun</a:t>
            </a:r>
            <a:r>
              <a:rPr lang="en-US" altLang="en-US" dirty="0">
                <a:solidFill>
                  <a:srgbClr val="FF0000"/>
                </a:solidFill>
                <a:latin typeface="Droid Sans Mono"/>
              </a:rPr>
              <a:t>(*</a:t>
            </a:r>
            <a:r>
              <a:rPr lang="en-US" altLang="en-US" dirty="0" err="1">
                <a:solidFill>
                  <a:srgbClr val="FF0000"/>
                </a:solidFill>
                <a:latin typeface="Droid Sans Mono"/>
              </a:rPr>
              <a:t>args</a:t>
            </a:r>
            <a:r>
              <a:rPr lang="en-US" altLang="en-US" dirty="0">
                <a:solidFill>
                  <a:srgbClr val="FF0000"/>
                </a:solidFill>
                <a:latin typeface="Droid Sans Mono"/>
              </a:rPr>
              <a:t>):</a:t>
            </a:r>
          </a:p>
          <a:p>
            <a:pPr>
              <a:lnSpc>
                <a:spcPct val="150000"/>
              </a:lnSpc>
            </a:pPr>
            <a:r>
              <a:rPr lang="en-US" altLang="en-US" dirty="0">
                <a:solidFill>
                  <a:srgbClr val="FF0000"/>
                </a:solidFill>
                <a:latin typeface="Droid Sans Mono"/>
              </a:rPr>
              <a:t>      for </a:t>
            </a:r>
            <a:r>
              <a:rPr lang="en-US" altLang="en-US" dirty="0" err="1">
                <a:solidFill>
                  <a:srgbClr val="FF0000"/>
                </a:solidFill>
                <a:latin typeface="Droid Sans Mono"/>
              </a:rPr>
              <a:t>arg</a:t>
            </a:r>
            <a:r>
              <a:rPr lang="en-US" altLang="en-US" dirty="0">
                <a:solidFill>
                  <a:srgbClr val="FF0000"/>
                </a:solidFill>
                <a:latin typeface="Droid Sans Mono"/>
              </a:rPr>
              <a:t> in </a:t>
            </a:r>
            <a:r>
              <a:rPr lang="en-US" altLang="en-US" dirty="0" err="1">
                <a:solidFill>
                  <a:srgbClr val="FF0000"/>
                </a:solidFill>
                <a:latin typeface="Droid Sans Mono"/>
              </a:rPr>
              <a:t>args</a:t>
            </a:r>
            <a:r>
              <a:rPr lang="en-US" altLang="en-US" dirty="0">
                <a:solidFill>
                  <a:srgbClr val="FF0000"/>
                </a:solidFill>
                <a:latin typeface="Droid Sans Mono"/>
              </a:rPr>
              <a:t>:</a:t>
            </a:r>
          </a:p>
          <a:p>
            <a:pPr>
              <a:lnSpc>
                <a:spcPct val="150000"/>
              </a:lnSpc>
            </a:pPr>
            <a:r>
              <a:rPr lang="en-US" altLang="en-US" dirty="0">
                <a:solidFill>
                  <a:srgbClr val="FF0000"/>
                </a:solidFill>
                <a:latin typeface="Droid Sans Mono"/>
              </a:rPr>
              <a:t>            print(</a:t>
            </a:r>
            <a:r>
              <a:rPr lang="en-US" altLang="en-US" dirty="0" err="1">
                <a:solidFill>
                  <a:srgbClr val="FF0000"/>
                </a:solidFill>
                <a:latin typeface="Droid Sans Mono"/>
              </a:rPr>
              <a:t>arg</a:t>
            </a:r>
            <a:r>
              <a:rPr lang="en-US" altLang="en-US" dirty="0">
                <a:solidFill>
                  <a:srgbClr val="FF0000"/>
                </a:solidFill>
                <a:latin typeface="Droid Sans Mono"/>
              </a:rPr>
              <a:t>)</a:t>
            </a:r>
          </a:p>
          <a:p>
            <a:pPr>
              <a:lnSpc>
                <a:spcPct val="150000"/>
              </a:lnSpc>
            </a:pPr>
            <a:r>
              <a:rPr lang="en-US" altLang="en-US" dirty="0" err="1">
                <a:solidFill>
                  <a:srgbClr val="FF0000"/>
                </a:solidFill>
                <a:latin typeface="Droid Sans Mono"/>
              </a:rPr>
              <a:t>myfun</a:t>
            </a:r>
            <a:r>
              <a:rPr lang="en-US" altLang="en-US" dirty="0">
                <a:solidFill>
                  <a:srgbClr val="FF0000"/>
                </a:solidFill>
                <a:latin typeface="Droid Sans Mono"/>
              </a:rPr>
              <a:t>("ram","</a:t>
            </a:r>
            <a:r>
              <a:rPr lang="en-US" altLang="en-US" dirty="0" err="1">
                <a:solidFill>
                  <a:srgbClr val="FF0000"/>
                </a:solidFill>
                <a:latin typeface="Droid Sans Mono"/>
              </a:rPr>
              <a:t>kumar</a:t>
            </a:r>
            <a:r>
              <a:rPr lang="en-US" altLang="en-US" dirty="0">
                <a:solidFill>
                  <a:srgbClr val="FF0000"/>
                </a:solidFill>
                <a:latin typeface="Droid Sans Mono"/>
              </a:rPr>
              <a:t>","hello")</a:t>
            </a:r>
            <a:endParaRPr lang="en-US"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Tree>
    <p:extLst>
      <p:ext uri="{BB962C8B-B14F-4D97-AF65-F5344CB8AC3E}">
        <p14:creationId xmlns:p14="http://schemas.microsoft.com/office/powerpoint/2010/main" val="15734126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Python – </a:t>
            </a:r>
            <a:r>
              <a:rPr lang="en-US" b="1" dirty="0">
                <a:solidFill>
                  <a:schemeClr val="tx1"/>
                </a:solidFill>
                <a:latin typeface="Arial" panose="020B0604020202020204" pitchFamily="34" charset="0"/>
                <a:cs typeface="Arial" panose="020B0604020202020204" pitchFamily="34" charset="0"/>
              </a:rPr>
              <a:t>Recursion</a:t>
            </a:r>
            <a:endParaRPr lang="en-IN" b="1" dirty="0">
              <a:solidFill>
                <a:schemeClr val="tx1"/>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304800" y="513594"/>
            <a:ext cx="8077200" cy="461665"/>
          </a:xfrm>
          <a:prstGeom prst="rect">
            <a:avLst/>
          </a:prstGeom>
        </p:spPr>
        <p:txBody>
          <a:bodyPr wrap="square">
            <a:spAutoFit/>
          </a:bodyPr>
          <a:lstStyle/>
          <a:p>
            <a:pPr algn="just"/>
            <a:r>
              <a:rPr lang="en-US" sz="2400" b="1" dirty="0"/>
              <a:t>Recursion:</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0DB367B-FE54-4B24-AE40-F21E08CB3993}"/>
                  </a:ext>
                </a:extLst>
              </p14:cNvPr>
              <p14:cNvContentPartPr/>
              <p14:nvPr/>
            </p14:nvContentPartPr>
            <p14:xfrm>
              <a:off x="4492190" y="5300374"/>
              <a:ext cx="360" cy="360"/>
            </p14:xfrm>
          </p:contentPart>
        </mc:Choice>
        <mc:Fallback xmlns="">
          <p:pic>
            <p:nvPicPr>
              <p:cNvPr id="5" name="Ink 4">
                <a:extLst>
                  <a:ext uri="{FF2B5EF4-FFF2-40B4-BE49-F238E27FC236}">
                    <a16:creationId xmlns:a16="http://schemas.microsoft.com/office/drawing/2014/main" id="{50DB367B-FE54-4B24-AE40-F21E08CB3993}"/>
                  </a:ext>
                </a:extLst>
              </p:cNvPr>
              <p:cNvPicPr/>
              <p:nvPr/>
            </p:nvPicPr>
            <p:blipFill>
              <a:blip r:embed="rId4"/>
              <a:stretch>
                <a:fillRect/>
              </a:stretch>
            </p:blipFill>
            <p:spPr>
              <a:xfrm>
                <a:off x="4474550" y="5282734"/>
                <a:ext cx="36000" cy="36000"/>
              </a:xfrm>
              <a:prstGeom prst="rect">
                <a:avLst/>
              </a:prstGeom>
            </p:spPr>
          </p:pic>
        </mc:Fallback>
      </mc:AlternateContent>
      <p:sp>
        <p:nvSpPr>
          <p:cNvPr id="9" name="Rectangle 8">
            <a:extLst>
              <a:ext uri="{FF2B5EF4-FFF2-40B4-BE49-F238E27FC236}">
                <a16:creationId xmlns:a16="http://schemas.microsoft.com/office/drawing/2014/main" id="{7A46311F-158D-462C-82E8-B819AB6FF43D}"/>
              </a:ext>
            </a:extLst>
          </p:cNvPr>
          <p:cNvSpPr/>
          <p:nvPr/>
        </p:nvSpPr>
        <p:spPr>
          <a:xfrm>
            <a:off x="381000" y="1131951"/>
            <a:ext cx="6400800" cy="317009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def fact(n):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if(n==0):</a:t>
            </a:r>
          </a:p>
          <a:p>
            <a:r>
              <a:rPr lang="en-US" sz="2000" dirty="0">
                <a:latin typeface="Arial" panose="020B0604020202020204" pitchFamily="34" charset="0"/>
                <a:cs typeface="Arial" panose="020B0604020202020204" pitchFamily="34" charset="0"/>
              </a:rPr>
              <a:t>        return 1</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return n * fact(n-1)</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 = fact(5)</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print(result)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9236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49237"/>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Lambda functions in Python</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914400" y="6200745"/>
            <a:ext cx="32004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lambdaexp.py</a:t>
            </a:r>
            <a:endParaRPr lang="en-IN" sz="2000" b="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212CA67F-E932-4429-BD1A-BADA9D99931C}"/>
              </a:ext>
            </a:extLst>
          </p:cNvPr>
          <p:cNvSpPr/>
          <p:nvPr/>
        </p:nvSpPr>
        <p:spPr>
          <a:xfrm>
            <a:off x="381000" y="842940"/>
            <a:ext cx="8458200" cy="4190314"/>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Python, anonymous function means that a function is without a name. As we already know that </a:t>
            </a:r>
            <a:r>
              <a:rPr lang="en-US" sz="2000" i="1" dirty="0">
                <a:latin typeface="Arial" panose="020B0604020202020204" pitchFamily="34" charset="0"/>
                <a:cs typeface="Arial" panose="020B0604020202020204" pitchFamily="34" charset="0"/>
              </a:rPr>
              <a:t>def</a:t>
            </a:r>
            <a:r>
              <a:rPr lang="en-US" sz="2000" dirty="0">
                <a:latin typeface="Arial" panose="020B0604020202020204" pitchFamily="34" charset="0"/>
                <a:cs typeface="Arial" panose="020B0604020202020204" pitchFamily="34" charset="0"/>
              </a:rPr>
              <a:t> keyword is used to define the normal functions and the </a:t>
            </a:r>
            <a:r>
              <a:rPr lang="en-US" sz="2000" i="1" dirty="0">
                <a:latin typeface="Arial" panose="020B0604020202020204" pitchFamily="34" charset="0"/>
                <a:cs typeface="Arial" panose="020B0604020202020204" pitchFamily="34" charset="0"/>
              </a:rPr>
              <a:t>lambda</a:t>
            </a:r>
            <a:r>
              <a:rPr lang="en-US" sz="2000" dirty="0">
                <a:latin typeface="Arial" panose="020B0604020202020204" pitchFamily="34" charset="0"/>
                <a:cs typeface="Arial" panose="020B0604020202020204" pitchFamily="34" charset="0"/>
              </a:rPr>
              <a:t> keyword is used to create anonymous functions.</a:t>
            </a:r>
          </a:p>
          <a:p>
            <a:pPr algn="just">
              <a:lnSpc>
                <a:spcPct val="150000"/>
              </a:lnSpc>
            </a:pPr>
            <a:r>
              <a:rPr lang="en-IN" sz="2000" b="1" dirty="0">
                <a:latin typeface="Arial" panose="020B0604020202020204" pitchFamily="34" charset="0"/>
                <a:cs typeface="Arial" panose="020B0604020202020204" pitchFamily="34" charset="0"/>
              </a:rPr>
              <a:t>Lambda arguments: expression</a:t>
            </a:r>
          </a:p>
          <a:p>
            <a:pPr marL="342900" indent="-342900" algn="just" fontAlgn="base">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This function can have any number of arguments but only one expression, which is evaluated and returned.</a:t>
            </a:r>
          </a:p>
          <a:p>
            <a:pPr marL="342900" indent="-342900" algn="just" fontAlgn="base">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One is free to use lambda functions wherever function objects are required</a:t>
            </a:r>
          </a:p>
        </p:txBody>
      </p:sp>
    </p:spTree>
    <p:extLst>
      <p:ext uri="{BB962C8B-B14F-4D97-AF65-F5344CB8AC3E}">
        <p14:creationId xmlns:p14="http://schemas.microsoft.com/office/powerpoint/2010/main" val="6266491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Class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85750" y="640209"/>
            <a:ext cx="8496300" cy="5990807"/>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A class is a user-defined prototype from which objects are created. Classes provide a means of bundling data and functionality together. Creating a new class creates a new type of object, allowing new instances of that type to be made. </a:t>
            </a:r>
          </a:p>
          <a:p>
            <a:pPr algn="just">
              <a:lnSpc>
                <a:spcPct val="150000"/>
              </a:lnSpc>
            </a:pPr>
            <a:r>
              <a:rPr lang="en-US" sz="2000" dirty="0">
                <a:latin typeface="Arial" panose="020B0604020202020204" pitchFamily="34" charset="0"/>
                <a:cs typeface="Arial" panose="020B0604020202020204" pitchFamily="34" charset="0"/>
              </a:rPr>
              <a:t>Each class instance can have attributes attached to it for maintaining its state. Class instances can also have methods (defined by its class) for modifying its state.</a:t>
            </a:r>
          </a:p>
          <a:p>
            <a:pPr algn="just">
              <a:lnSpc>
                <a:spcPct val="150000"/>
              </a:lnSpc>
            </a:pPr>
            <a:r>
              <a:rPr lang="en-IN" sz="2000" b="1" dirty="0">
                <a:solidFill>
                  <a:srgbClr val="002060"/>
                </a:solidFill>
                <a:latin typeface="Arial" panose="020B0604020202020204" pitchFamily="34" charset="0"/>
                <a:cs typeface="Arial" panose="020B0604020202020204" pitchFamily="34" charset="0"/>
              </a:rPr>
              <a:t>Defining a class</a:t>
            </a:r>
          </a:p>
          <a:p>
            <a:pPr algn="just">
              <a:lnSpc>
                <a:spcPct val="150000"/>
              </a:lnSpc>
            </a:pPr>
            <a:r>
              <a:rPr lang="en-US" altLang="en-US" sz="2000" dirty="0">
                <a:solidFill>
                  <a:srgbClr val="FF0000"/>
                </a:solidFill>
                <a:latin typeface="Arial" panose="020B0604020202020204" pitchFamily="34" charset="0"/>
                <a:cs typeface="Arial" panose="020B0604020202020204" pitchFamily="34" charset="0"/>
              </a:rPr>
              <a:t>class </a:t>
            </a:r>
            <a:r>
              <a:rPr lang="en-US" altLang="en-US" sz="2000" dirty="0" err="1">
                <a:solidFill>
                  <a:srgbClr val="FF0000"/>
                </a:solidFill>
                <a:latin typeface="Arial" panose="020B0604020202020204" pitchFamily="34" charset="0"/>
                <a:cs typeface="Arial" panose="020B0604020202020204" pitchFamily="34" charset="0"/>
              </a:rPr>
              <a:t>ClassName</a:t>
            </a:r>
            <a:r>
              <a:rPr lang="en-US" altLang="en-US" sz="2000" dirty="0">
                <a:solidFill>
                  <a:srgbClr val="FF0000"/>
                </a:solidFill>
                <a:latin typeface="Arial" panose="020B0604020202020204" pitchFamily="34" charset="0"/>
                <a:cs typeface="Arial" panose="020B0604020202020204" pitchFamily="34" charset="0"/>
              </a:rPr>
              <a:t>:</a:t>
            </a:r>
          </a:p>
          <a:p>
            <a:pPr algn="just">
              <a:lnSpc>
                <a:spcPct val="150000"/>
              </a:lnSpc>
            </a:pPr>
            <a:r>
              <a:rPr lang="en-US" altLang="en-US" sz="2000" dirty="0">
                <a:solidFill>
                  <a:srgbClr val="FF0000"/>
                </a:solidFill>
                <a:latin typeface="Arial" panose="020B0604020202020204" pitchFamily="34" charset="0"/>
                <a:cs typeface="Arial" panose="020B0604020202020204" pitchFamily="34" charset="0"/>
              </a:rPr>
              <a:t> # Statement-1</a:t>
            </a:r>
          </a:p>
          <a:p>
            <a:pPr algn="just">
              <a:lnSpc>
                <a:spcPct val="150000"/>
              </a:lnSpc>
            </a:pPr>
            <a:r>
              <a:rPr lang="en-US" altLang="en-US" sz="2000" dirty="0">
                <a:solidFill>
                  <a:srgbClr val="FF0000"/>
                </a:solidFill>
                <a:latin typeface="Arial" panose="020B0604020202020204" pitchFamily="34" charset="0"/>
                <a:cs typeface="Arial" panose="020B0604020202020204" pitchFamily="34" charset="0"/>
              </a:rPr>
              <a:t> . . . </a:t>
            </a:r>
          </a:p>
          <a:p>
            <a:pPr algn="just">
              <a:lnSpc>
                <a:spcPct val="150000"/>
              </a:lnSpc>
            </a:pPr>
            <a:r>
              <a:rPr lang="en-US" altLang="en-US" sz="2000" dirty="0">
                <a:solidFill>
                  <a:srgbClr val="FF0000"/>
                </a:solidFill>
                <a:latin typeface="Arial" panose="020B0604020202020204" pitchFamily="34" charset="0"/>
                <a:cs typeface="Arial" panose="020B0604020202020204" pitchFamily="34" charset="0"/>
              </a:rPr>
              <a:t># Statement-N </a:t>
            </a:r>
          </a:p>
          <a:p>
            <a:pPr algn="just">
              <a:lnSpc>
                <a:spcPct val="150000"/>
              </a:lnSpc>
            </a:pPr>
            <a:endParaRPr lang="en-US" sz="2000"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Tree>
    <p:extLst>
      <p:ext uri="{BB962C8B-B14F-4D97-AF65-F5344CB8AC3E}">
        <p14:creationId xmlns:p14="http://schemas.microsoft.com/office/powerpoint/2010/main" val="1707873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Class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28600" y="446432"/>
            <a:ext cx="8496300" cy="4651979"/>
          </a:xfrm>
          <a:prstGeom prst="rect">
            <a:avLst/>
          </a:prstGeom>
        </p:spPr>
        <p:txBody>
          <a:bodyPr wrap="square">
            <a:spAutoFit/>
          </a:bodyPr>
          <a:lstStyle/>
          <a:p>
            <a:pPr fontAlgn="base">
              <a:lnSpc>
                <a:spcPct val="150000"/>
              </a:lnSpc>
            </a:pPr>
            <a:r>
              <a:rPr lang="en-IN" sz="2000" b="1" dirty="0">
                <a:latin typeface="Arial" panose="020B0604020202020204" pitchFamily="34" charset="0"/>
                <a:cs typeface="Arial" panose="020B0604020202020204" pitchFamily="34" charset="0"/>
              </a:rPr>
              <a:t>Class Objects</a:t>
            </a:r>
          </a:p>
          <a:p>
            <a:pPr algn="just">
              <a:lnSpc>
                <a:spcPct val="150000"/>
              </a:lnSpc>
            </a:pPr>
            <a:r>
              <a:rPr lang="en-US" sz="2000" dirty="0">
                <a:latin typeface="Arial" panose="020B0604020202020204" pitchFamily="34" charset="0"/>
                <a:cs typeface="Arial" panose="020B0604020202020204" pitchFamily="34" charset="0"/>
              </a:rPr>
              <a:t>An Object is an instance of a Class. A class is like a blueprint while an instance is a copy of the class with </a:t>
            </a:r>
            <a:r>
              <a:rPr lang="en-US" sz="2000" i="1" dirty="0">
                <a:latin typeface="Arial" panose="020B0604020202020204" pitchFamily="34" charset="0"/>
                <a:cs typeface="Arial" panose="020B0604020202020204" pitchFamily="34" charset="0"/>
              </a:rPr>
              <a:t>actual values.</a:t>
            </a:r>
          </a:p>
          <a:p>
            <a:pPr algn="just" fontAlgn="base">
              <a:lnSpc>
                <a:spcPct val="150000"/>
              </a:lnSpc>
            </a:pPr>
            <a:r>
              <a:rPr lang="en-US" sz="2000" dirty="0">
                <a:latin typeface="Arial" panose="020B0604020202020204" pitchFamily="34" charset="0"/>
                <a:cs typeface="Arial" panose="020B0604020202020204" pitchFamily="34" charset="0"/>
              </a:rPr>
              <a:t>An object consists of :</a:t>
            </a:r>
          </a:p>
          <a:p>
            <a:pPr algn="just" fontAlgn="base">
              <a:lnSpc>
                <a:spcPct val="150000"/>
              </a:lnSpc>
            </a:pPr>
            <a:r>
              <a:rPr lang="en-US" sz="2000" b="1" dirty="0">
                <a:latin typeface="Arial" panose="020B0604020202020204" pitchFamily="34" charset="0"/>
                <a:cs typeface="Arial" panose="020B0604020202020204" pitchFamily="34" charset="0"/>
              </a:rPr>
              <a:t>State :</a:t>
            </a:r>
            <a:r>
              <a:rPr lang="en-US" sz="2000" dirty="0">
                <a:latin typeface="Arial" panose="020B0604020202020204" pitchFamily="34" charset="0"/>
                <a:cs typeface="Arial" panose="020B0604020202020204" pitchFamily="34" charset="0"/>
              </a:rPr>
              <a:t> It is represented by attributes of an object. It also reflects the properties of an object.</a:t>
            </a:r>
          </a:p>
          <a:p>
            <a:pPr algn="just" fontAlgn="base">
              <a:lnSpc>
                <a:spcPct val="150000"/>
              </a:lnSpc>
            </a:pPr>
            <a:r>
              <a:rPr lang="en-US" sz="2000" b="1" dirty="0">
                <a:latin typeface="Arial" panose="020B0604020202020204" pitchFamily="34" charset="0"/>
                <a:cs typeface="Arial" panose="020B0604020202020204" pitchFamily="34" charset="0"/>
              </a:rPr>
              <a:t>Behavior :</a:t>
            </a:r>
            <a:r>
              <a:rPr lang="en-US" sz="2000" dirty="0">
                <a:latin typeface="Arial" panose="020B0604020202020204" pitchFamily="34" charset="0"/>
                <a:cs typeface="Arial" panose="020B0604020202020204" pitchFamily="34" charset="0"/>
              </a:rPr>
              <a:t> It is represented by methods of an object. It also reflects the response of an object with other objects.</a:t>
            </a:r>
          </a:p>
          <a:p>
            <a:pPr algn="just" fontAlgn="base">
              <a:lnSpc>
                <a:spcPct val="150000"/>
              </a:lnSpc>
            </a:pPr>
            <a:r>
              <a:rPr lang="en-US" sz="2000" b="1" dirty="0">
                <a:latin typeface="Arial" panose="020B0604020202020204" pitchFamily="34" charset="0"/>
                <a:cs typeface="Arial" panose="020B0604020202020204" pitchFamily="34" charset="0"/>
              </a:rPr>
              <a:t>Identity :</a:t>
            </a:r>
            <a:r>
              <a:rPr lang="en-US" sz="2000" dirty="0">
                <a:latin typeface="Arial" panose="020B0604020202020204" pitchFamily="34" charset="0"/>
                <a:cs typeface="Arial" panose="020B0604020202020204" pitchFamily="34" charset="0"/>
              </a:rPr>
              <a:t> It gives a unique name to an object and enables one object to interact with other objects.</a:t>
            </a:r>
            <a:endParaRPr lang="en-US" sz="2000"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pic>
        <p:nvPicPr>
          <p:cNvPr id="8" name="Picture 7">
            <a:extLst>
              <a:ext uri="{FF2B5EF4-FFF2-40B4-BE49-F238E27FC236}">
                <a16:creationId xmlns:a16="http://schemas.microsoft.com/office/drawing/2014/main" id="{E36F4D37-B930-4DA3-B419-0EF78B80ECE2}"/>
              </a:ext>
            </a:extLst>
          </p:cNvPr>
          <p:cNvPicPr>
            <a:picLocks noChangeAspect="1"/>
          </p:cNvPicPr>
          <p:nvPr/>
        </p:nvPicPr>
        <p:blipFill>
          <a:blip r:embed="rId17"/>
          <a:stretch>
            <a:fillRect/>
          </a:stretch>
        </p:blipFill>
        <p:spPr>
          <a:xfrm>
            <a:off x="425726" y="5095098"/>
            <a:ext cx="7486650" cy="1741820"/>
          </a:xfrm>
          <a:prstGeom prst="rect">
            <a:avLst/>
          </a:prstGeom>
        </p:spPr>
      </p:pic>
    </p:spTree>
    <p:extLst>
      <p:ext uri="{BB962C8B-B14F-4D97-AF65-F5344CB8AC3E}">
        <p14:creationId xmlns:p14="http://schemas.microsoft.com/office/powerpoint/2010/main" val="32763647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Class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28600" y="446432"/>
            <a:ext cx="8496300" cy="2487861"/>
          </a:xfrm>
          <a:prstGeom prst="rect">
            <a:avLst/>
          </a:prstGeom>
        </p:spPr>
        <p:txBody>
          <a:bodyPr wrap="square">
            <a:spAutoFit/>
          </a:bodyPr>
          <a:lstStyle/>
          <a:p>
            <a:pPr lvl="0" algn="just" eaLnBrk="0" fontAlgn="base" hangingPunct="0">
              <a:spcBef>
                <a:spcPct val="0"/>
              </a:spcBef>
              <a:spcAft>
                <a:spcPct val="0"/>
              </a:spcAft>
            </a:pPr>
            <a:r>
              <a:rPr lang="en-US" altLang="en-US" sz="2400" b="1" dirty="0">
                <a:latin typeface="Roboto"/>
              </a:rPr>
              <a:t>__init__ method</a:t>
            </a:r>
          </a:p>
          <a:p>
            <a:pPr lvl="0" algn="just" eaLnBrk="0" fontAlgn="base" hangingPunct="0">
              <a:lnSpc>
                <a:spcPct val="150000"/>
              </a:lnSpc>
              <a:spcBef>
                <a:spcPct val="0"/>
              </a:spcBef>
              <a:spcAft>
                <a:spcPct val="0"/>
              </a:spcAft>
            </a:pPr>
            <a:r>
              <a:rPr lang="en-US" altLang="en-US" dirty="0">
                <a:latin typeface="Arial" panose="020B0604020202020204" pitchFamily="34" charset="0"/>
                <a:cs typeface="Arial" panose="020B0604020202020204" pitchFamily="34" charset="0"/>
              </a:rPr>
              <a:t>The __init__ method is similar to constructors in C++ and Java. Constructors are used to initialize the object’s state. Like methods, a constructor also contains a collection of statements(i.e. instructions) that are executed at the time of Object creation. It is run as soon as an object of a class is instantiated. The method is useful to do any initialization you want to do with your object.</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
        <p:nvSpPr>
          <p:cNvPr id="14" name="Rectangle 13">
            <a:extLst>
              <a:ext uri="{FF2B5EF4-FFF2-40B4-BE49-F238E27FC236}">
                <a16:creationId xmlns:a16="http://schemas.microsoft.com/office/drawing/2014/main" id="{BE84AA2A-AB49-423F-875C-4B5DD2D693ED}"/>
              </a:ext>
            </a:extLst>
          </p:cNvPr>
          <p:cNvSpPr/>
          <p:nvPr/>
        </p:nvSpPr>
        <p:spPr>
          <a:xfrm>
            <a:off x="184731" y="3007894"/>
            <a:ext cx="8609520" cy="3693319"/>
          </a:xfrm>
          <a:prstGeom prst="rect">
            <a:avLst/>
          </a:prstGeom>
        </p:spPr>
        <p:txBody>
          <a:bodyPr wrap="square">
            <a:spAutoFit/>
          </a:bodyPr>
          <a:lstStyle/>
          <a:p>
            <a:r>
              <a:rPr lang="en-US" dirty="0">
                <a:solidFill>
                  <a:srgbClr val="FF0000"/>
                </a:solidFill>
              </a:rPr>
              <a:t># A Sample class with init method </a:t>
            </a:r>
          </a:p>
          <a:p>
            <a:r>
              <a:rPr lang="en-US" dirty="0">
                <a:solidFill>
                  <a:srgbClr val="FF0000"/>
                </a:solidFill>
              </a:rPr>
              <a:t>class Person: </a:t>
            </a:r>
          </a:p>
          <a:p>
            <a:r>
              <a:rPr lang="en-US" dirty="0">
                <a:solidFill>
                  <a:srgbClr val="FF0000"/>
                </a:solidFill>
              </a:rPr>
              <a:t>	</a:t>
            </a:r>
          </a:p>
          <a:p>
            <a:r>
              <a:rPr lang="en-US" dirty="0">
                <a:solidFill>
                  <a:srgbClr val="FF0000"/>
                </a:solidFill>
              </a:rPr>
              <a:t>	# init method or constructor </a:t>
            </a:r>
          </a:p>
          <a:p>
            <a:r>
              <a:rPr lang="en-US" dirty="0">
                <a:solidFill>
                  <a:srgbClr val="FF0000"/>
                </a:solidFill>
              </a:rPr>
              <a:t>	def __init__(self, name): </a:t>
            </a:r>
          </a:p>
          <a:p>
            <a:r>
              <a:rPr lang="en-US" dirty="0">
                <a:solidFill>
                  <a:srgbClr val="FF0000"/>
                </a:solidFill>
              </a:rPr>
              <a:t>		self.name = name </a:t>
            </a:r>
          </a:p>
          <a:p>
            <a:r>
              <a:rPr lang="en-US" dirty="0">
                <a:solidFill>
                  <a:srgbClr val="FF0000"/>
                </a:solidFill>
              </a:rPr>
              <a:t>	</a:t>
            </a:r>
          </a:p>
          <a:p>
            <a:r>
              <a:rPr lang="en-US" dirty="0">
                <a:solidFill>
                  <a:srgbClr val="FF0000"/>
                </a:solidFill>
              </a:rPr>
              <a:t>	# Sample Method </a:t>
            </a:r>
          </a:p>
          <a:p>
            <a:r>
              <a:rPr lang="en-US" dirty="0">
                <a:solidFill>
                  <a:srgbClr val="FF0000"/>
                </a:solidFill>
              </a:rPr>
              <a:t>	def </a:t>
            </a:r>
            <a:r>
              <a:rPr lang="en-US" dirty="0" err="1">
                <a:solidFill>
                  <a:srgbClr val="FF0000"/>
                </a:solidFill>
              </a:rPr>
              <a:t>say_hi</a:t>
            </a:r>
            <a:r>
              <a:rPr lang="en-US" dirty="0">
                <a:solidFill>
                  <a:srgbClr val="FF0000"/>
                </a:solidFill>
              </a:rPr>
              <a:t>(self): </a:t>
            </a:r>
          </a:p>
          <a:p>
            <a:r>
              <a:rPr lang="en-US" dirty="0">
                <a:solidFill>
                  <a:srgbClr val="FF0000"/>
                </a:solidFill>
              </a:rPr>
              <a:t>		print('Hello, my name is', self.name) </a:t>
            </a:r>
          </a:p>
          <a:p>
            <a:r>
              <a:rPr lang="en-US" dirty="0">
                <a:solidFill>
                  <a:srgbClr val="FF0000"/>
                </a:solidFill>
              </a:rPr>
              <a:t>	</a:t>
            </a:r>
          </a:p>
          <a:p>
            <a:r>
              <a:rPr lang="en-US" dirty="0">
                <a:solidFill>
                  <a:srgbClr val="FF0000"/>
                </a:solidFill>
              </a:rPr>
              <a:t>p = Person('Nikhil') </a:t>
            </a:r>
          </a:p>
          <a:p>
            <a:r>
              <a:rPr lang="en-US" dirty="0" err="1">
                <a:solidFill>
                  <a:srgbClr val="FF0000"/>
                </a:solidFill>
              </a:rPr>
              <a:t>p.say_hi</a:t>
            </a:r>
            <a:r>
              <a:rPr lang="en-US" dirty="0">
                <a:solidFill>
                  <a:srgbClr val="FF0000"/>
                </a:solidFill>
              </a:rPr>
              <a:t>() </a:t>
            </a:r>
          </a:p>
        </p:txBody>
      </p:sp>
    </p:spTree>
    <p:extLst>
      <p:ext uri="{BB962C8B-B14F-4D97-AF65-F5344CB8AC3E}">
        <p14:creationId xmlns:p14="http://schemas.microsoft.com/office/powerpoint/2010/main" val="28027244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Class</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28600" y="446432"/>
            <a:ext cx="8496300" cy="5120954"/>
          </a:xfrm>
          <a:prstGeom prst="rect">
            <a:avLst/>
          </a:prstGeom>
        </p:spPr>
        <p:txBody>
          <a:bodyPr wrap="square">
            <a:spAutoFit/>
          </a:bodyPr>
          <a:lstStyle/>
          <a:p>
            <a:pPr fontAlgn="base">
              <a:lnSpc>
                <a:spcPct val="150000"/>
              </a:lnSpc>
            </a:pPr>
            <a:r>
              <a:rPr lang="en-US" sz="2000" b="1" dirty="0">
                <a:solidFill>
                  <a:srgbClr val="002060"/>
                </a:solidFill>
                <a:latin typeface="Arial" panose="020B0604020202020204" pitchFamily="34" charset="0"/>
                <a:cs typeface="Arial" panose="020B0604020202020204" pitchFamily="34" charset="0"/>
              </a:rPr>
              <a:t>Example:</a:t>
            </a:r>
          </a:p>
          <a:p>
            <a:pPr fontAlgn="base">
              <a:lnSpc>
                <a:spcPct val="150000"/>
              </a:lnSpc>
            </a:pPr>
            <a:r>
              <a:rPr lang="en-US" sz="2000" dirty="0">
                <a:solidFill>
                  <a:srgbClr val="FF0000"/>
                </a:solidFill>
                <a:latin typeface="Arial" panose="020B0604020202020204" pitchFamily="34" charset="0"/>
                <a:cs typeface="Arial" panose="020B0604020202020204" pitchFamily="34" charset="0"/>
              </a:rPr>
              <a:t>class Person:</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  def __init__(self, name, age):</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    self.name = name</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self.age</a:t>
            </a:r>
            <a:r>
              <a:rPr lang="en-US" sz="2000" dirty="0">
                <a:solidFill>
                  <a:srgbClr val="FF0000"/>
                </a:solidFill>
                <a:latin typeface="Arial" panose="020B0604020202020204" pitchFamily="34" charset="0"/>
                <a:cs typeface="Arial" panose="020B0604020202020204" pitchFamily="34" charset="0"/>
              </a:rPr>
              <a:t> = age</a:t>
            </a:r>
            <a:br>
              <a:rPr lang="en-US" sz="2000" dirty="0">
                <a:solidFill>
                  <a:srgbClr val="FF0000"/>
                </a:solidFill>
                <a:latin typeface="Arial" panose="020B0604020202020204" pitchFamily="34" charset="0"/>
                <a:cs typeface="Arial" panose="020B0604020202020204" pitchFamily="34" charset="0"/>
              </a:rPr>
            </a:b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  def </a:t>
            </a:r>
            <a:r>
              <a:rPr lang="en-US" sz="2000" dirty="0" err="1">
                <a:solidFill>
                  <a:srgbClr val="FF0000"/>
                </a:solidFill>
                <a:latin typeface="Arial" panose="020B0604020202020204" pitchFamily="34" charset="0"/>
                <a:cs typeface="Arial" panose="020B0604020202020204" pitchFamily="34" charset="0"/>
              </a:rPr>
              <a:t>myfunc</a:t>
            </a:r>
            <a:r>
              <a:rPr lang="en-US" sz="2000" dirty="0">
                <a:solidFill>
                  <a:srgbClr val="FF0000"/>
                </a:solidFill>
                <a:latin typeface="Arial" panose="020B0604020202020204" pitchFamily="34" charset="0"/>
                <a:cs typeface="Arial" panose="020B0604020202020204" pitchFamily="34" charset="0"/>
              </a:rPr>
              <a:t>(self):</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    print("Hello my name is " + self.name)</a:t>
            </a:r>
            <a:br>
              <a:rPr lang="en-US" sz="2000" dirty="0">
                <a:solidFill>
                  <a:srgbClr val="FF0000"/>
                </a:solidFill>
                <a:latin typeface="Arial" panose="020B0604020202020204" pitchFamily="34" charset="0"/>
                <a:cs typeface="Arial" panose="020B0604020202020204" pitchFamily="34" charset="0"/>
              </a:rPr>
            </a:b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p1 = Person("John", 36)</a:t>
            </a: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p1.myfunc()</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7D2E367-8716-47F9-8806-98DC0A4F6740}"/>
                  </a:ext>
                </a:extLst>
              </p14:cNvPr>
              <p14:cNvContentPartPr/>
              <p14:nvPr/>
            </p14:nvContentPartPr>
            <p14:xfrm>
              <a:off x="5410200" y="940054"/>
              <a:ext cx="360" cy="360"/>
            </p14:xfrm>
          </p:contentPart>
        </mc:Choice>
        <mc:Fallback xmlns="">
          <p:pic>
            <p:nvPicPr>
              <p:cNvPr id="5" name="Ink 4">
                <a:extLst>
                  <a:ext uri="{FF2B5EF4-FFF2-40B4-BE49-F238E27FC236}">
                    <a16:creationId xmlns:a16="http://schemas.microsoft.com/office/drawing/2014/main" id="{57D2E367-8716-47F9-8806-98DC0A4F6740}"/>
                  </a:ext>
                </a:extLst>
              </p:cNvPr>
              <p:cNvPicPr/>
              <p:nvPr/>
            </p:nvPicPr>
            <p:blipFill>
              <a:blip r:embed="rId4"/>
              <a:stretch>
                <a:fillRect/>
              </a:stretch>
            </p:blipFill>
            <p:spPr>
              <a:xfrm>
                <a:off x="5392200" y="922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46F2FE05-AF0B-4478-98C7-77851610E6D6}"/>
                  </a:ext>
                </a:extLst>
              </p14:cNvPr>
              <p14:cNvContentPartPr/>
              <p14:nvPr/>
            </p14:nvContentPartPr>
            <p14:xfrm>
              <a:off x="4743830" y="966694"/>
              <a:ext cx="360" cy="360"/>
            </p14:xfrm>
          </p:contentPart>
        </mc:Choice>
        <mc:Fallback xmlns="">
          <p:pic>
            <p:nvPicPr>
              <p:cNvPr id="7" name="Ink 6">
                <a:extLst>
                  <a:ext uri="{FF2B5EF4-FFF2-40B4-BE49-F238E27FC236}">
                    <a16:creationId xmlns:a16="http://schemas.microsoft.com/office/drawing/2014/main" id="{46F2FE05-AF0B-4478-98C7-77851610E6D6}"/>
                  </a:ext>
                </a:extLst>
              </p:cNvPr>
              <p:cNvPicPr/>
              <p:nvPr/>
            </p:nvPicPr>
            <p:blipFill>
              <a:blip r:embed="rId6"/>
              <a:stretch>
                <a:fillRect/>
              </a:stretch>
            </p:blipFill>
            <p:spPr>
              <a:xfrm>
                <a:off x="4725830" y="9490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A115111-11AE-4099-B9A6-59CD88B92F4E}"/>
                  </a:ext>
                </a:extLst>
              </p14:cNvPr>
              <p14:cNvContentPartPr/>
              <p14:nvPr/>
            </p14:nvContentPartPr>
            <p14:xfrm>
              <a:off x="5207510" y="2279254"/>
              <a:ext cx="360" cy="360"/>
            </p14:xfrm>
          </p:contentPart>
        </mc:Choice>
        <mc:Fallback xmlns="">
          <p:pic>
            <p:nvPicPr>
              <p:cNvPr id="10" name="Ink 9">
                <a:extLst>
                  <a:ext uri="{FF2B5EF4-FFF2-40B4-BE49-F238E27FC236}">
                    <a16:creationId xmlns:a16="http://schemas.microsoft.com/office/drawing/2014/main" id="{EA115111-11AE-4099-B9A6-59CD88B92F4E}"/>
                  </a:ext>
                </a:extLst>
              </p:cNvPr>
              <p:cNvPicPr/>
              <p:nvPr/>
            </p:nvPicPr>
            <p:blipFill>
              <a:blip r:embed="rId8"/>
              <a:stretch>
                <a:fillRect/>
              </a:stretch>
            </p:blipFill>
            <p:spPr>
              <a:xfrm>
                <a:off x="5189870" y="2261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6C00E868-0A4A-4357-9D6E-4822DDE315F3}"/>
                  </a:ext>
                </a:extLst>
              </p14:cNvPr>
              <p14:cNvContentPartPr/>
              <p14:nvPr/>
            </p14:nvContentPartPr>
            <p14:xfrm>
              <a:off x="4889630" y="940414"/>
              <a:ext cx="360" cy="360"/>
            </p14:xfrm>
          </p:contentPart>
        </mc:Choice>
        <mc:Fallback xmlns="">
          <p:pic>
            <p:nvPicPr>
              <p:cNvPr id="12" name="Ink 11">
                <a:extLst>
                  <a:ext uri="{FF2B5EF4-FFF2-40B4-BE49-F238E27FC236}">
                    <a16:creationId xmlns:a16="http://schemas.microsoft.com/office/drawing/2014/main" id="{6C00E868-0A4A-4357-9D6E-4822DDE315F3}"/>
                  </a:ext>
                </a:extLst>
              </p:cNvPr>
              <p:cNvPicPr/>
              <p:nvPr/>
            </p:nvPicPr>
            <p:blipFill>
              <a:blip r:embed="rId12"/>
              <a:stretch>
                <a:fillRect/>
              </a:stretch>
            </p:blipFill>
            <p:spPr>
              <a:xfrm>
                <a:off x="4871630" y="9224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 name="Ink 16">
                <a:extLst>
                  <a:ext uri="{FF2B5EF4-FFF2-40B4-BE49-F238E27FC236}">
                    <a16:creationId xmlns:a16="http://schemas.microsoft.com/office/drawing/2014/main" id="{AED9B494-DC5A-40DC-BA8F-7CBA57D1BAEB}"/>
                  </a:ext>
                </a:extLst>
              </p14:cNvPr>
              <p14:cNvContentPartPr/>
              <p14:nvPr/>
            </p14:nvContentPartPr>
            <p14:xfrm>
              <a:off x="3378710" y="3007894"/>
              <a:ext cx="360" cy="360"/>
            </p14:xfrm>
          </p:contentPart>
        </mc:Choice>
        <mc:Fallback xmlns="">
          <p:pic>
            <p:nvPicPr>
              <p:cNvPr id="17" name="Ink 16">
                <a:extLst>
                  <a:ext uri="{FF2B5EF4-FFF2-40B4-BE49-F238E27FC236}">
                    <a16:creationId xmlns:a16="http://schemas.microsoft.com/office/drawing/2014/main" id="{AED9B494-DC5A-40DC-BA8F-7CBA57D1BAEB}"/>
                  </a:ext>
                </a:extLst>
              </p:cNvPr>
              <p:cNvPicPr/>
              <p:nvPr/>
            </p:nvPicPr>
            <p:blipFill>
              <a:blip r:embed="rId14"/>
              <a:stretch>
                <a:fillRect/>
              </a:stretch>
            </p:blipFill>
            <p:spPr>
              <a:xfrm>
                <a:off x="3361070" y="29902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75A06B-5A5F-4F59-92E4-62FB29AB9997}"/>
                  </a:ext>
                </a:extLst>
              </p14:cNvPr>
              <p14:cNvContentPartPr/>
              <p14:nvPr/>
            </p14:nvContentPartPr>
            <p14:xfrm>
              <a:off x="5088350" y="4240174"/>
              <a:ext cx="360" cy="360"/>
            </p14:xfrm>
          </p:contentPart>
        </mc:Choice>
        <mc:Fallback xmlns="">
          <p:pic>
            <p:nvPicPr>
              <p:cNvPr id="18" name="Ink 17">
                <a:extLst>
                  <a:ext uri="{FF2B5EF4-FFF2-40B4-BE49-F238E27FC236}">
                    <a16:creationId xmlns:a16="http://schemas.microsoft.com/office/drawing/2014/main" id="{4A75A06B-5A5F-4F59-92E4-62FB29AB9997}"/>
                  </a:ext>
                </a:extLst>
              </p:cNvPr>
              <p:cNvPicPr/>
              <p:nvPr/>
            </p:nvPicPr>
            <p:blipFill>
              <a:blip r:embed="rId16"/>
              <a:stretch>
                <a:fillRect/>
              </a:stretch>
            </p:blipFill>
            <p:spPr>
              <a:xfrm>
                <a:off x="5070350" y="4222174"/>
                <a:ext cx="36000" cy="36000"/>
              </a:xfrm>
              <a:prstGeom prst="rect">
                <a:avLst/>
              </a:prstGeom>
            </p:spPr>
          </p:pic>
        </mc:Fallback>
      </mc:AlternateContent>
    </p:spTree>
    <p:extLst>
      <p:ext uri="{BB962C8B-B14F-4D97-AF65-F5344CB8AC3E}">
        <p14:creationId xmlns:p14="http://schemas.microsoft.com/office/powerpoint/2010/main" val="7755339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Instance Variables and Class(Static) Variables</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914400"/>
            <a:ext cx="8153400" cy="1606274"/>
          </a:xfrm>
          <a:prstGeom prst="rect">
            <a:avLst/>
          </a:prstGeom>
        </p:spPr>
        <p:txBody>
          <a:bodyPr wrap="square">
            <a:spAutoFit/>
          </a:bodyPr>
          <a:lstStyle/>
          <a:p>
            <a:pPr algn="just">
              <a:lnSpc>
                <a:spcPct val="115000"/>
              </a:lnSpc>
              <a:spcAft>
                <a:spcPts val="1000"/>
              </a:spcAft>
            </a:pPr>
            <a:r>
              <a:rPr lang="en-IN" sz="2000" b="1" dirty="0">
                <a:solidFill>
                  <a:srgbClr val="08090A"/>
                </a:solidFill>
                <a:latin typeface="Arial" panose="020B0604020202020204" pitchFamily="34" charset="0"/>
                <a:ea typeface="Calibri" panose="020F0502020204030204" pitchFamily="34" charset="0"/>
                <a:cs typeface="Arial" panose="020B0604020202020204" pitchFamily="34" charset="0"/>
              </a:rPr>
              <a:t>Instance variables </a:t>
            </a:r>
            <a:r>
              <a:rPr lang="en-IN" sz="2000" dirty="0">
                <a:solidFill>
                  <a:srgbClr val="08090A"/>
                </a:solidFill>
                <a:latin typeface="Arial" panose="020B0604020202020204" pitchFamily="34" charset="0"/>
                <a:ea typeface="Calibri" panose="020F0502020204030204" pitchFamily="34" charset="0"/>
                <a:cs typeface="Arial" panose="020B0604020202020204" pitchFamily="34" charset="0"/>
              </a:rPr>
              <a:t>are variables used for data that is unique to a particular instance.</a:t>
            </a:r>
          </a:p>
          <a:p>
            <a:pPr algn="just">
              <a:lnSpc>
                <a:spcPct val="115000"/>
              </a:lnSpc>
              <a:spcAft>
                <a:spcPts val="1000"/>
              </a:spcAft>
            </a:pPr>
            <a:r>
              <a:rPr lang="en-IN" sz="2000" b="1" dirty="0">
                <a:solidFill>
                  <a:srgbClr val="08090A"/>
                </a:solidFill>
                <a:latin typeface="Arial" panose="020B0604020202020204" pitchFamily="34" charset="0"/>
                <a:ea typeface="Calibri" panose="020F0502020204030204" pitchFamily="34" charset="0"/>
                <a:cs typeface="Arial" panose="020B0604020202020204" pitchFamily="34" charset="0"/>
              </a:rPr>
              <a:t>Class Variables </a:t>
            </a:r>
            <a:r>
              <a:rPr lang="en-IN" sz="2000" dirty="0">
                <a:solidFill>
                  <a:srgbClr val="08090A"/>
                </a:solidFill>
                <a:latin typeface="Arial" panose="020B0604020202020204" pitchFamily="34" charset="0"/>
                <a:ea typeface="Calibri" panose="020F0502020204030204" pitchFamily="34" charset="0"/>
                <a:cs typeface="Arial" panose="020B0604020202020204" pitchFamily="34" charset="0"/>
              </a:rPr>
              <a:t>are variables that are shared by all instances of a class.</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A7DCA09-B80F-474E-8932-29606D15EE32}"/>
              </a:ext>
            </a:extLst>
          </p:cNvPr>
          <p:cNvSpPr/>
          <p:nvPr/>
        </p:nvSpPr>
        <p:spPr>
          <a:xfrm>
            <a:off x="3595468" y="2213668"/>
            <a:ext cx="5411372" cy="4247317"/>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class cars:</a:t>
            </a:r>
          </a:p>
          <a:p>
            <a:r>
              <a:rPr lang="en-US" b="1" dirty="0">
                <a:latin typeface="Arial" panose="020B0604020202020204" pitchFamily="34" charset="0"/>
                <a:cs typeface="Arial" panose="020B0604020202020204" pitchFamily="34" charset="0"/>
              </a:rPr>
              <a:t>      wheels =4 # class variable</a:t>
            </a:r>
          </a:p>
          <a:p>
            <a:r>
              <a:rPr lang="en-US" b="1" dirty="0">
                <a:latin typeface="Arial" panose="020B0604020202020204" pitchFamily="34" charset="0"/>
                <a:cs typeface="Arial" panose="020B0604020202020204" pitchFamily="34" charset="0"/>
              </a:rPr>
              <a:t>      def __init__(self):</a:t>
            </a:r>
          </a:p>
          <a:p>
            <a:r>
              <a:rPr lang="en-US" b="1" dirty="0">
                <a:latin typeface="Arial" panose="020B0604020202020204" pitchFamily="34" charset="0"/>
                <a:cs typeface="Arial" panose="020B0604020202020204" pitchFamily="34" charset="0"/>
              </a:rPr>
              <a:t>            self.milage =22     # instance variables</a:t>
            </a:r>
          </a:p>
          <a:p>
            <a:r>
              <a:rPr lang="en-US" b="1" dirty="0">
                <a:latin typeface="Arial" panose="020B0604020202020204" pitchFamily="34" charset="0"/>
                <a:cs typeface="Arial" panose="020B0604020202020204" pitchFamily="34" charset="0"/>
              </a:rPr>
              <a:t>            self.company = "maruti"</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c1=cars()</a:t>
            </a:r>
          </a:p>
          <a:p>
            <a:r>
              <a:rPr lang="en-US" b="1" dirty="0">
                <a:latin typeface="Arial" panose="020B0604020202020204" pitchFamily="34" charset="0"/>
                <a:cs typeface="Arial" panose="020B0604020202020204" pitchFamily="34" charset="0"/>
              </a:rPr>
              <a:t>c2=cars()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c1.milage=18</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#cars.wheels=3</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print(c1.company,c1.milage,c1.wheels)</a:t>
            </a:r>
          </a:p>
          <a:p>
            <a:r>
              <a:rPr lang="en-US" b="1" dirty="0">
                <a:latin typeface="Arial" panose="020B0604020202020204" pitchFamily="34" charset="0"/>
                <a:cs typeface="Arial" panose="020B0604020202020204" pitchFamily="34" charset="0"/>
              </a:rPr>
              <a:t>print(c2.company,c2.milage,c2.wheels)</a:t>
            </a:r>
            <a:endParaRPr lang="en-IN"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Tree>
    <p:extLst>
      <p:ext uri="{BB962C8B-B14F-4D97-AF65-F5344CB8AC3E}">
        <p14:creationId xmlns:p14="http://schemas.microsoft.com/office/powerpoint/2010/main" val="13532569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Inner class</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914400"/>
            <a:ext cx="8153400" cy="1606274"/>
          </a:xfrm>
          <a:prstGeom prst="rect">
            <a:avLst/>
          </a:prstGeom>
        </p:spPr>
        <p:txBody>
          <a:bodyPr wrap="square">
            <a:spAutoFit/>
          </a:bodyPr>
          <a:lstStyle/>
          <a:p>
            <a:pPr algn="just">
              <a:lnSpc>
                <a:spcPct val="115000"/>
              </a:lnSpc>
              <a:spcAft>
                <a:spcPts val="1000"/>
              </a:spcAft>
            </a:pPr>
            <a:r>
              <a:rPr lang="en-US" sz="2000" dirty="0">
                <a:latin typeface="Arial" panose="020B0604020202020204" pitchFamily="34" charset="0"/>
                <a:ea typeface="Calibri" panose="020F0502020204030204" pitchFamily="34" charset="0"/>
                <a:cs typeface="Arial" panose="020B0604020202020204" pitchFamily="34" charset="0"/>
              </a:rPr>
              <a:t>A</a:t>
            </a:r>
            <a:r>
              <a:rPr lang="en-IN" sz="2000" dirty="0">
                <a:latin typeface="Arial" panose="020B0604020202020204" pitchFamily="34" charset="0"/>
                <a:ea typeface="Calibri" panose="020F0502020204030204" pitchFamily="34" charset="0"/>
                <a:cs typeface="Arial" panose="020B0604020202020204" pitchFamily="34" charset="0"/>
              </a:rPr>
              <a:t>n </a:t>
            </a:r>
            <a:r>
              <a:rPr lang="en-IN" sz="2000" b="1" dirty="0">
                <a:latin typeface="Arial" panose="020B0604020202020204" pitchFamily="34" charset="0"/>
                <a:ea typeface="Calibri" panose="020F0502020204030204" pitchFamily="34" charset="0"/>
                <a:cs typeface="Arial" panose="020B0604020202020204" pitchFamily="34" charset="0"/>
              </a:rPr>
              <a:t>Inner Class or nested class </a:t>
            </a:r>
            <a:r>
              <a:rPr lang="en-IN" sz="2000" dirty="0">
                <a:latin typeface="Arial" panose="020B0604020202020204" pitchFamily="34" charset="0"/>
                <a:ea typeface="Calibri" panose="020F0502020204030204" pitchFamily="34" charset="0"/>
                <a:cs typeface="Arial" panose="020B0604020202020204" pitchFamily="34" charset="0"/>
              </a:rPr>
              <a:t>is defined entirely within the body of another class.</a:t>
            </a:r>
          </a:p>
          <a:p>
            <a:pPr algn="just">
              <a:lnSpc>
                <a:spcPct val="115000"/>
              </a:lnSpc>
              <a:spcAft>
                <a:spcPts val="1000"/>
              </a:spcAft>
            </a:pPr>
            <a:r>
              <a:rPr lang="en-IN" sz="2000" dirty="0">
                <a:latin typeface="Arial" panose="020B0604020202020204" pitchFamily="34" charset="0"/>
                <a:ea typeface="Calibri" panose="020F0502020204030204" pitchFamily="34" charset="0"/>
                <a:cs typeface="Arial" panose="020B0604020202020204" pitchFamily="34" charset="0"/>
              </a:rPr>
              <a:t>If an object is created using a class , the object inside the outer class can be used</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2" name="TextBox 1">
            <a:extLst>
              <a:ext uri="{FF2B5EF4-FFF2-40B4-BE49-F238E27FC236}">
                <a16:creationId xmlns:a16="http://schemas.microsoft.com/office/drawing/2014/main" id="{3DA4662A-5085-4EC4-9149-18031897D980}"/>
              </a:ext>
            </a:extLst>
          </p:cNvPr>
          <p:cNvSpPr txBox="1"/>
          <p:nvPr/>
        </p:nvSpPr>
        <p:spPr>
          <a:xfrm>
            <a:off x="1219200" y="6144181"/>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exam8.py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21151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US" sz="2800" b="1" dirty="0">
                <a:solidFill>
                  <a:schemeClr val="tx1"/>
                </a:solidFill>
                <a:latin typeface="Arial" panose="020B0604020202020204" pitchFamily="34" charset="0"/>
                <a:cs typeface="Arial" panose="020B0604020202020204" pitchFamily="34" charset="0"/>
              </a:rPr>
              <a:t> Single Inheritance</a:t>
            </a:r>
            <a:endParaRPr lang="en-IN" sz="2800"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636183"/>
            <a:ext cx="8153400" cy="1703030"/>
          </a:xfrm>
          <a:prstGeom prst="rect">
            <a:avLst/>
          </a:prstGeom>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Inheritance</a:t>
            </a:r>
            <a:r>
              <a:rPr lang="en-US" dirty="0">
                <a:latin typeface="Arial" panose="020B0604020202020204" pitchFamily="34" charset="0"/>
                <a:cs typeface="Arial" panose="020B0604020202020204" pitchFamily="34" charset="0"/>
              </a:rPr>
              <a:t> allows us to define a class that </a:t>
            </a:r>
            <a:r>
              <a:rPr lang="en-US" b="1" dirty="0">
                <a:latin typeface="Arial" panose="020B0604020202020204" pitchFamily="34" charset="0"/>
                <a:cs typeface="Arial" panose="020B0604020202020204" pitchFamily="34" charset="0"/>
              </a:rPr>
              <a:t>inherits</a:t>
            </a:r>
            <a:r>
              <a:rPr lang="en-US" dirty="0">
                <a:latin typeface="Arial" panose="020B0604020202020204" pitchFamily="34" charset="0"/>
                <a:cs typeface="Arial" panose="020B0604020202020204" pitchFamily="34" charset="0"/>
              </a:rPr>
              <a:t> all the methods and properties from another class. </a:t>
            </a:r>
          </a:p>
          <a:p>
            <a:pPr algn="just">
              <a:lnSpc>
                <a:spcPct val="150000"/>
              </a:lnSpc>
            </a:pPr>
            <a:r>
              <a:rPr lang="en-US" dirty="0">
                <a:latin typeface="Arial" panose="020B0604020202020204" pitchFamily="34" charset="0"/>
                <a:cs typeface="Arial" panose="020B0604020202020204" pitchFamily="34" charset="0"/>
              </a:rPr>
              <a:t>Parent class(Base class) is the class being </a:t>
            </a:r>
            <a:r>
              <a:rPr lang="en-US" b="1" dirty="0">
                <a:latin typeface="Arial" panose="020B0604020202020204" pitchFamily="34" charset="0"/>
                <a:cs typeface="Arial" panose="020B0604020202020204" pitchFamily="34" charset="0"/>
              </a:rPr>
              <a:t>inherited</a:t>
            </a:r>
            <a:r>
              <a:rPr lang="en-US" dirty="0">
                <a:latin typeface="Arial" panose="020B0604020202020204" pitchFamily="34" charset="0"/>
                <a:cs typeface="Arial" panose="020B0604020202020204" pitchFamily="34" charset="0"/>
              </a:rPr>
              <a:t> from, and </a:t>
            </a:r>
          </a:p>
          <a:p>
            <a:pPr algn="just">
              <a:lnSpc>
                <a:spcPct val="150000"/>
              </a:lnSpc>
            </a:pPr>
            <a:r>
              <a:rPr lang="en-US" dirty="0">
                <a:latin typeface="Arial" panose="020B0604020202020204" pitchFamily="34" charset="0"/>
                <a:cs typeface="Arial" panose="020B0604020202020204" pitchFamily="34" charset="0"/>
              </a:rPr>
              <a:t>Child class(derived class) is the class that </a:t>
            </a:r>
            <a:r>
              <a:rPr lang="en-US" b="1" dirty="0">
                <a:latin typeface="Arial" panose="020B0604020202020204" pitchFamily="34" charset="0"/>
                <a:cs typeface="Arial" panose="020B0604020202020204" pitchFamily="34" charset="0"/>
              </a:rPr>
              <a:t>inherits</a:t>
            </a:r>
            <a:r>
              <a:rPr lang="en-US" dirty="0">
                <a:latin typeface="Arial" panose="020B0604020202020204" pitchFamily="34" charset="0"/>
                <a:cs typeface="Arial" panose="020B0604020202020204" pitchFamily="34" charset="0"/>
              </a:rPr>
              <a:t> from another class.</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pic>
        <p:nvPicPr>
          <p:cNvPr id="5" name="Picture 4">
            <a:extLst>
              <a:ext uri="{FF2B5EF4-FFF2-40B4-BE49-F238E27FC236}">
                <a16:creationId xmlns:a16="http://schemas.microsoft.com/office/drawing/2014/main" id="{67032160-D5A4-4411-829B-175A6B3F96B8}"/>
              </a:ext>
            </a:extLst>
          </p:cNvPr>
          <p:cNvPicPr>
            <a:picLocks noChangeAspect="1"/>
          </p:cNvPicPr>
          <p:nvPr/>
        </p:nvPicPr>
        <p:blipFill>
          <a:blip r:embed="rId3"/>
          <a:stretch>
            <a:fillRect/>
          </a:stretch>
        </p:blipFill>
        <p:spPr>
          <a:xfrm>
            <a:off x="1981200" y="2349764"/>
            <a:ext cx="4572000" cy="2725948"/>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1219200" y="6144181"/>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4" action="ppaction://hlinkfile"/>
              </a:rPr>
              <a:t>exam9.py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445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914400"/>
            <a:ext cx="8153400" cy="3820982"/>
          </a:xfrm>
          <a:prstGeom prst="rect">
            <a:avLst/>
          </a:prstGeom>
        </p:spPr>
        <p:txBody>
          <a:bodyPr wrap="square">
            <a:spAutoFit/>
          </a:bodyPr>
          <a:lstStyle/>
          <a:p>
            <a:pPr algn="just">
              <a:lnSpc>
                <a:spcPct val="150000"/>
              </a:lnSpc>
            </a:pPr>
            <a:r>
              <a:rPr lang="en-IN" sz="2400" b="1" dirty="0">
                <a:solidFill>
                  <a:srgbClr val="0070C0"/>
                </a:solidFill>
                <a:latin typeface="Arial" panose="020B0604020202020204" pitchFamily="34" charset="0"/>
                <a:cs typeface="Arial" panose="020B0604020202020204" pitchFamily="34" charset="0"/>
              </a:rPr>
              <a:t>Python Variables</a:t>
            </a:r>
          </a:p>
          <a:p>
            <a:pPr algn="just">
              <a:lnSpc>
                <a:spcPct val="150000"/>
              </a:lnSpc>
            </a:pPr>
            <a:r>
              <a:rPr lang="en-US" sz="2000" dirty="0">
                <a:latin typeface="Arial" panose="020B0604020202020204" pitchFamily="34" charset="0"/>
                <a:cs typeface="Arial" panose="020B0604020202020204" pitchFamily="34" charset="0"/>
              </a:rPr>
              <a:t>Variables are used to store data, they take memory space based on the type of value we assigning to them.</a:t>
            </a:r>
          </a:p>
          <a:p>
            <a:pPr algn="just">
              <a:lnSpc>
                <a:spcPct val="150000"/>
              </a:lnSpc>
            </a:pPr>
            <a:r>
              <a:rPr lang="en-US" sz="2000" dirty="0">
                <a:latin typeface="Arial" panose="020B0604020202020204" pitchFamily="34" charset="0"/>
                <a:cs typeface="Arial" panose="020B0604020202020204" pitchFamily="34" charset="0"/>
              </a:rPr>
              <a:t>You do not have to explicitly mention the type of the variable, python infer the type based on the value we are assigning.</a:t>
            </a:r>
          </a:p>
          <a:p>
            <a:pPr algn="just">
              <a:lnSpc>
                <a:spcPct val="150000"/>
              </a:lnSpc>
            </a:pPr>
            <a:r>
              <a:rPr lang="en-US" sz="2000" dirty="0">
                <a:solidFill>
                  <a:srgbClr val="FF0000"/>
                </a:solidFill>
                <a:latin typeface="Arial" panose="020B0604020202020204" pitchFamily="34" charset="0"/>
                <a:cs typeface="Arial" panose="020B0604020202020204" pitchFamily="34" charset="0"/>
              </a:rPr>
              <a:t>Ex:</a:t>
            </a:r>
          </a:p>
          <a:p>
            <a:pPr algn="just">
              <a:lnSpc>
                <a:spcPct val="150000"/>
              </a:lnSpc>
            </a:pPr>
            <a:r>
              <a:rPr lang="en-US" altLang="en-US" sz="2000" dirty="0" err="1">
                <a:solidFill>
                  <a:srgbClr val="000000"/>
                </a:solidFill>
                <a:latin typeface="Arial" panose="020B0604020202020204" pitchFamily="34" charset="0"/>
                <a:cs typeface="Arial" panose="020B0604020202020204" pitchFamily="34" charset="0"/>
              </a:rPr>
              <a:t>abc</a:t>
            </a:r>
            <a:r>
              <a:rPr lang="en-US" altLang="en-US" sz="2000" dirty="0">
                <a:solidFill>
                  <a:srgbClr val="000000"/>
                </a:solidFill>
                <a:latin typeface="Arial" panose="020B0604020202020204" pitchFamily="34" charset="0"/>
                <a:cs typeface="Arial" panose="020B0604020202020204" pitchFamily="34" charset="0"/>
              </a:rPr>
              <a:t> = </a:t>
            </a:r>
            <a:r>
              <a:rPr lang="en-US" altLang="en-US" sz="2000" dirty="0">
                <a:solidFill>
                  <a:srgbClr val="800000"/>
                </a:solidFill>
                <a:latin typeface="Arial" panose="020B0604020202020204" pitchFamily="34" charset="0"/>
                <a:cs typeface="Arial" panose="020B0604020202020204" pitchFamily="34" charset="0"/>
              </a:rPr>
              <a:t>225      </a:t>
            </a:r>
            <a:r>
              <a:rPr lang="en-US" altLang="en-US" sz="2000" dirty="0">
                <a:solidFill>
                  <a:srgbClr val="000000"/>
                </a:solidFill>
                <a:latin typeface="Arial" panose="020B0604020202020204" pitchFamily="34" charset="0"/>
                <a:cs typeface="Arial" panose="020B0604020202020204" pitchFamily="34" charset="0"/>
              </a:rPr>
              <a:t> </a:t>
            </a:r>
            <a:r>
              <a:rPr lang="en-US" altLang="en-US" sz="2000" dirty="0">
                <a:solidFill>
                  <a:srgbClr val="808080"/>
                </a:solidFill>
                <a:latin typeface="Arial" panose="020B0604020202020204" pitchFamily="34" charset="0"/>
                <a:cs typeface="Arial" panose="020B0604020202020204" pitchFamily="34" charset="0"/>
              </a:rPr>
              <a:t>#num is of type int</a:t>
            </a:r>
            <a:r>
              <a:rPr lang="en-US" altLang="en-US" sz="2000" dirty="0">
                <a:solidFill>
                  <a:srgbClr val="000000"/>
                </a:solidFill>
                <a:latin typeface="Arial" panose="020B0604020202020204" pitchFamily="34" charset="0"/>
                <a:cs typeface="Arial" panose="020B0604020202020204" pitchFamily="34" charset="0"/>
              </a:rPr>
              <a:t> </a:t>
            </a:r>
          </a:p>
          <a:p>
            <a:pPr algn="just">
              <a:lnSpc>
                <a:spcPct val="150000"/>
              </a:lnSpc>
            </a:pPr>
            <a:r>
              <a:rPr lang="en-US" altLang="en-US" sz="2000" dirty="0">
                <a:solidFill>
                  <a:srgbClr val="000000"/>
                </a:solidFill>
                <a:latin typeface="Arial" panose="020B0604020202020204" pitchFamily="34" charset="0"/>
                <a:cs typeface="Arial" panose="020B0604020202020204" pitchFamily="34" charset="0"/>
              </a:rPr>
              <a:t>str = </a:t>
            </a:r>
            <a:r>
              <a:rPr lang="en-US" altLang="en-US" sz="2000" dirty="0">
                <a:solidFill>
                  <a:srgbClr val="800000"/>
                </a:solidFill>
                <a:latin typeface="Arial" panose="020B0604020202020204" pitchFamily="34" charset="0"/>
                <a:cs typeface="Arial" panose="020B0604020202020204" pitchFamily="34" charset="0"/>
              </a:rPr>
              <a:t>“</a:t>
            </a:r>
            <a:r>
              <a:rPr lang="en-US" altLang="en-US" sz="2000" dirty="0" err="1">
                <a:solidFill>
                  <a:srgbClr val="800000"/>
                </a:solidFill>
                <a:latin typeface="Arial" panose="020B0604020202020204" pitchFamily="34" charset="0"/>
                <a:cs typeface="Arial" panose="020B0604020202020204" pitchFamily="34" charset="0"/>
              </a:rPr>
              <a:t>saibaba</a:t>
            </a:r>
            <a:r>
              <a:rPr lang="en-US" altLang="en-US" sz="2000" dirty="0">
                <a:solidFill>
                  <a:srgbClr val="800000"/>
                </a:solidFill>
                <a:latin typeface="Arial" panose="020B0604020202020204" pitchFamily="34" charset="0"/>
                <a:cs typeface="Arial" panose="020B0604020202020204" pitchFamily="34" charset="0"/>
              </a:rPr>
              <a:t>"</a:t>
            </a:r>
            <a:r>
              <a:rPr lang="en-US" altLang="en-US" sz="2000" dirty="0">
                <a:solidFill>
                  <a:srgbClr val="000000"/>
                </a:solidFill>
                <a:latin typeface="Arial" panose="020B0604020202020204" pitchFamily="34" charset="0"/>
                <a:cs typeface="Arial" panose="020B0604020202020204" pitchFamily="34" charset="0"/>
              </a:rPr>
              <a:t> </a:t>
            </a:r>
            <a:r>
              <a:rPr lang="en-US" altLang="en-US" sz="2000" dirty="0">
                <a:solidFill>
                  <a:srgbClr val="808080"/>
                </a:solidFill>
                <a:latin typeface="Arial" panose="020B0604020202020204" pitchFamily="34" charset="0"/>
                <a:cs typeface="Arial" panose="020B0604020202020204" pitchFamily="34" charset="0"/>
              </a:rPr>
              <a:t>#str is of type string</a:t>
            </a:r>
            <a:r>
              <a:rPr lang="en-US" altLang="en-US" sz="2000" dirty="0">
                <a:latin typeface="Arial" panose="020B060402020202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64996" y="63776"/>
            <a:ext cx="952500" cy="850624"/>
          </a:xfrm>
          <a:prstGeom prst="rect">
            <a:avLst/>
          </a:prstGeom>
        </p:spPr>
      </p:pic>
    </p:spTree>
    <p:extLst>
      <p:ext uri="{BB962C8B-B14F-4D97-AF65-F5344CB8AC3E}">
        <p14:creationId xmlns:p14="http://schemas.microsoft.com/office/powerpoint/2010/main" val="13402197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US" sz="2800" b="1" dirty="0">
                <a:solidFill>
                  <a:schemeClr val="tx1"/>
                </a:solidFill>
                <a:latin typeface="Arial" panose="020B0604020202020204" pitchFamily="34" charset="0"/>
                <a:cs typeface="Arial" panose="020B0604020202020204" pitchFamily="34" charset="0"/>
              </a:rPr>
              <a:t>Multi level Inheritance</a:t>
            </a:r>
            <a:endParaRPr lang="en-IN" sz="2800"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636183"/>
            <a:ext cx="8153400" cy="958660"/>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Features of the base class and the derived class is </a:t>
            </a:r>
            <a:r>
              <a:rPr lang="en-US" sz="2000" b="1" dirty="0">
                <a:latin typeface="Arial" panose="020B0604020202020204" pitchFamily="34" charset="0"/>
                <a:cs typeface="Arial" panose="020B0604020202020204" pitchFamily="34" charset="0"/>
              </a:rPr>
              <a:t>inherited</a:t>
            </a:r>
            <a:r>
              <a:rPr lang="en-US" sz="2000" dirty="0">
                <a:latin typeface="Arial" panose="020B0604020202020204" pitchFamily="34" charset="0"/>
                <a:cs typeface="Arial" panose="020B0604020202020204" pitchFamily="34" charset="0"/>
              </a:rPr>
              <a:t> into the new derived class.</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1219200" y="6144181"/>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exam9.py</a:t>
            </a:r>
            <a:endParaRPr lang="en-IN" sz="2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E0063FD-1463-4963-B58C-B1F4729A3D8D}"/>
              </a:ext>
            </a:extLst>
          </p:cNvPr>
          <p:cNvPicPr>
            <a:picLocks noChangeAspect="1"/>
          </p:cNvPicPr>
          <p:nvPr/>
        </p:nvPicPr>
        <p:blipFill>
          <a:blip r:embed="rId4"/>
          <a:stretch>
            <a:fillRect/>
          </a:stretch>
        </p:blipFill>
        <p:spPr>
          <a:xfrm>
            <a:off x="4533900" y="1594843"/>
            <a:ext cx="4038600" cy="4141810"/>
          </a:xfrm>
          <a:prstGeom prst="rect">
            <a:avLst/>
          </a:prstGeom>
        </p:spPr>
      </p:pic>
    </p:spTree>
    <p:extLst>
      <p:ext uri="{BB962C8B-B14F-4D97-AF65-F5344CB8AC3E}">
        <p14:creationId xmlns:p14="http://schemas.microsoft.com/office/powerpoint/2010/main" val="35447746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US" sz="2800" b="1" dirty="0">
                <a:solidFill>
                  <a:schemeClr val="tx1"/>
                </a:solidFill>
                <a:latin typeface="Arial" panose="020B0604020202020204" pitchFamily="34" charset="0"/>
                <a:cs typeface="Arial" panose="020B0604020202020204" pitchFamily="34" charset="0"/>
              </a:rPr>
              <a:t>Multiple Inheritance</a:t>
            </a:r>
            <a:endParaRPr lang="en-IN" sz="2800"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636183"/>
            <a:ext cx="8153400" cy="958660"/>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The features of all the base classes are </a:t>
            </a:r>
            <a:r>
              <a:rPr lang="en-US" sz="2000" b="1" dirty="0">
                <a:latin typeface="Arial" panose="020B0604020202020204" pitchFamily="34" charset="0"/>
                <a:cs typeface="Arial" panose="020B0604020202020204" pitchFamily="34" charset="0"/>
              </a:rPr>
              <a:t>inherited</a:t>
            </a:r>
            <a:r>
              <a:rPr lang="en-US" sz="2000" dirty="0">
                <a:latin typeface="Arial" panose="020B0604020202020204" pitchFamily="34" charset="0"/>
                <a:cs typeface="Arial" panose="020B0604020202020204" pitchFamily="34" charset="0"/>
              </a:rPr>
              <a:t> into the derived class.</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1219200" y="6144181"/>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exam9.py</a:t>
            </a:r>
            <a:endParaRPr lang="en-IN" sz="2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8EB1DFE-E450-4B26-AB5D-7868F0295B11}"/>
              </a:ext>
            </a:extLst>
          </p:cNvPr>
          <p:cNvPicPr>
            <a:picLocks noChangeAspect="1"/>
          </p:cNvPicPr>
          <p:nvPr/>
        </p:nvPicPr>
        <p:blipFill>
          <a:blip r:embed="rId4"/>
          <a:stretch>
            <a:fillRect/>
          </a:stretch>
        </p:blipFill>
        <p:spPr>
          <a:xfrm>
            <a:off x="3810000" y="2167784"/>
            <a:ext cx="4228518" cy="3067354"/>
          </a:xfrm>
          <a:prstGeom prst="rect">
            <a:avLst/>
          </a:prstGeom>
        </p:spPr>
      </p:pic>
    </p:spTree>
    <p:extLst>
      <p:ext uri="{BB962C8B-B14F-4D97-AF65-F5344CB8AC3E}">
        <p14:creationId xmlns:p14="http://schemas.microsoft.com/office/powerpoint/2010/main" val="31070590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Hierarchical</a:t>
            </a:r>
            <a:r>
              <a:rPr lang="en-US" b="1" dirty="0">
                <a:solidFill>
                  <a:schemeClr val="tx1"/>
                </a:solidFill>
                <a:latin typeface="Arial" panose="020B0604020202020204" pitchFamily="34" charset="0"/>
                <a:cs typeface="Arial" panose="020B0604020202020204" pitchFamily="34" charset="0"/>
              </a:rPr>
              <a:t> Inheritance</a:t>
            </a:r>
            <a:endParaRPr lang="en-IN"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636183"/>
            <a:ext cx="8153400" cy="496996"/>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More than one derived classes are created from a single base class</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1219200" y="6144181"/>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exam9.py</a:t>
            </a:r>
            <a:endParaRPr lang="en-IN" sz="20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841C957-D4AA-4878-B044-DF9FDF858910}"/>
              </a:ext>
            </a:extLst>
          </p:cNvPr>
          <p:cNvPicPr>
            <a:picLocks noChangeAspect="1"/>
          </p:cNvPicPr>
          <p:nvPr/>
        </p:nvPicPr>
        <p:blipFill>
          <a:blip r:embed="rId4"/>
          <a:stretch>
            <a:fillRect/>
          </a:stretch>
        </p:blipFill>
        <p:spPr>
          <a:xfrm>
            <a:off x="3733800" y="2060218"/>
            <a:ext cx="4710103" cy="3342393"/>
          </a:xfrm>
          <a:prstGeom prst="rect">
            <a:avLst/>
          </a:prstGeom>
        </p:spPr>
      </p:pic>
    </p:spTree>
    <p:extLst>
      <p:ext uri="{BB962C8B-B14F-4D97-AF65-F5344CB8AC3E}">
        <p14:creationId xmlns:p14="http://schemas.microsoft.com/office/powerpoint/2010/main" val="9020212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US" b="1" dirty="0">
                <a:solidFill>
                  <a:schemeClr val="tx1"/>
                </a:solidFill>
                <a:latin typeface="Arial" panose="020B0604020202020204" pitchFamily="34" charset="0"/>
                <a:cs typeface="Arial" panose="020B0604020202020204" pitchFamily="34" charset="0"/>
              </a:rPr>
              <a:t>Constructors</a:t>
            </a:r>
            <a:endParaRPr lang="en-IN"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636183"/>
            <a:ext cx="8153400" cy="958660"/>
          </a:xfrm>
          <a:prstGeom prst="rect">
            <a:avLst/>
          </a:prstGeom>
        </p:spPr>
        <p:txBody>
          <a:bodyPr wrap="square">
            <a:spAutoFit/>
          </a:bodyPr>
          <a:lstStyle/>
          <a:p>
            <a:pPr algn="just">
              <a:lnSpc>
                <a:spcPct val="150000"/>
              </a:lnSpc>
            </a:pPr>
            <a:r>
              <a:rPr lang="en-US" sz="2000" dirty="0">
                <a:effectLst/>
                <a:latin typeface="Arial" panose="020B0604020202020204" pitchFamily="34" charset="0"/>
                <a:ea typeface="Calibri" panose="020F0502020204030204" pitchFamily="34" charset="0"/>
                <a:cs typeface="Arial" panose="020B0604020202020204" pitchFamily="34" charset="0"/>
              </a:rPr>
              <a:t>Constructors are special methods which are used to initialize the members of the class when</a:t>
            </a:r>
            <a:r>
              <a:rPr lang="en-US" sz="2000" dirty="0">
                <a:latin typeface="Arial" panose="020B0604020202020204" pitchFamily="34" charset="0"/>
                <a:ea typeface="Calibri" panose="020F0502020204030204" pitchFamily="34" charset="0"/>
                <a:cs typeface="Arial" panose="020B0604020202020204" pitchFamily="34" charset="0"/>
              </a:rPr>
              <a:t>ever we create an instance.</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1219200" y="6144181"/>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exam10.py</a:t>
            </a:r>
            <a:endParaRPr lang="en-IN" sz="20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50A3BED-E41E-4471-856F-E7F1BBD5315B}"/>
              </a:ext>
            </a:extLst>
          </p:cNvPr>
          <p:cNvSpPr/>
          <p:nvPr/>
        </p:nvSpPr>
        <p:spPr>
          <a:xfrm>
            <a:off x="1905000" y="2146365"/>
            <a:ext cx="3733800" cy="317009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class Sample:</a:t>
            </a:r>
          </a:p>
          <a:p>
            <a:r>
              <a:rPr lang="en-IN" sz="2000" dirty="0">
                <a:latin typeface="Arial" panose="020B0604020202020204" pitchFamily="34" charset="0"/>
                <a:cs typeface="Arial" panose="020B0604020202020204" pitchFamily="34" charset="0"/>
              </a:rPr>
              <a:t>      def __init__(self,a,b):</a:t>
            </a:r>
          </a:p>
          <a:p>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self.a</a:t>
            </a:r>
            <a:r>
              <a:rPr lang="en-IN" sz="2000" dirty="0">
                <a:latin typeface="Arial" panose="020B0604020202020204" pitchFamily="34" charset="0"/>
                <a:cs typeface="Arial" panose="020B0604020202020204" pitchFamily="34" charset="0"/>
              </a:rPr>
              <a:t>=a</a:t>
            </a:r>
          </a:p>
          <a:p>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self.b</a:t>
            </a:r>
            <a:r>
              <a:rPr lang="en-IN" sz="2000" dirty="0">
                <a:latin typeface="Arial" panose="020B0604020202020204" pitchFamily="34" charset="0"/>
                <a:cs typeface="Arial" panose="020B0604020202020204" pitchFamily="34" charset="0"/>
              </a:rPr>
              <a:t>=b</a:t>
            </a:r>
          </a:p>
          <a:p>
            <a:r>
              <a:rPr lang="en-IN" sz="2000" dirty="0">
                <a:latin typeface="Arial" panose="020B0604020202020204" pitchFamily="34" charset="0"/>
                <a:cs typeface="Arial" panose="020B0604020202020204" pitchFamily="34" charset="0"/>
              </a:rPr>
              <a:t>      def show(self):</a:t>
            </a:r>
          </a:p>
          <a:p>
            <a:r>
              <a:rPr lang="en-IN" sz="2000" dirty="0">
                <a:latin typeface="Arial" panose="020B0604020202020204" pitchFamily="34" charset="0"/>
                <a:cs typeface="Arial" panose="020B0604020202020204" pitchFamily="34" charset="0"/>
              </a:rPr>
              <a:t>            print(self.a,self.b)</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p>
          <a:p>
            <a:r>
              <a:rPr lang="en-IN" sz="2000" dirty="0">
                <a:latin typeface="Arial" panose="020B0604020202020204" pitchFamily="34" charset="0"/>
                <a:cs typeface="Arial" panose="020B0604020202020204" pitchFamily="34" charset="0"/>
              </a:rPr>
              <a:t>obj1=Sample(2,7)</a:t>
            </a:r>
          </a:p>
          <a:p>
            <a:r>
              <a:rPr lang="en-IN" sz="2000" dirty="0">
                <a:latin typeface="Arial" panose="020B0604020202020204" pitchFamily="34" charset="0"/>
                <a:cs typeface="Arial" panose="020B0604020202020204" pitchFamily="34" charset="0"/>
              </a:rPr>
              <a:t>obj1.show()</a:t>
            </a:r>
          </a:p>
        </p:txBody>
      </p:sp>
    </p:spTree>
    <p:extLst>
      <p:ext uri="{BB962C8B-B14F-4D97-AF65-F5344CB8AC3E}">
        <p14:creationId xmlns:p14="http://schemas.microsoft.com/office/powerpoint/2010/main" val="251595788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US" b="1" dirty="0">
                <a:solidFill>
                  <a:schemeClr val="tx1"/>
                </a:solidFill>
                <a:latin typeface="Arial" panose="020B0604020202020204" pitchFamily="34" charset="0"/>
                <a:cs typeface="Arial" panose="020B0604020202020204" pitchFamily="34" charset="0"/>
              </a:rPr>
              <a:t>Constructors in Inheritance</a:t>
            </a:r>
            <a:endParaRPr lang="en-IN"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780757"/>
            <a:ext cx="8153400" cy="2805320"/>
          </a:xfrm>
          <a:prstGeom prst="rect">
            <a:avLst/>
          </a:prstGeom>
        </p:spPr>
        <p:txBody>
          <a:bodyPr wrap="square">
            <a:spAutoFit/>
          </a:bodyPr>
          <a:lstStyle/>
          <a:p>
            <a:pPr algn="just">
              <a:lnSpc>
                <a:spcPct val="150000"/>
              </a:lnSpc>
            </a:pPr>
            <a:r>
              <a:rPr lang="en-US" sz="2000" dirty="0">
                <a:effectLst/>
                <a:latin typeface="Arial" panose="020B0604020202020204" pitchFamily="34" charset="0"/>
                <a:ea typeface="Calibri" panose="020F0502020204030204" pitchFamily="34" charset="0"/>
                <a:cs typeface="Arial" panose="020B0604020202020204" pitchFamily="34" charset="0"/>
              </a:rPr>
              <a:t>In a single inheritance, if we are defining the </a:t>
            </a:r>
            <a:r>
              <a:rPr lang="en-US" sz="2000" b="1" dirty="0">
                <a:effectLst/>
                <a:latin typeface="Arial" panose="020B0604020202020204" pitchFamily="34" charset="0"/>
                <a:ea typeface="Calibri" panose="020F0502020204030204" pitchFamily="34" charset="0"/>
                <a:cs typeface="Arial" panose="020B0604020202020204" pitchFamily="34" charset="0"/>
              </a:rPr>
              <a:t>init </a:t>
            </a:r>
            <a:r>
              <a:rPr lang="en-US" sz="2000" dirty="0">
                <a:effectLst/>
                <a:latin typeface="Arial" panose="020B0604020202020204" pitchFamily="34" charset="0"/>
                <a:ea typeface="Calibri" panose="020F0502020204030204" pitchFamily="34" charset="0"/>
                <a:cs typeface="Arial" panose="020B0604020202020204" pitchFamily="34" charset="0"/>
              </a:rPr>
              <a:t>method, can be use in the child class.</a:t>
            </a:r>
          </a:p>
          <a:p>
            <a:pPr algn="just">
              <a:lnSpc>
                <a:spcPct val="150000"/>
              </a:lnSpc>
            </a:pPr>
            <a:r>
              <a:rPr lang="en-IN" sz="2000" dirty="0">
                <a:effectLst/>
                <a:latin typeface="Arial" panose="020B0604020202020204" pitchFamily="34" charset="0"/>
                <a:ea typeface="Calibri" panose="020F0502020204030204" pitchFamily="34" charset="0"/>
                <a:cs typeface="Arial" panose="020B0604020202020204" pitchFamily="34" charset="0"/>
              </a:rPr>
              <a:t>If the child class also having </a:t>
            </a:r>
            <a:r>
              <a:rPr lang="en-IN" sz="2000" b="1" dirty="0">
                <a:effectLst/>
                <a:latin typeface="Arial" panose="020B0604020202020204" pitchFamily="34" charset="0"/>
                <a:ea typeface="Calibri" panose="020F0502020204030204" pitchFamily="34" charset="0"/>
                <a:cs typeface="Arial" panose="020B0604020202020204" pitchFamily="34" charset="0"/>
              </a:rPr>
              <a:t>init </a:t>
            </a:r>
            <a:r>
              <a:rPr lang="en-IN" sz="2000" dirty="0">
                <a:effectLst/>
                <a:latin typeface="Arial" panose="020B0604020202020204" pitchFamily="34" charset="0"/>
                <a:ea typeface="Calibri" panose="020F0502020204030204" pitchFamily="34" charset="0"/>
                <a:cs typeface="Arial" panose="020B0604020202020204" pitchFamily="34" charset="0"/>
              </a:rPr>
              <a:t>method, when you call child instance, it consider </a:t>
            </a:r>
            <a:r>
              <a:rPr lang="en-IN" sz="2000" b="1" dirty="0">
                <a:effectLst/>
                <a:latin typeface="Arial" panose="020B0604020202020204" pitchFamily="34" charset="0"/>
                <a:ea typeface="Calibri" panose="020F0502020204030204" pitchFamily="34" charset="0"/>
                <a:cs typeface="Arial" panose="020B0604020202020204" pitchFamily="34" charset="0"/>
              </a:rPr>
              <a:t>init </a:t>
            </a:r>
            <a:r>
              <a:rPr lang="en-IN" sz="2000" dirty="0">
                <a:effectLst/>
                <a:latin typeface="Arial" panose="020B0604020202020204" pitchFamily="34" charset="0"/>
                <a:ea typeface="Calibri" panose="020F0502020204030204" pitchFamily="34" charset="0"/>
                <a:cs typeface="Arial" panose="020B0604020202020204" pitchFamily="34" charset="0"/>
              </a:rPr>
              <a:t>in child class only.</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To use parent </a:t>
            </a:r>
            <a:r>
              <a:rPr lang="en-IN" sz="2000" b="1" dirty="0">
                <a:latin typeface="Arial" panose="020B0604020202020204" pitchFamily="34" charset="0"/>
                <a:ea typeface="Calibri" panose="020F0502020204030204" pitchFamily="34" charset="0"/>
                <a:cs typeface="Arial" panose="020B0604020202020204" pitchFamily="34" charset="0"/>
              </a:rPr>
              <a:t>init</a:t>
            </a:r>
            <a:r>
              <a:rPr lang="en-IN" sz="2000" dirty="0">
                <a:latin typeface="Arial" panose="020B0604020202020204" pitchFamily="34" charset="0"/>
                <a:ea typeface="Calibri" panose="020F0502020204030204" pitchFamily="34" charset="0"/>
                <a:cs typeface="Arial" panose="020B0604020202020204" pitchFamily="34" charset="0"/>
              </a:rPr>
              <a:t>, we have to use super keyword, in </a:t>
            </a:r>
            <a:r>
              <a:rPr lang="en-IN" sz="2000" b="1" dirty="0">
                <a:latin typeface="Arial" panose="020B0604020202020204" pitchFamily="34" charset="0"/>
                <a:ea typeface="Calibri" panose="020F0502020204030204" pitchFamily="34" charset="0"/>
                <a:cs typeface="Arial" panose="020B0604020202020204" pitchFamily="34" charset="0"/>
              </a:rPr>
              <a:t>init</a:t>
            </a:r>
            <a:r>
              <a:rPr lang="en-IN" sz="2000" dirty="0">
                <a:latin typeface="Arial" panose="020B0604020202020204" pitchFamily="34" charset="0"/>
                <a:ea typeface="Calibri" panose="020F0502020204030204" pitchFamily="34" charset="0"/>
                <a:cs typeface="Arial" panose="020B0604020202020204" pitchFamily="34" charset="0"/>
              </a:rPr>
              <a:t> of child class</a:t>
            </a:r>
          </a:p>
          <a:p>
            <a:pPr algn="just">
              <a:lnSpc>
                <a:spcPct val="150000"/>
              </a:lnSpc>
            </a:pPr>
            <a:r>
              <a:rPr lang="en-IN" sz="2000" b="1" dirty="0">
                <a:latin typeface="Arial" panose="020B0604020202020204" pitchFamily="34" charset="0"/>
                <a:ea typeface="Calibri" panose="020F0502020204030204" pitchFamily="34" charset="0"/>
                <a:cs typeface="Arial" panose="020B0604020202020204" pitchFamily="34" charset="0"/>
              </a:rPr>
              <a:t>super.__init__() </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1219200" y="6144181"/>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exam11.py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69672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US" sz="2800" b="1" dirty="0">
                <a:solidFill>
                  <a:schemeClr val="tx1"/>
                </a:solidFill>
                <a:latin typeface="Arial" panose="020B0604020202020204" pitchFamily="34" charset="0"/>
                <a:cs typeface="Arial" panose="020B0604020202020204" pitchFamily="34" charset="0"/>
              </a:rPr>
              <a:t>Constructors –Method resolution order(MRO)</a:t>
            </a:r>
            <a:endParaRPr lang="en-IN" sz="2800"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780757"/>
            <a:ext cx="8153400" cy="1881990"/>
          </a:xfrm>
          <a:prstGeom prst="rect">
            <a:avLst/>
          </a:prstGeom>
        </p:spPr>
        <p:txBody>
          <a:bodyPr wrap="square">
            <a:spAutoFit/>
          </a:bodyPr>
          <a:lstStyle/>
          <a:p>
            <a:pPr algn="just">
              <a:lnSpc>
                <a:spcPct val="150000"/>
              </a:lnSpc>
            </a:pPr>
            <a:r>
              <a:rPr lang="en-US" sz="2000" dirty="0">
                <a:effectLst/>
                <a:latin typeface="Arial" panose="020B0604020202020204" pitchFamily="34" charset="0"/>
                <a:ea typeface="Calibri" panose="020F0502020204030204" pitchFamily="34" charset="0"/>
                <a:cs typeface="Arial" panose="020B0604020202020204" pitchFamily="34" charset="0"/>
              </a:rPr>
              <a:t>In multiple Inheritance, the child class is derived from two base classes.</a:t>
            </a:r>
          </a:p>
          <a:p>
            <a:pPr algn="just">
              <a:lnSpc>
                <a:spcPct val="150000"/>
              </a:lnSpc>
            </a:pPr>
            <a:r>
              <a:rPr lang="en-US" sz="2000" dirty="0">
                <a:latin typeface="Arial" panose="020B0604020202020204" pitchFamily="34" charset="0"/>
                <a:ea typeface="Calibri" panose="020F0502020204030204" pitchFamily="34" charset="0"/>
                <a:cs typeface="Arial" panose="020B0604020202020204" pitchFamily="34" charset="0"/>
              </a:rPr>
              <a:t>In this case, when we are using super, it is going to take </a:t>
            </a:r>
            <a:r>
              <a:rPr lang="en-US" sz="2000" b="1" dirty="0">
                <a:latin typeface="Arial" panose="020B0604020202020204" pitchFamily="34" charset="0"/>
                <a:ea typeface="Calibri" panose="020F0502020204030204" pitchFamily="34" charset="0"/>
                <a:cs typeface="Arial" panose="020B0604020202020204" pitchFamily="34" charset="0"/>
              </a:rPr>
              <a:t>init</a:t>
            </a:r>
            <a:r>
              <a:rPr lang="en-US" sz="2000" dirty="0">
                <a:latin typeface="Arial" panose="020B0604020202020204" pitchFamily="34" charset="0"/>
                <a:ea typeface="Calibri" panose="020F0502020204030204" pitchFamily="34" charset="0"/>
                <a:cs typeface="Arial" panose="020B0604020202020204" pitchFamily="34" charset="0"/>
              </a:rPr>
              <a:t> of first base class.(from left to right)</a:t>
            </a:r>
            <a:endParaRPr lang="en-IN" sz="2000" dirty="0">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1219200" y="6144181"/>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exam12.py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316499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US" sz="2800" b="1" dirty="0">
                <a:solidFill>
                  <a:schemeClr val="tx1"/>
                </a:solidFill>
                <a:latin typeface="Arial" panose="020B0604020202020204" pitchFamily="34" charset="0"/>
                <a:cs typeface="Arial" panose="020B0604020202020204" pitchFamily="34" charset="0"/>
              </a:rPr>
              <a:t>Polymorphism</a:t>
            </a:r>
            <a:endParaRPr lang="en-IN" sz="2800"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245165" y="1371600"/>
            <a:ext cx="8153400" cy="2805320"/>
          </a:xfrm>
          <a:prstGeom prst="rect">
            <a:avLst/>
          </a:prstGeom>
        </p:spPr>
        <p:txBody>
          <a:bodyPr wrap="square">
            <a:spAutoFit/>
          </a:bodyPr>
          <a:lstStyle/>
          <a:p>
            <a:pPr algn="just">
              <a:lnSpc>
                <a:spcPct val="150000"/>
              </a:lnSpc>
            </a:pPr>
            <a:r>
              <a:rPr lang="en-US" sz="2000" b="1" dirty="0">
                <a:latin typeface="Arial" panose="020B0604020202020204" pitchFamily="34" charset="0"/>
                <a:cs typeface="Arial" panose="020B0604020202020204" pitchFamily="34" charset="0"/>
              </a:rPr>
              <a:t>Polymorphism</a:t>
            </a:r>
            <a:r>
              <a:rPr lang="en-US" sz="2000" dirty="0">
                <a:latin typeface="Arial" panose="020B0604020202020204" pitchFamily="34" charset="0"/>
                <a:cs typeface="Arial" panose="020B0604020202020204" pitchFamily="34" charset="0"/>
              </a:rPr>
              <a:t> is the ability of an object to take on many forms.</a:t>
            </a:r>
          </a:p>
          <a:p>
            <a:pPr algn="just">
              <a:lnSpc>
                <a:spcPct val="150000"/>
              </a:lnSpc>
            </a:pPr>
            <a:r>
              <a:rPr lang="en-US" sz="2000" dirty="0">
                <a:latin typeface="Arial" panose="020B0604020202020204" pitchFamily="34" charset="0"/>
                <a:cs typeface="Arial" panose="020B0604020202020204" pitchFamily="34" charset="0"/>
              </a:rPr>
              <a:t>There are 4 ways to implement the polymorphism.</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Duck Typing</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Operator overloading</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Method overloading</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Method overriding</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1219200" y="6144181"/>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exam12.py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4224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152400"/>
            <a:ext cx="8610600" cy="533400"/>
          </a:xfrm>
        </p:spPr>
        <p:txBody>
          <a:bodyPr>
            <a:noAutofit/>
          </a:bodyPr>
          <a:lstStyle/>
          <a:p>
            <a:r>
              <a:rPr lang="en-US" sz="2800" b="1" dirty="0">
                <a:solidFill>
                  <a:schemeClr val="tx1"/>
                </a:solidFill>
                <a:latin typeface="Arial" panose="020B0604020202020204" pitchFamily="34" charset="0"/>
                <a:cs typeface="Arial" panose="020B0604020202020204" pitchFamily="34" charset="0"/>
              </a:rPr>
              <a:t>Polymorphism - Duck Typing</a:t>
            </a:r>
            <a:endParaRPr lang="en-IN" sz="2800"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95300" y="1966968"/>
            <a:ext cx="8153400" cy="2343655"/>
          </a:xfrm>
          <a:prstGeom prst="rect">
            <a:avLst/>
          </a:prstGeom>
        </p:spPr>
        <p:txBody>
          <a:bodyPr wrap="square">
            <a:spAutoFit/>
          </a:bodyPr>
          <a:lstStyle/>
          <a:p>
            <a:pPr algn="just">
              <a:lnSpc>
                <a:spcPct val="150000"/>
              </a:lnSpc>
            </a:pPr>
            <a:r>
              <a:rPr lang="en-US" sz="2000" b="1" dirty="0">
                <a:latin typeface="Arial" panose="020B0604020202020204" pitchFamily="34" charset="0"/>
                <a:cs typeface="Arial" panose="020B0604020202020204" pitchFamily="34" charset="0"/>
              </a:rPr>
              <a:t>Duck Typing</a:t>
            </a:r>
            <a:r>
              <a:rPr lang="en-US" sz="2000" dirty="0">
                <a:latin typeface="Arial" panose="020B0604020202020204" pitchFamily="34" charset="0"/>
                <a:cs typeface="Arial" panose="020B0604020202020204" pitchFamily="34" charset="0"/>
              </a:rPr>
              <a:t> is a way of programming in which an object passed into a function or method supports all method signatures and attributes expected of that object at run time. </a:t>
            </a:r>
          </a:p>
          <a:p>
            <a:pPr algn="just">
              <a:lnSpc>
                <a:spcPct val="150000"/>
              </a:lnSpc>
            </a:pPr>
            <a:r>
              <a:rPr lang="en-US" sz="2000" dirty="0">
                <a:latin typeface="Arial" panose="020B0604020202020204" pitchFamily="34" charset="0"/>
                <a:cs typeface="Arial" panose="020B0604020202020204" pitchFamily="34" charset="0"/>
              </a:rPr>
              <a:t>The object's </a:t>
            </a:r>
            <a:r>
              <a:rPr lang="en-US" sz="2000" b="1" dirty="0">
                <a:latin typeface="Arial" panose="020B0604020202020204" pitchFamily="34" charset="0"/>
                <a:cs typeface="Arial" panose="020B0604020202020204" pitchFamily="34" charset="0"/>
              </a:rPr>
              <a:t>type</a:t>
            </a:r>
            <a:r>
              <a:rPr lang="en-US" sz="2000" dirty="0">
                <a:latin typeface="Arial" panose="020B0604020202020204" pitchFamily="34" charset="0"/>
                <a:cs typeface="Arial" panose="020B0604020202020204" pitchFamily="34" charset="0"/>
              </a:rPr>
              <a:t> itself is not important. Rather, the object should support all methods/attributes called on it.</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1219200" y="6144181"/>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exam13.py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2487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49237"/>
            <a:ext cx="8610600" cy="533400"/>
          </a:xfrm>
        </p:spPr>
        <p:txBody>
          <a:bodyPr>
            <a:noAutofit/>
          </a:bodyPr>
          <a:lstStyle/>
          <a:p>
            <a:r>
              <a:rPr lang="en-US" sz="2800" b="1" dirty="0">
                <a:solidFill>
                  <a:schemeClr val="tx1"/>
                </a:solidFill>
                <a:latin typeface="Arial" panose="020B0604020202020204" pitchFamily="34" charset="0"/>
                <a:cs typeface="Arial" panose="020B0604020202020204" pitchFamily="34" charset="0"/>
              </a:rPr>
              <a:t>Polymorphism – Operator Overloading</a:t>
            </a:r>
            <a:endParaRPr lang="en-IN" sz="2800"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457200"/>
            <a:ext cx="8153400"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An operator overloading perform an operation on one or more operands(values). </a:t>
            </a:r>
          </a:p>
          <a:p>
            <a:pPr algn="just">
              <a:lnSpc>
                <a:spcPct val="150000"/>
              </a:lnSpc>
            </a:pPr>
            <a:r>
              <a:rPr lang="en-US" sz="2000" dirty="0">
                <a:latin typeface="Arial" panose="020B0604020202020204" pitchFamily="34" charset="0"/>
                <a:cs typeface="Arial" panose="020B0604020202020204" pitchFamily="34" charset="0"/>
              </a:rPr>
              <a:t>Python has many special functions like __add__()</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914400" y="6200745"/>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exam14.py</a:t>
            </a:r>
            <a:endParaRPr lang="en-IN" sz="2000" b="1" dirty="0">
              <a:latin typeface="Arial" panose="020B0604020202020204" pitchFamily="34"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52AB4863-5034-4C1B-8469-58ACCA38227B}"/>
              </a:ext>
            </a:extLst>
          </p:cNvPr>
          <p:cNvGraphicFramePr>
            <a:graphicFrameLocks noGrp="1"/>
          </p:cNvGraphicFramePr>
          <p:nvPr/>
        </p:nvGraphicFramePr>
        <p:xfrm>
          <a:off x="1089660" y="1877525"/>
          <a:ext cx="7315200" cy="4038595"/>
        </p:xfrm>
        <a:graphic>
          <a:graphicData uri="http://schemas.openxmlformats.org/drawingml/2006/table">
            <a:tbl>
              <a:tblPr firstRow="1" firstCol="1" bandRow="1">
                <a:tableStyleId>{5C22544A-7EE6-4342-B048-85BDC9FD1C3A}</a:tableStyleId>
              </a:tblPr>
              <a:tblGrid>
                <a:gridCol w="3541116">
                  <a:extLst>
                    <a:ext uri="{9D8B030D-6E8A-4147-A177-3AD203B41FA5}">
                      <a16:colId xmlns:a16="http://schemas.microsoft.com/office/drawing/2014/main" val="3431475024"/>
                    </a:ext>
                  </a:extLst>
                </a:gridCol>
                <a:gridCol w="3774084">
                  <a:extLst>
                    <a:ext uri="{9D8B030D-6E8A-4147-A177-3AD203B41FA5}">
                      <a16:colId xmlns:a16="http://schemas.microsoft.com/office/drawing/2014/main" val="807628384"/>
                    </a:ext>
                  </a:extLst>
                </a:gridCol>
              </a:tblGrid>
              <a:tr h="367145">
                <a:tc>
                  <a:txBody>
                    <a:bodyPr/>
                    <a:lstStyle/>
                    <a:p>
                      <a:pPr algn="ctr">
                        <a:lnSpc>
                          <a:spcPct val="115000"/>
                        </a:lnSpc>
                        <a:spcAft>
                          <a:spcPts val="0"/>
                        </a:spcAft>
                      </a:pPr>
                      <a:r>
                        <a:rPr lang="en-IN" sz="2000">
                          <a:effectLst/>
                          <a:latin typeface="Arial" panose="020B0604020202020204" pitchFamily="34" charset="0"/>
                          <a:cs typeface="Arial" panose="020B0604020202020204" pitchFamily="34" charset="0"/>
                        </a:rPr>
                        <a:t>Function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IN" sz="2000" dirty="0">
                          <a:effectLst/>
                          <a:latin typeface="Arial" panose="020B0604020202020204" pitchFamily="34" charset="0"/>
                          <a:cs typeface="Arial" panose="020B0604020202020204" pitchFamily="34" charset="0"/>
                        </a:rPr>
                        <a:t>Method Description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23878304"/>
                  </a:ext>
                </a:extLst>
              </a:tr>
              <a:tr h="367145">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__add__(self,other)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Addition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67541060"/>
                  </a:ext>
                </a:extLst>
              </a:tr>
              <a:tr h="367145">
                <a:tc>
                  <a:txBody>
                    <a:bodyPr/>
                    <a:lstStyle/>
                    <a:p>
                      <a:pPr>
                        <a:lnSpc>
                          <a:spcPct val="115000"/>
                        </a:lnSpc>
                        <a:spcAft>
                          <a:spcPts val="0"/>
                        </a:spcAft>
                      </a:pPr>
                      <a:r>
                        <a:rPr lang="en-IN" sz="2000" dirty="0">
                          <a:effectLst/>
                          <a:latin typeface="Arial" panose="020B0604020202020204" pitchFamily="34" charset="0"/>
                          <a:cs typeface="Arial" panose="020B0604020202020204" pitchFamily="34" charset="0"/>
                        </a:rPr>
                        <a:t>__sub__(</a:t>
                      </a:r>
                      <a:r>
                        <a:rPr lang="en-IN" sz="2000" dirty="0" err="1">
                          <a:effectLst/>
                          <a:latin typeface="Arial" panose="020B0604020202020204" pitchFamily="34" charset="0"/>
                          <a:cs typeface="Arial" panose="020B0604020202020204" pitchFamily="34" charset="0"/>
                        </a:rPr>
                        <a:t>self,other</a:t>
                      </a:r>
                      <a:r>
                        <a:rPr lang="en-IN" sz="2000" dirty="0">
                          <a:effectLst/>
                          <a:latin typeface="Arial" panose="020B0604020202020204" pitchFamily="34" charset="0"/>
                          <a:cs typeface="Arial" panose="020B0604020202020204" pitchFamily="34" charset="0"/>
                        </a:rPr>
                        <a: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IN" sz="2000" dirty="0">
                          <a:effectLst/>
                          <a:latin typeface="Arial" panose="020B0604020202020204" pitchFamily="34" charset="0"/>
                          <a:cs typeface="Arial" panose="020B0604020202020204" pitchFamily="34" charset="0"/>
                        </a:rPr>
                        <a:t>Subtraction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91381530"/>
                  </a:ext>
                </a:extLst>
              </a:tr>
              <a:tr h="367145">
                <a:tc>
                  <a:txBody>
                    <a:bodyPr/>
                    <a:lstStyle/>
                    <a:p>
                      <a:pPr>
                        <a:lnSpc>
                          <a:spcPct val="115000"/>
                        </a:lnSpc>
                        <a:spcAft>
                          <a:spcPts val="0"/>
                        </a:spcAft>
                      </a:pPr>
                      <a:r>
                        <a:rPr lang="en-IN" sz="2000" dirty="0">
                          <a:effectLst/>
                          <a:latin typeface="Arial" panose="020B0604020202020204" pitchFamily="34" charset="0"/>
                          <a:cs typeface="Arial" panose="020B0604020202020204" pitchFamily="34" charset="0"/>
                        </a:rPr>
                        <a:t>__</a:t>
                      </a:r>
                      <a:r>
                        <a:rPr lang="en-IN" sz="2000" dirty="0" err="1">
                          <a:effectLst/>
                          <a:latin typeface="Arial" panose="020B0604020202020204" pitchFamily="34" charset="0"/>
                          <a:cs typeface="Arial" panose="020B0604020202020204" pitchFamily="34" charset="0"/>
                        </a:rPr>
                        <a:t>mul</a:t>
                      </a:r>
                      <a:r>
                        <a:rPr lang="en-IN" sz="2000" dirty="0">
                          <a:effectLst/>
                          <a:latin typeface="Arial" panose="020B0604020202020204" pitchFamily="34" charset="0"/>
                          <a:cs typeface="Arial" panose="020B0604020202020204" pitchFamily="34" charset="0"/>
                        </a:rPr>
                        <a:t>__(</a:t>
                      </a:r>
                      <a:r>
                        <a:rPr lang="en-IN" sz="2000" dirty="0" err="1">
                          <a:effectLst/>
                          <a:latin typeface="Arial" panose="020B0604020202020204" pitchFamily="34" charset="0"/>
                          <a:cs typeface="Arial" panose="020B0604020202020204" pitchFamily="34" charset="0"/>
                        </a:rPr>
                        <a:t>self,other</a:t>
                      </a:r>
                      <a:r>
                        <a:rPr lang="en-IN" sz="2000" dirty="0">
                          <a:effectLst/>
                          <a:latin typeface="Arial" panose="020B0604020202020204" pitchFamily="34" charset="0"/>
                          <a:cs typeface="Arial" panose="020B0604020202020204" pitchFamily="34" charset="0"/>
                        </a:rPr>
                        <a: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Multiplication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85130952"/>
                  </a:ext>
                </a:extLst>
              </a:tr>
              <a:tr h="367145">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__mod__(self,other)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Remainder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0429842"/>
                  </a:ext>
                </a:extLst>
              </a:tr>
              <a:tr h="367145">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__truediv__(self,other)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Division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0227726"/>
                  </a:ext>
                </a:extLst>
              </a:tr>
              <a:tr h="367145">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__lt__(self,other)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IN" sz="2000" dirty="0">
                          <a:effectLst/>
                          <a:latin typeface="Arial" panose="020B0604020202020204" pitchFamily="34" charset="0"/>
                          <a:cs typeface="Arial" panose="020B0604020202020204" pitchFamily="34" charset="0"/>
                        </a:rPr>
                        <a:t>Less than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207756"/>
                  </a:ext>
                </a:extLst>
              </a:tr>
              <a:tr h="367145">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__le__(self,other)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Less than or equal to</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6047658"/>
                  </a:ext>
                </a:extLst>
              </a:tr>
              <a:tr h="367145">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__eq__(self,other)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Equal to</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0409743"/>
                  </a:ext>
                </a:extLst>
              </a:tr>
              <a:tr h="367145">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__ne__(self,other)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Not equal to</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3730349"/>
                  </a:ext>
                </a:extLst>
              </a:tr>
              <a:tr h="367145">
                <a:tc>
                  <a:txBody>
                    <a:bodyPr/>
                    <a:lstStyle/>
                    <a:p>
                      <a:pPr>
                        <a:lnSpc>
                          <a:spcPct val="115000"/>
                        </a:lnSpc>
                        <a:spcAft>
                          <a:spcPts val="0"/>
                        </a:spcAft>
                      </a:pPr>
                      <a:r>
                        <a:rPr lang="en-IN" sz="2000">
                          <a:effectLst/>
                          <a:latin typeface="Arial" panose="020B0604020202020204" pitchFamily="34" charset="0"/>
                          <a:cs typeface="Arial" panose="020B0604020202020204" pitchFamily="34" charset="0"/>
                        </a:rPr>
                        <a:t>__gt__(self,other)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0"/>
                        </a:spcAft>
                      </a:pPr>
                      <a:r>
                        <a:rPr lang="en-IN" sz="2000" dirty="0">
                          <a:effectLst/>
                          <a:latin typeface="Arial" panose="020B0604020202020204" pitchFamily="34" charset="0"/>
                          <a:cs typeface="Arial" panose="020B0604020202020204" pitchFamily="34" charset="0"/>
                        </a:rPr>
                        <a:t>Greater than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3641422"/>
                  </a:ext>
                </a:extLst>
              </a:tr>
            </a:tbl>
          </a:graphicData>
        </a:graphic>
      </p:graphicFrame>
    </p:spTree>
    <p:extLst>
      <p:ext uri="{BB962C8B-B14F-4D97-AF65-F5344CB8AC3E}">
        <p14:creationId xmlns:p14="http://schemas.microsoft.com/office/powerpoint/2010/main" val="406383441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49237"/>
            <a:ext cx="8610600" cy="533400"/>
          </a:xfrm>
        </p:spPr>
        <p:txBody>
          <a:bodyPr>
            <a:noAutofit/>
          </a:bodyPr>
          <a:lstStyle/>
          <a:p>
            <a:r>
              <a:rPr lang="en-US" sz="2800" b="1" dirty="0">
                <a:solidFill>
                  <a:schemeClr val="tx1"/>
                </a:solidFill>
                <a:latin typeface="Arial" panose="020B0604020202020204" pitchFamily="34" charset="0"/>
                <a:cs typeface="Arial" panose="020B0604020202020204" pitchFamily="34" charset="0"/>
              </a:rPr>
              <a:t>Polymorphism – Method Overloading</a:t>
            </a:r>
            <a:endParaRPr lang="en-IN" sz="2800"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582637"/>
            <a:ext cx="8153400" cy="1881990"/>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any other languages, in a class two methods with the same name but different arguments is called method overloading.</a:t>
            </a:r>
          </a:p>
          <a:p>
            <a:pPr algn="just">
              <a:lnSpc>
                <a:spcPct val="150000"/>
              </a:lnSpc>
            </a:pPr>
            <a:r>
              <a:rPr lang="en-US" sz="2000" dirty="0">
                <a:latin typeface="Arial" panose="020B0604020202020204" pitchFamily="34" charset="0"/>
                <a:cs typeface="Arial" panose="020B0604020202020204" pitchFamily="34" charset="0"/>
              </a:rPr>
              <a:t>In python, we don’t have method overloading, but we can write similar to that.</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914400" y="6200745"/>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exam15.py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10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540026"/>
            <a:ext cx="8382000" cy="6036974"/>
          </a:xfrm>
          <a:prstGeom prst="rect">
            <a:avLst/>
          </a:prstGeom>
        </p:spPr>
        <p:txBody>
          <a:bodyPr wrap="square">
            <a:spAutoFit/>
          </a:bodyPr>
          <a:lstStyle/>
          <a:p>
            <a:pPr>
              <a:lnSpc>
                <a:spcPct val="150000"/>
              </a:lnSpc>
            </a:pPr>
            <a:r>
              <a:rPr lang="en-IN" sz="2000" b="1" dirty="0">
                <a:latin typeface="Arial" panose="020B0604020202020204" pitchFamily="34" charset="0"/>
                <a:cs typeface="Arial" panose="020B0604020202020204" pitchFamily="34" charset="0"/>
              </a:rPr>
              <a:t>Variable name – Identifiers</a:t>
            </a:r>
          </a:p>
          <a:p>
            <a:pPr>
              <a:lnSpc>
                <a:spcPct val="150000"/>
              </a:lnSpc>
            </a:pPr>
            <a:r>
              <a:rPr lang="en-US" altLang="en-US" sz="2000" dirty="0">
                <a:latin typeface="Arial" panose="020B0604020202020204" pitchFamily="34" charset="0"/>
                <a:cs typeface="Arial" panose="020B0604020202020204" pitchFamily="34" charset="0"/>
              </a:rPr>
              <a:t>Variable name is known as identifier. There are few rules that you have to follow while naming the variables in Python.</a:t>
            </a:r>
            <a:br>
              <a:rPr lang="en-US" altLang="en-US" sz="2000" dirty="0">
                <a:latin typeface="Arial" panose="020B0604020202020204" pitchFamily="34" charset="0"/>
                <a:cs typeface="Arial" panose="020B0604020202020204" pitchFamily="34" charset="0"/>
              </a:rPr>
            </a:br>
            <a:r>
              <a:rPr lang="en-US" altLang="en-US" sz="2000" dirty="0">
                <a:solidFill>
                  <a:srgbClr val="7030A0"/>
                </a:solidFill>
                <a:latin typeface="Arial" panose="020B0604020202020204" pitchFamily="34" charset="0"/>
                <a:cs typeface="Arial" panose="020B0604020202020204" pitchFamily="34" charset="0"/>
              </a:rPr>
              <a:t>1. The name of the variable must always start with either a letter or an underscore (_). For example: _str, str, num, _num are all valid name for the variables.</a:t>
            </a:r>
            <a:br>
              <a:rPr lang="en-US" altLang="en-US" sz="2000" dirty="0">
                <a:solidFill>
                  <a:srgbClr val="7030A0"/>
                </a:solidFill>
                <a:latin typeface="Arial" panose="020B0604020202020204" pitchFamily="34" charset="0"/>
                <a:cs typeface="Arial" panose="020B0604020202020204" pitchFamily="34" charset="0"/>
              </a:rPr>
            </a:br>
            <a:r>
              <a:rPr lang="en-US" altLang="en-US" sz="2000" dirty="0">
                <a:solidFill>
                  <a:srgbClr val="7030A0"/>
                </a:solidFill>
                <a:latin typeface="Arial" panose="020B0604020202020204" pitchFamily="34" charset="0"/>
                <a:cs typeface="Arial" panose="020B0604020202020204" pitchFamily="34" charset="0"/>
              </a:rPr>
              <a:t>2. The name of the variable cannot start with a number. For example: 9num is not a valid variable name.</a:t>
            </a:r>
            <a:br>
              <a:rPr lang="en-US" altLang="en-US" sz="2000" dirty="0">
                <a:solidFill>
                  <a:srgbClr val="7030A0"/>
                </a:solidFill>
                <a:latin typeface="Arial" panose="020B0604020202020204" pitchFamily="34" charset="0"/>
                <a:cs typeface="Arial" panose="020B0604020202020204" pitchFamily="34" charset="0"/>
              </a:rPr>
            </a:br>
            <a:r>
              <a:rPr lang="en-US" altLang="en-US" sz="2000" dirty="0">
                <a:solidFill>
                  <a:srgbClr val="7030A0"/>
                </a:solidFill>
                <a:latin typeface="Arial" panose="020B0604020202020204" pitchFamily="34" charset="0"/>
                <a:cs typeface="Arial" panose="020B0604020202020204" pitchFamily="34" charset="0"/>
              </a:rPr>
              <a:t>3. The name of the variable cannot have special characters such as %, $, # etc, they can only have alphanumeric characters and underscore (A to Z, a to z, 0-9 or _ ).</a:t>
            </a:r>
            <a:br>
              <a:rPr lang="en-US" altLang="en-US" sz="2000" dirty="0">
                <a:solidFill>
                  <a:srgbClr val="7030A0"/>
                </a:solidFill>
                <a:latin typeface="Arial" panose="020B0604020202020204" pitchFamily="34" charset="0"/>
                <a:cs typeface="Arial" panose="020B0604020202020204" pitchFamily="34" charset="0"/>
              </a:rPr>
            </a:br>
            <a:r>
              <a:rPr lang="en-US" altLang="en-US" sz="2000" dirty="0">
                <a:solidFill>
                  <a:srgbClr val="7030A0"/>
                </a:solidFill>
                <a:latin typeface="Arial" panose="020B0604020202020204" pitchFamily="34" charset="0"/>
                <a:cs typeface="Arial" panose="020B0604020202020204" pitchFamily="34" charset="0"/>
              </a:rPr>
              <a:t>4. Variable name is case sensitive in Python which means num and NUM are two different variables in python. </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3384551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49237"/>
            <a:ext cx="8610600" cy="533400"/>
          </a:xfrm>
        </p:spPr>
        <p:txBody>
          <a:bodyPr>
            <a:noAutofit/>
          </a:bodyPr>
          <a:lstStyle/>
          <a:p>
            <a:r>
              <a:rPr lang="en-US" sz="2800" b="1" dirty="0">
                <a:solidFill>
                  <a:schemeClr val="tx1"/>
                </a:solidFill>
                <a:latin typeface="Arial" panose="020B0604020202020204" pitchFamily="34" charset="0"/>
                <a:cs typeface="Arial" panose="020B0604020202020204" pitchFamily="34" charset="0"/>
              </a:rPr>
              <a:t>Polymorphism – Method Overriding</a:t>
            </a:r>
            <a:endParaRPr lang="en-IN" sz="2800"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582637"/>
            <a:ext cx="8153400"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any other languages, in the concept of Inheritance, in a base class and child class having the methods with the same name and same arguments is called method overriding.</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914400" y="6200745"/>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exam16.py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78948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49237"/>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Exception Handling in Python</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9" name="TextBox 8">
            <a:extLst>
              <a:ext uri="{FF2B5EF4-FFF2-40B4-BE49-F238E27FC236}">
                <a16:creationId xmlns:a16="http://schemas.microsoft.com/office/drawing/2014/main" id="{2EF968D6-4C68-4963-8C0F-8C3BC7C07A12}"/>
              </a:ext>
            </a:extLst>
          </p:cNvPr>
          <p:cNvSpPr txBox="1"/>
          <p:nvPr/>
        </p:nvSpPr>
        <p:spPr>
          <a:xfrm>
            <a:off x="304800" y="532888"/>
            <a:ext cx="8302487" cy="5052089"/>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Errors:</a:t>
            </a:r>
          </a:p>
          <a:p>
            <a:pPr marL="342900" indent="-342900" algn="just">
              <a:lnSpc>
                <a:spcPct val="150000"/>
              </a:lnSpc>
              <a:buAutoNum type="arabicPeriod"/>
            </a:pPr>
            <a:r>
              <a:rPr lang="en-IN" sz="2000" b="1" dirty="0">
                <a:latin typeface="Arial" panose="020B0604020202020204" pitchFamily="34" charset="0"/>
                <a:cs typeface="Arial" panose="020B0604020202020204" pitchFamily="34" charset="0"/>
              </a:rPr>
              <a:t>Compile Time Errors </a:t>
            </a:r>
            <a:r>
              <a:rPr lang="en-I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syntax errors and static semantic errors indicated by the compiler.</a:t>
            </a:r>
            <a:endParaRPr lang="en-IN" sz="2000"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Syntax errors: </a:t>
            </a:r>
            <a:r>
              <a:rPr lang="en-US" dirty="0">
                <a:latin typeface="Arial" panose="020B0604020202020204" pitchFamily="34" charset="0"/>
                <a:cs typeface="Arial" panose="020B0604020202020204" pitchFamily="34" charset="0"/>
              </a:rPr>
              <a:t>errors due to the fact that the syntax of the language is not respected.</a:t>
            </a:r>
          </a:p>
          <a:p>
            <a:pPr algn="just"/>
            <a:r>
              <a:rPr lang="en-US" b="1" dirty="0">
                <a:latin typeface="Arial" panose="020B0604020202020204" pitchFamily="34" charset="0"/>
                <a:cs typeface="Arial" panose="020B0604020202020204" pitchFamily="34" charset="0"/>
              </a:rPr>
              <a:t>Semantic errors: </a:t>
            </a:r>
            <a:r>
              <a:rPr lang="en-US" dirty="0">
                <a:latin typeface="Arial" panose="020B0604020202020204" pitchFamily="34" charset="0"/>
                <a:cs typeface="Arial" panose="020B0604020202020204" pitchFamily="34" charset="0"/>
              </a:rPr>
              <a:t>errors due to an improper use of program statements</a:t>
            </a:r>
            <a:r>
              <a:rPr lang="en-US" sz="2000" dirty="0">
                <a:latin typeface="Arial" panose="020B0604020202020204" pitchFamily="34" charset="0"/>
                <a:cs typeface="Arial" panose="020B0604020202020204" pitchFamily="34" charset="0"/>
              </a:rPr>
              <a:t>.</a:t>
            </a:r>
          </a:p>
          <a:p>
            <a:pPr algn="just">
              <a:lnSpc>
                <a:spcPct val="150000"/>
              </a:lnSpc>
            </a:pPr>
            <a:endParaRPr lang="en-IN" sz="2000" dirty="0">
              <a:latin typeface="Arial" panose="020B0604020202020204" pitchFamily="34" charset="0"/>
              <a:cs typeface="Arial" panose="020B0604020202020204" pitchFamily="34" charset="0"/>
            </a:endParaRPr>
          </a:p>
          <a:p>
            <a:pPr algn="just">
              <a:lnSpc>
                <a:spcPct val="150000"/>
              </a:lnSpc>
            </a:pPr>
            <a:r>
              <a:rPr lang="en-IN" sz="2000" b="1" dirty="0">
                <a:latin typeface="Arial" panose="020B0604020202020204" pitchFamily="34" charset="0"/>
                <a:cs typeface="Arial" panose="020B0604020202020204" pitchFamily="34" charset="0"/>
              </a:rPr>
              <a:t>2. Logical Errors </a:t>
            </a:r>
            <a:r>
              <a:rPr lang="en-I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Errors due to the fact that the specification is not respected.</a:t>
            </a:r>
            <a:endParaRPr lang="en-IN" sz="2000" dirty="0">
              <a:latin typeface="Arial" panose="020B0604020202020204" pitchFamily="34" charset="0"/>
              <a:cs typeface="Arial" panose="020B0604020202020204" pitchFamily="34" charset="0"/>
            </a:endParaRPr>
          </a:p>
          <a:p>
            <a:pPr algn="just">
              <a:lnSpc>
                <a:spcPct val="150000"/>
              </a:lnSpc>
            </a:pPr>
            <a:r>
              <a:rPr lang="en-IN" sz="2000" b="1" dirty="0">
                <a:latin typeface="Arial" panose="020B0604020202020204" pitchFamily="34" charset="0"/>
                <a:cs typeface="Arial" panose="020B0604020202020204" pitchFamily="34" charset="0"/>
              </a:rPr>
              <a:t>3. Runtime Errors </a:t>
            </a:r>
            <a:r>
              <a:rPr lang="en-I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Dynamic semantic errors, and logical errors, that cannot be detected by the compiler.</a:t>
            </a:r>
          </a:p>
          <a:p>
            <a:pPr algn="just">
              <a:lnSpc>
                <a:spcPct val="150000"/>
              </a:lnSpc>
            </a:pPr>
            <a:r>
              <a:rPr lang="en-US" sz="2000" i="1" dirty="0">
                <a:latin typeface="Arial" panose="020B0604020202020204" pitchFamily="34" charset="0"/>
                <a:cs typeface="Arial" panose="020B0604020202020204" pitchFamily="34" charset="0"/>
              </a:rPr>
              <a:t>Example: </a:t>
            </a:r>
            <a:r>
              <a:rPr lang="en-US" sz="2000" dirty="0">
                <a:latin typeface="Arial" panose="020B0604020202020204" pitchFamily="34" charset="0"/>
                <a:cs typeface="Arial" panose="020B0604020202020204" pitchFamily="34" charset="0"/>
              </a:rPr>
              <a:t>Divide by Zero, </a:t>
            </a:r>
            <a:r>
              <a:rPr lang="en-IN" sz="2000" dirty="0">
                <a:latin typeface="Arial" panose="020B0604020202020204" pitchFamily="34" charset="0"/>
                <a:cs typeface="Arial" panose="020B0604020202020204" pitchFamily="34" charset="0"/>
              </a:rPr>
              <a:t> referencing missing files</a:t>
            </a:r>
          </a:p>
        </p:txBody>
      </p:sp>
    </p:spTree>
    <p:extLst>
      <p:ext uri="{BB962C8B-B14F-4D97-AF65-F5344CB8AC3E}">
        <p14:creationId xmlns:p14="http://schemas.microsoft.com/office/powerpoint/2010/main" val="35698146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49237"/>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Exception Handling in Python</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914400" y="6200745"/>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exam17.py</a:t>
            </a:r>
            <a:endParaRPr lang="en-IN" sz="20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E327735-6E6C-48C6-861B-5CEBF8F0E1A0}"/>
              </a:ext>
            </a:extLst>
          </p:cNvPr>
          <p:cNvSpPr txBox="1"/>
          <p:nvPr/>
        </p:nvSpPr>
        <p:spPr>
          <a:xfrm>
            <a:off x="457200" y="762000"/>
            <a:ext cx="7924800" cy="1420325"/>
          </a:xfrm>
          <a:prstGeom prst="rect">
            <a:avLst/>
          </a:prstGeom>
          <a:noFill/>
        </p:spPr>
        <p:txBody>
          <a:bodyPr wrap="square" rtlCol="0">
            <a:spAutoFit/>
          </a:bodyPr>
          <a:lstStyle/>
          <a:p>
            <a:pPr algn="just">
              <a:lnSpc>
                <a:spcPct val="150000"/>
              </a:lnSpc>
            </a:pPr>
            <a:r>
              <a:rPr lang="en-IN" sz="2000" dirty="0">
                <a:latin typeface="Arial" panose="020B0604020202020204" pitchFamily="34" charset="0"/>
                <a:cs typeface="Arial" panose="020B0604020202020204" pitchFamily="34" charset="0"/>
              </a:rPr>
              <a:t>An </a:t>
            </a:r>
            <a:r>
              <a:rPr lang="en-IN" sz="2000" b="1" dirty="0">
                <a:latin typeface="Arial" panose="020B0604020202020204" pitchFamily="34" charset="0"/>
                <a:cs typeface="Arial" panose="020B0604020202020204" pitchFamily="34" charset="0"/>
              </a:rPr>
              <a:t>exception</a:t>
            </a:r>
            <a:r>
              <a:rPr lang="en-IN" sz="2000" dirty="0">
                <a:latin typeface="Arial" panose="020B0604020202020204" pitchFamily="34" charset="0"/>
                <a:cs typeface="Arial" panose="020B0604020202020204" pitchFamily="34" charset="0"/>
              </a:rPr>
              <a:t> Is an error that happens during execution of a program. When error occurs, Python generate an exception that can be handled, which avoids your program to crash.</a:t>
            </a:r>
          </a:p>
        </p:txBody>
      </p:sp>
      <p:pic>
        <p:nvPicPr>
          <p:cNvPr id="2050" name="Picture 2" descr="Python Exception Handling | Python try except - javatpoint">
            <a:extLst>
              <a:ext uri="{FF2B5EF4-FFF2-40B4-BE49-F238E27FC236}">
                <a16:creationId xmlns:a16="http://schemas.microsoft.com/office/drawing/2014/main" id="{79EABBAF-DC5F-4344-9DD8-C5D17421C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1" y="2298182"/>
            <a:ext cx="516371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9143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49237"/>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File Handling in Python</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7" name="TextBox 6">
            <a:extLst>
              <a:ext uri="{FF2B5EF4-FFF2-40B4-BE49-F238E27FC236}">
                <a16:creationId xmlns:a16="http://schemas.microsoft.com/office/drawing/2014/main" id="{C56E6ED3-757C-4F34-B468-9DFD22DFA1E4}"/>
              </a:ext>
            </a:extLst>
          </p:cNvPr>
          <p:cNvSpPr txBox="1"/>
          <p:nvPr/>
        </p:nvSpPr>
        <p:spPr>
          <a:xfrm>
            <a:off x="914400" y="6200745"/>
            <a:ext cx="27432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latin typeface="Arial" panose="020B0604020202020204" pitchFamily="34" charset="0"/>
                <a:cs typeface="Arial" panose="020B0604020202020204" pitchFamily="34" charset="0"/>
                <a:hlinkClick r:id="rId3" action="ppaction://hlinkfile"/>
              </a:rPr>
              <a:t>exam18.py</a:t>
            </a:r>
            <a:endParaRPr lang="en-IN" sz="20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E327735-6E6C-48C6-861B-5CEBF8F0E1A0}"/>
              </a:ext>
            </a:extLst>
          </p:cNvPr>
          <p:cNvSpPr txBox="1"/>
          <p:nvPr/>
        </p:nvSpPr>
        <p:spPr>
          <a:xfrm>
            <a:off x="434009" y="500401"/>
            <a:ext cx="7871792" cy="2343655"/>
          </a:xfrm>
          <a:prstGeom prst="rect">
            <a:avLst/>
          </a:prstGeom>
          <a:noFill/>
        </p:spPr>
        <p:txBody>
          <a:bodyPr wrap="square" rtlCol="0">
            <a:spAutoFit/>
          </a:bodyPr>
          <a:lstStyle/>
          <a:p>
            <a:pPr algn="just">
              <a:lnSpc>
                <a:spcPct val="150000"/>
              </a:lnSpc>
            </a:pPr>
            <a:r>
              <a:rPr lang="en-US" sz="2000" dirty="0">
                <a:latin typeface="Arial" panose="020B0604020202020204" pitchFamily="34" charset="0"/>
                <a:cs typeface="Arial" panose="020B0604020202020204" pitchFamily="34" charset="0"/>
              </a:rPr>
              <a:t>Python too supports file handling and allows users to handle files i.e., to read and write files, along with many other file handling options, to operate on files.</a:t>
            </a:r>
          </a:p>
          <a:p>
            <a:pPr algn="just">
              <a:lnSpc>
                <a:spcPct val="150000"/>
              </a:lnSpc>
            </a:pPr>
            <a:r>
              <a:rPr lang="en-US" sz="2000" dirty="0">
                <a:latin typeface="Arial" panose="020B0604020202020204" pitchFamily="34" charset="0"/>
                <a:cs typeface="Arial" panose="020B0604020202020204" pitchFamily="34" charset="0"/>
              </a:rPr>
              <a:t>Python has several functions for creating, reading, updating, and deleting files.</a:t>
            </a:r>
          </a:p>
        </p:txBody>
      </p:sp>
      <p:sp>
        <p:nvSpPr>
          <p:cNvPr id="4" name="Rectangle 2">
            <a:extLst>
              <a:ext uri="{FF2B5EF4-FFF2-40B4-BE49-F238E27FC236}">
                <a16:creationId xmlns:a16="http://schemas.microsoft.com/office/drawing/2014/main" id="{8F9A6C93-BE0B-48E6-9460-8AEE56060D29}"/>
              </a:ext>
            </a:extLst>
          </p:cNvPr>
          <p:cNvSpPr>
            <a:spLocks noChangeArrowheads="1"/>
          </p:cNvSpPr>
          <p:nvPr/>
        </p:nvSpPr>
        <p:spPr bwMode="auto">
          <a:xfrm>
            <a:off x="463826" y="2811106"/>
            <a:ext cx="8425070" cy="294952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cs typeface="Arial" panose="020B0604020202020204" pitchFamily="34" charset="0"/>
              </a:rPr>
              <a:t>The key function for working with files in Python is the </a:t>
            </a:r>
            <a:r>
              <a:rPr kumimoji="0" lang="en-US" altLang="en-US" b="0" i="0" u="none" strike="noStrike" cap="none" normalizeH="0" baseline="0" dirty="0">
                <a:ln>
                  <a:noFill/>
                </a:ln>
                <a:solidFill>
                  <a:srgbClr val="DC143C"/>
                </a:solidFill>
                <a:effectLst/>
                <a:cs typeface="Arial" panose="020B0604020202020204" pitchFamily="34" charset="0"/>
              </a:rPr>
              <a:t>open()</a:t>
            </a:r>
            <a:r>
              <a:rPr kumimoji="0" lang="en-US" altLang="en-US" b="0" i="0" u="none" strike="noStrike" cap="none" normalizeH="0" baseline="0" dirty="0">
                <a:ln>
                  <a:noFill/>
                </a:ln>
                <a:solidFill>
                  <a:srgbClr val="000000"/>
                </a:solidFill>
                <a:effectLst/>
                <a:cs typeface="Arial" panose="020B0604020202020204" pitchFamily="34" charset="0"/>
              </a:rPr>
              <a:t> function.</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cs typeface="Arial" panose="020B0604020202020204" pitchFamily="34" charset="0"/>
              </a:rPr>
              <a:t>The </a:t>
            </a:r>
            <a:r>
              <a:rPr kumimoji="0" lang="en-US" altLang="en-US" b="0" i="0" u="none" strike="noStrike" cap="none" normalizeH="0" baseline="0" dirty="0">
                <a:ln>
                  <a:noFill/>
                </a:ln>
                <a:solidFill>
                  <a:srgbClr val="DC143C"/>
                </a:solidFill>
                <a:effectLst/>
                <a:cs typeface="Arial" panose="020B0604020202020204" pitchFamily="34" charset="0"/>
              </a:rPr>
              <a:t>open()</a:t>
            </a:r>
            <a:r>
              <a:rPr kumimoji="0" lang="en-US" altLang="en-US" b="0" i="0" u="none" strike="noStrike" cap="none" normalizeH="0" baseline="0" dirty="0">
                <a:ln>
                  <a:noFill/>
                </a:ln>
                <a:solidFill>
                  <a:srgbClr val="000000"/>
                </a:solidFill>
                <a:effectLst/>
                <a:cs typeface="Arial" panose="020B0604020202020204" pitchFamily="34" charset="0"/>
              </a:rPr>
              <a:t> function takes two parameters; </a:t>
            </a:r>
            <a:r>
              <a:rPr kumimoji="0" lang="en-US" altLang="en-US" b="0" i="1" u="none" strike="noStrike" cap="none" normalizeH="0" baseline="0" dirty="0">
                <a:ln>
                  <a:noFill/>
                </a:ln>
                <a:solidFill>
                  <a:srgbClr val="000000"/>
                </a:solidFill>
                <a:effectLst/>
                <a:cs typeface="Arial" panose="020B0604020202020204" pitchFamily="34" charset="0"/>
              </a:rPr>
              <a:t>filename</a:t>
            </a:r>
            <a:r>
              <a:rPr kumimoji="0" lang="en-US" altLang="en-US" b="0" i="0" u="none" strike="noStrike" cap="none" normalizeH="0" baseline="0" dirty="0">
                <a:ln>
                  <a:noFill/>
                </a:ln>
                <a:solidFill>
                  <a:srgbClr val="000000"/>
                </a:solidFill>
                <a:effectLst/>
                <a:cs typeface="Arial" panose="020B0604020202020204" pitchFamily="34" charset="0"/>
              </a:rPr>
              <a:t>, and </a:t>
            </a:r>
            <a:r>
              <a:rPr kumimoji="0" lang="en-US" altLang="en-US" b="0" i="1" u="none" strike="noStrike" cap="none" normalizeH="0" baseline="0" dirty="0">
                <a:ln>
                  <a:noFill/>
                </a:ln>
                <a:solidFill>
                  <a:srgbClr val="000000"/>
                </a:solidFill>
                <a:effectLst/>
                <a:cs typeface="Arial" panose="020B0604020202020204" pitchFamily="34" charset="0"/>
              </a:rPr>
              <a:t>mode</a:t>
            </a:r>
            <a:r>
              <a:rPr kumimoji="0" lang="en-US" altLang="en-US" b="0" i="0" u="none" strike="noStrike" cap="none" normalizeH="0" baseline="0" dirty="0">
                <a:ln>
                  <a:noFill/>
                </a:ln>
                <a:solidFill>
                  <a:srgbClr val="000000"/>
                </a:solidFill>
                <a:effectLst/>
                <a:cs typeface="Arial" panose="020B0604020202020204" pitchFamily="34" charset="0"/>
              </a:rPr>
              <a:t>.</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cs typeface="Arial" panose="020B0604020202020204" pitchFamily="34" charset="0"/>
              </a:rPr>
              <a:t>There are four different methods (modes) for opening a file:</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DC143C"/>
                </a:solidFill>
                <a:effectLst/>
                <a:cs typeface="Arial" panose="020B0604020202020204" pitchFamily="34" charset="0"/>
              </a:rPr>
              <a:t>"r"</a:t>
            </a:r>
            <a:r>
              <a:rPr kumimoji="0" lang="en-US" altLang="en-US" b="0" i="0" u="none" strike="noStrike" cap="none" normalizeH="0" baseline="0" dirty="0">
                <a:ln>
                  <a:noFill/>
                </a:ln>
                <a:solidFill>
                  <a:srgbClr val="000000"/>
                </a:solidFill>
                <a:effectLst/>
                <a:cs typeface="Arial" panose="020B0604020202020204" pitchFamily="34" charset="0"/>
              </a:rPr>
              <a:t> - Read - Default value. Opens a file for reading, error if the file does not exist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DC143C"/>
                </a:solidFill>
                <a:effectLst/>
                <a:cs typeface="Arial" panose="020B0604020202020204" pitchFamily="34" charset="0"/>
              </a:rPr>
              <a:t>"a"</a:t>
            </a:r>
            <a:r>
              <a:rPr kumimoji="0" lang="en-US" altLang="en-US" b="0" i="0" u="none" strike="noStrike" cap="none" normalizeH="0" baseline="0" dirty="0">
                <a:ln>
                  <a:noFill/>
                </a:ln>
                <a:solidFill>
                  <a:srgbClr val="000000"/>
                </a:solidFill>
                <a:effectLst/>
                <a:cs typeface="Arial" panose="020B0604020202020204" pitchFamily="34" charset="0"/>
              </a:rPr>
              <a:t> - Append - Opens a file for appending, creates the file if it does not exist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DC143C"/>
                </a:solidFill>
                <a:effectLst/>
                <a:cs typeface="Arial" panose="020B0604020202020204" pitchFamily="34" charset="0"/>
              </a:rPr>
              <a:t>"w"</a:t>
            </a:r>
            <a:r>
              <a:rPr kumimoji="0" lang="en-US" altLang="en-US" b="0" i="0" u="none" strike="noStrike" cap="none" normalizeH="0" baseline="0" dirty="0">
                <a:ln>
                  <a:noFill/>
                </a:ln>
                <a:solidFill>
                  <a:srgbClr val="000000"/>
                </a:solidFill>
                <a:effectLst/>
                <a:cs typeface="Arial" panose="020B0604020202020204" pitchFamily="34" charset="0"/>
              </a:rPr>
              <a:t> - Write - Opens a file for writing, creates the file if it does not exist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DC143C"/>
                </a:solidFill>
                <a:effectLst/>
                <a:cs typeface="Arial" panose="020B0604020202020204" pitchFamily="34" charset="0"/>
              </a:rPr>
              <a:t>"x"</a:t>
            </a:r>
            <a:r>
              <a:rPr kumimoji="0" lang="en-US" altLang="en-US" b="0" i="0" u="none" strike="noStrike" cap="none" normalizeH="0" baseline="0" dirty="0">
                <a:ln>
                  <a:noFill/>
                </a:ln>
                <a:solidFill>
                  <a:srgbClr val="000000"/>
                </a:solidFill>
                <a:effectLst/>
                <a:cs typeface="Arial" panose="020B0604020202020204" pitchFamily="34" charset="0"/>
              </a:rPr>
              <a:t> - Create - Creates the specified file, returns an error if the file exists</a:t>
            </a:r>
            <a:endParaRPr kumimoji="0" lang="en-US" altLang="en-US"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973057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Python – </a:t>
            </a:r>
            <a:r>
              <a:rPr lang="en-US" b="1" dirty="0">
                <a:solidFill>
                  <a:schemeClr val="tx1"/>
                </a:solidFill>
                <a:latin typeface="Arial" panose="020B0604020202020204" pitchFamily="34" charset="0"/>
                <a:cs typeface="Arial" panose="020B0604020202020204" pitchFamily="34" charset="0"/>
              </a:rPr>
              <a:t>Decorators</a:t>
            </a:r>
            <a:endParaRPr lang="en-IN" b="1" dirty="0">
              <a:solidFill>
                <a:schemeClr val="tx1"/>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4" name="Rectangle 3">
            <a:extLst>
              <a:ext uri="{FF2B5EF4-FFF2-40B4-BE49-F238E27FC236}">
                <a16:creationId xmlns:a16="http://schemas.microsoft.com/office/drawing/2014/main" id="{D0DED0D0-36C7-4946-BC64-6C204D4F8387}"/>
              </a:ext>
            </a:extLst>
          </p:cNvPr>
          <p:cNvSpPr/>
          <p:nvPr/>
        </p:nvSpPr>
        <p:spPr>
          <a:xfrm>
            <a:off x="304800" y="513594"/>
            <a:ext cx="8610600" cy="4559646"/>
          </a:xfrm>
          <a:prstGeom prst="rect">
            <a:avLst/>
          </a:prstGeom>
        </p:spPr>
        <p:txBody>
          <a:bodyPr wrap="square">
            <a:spAutoFit/>
          </a:bodyPr>
          <a:lstStyle/>
          <a:p>
            <a:pPr algn="just"/>
            <a:r>
              <a:rPr lang="en-US" sz="2400" b="1" dirty="0"/>
              <a:t>Decorators:</a:t>
            </a:r>
          </a:p>
          <a:p>
            <a:pPr marL="342900" indent="-342900" algn="just">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Decorators are very powerful and useful tool in Python since it allows programmers to modify the behavior of function or class.</a:t>
            </a:r>
          </a:p>
          <a:p>
            <a:pPr marL="342900" indent="-342900" algn="just">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Decorators allow us to wrap another function in order to extend the behavior of wrapped function, without permanently modifying it.</a:t>
            </a:r>
          </a:p>
          <a:p>
            <a:pPr marL="342900" indent="-342900" algn="just">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Python has an interesting feature called </a:t>
            </a:r>
            <a:r>
              <a:rPr lang="en-IN" sz="2000" b="1" dirty="0">
                <a:latin typeface="Arial" panose="020B0604020202020204" pitchFamily="34" charset="0"/>
                <a:cs typeface="Arial" panose="020B0604020202020204" pitchFamily="34" charset="0"/>
              </a:rPr>
              <a:t>decorators</a:t>
            </a:r>
            <a:r>
              <a:rPr lang="en-IN" sz="2000" dirty="0">
                <a:latin typeface="Arial" panose="020B0604020202020204" pitchFamily="34" charset="0"/>
                <a:cs typeface="Arial" panose="020B0604020202020204" pitchFamily="34" charset="0"/>
              </a:rPr>
              <a:t> to add functionality to an existing code.</a:t>
            </a:r>
          </a:p>
          <a:p>
            <a:pPr marL="342900" indent="-342900" algn="just">
              <a:lnSpc>
                <a:spcPct val="150000"/>
              </a:lnSpc>
              <a:buFont typeface="Arial" panose="020B0604020202020204" pitchFamily="34" charset="0"/>
              <a:buChar char="•"/>
            </a:pP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is also called </a:t>
            </a: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metaprogramming</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because a part of the program tries to modify another part of the program at compile time.</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0DB367B-FE54-4B24-AE40-F21E08CB3993}"/>
                  </a:ext>
                </a:extLst>
              </p14:cNvPr>
              <p14:cNvContentPartPr/>
              <p14:nvPr/>
            </p14:nvContentPartPr>
            <p14:xfrm>
              <a:off x="4492190" y="5300374"/>
              <a:ext cx="360" cy="360"/>
            </p14:xfrm>
          </p:contentPart>
        </mc:Choice>
        <mc:Fallback xmlns="">
          <p:pic>
            <p:nvPicPr>
              <p:cNvPr id="5" name="Ink 4">
                <a:extLst>
                  <a:ext uri="{FF2B5EF4-FFF2-40B4-BE49-F238E27FC236}">
                    <a16:creationId xmlns:a16="http://schemas.microsoft.com/office/drawing/2014/main" id="{50DB367B-FE54-4B24-AE40-F21E08CB3993}"/>
                  </a:ext>
                </a:extLst>
              </p:cNvPr>
              <p:cNvPicPr/>
              <p:nvPr/>
            </p:nvPicPr>
            <p:blipFill>
              <a:blip r:embed="rId4"/>
              <a:stretch>
                <a:fillRect/>
              </a:stretch>
            </p:blipFill>
            <p:spPr>
              <a:xfrm>
                <a:off x="4474550" y="5282734"/>
                <a:ext cx="36000" cy="36000"/>
              </a:xfrm>
              <a:prstGeom prst="rect">
                <a:avLst/>
              </a:prstGeom>
            </p:spPr>
          </p:pic>
        </mc:Fallback>
      </mc:AlternateContent>
      <p:sp>
        <p:nvSpPr>
          <p:cNvPr id="8" name="TextBox 7">
            <a:extLst>
              <a:ext uri="{FF2B5EF4-FFF2-40B4-BE49-F238E27FC236}">
                <a16:creationId xmlns:a16="http://schemas.microsoft.com/office/drawing/2014/main" id="{6BFEF401-A260-440E-9314-6C2BFF1D3058}"/>
              </a:ext>
            </a:extLst>
          </p:cNvPr>
          <p:cNvSpPr txBox="1"/>
          <p:nvPr/>
        </p:nvSpPr>
        <p:spPr>
          <a:xfrm>
            <a:off x="914400" y="6200745"/>
            <a:ext cx="32004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solidFill>
                  <a:srgbClr val="0070C0"/>
                </a:solidFill>
                <a:latin typeface="Arial" panose="020B0604020202020204" pitchFamily="34" charset="0"/>
                <a:cs typeface="Arial" panose="020B0604020202020204" pitchFamily="34" charset="0"/>
              </a:rPr>
              <a:t>exam21</a:t>
            </a:r>
            <a:r>
              <a:rPr lang="en-US" sz="2000" b="1" dirty="0">
                <a:solidFill>
                  <a:srgbClr val="0070C0"/>
                </a:solidFill>
                <a:latin typeface="Arial" panose="020B0604020202020204" pitchFamily="34" charset="0"/>
                <a:cs typeface="Arial" panose="020B0604020202020204" pitchFamily="34" charset="0"/>
                <a:hlinkClick r:id="rId5" action="ppaction://hlinkfile">
                  <a:extLst>
                    <a:ext uri="{A12FA001-AC4F-418D-AE19-62706E023703}">
                      <ahyp:hlinkClr xmlns:ahyp="http://schemas.microsoft.com/office/drawing/2018/hyperlinkcolor" val="tx"/>
                    </a:ext>
                  </a:extLst>
                </a:hlinkClick>
              </a:rPr>
              <a:t>.py</a:t>
            </a:r>
            <a:endParaRPr lang="en-IN"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805916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Python – </a:t>
            </a:r>
            <a:r>
              <a:rPr lang="en-US" b="1" dirty="0">
                <a:solidFill>
                  <a:schemeClr val="tx1"/>
                </a:solidFill>
                <a:latin typeface="Arial" panose="020B0604020202020204" pitchFamily="34" charset="0"/>
                <a:cs typeface="Arial" panose="020B0604020202020204" pitchFamily="34" charset="0"/>
              </a:rPr>
              <a:t>Decorators</a:t>
            </a:r>
            <a:endParaRPr lang="en-IN" b="1" dirty="0">
              <a:solidFill>
                <a:schemeClr val="tx1"/>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0DB367B-FE54-4B24-AE40-F21E08CB3993}"/>
                  </a:ext>
                </a:extLst>
              </p14:cNvPr>
              <p14:cNvContentPartPr/>
              <p14:nvPr/>
            </p14:nvContentPartPr>
            <p14:xfrm>
              <a:off x="4492190" y="5300374"/>
              <a:ext cx="360" cy="360"/>
            </p14:xfrm>
          </p:contentPart>
        </mc:Choice>
        <mc:Fallback xmlns="">
          <p:pic>
            <p:nvPicPr>
              <p:cNvPr id="5" name="Ink 4">
                <a:extLst>
                  <a:ext uri="{FF2B5EF4-FFF2-40B4-BE49-F238E27FC236}">
                    <a16:creationId xmlns:a16="http://schemas.microsoft.com/office/drawing/2014/main" id="{50DB367B-FE54-4B24-AE40-F21E08CB3993}"/>
                  </a:ext>
                </a:extLst>
              </p:cNvPr>
              <p:cNvPicPr/>
              <p:nvPr/>
            </p:nvPicPr>
            <p:blipFill>
              <a:blip r:embed="rId4"/>
              <a:stretch>
                <a:fillRect/>
              </a:stretch>
            </p:blipFill>
            <p:spPr>
              <a:xfrm>
                <a:off x="4474190" y="5282374"/>
                <a:ext cx="36000" cy="36000"/>
              </a:xfrm>
              <a:prstGeom prst="rect">
                <a:avLst/>
              </a:prstGeom>
            </p:spPr>
          </p:pic>
        </mc:Fallback>
      </mc:AlternateContent>
      <p:sp>
        <p:nvSpPr>
          <p:cNvPr id="8" name="TextBox 7">
            <a:extLst>
              <a:ext uri="{FF2B5EF4-FFF2-40B4-BE49-F238E27FC236}">
                <a16:creationId xmlns:a16="http://schemas.microsoft.com/office/drawing/2014/main" id="{6BFEF401-A260-440E-9314-6C2BFF1D3058}"/>
              </a:ext>
            </a:extLst>
          </p:cNvPr>
          <p:cNvSpPr txBox="1"/>
          <p:nvPr/>
        </p:nvSpPr>
        <p:spPr>
          <a:xfrm>
            <a:off x="914400" y="6200745"/>
            <a:ext cx="32004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solidFill>
                  <a:srgbClr val="0070C0"/>
                </a:solidFill>
                <a:latin typeface="Arial" panose="020B0604020202020204" pitchFamily="34" charset="0"/>
                <a:cs typeface="Arial" panose="020B0604020202020204" pitchFamily="34" charset="0"/>
              </a:rPr>
              <a:t>exam21</a:t>
            </a:r>
            <a:r>
              <a:rPr lang="en-US" sz="2000" b="1" dirty="0">
                <a:solidFill>
                  <a:srgbClr val="0070C0"/>
                </a:solidFill>
                <a:latin typeface="Arial" panose="020B0604020202020204" pitchFamily="34" charset="0"/>
                <a:cs typeface="Arial" panose="020B0604020202020204" pitchFamily="34" charset="0"/>
                <a:hlinkClick r:id="rId5" action="ppaction://hlinkfile">
                  <a:extLst>
                    <a:ext uri="{A12FA001-AC4F-418D-AE19-62706E023703}">
                      <ahyp:hlinkClr xmlns:ahyp="http://schemas.microsoft.com/office/drawing/2018/hyperlinkcolor" val="tx"/>
                    </a:ext>
                  </a:extLst>
                </a:hlinkClick>
              </a:rPr>
              <a:t>.py</a:t>
            </a:r>
            <a:endParaRPr lang="en-IN" sz="2000" b="1" dirty="0">
              <a:solidFill>
                <a:srgbClr val="0070C0"/>
              </a:solidFill>
              <a:latin typeface="Arial" panose="020B0604020202020204" pitchFamily="34" charset="0"/>
              <a:cs typeface="Arial" panose="020B0604020202020204" pitchFamily="34" charset="0"/>
            </a:endParaRPr>
          </a:p>
        </p:txBody>
      </p:sp>
      <p:pic>
        <p:nvPicPr>
          <p:cNvPr id="7" name="Picture 6" descr="Quick Tutorial: Introduction to Python Decorators">
            <a:extLst>
              <a:ext uri="{FF2B5EF4-FFF2-40B4-BE49-F238E27FC236}">
                <a16:creationId xmlns:a16="http://schemas.microsoft.com/office/drawing/2014/main" id="{E6183801-062B-4200-A919-B5FD3BC6092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04800" y="838200"/>
            <a:ext cx="8610600" cy="5225486"/>
          </a:xfrm>
          <a:prstGeom prst="rect">
            <a:avLst/>
          </a:prstGeom>
          <a:noFill/>
          <a:ln>
            <a:noFill/>
          </a:ln>
        </p:spPr>
      </p:pic>
    </p:spTree>
    <p:extLst>
      <p:ext uri="{BB962C8B-B14F-4D97-AF65-F5344CB8AC3E}">
        <p14:creationId xmlns:p14="http://schemas.microsoft.com/office/powerpoint/2010/main" val="412053700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Python – </a:t>
            </a:r>
            <a:r>
              <a:rPr lang="en-US" b="1" dirty="0">
                <a:solidFill>
                  <a:schemeClr val="tx1"/>
                </a:solidFill>
                <a:latin typeface="Arial" panose="020B0604020202020204" pitchFamily="34" charset="0"/>
                <a:cs typeface="Arial" panose="020B0604020202020204" pitchFamily="34" charset="0"/>
              </a:rPr>
              <a:t>Iterators</a:t>
            </a:r>
            <a:endParaRPr lang="en-IN" b="1" dirty="0">
              <a:solidFill>
                <a:schemeClr val="tx1"/>
              </a:solidFill>
              <a:latin typeface="Arial" panose="020B0604020202020204" pitchFamily="34" charset="0"/>
              <a:cs typeface="Arial" panose="020B0604020202020204" pitchFamily="34" charset="0"/>
            </a:endParaRP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4" name="Rectangle 3">
            <a:extLst>
              <a:ext uri="{FF2B5EF4-FFF2-40B4-BE49-F238E27FC236}">
                <a16:creationId xmlns:a16="http://schemas.microsoft.com/office/drawing/2014/main" id="{D0DED0D0-36C7-4946-BC64-6C204D4F8387}"/>
              </a:ext>
            </a:extLst>
          </p:cNvPr>
          <p:cNvSpPr/>
          <p:nvPr/>
        </p:nvSpPr>
        <p:spPr>
          <a:xfrm>
            <a:off x="495300" y="685800"/>
            <a:ext cx="8077200" cy="1881990"/>
          </a:xfrm>
          <a:prstGeom prst="rect">
            <a:avLst/>
          </a:prstGeom>
        </p:spPr>
        <p:txBody>
          <a:bodyPr wrap="square">
            <a:spAutoFit/>
          </a:bodyPr>
          <a:lstStyle/>
          <a:p>
            <a:pPr algn="just">
              <a:lnSpc>
                <a:spcPct val="150000"/>
              </a:lnSpc>
            </a:pPr>
            <a:r>
              <a:rPr lang="en-IN" sz="2000" dirty="0">
                <a:latin typeface="Arial" panose="020B0604020202020204" pitchFamily="34" charset="0"/>
                <a:cs typeface="Arial" panose="020B0604020202020204" pitchFamily="34" charset="0"/>
              </a:rPr>
              <a:t>An </a:t>
            </a:r>
            <a:r>
              <a:rPr lang="en-IN" sz="2000" b="1" dirty="0">
                <a:latin typeface="Arial" panose="020B0604020202020204" pitchFamily="34" charset="0"/>
                <a:cs typeface="Arial" panose="020B0604020202020204" pitchFamily="34" charset="0"/>
              </a:rPr>
              <a:t>iterator</a:t>
            </a:r>
            <a:r>
              <a:rPr lang="en-IN" sz="2000" dirty="0">
                <a:latin typeface="Arial" panose="020B0604020202020204" pitchFamily="34" charset="0"/>
                <a:cs typeface="Arial" panose="020B0604020202020204" pitchFamily="34" charset="0"/>
              </a:rPr>
              <a:t> is an object that can be iterated upon, meaning that you can traverse through all the values. Technically, in </a:t>
            </a:r>
            <a:r>
              <a:rPr lang="en-IN" sz="2000" b="1" dirty="0">
                <a:latin typeface="Arial" panose="020B0604020202020204" pitchFamily="34" charset="0"/>
                <a:cs typeface="Arial" panose="020B0604020202020204" pitchFamily="34" charset="0"/>
              </a:rPr>
              <a:t>Python</a:t>
            </a:r>
            <a:r>
              <a:rPr lang="en-IN" sz="2000" dirty="0">
                <a:latin typeface="Arial" panose="020B0604020202020204" pitchFamily="34" charset="0"/>
                <a:cs typeface="Arial" panose="020B0604020202020204" pitchFamily="34" charset="0"/>
              </a:rPr>
              <a:t>, an </a:t>
            </a:r>
            <a:r>
              <a:rPr lang="en-IN" sz="2000" b="1" dirty="0">
                <a:latin typeface="Arial" panose="020B0604020202020204" pitchFamily="34" charset="0"/>
                <a:cs typeface="Arial" panose="020B0604020202020204" pitchFamily="34" charset="0"/>
              </a:rPr>
              <a:t>iterator</a:t>
            </a:r>
            <a:r>
              <a:rPr lang="en-IN" sz="2000" dirty="0">
                <a:latin typeface="Arial" panose="020B0604020202020204" pitchFamily="34" charset="0"/>
                <a:cs typeface="Arial" panose="020B0604020202020204" pitchFamily="34" charset="0"/>
              </a:rPr>
              <a:t> is an object which implements the </a:t>
            </a:r>
            <a:r>
              <a:rPr lang="en-IN" sz="2000" b="1" dirty="0">
                <a:latin typeface="Arial" panose="020B0604020202020204" pitchFamily="34" charset="0"/>
                <a:cs typeface="Arial" panose="020B0604020202020204" pitchFamily="34" charset="0"/>
              </a:rPr>
              <a:t>iterator</a:t>
            </a:r>
            <a:r>
              <a:rPr lang="en-IN" sz="2000" dirty="0">
                <a:latin typeface="Arial" panose="020B0604020202020204" pitchFamily="34" charset="0"/>
                <a:cs typeface="Arial" panose="020B0604020202020204" pitchFamily="34" charset="0"/>
              </a:rPr>
              <a:t> protocol, which consist of the methods __</a:t>
            </a:r>
            <a:r>
              <a:rPr lang="en-IN" sz="2000" dirty="0" err="1">
                <a:latin typeface="Arial" panose="020B0604020202020204" pitchFamily="34" charset="0"/>
                <a:cs typeface="Arial" panose="020B0604020202020204" pitchFamily="34" charset="0"/>
              </a:rPr>
              <a:t>iter</a:t>
            </a:r>
            <a:r>
              <a:rPr lang="en-IN" sz="2000" dirty="0">
                <a:latin typeface="Arial" panose="020B0604020202020204" pitchFamily="34" charset="0"/>
                <a:cs typeface="Arial" panose="020B0604020202020204" pitchFamily="34" charset="0"/>
              </a:rPr>
              <a:t>__() and __next__() .</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0DB367B-FE54-4B24-AE40-F21E08CB3993}"/>
                  </a:ext>
                </a:extLst>
              </p14:cNvPr>
              <p14:cNvContentPartPr/>
              <p14:nvPr/>
            </p14:nvContentPartPr>
            <p14:xfrm>
              <a:off x="4492190" y="5300374"/>
              <a:ext cx="360" cy="360"/>
            </p14:xfrm>
          </p:contentPart>
        </mc:Choice>
        <mc:Fallback xmlns="">
          <p:pic>
            <p:nvPicPr>
              <p:cNvPr id="5" name="Ink 4">
                <a:extLst>
                  <a:ext uri="{FF2B5EF4-FFF2-40B4-BE49-F238E27FC236}">
                    <a16:creationId xmlns:a16="http://schemas.microsoft.com/office/drawing/2014/main" id="{50DB367B-FE54-4B24-AE40-F21E08CB3993}"/>
                  </a:ext>
                </a:extLst>
              </p:cNvPr>
              <p:cNvPicPr/>
              <p:nvPr/>
            </p:nvPicPr>
            <p:blipFill>
              <a:blip r:embed="rId4"/>
              <a:stretch>
                <a:fillRect/>
              </a:stretch>
            </p:blipFill>
            <p:spPr>
              <a:xfrm>
                <a:off x="4474550" y="5282734"/>
                <a:ext cx="36000" cy="36000"/>
              </a:xfrm>
              <a:prstGeom prst="rect">
                <a:avLst/>
              </a:prstGeom>
            </p:spPr>
          </p:pic>
        </mc:Fallback>
      </mc:AlternateContent>
      <p:sp>
        <p:nvSpPr>
          <p:cNvPr id="8" name="Rectangle 7">
            <a:extLst>
              <a:ext uri="{FF2B5EF4-FFF2-40B4-BE49-F238E27FC236}">
                <a16:creationId xmlns:a16="http://schemas.microsoft.com/office/drawing/2014/main" id="{01A73CC1-708B-4014-A94C-9218FD0EE6C8}"/>
              </a:ext>
            </a:extLst>
          </p:cNvPr>
          <p:cNvSpPr/>
          <p:nvPr/>
        </p:nvSpPr>
        <p:spPr>
          <a:xfrm>
            <a:off x="501926" y="2713564"/>
            <a:ext cx="8305800" cy="2989986"/>
          </a:xfrm>
          <a:prstGeom prst="rect">
            <a:avLst/>
          </a:prstGeom>
        </p:spPr>
        <p:txBody>
          <a:bodyPr wrap="square">
            <a:spAutoFit/>
          </a:bodyPr>
          <a:lstStyle/>
          <a:p>
            <a:pPr algn="just">
              <a:lnSpc>
                <a:spcPct val="150000"/>
              </a:lnSpc>
              <a:spcAft>
                <a:spcPts val="0"/>
              </a:spcAft>
            </a:pP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Example:</a:t>
            </a:r>
          </a:p>
          <a:p>
            <a:pPr algn="just">
              <a:lnSpc>
                <a:spcPct val="150000"/>
              </a:lnSpc>
              <a:spcAft>
                <a:spcPts val="0"/>
              </a:spcAft>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list1 = [1,3,4,5,6]</a:t>
            </a:r>
          </a:p>
          <a:p>
            <a:pPr algn="just">
              <a:lnSpc>
                <a:spcPct val="150000"/>
              </a:lnSpc>
              <a:spcAft>
                <a:spcPts val="0"/>
              </a:spcAft>
            </a:pPr>
            <a:r>
              <a:rPr lang="en-US" sz="2000" dirty="0">
                <a:solidFill>
                  <a:srgbClr val="FF0000"/>
                </a:solidFill>
                <a:latin typeface="Arial" panose="020B0604020202020204" pitchFamily="34" charset="0"/>
                <a:ea typeface="Calibri" panose="020F0502020204030204" pitchFamily="34" charset="0"/>
                <a:cs typeface="Arial" panose="020B0604020202020204" pitchFamily="34" charset="0"/>
              </a:rPr>
              <a:t>it1=</a:t>
            </a:r>
            <a:r>
              <a:rPr lang="en-US" sz="2000" dirty="0" err="1">
                <a:solidFill>
                  <a:srgbClr val="FF0000"/>
                </a:solidFill>
                <a:latin typeface="Arial" panose="020B0604020202020204" pitchFamily="34" charset="0"/>
                <a:ea typeface="Calibri" panose="020F0502020204030204" pitchFamily="34" charset="0"/>
                <a:cs typeface="Arial" panose="020B0604020202020204" pitchFamily="34" charset="0"/>
              </a:rPr>
              <a:t>iter</a:t>
            </a:r>
            <a:r>
              <a:rPr lang="en-US" sz="2000" dirty="0">
                <a:solidFill>
                  <a:srgbClr val="FF0000"/>
                </a:solidFill>
                <a:latin typeface="Arial" panose="020B0604020202020204" pitchFamily="34" charset="0"/>
                <a:ea typeface="Calibri" panose="020F0502020204030204" pitchFamily="34" charset="0"/>
                <a:cs typeface="Arial" panose="020B0604020202020204" pitchFamily="34" charset="0"/>
              </a:rPr>
              <a:t>(list1)</a:t>
            </a:r>
          </a:p>
          <a:p>
            <a:pPr algn="just">
              <a:lnSpc>
                <a:spcPct val="150000"/>
              </a:lnSpc>
              <a:spcAft>
                <a:spcPts val="0"/>
              </a:spcAft>
            </a:pPr>
            <a:r>
              <a:rPr lang="en-US" sz="2000" dirty="0">
                <a:solidFill>
                  <a:srgbClr val="FF0000"/>
                </a:solidFill>
                <a:latin typeface="Arial" panose="020B0604020202020204" pitchFamily="34" charset="0"/>
                <a:ea typeface="Calibri" panose="020F0502020204030204" pitchFamily="34" charset="0"/>
                <a:cs typeface="Arial" panose="020B0604020202020204" pitchFamily="34" charset="0"/>
              </a:rPr>
              <a:t>print(it1.__next__()) # prints the first value in the list</a:t>
            </a:r>
          </a:p>
          <a:p>
            <a:pPr algn="just">
              <a:lnSpc>
                <a:spcPct val="150000"/>
              </a:lnSpc>
              <a:spcAft>
                <a:spcPts val="0"/>
              </a:spcAft>
            </a:pPr>
            <a:r>
              <a:rPr lang="en-US" sz="2000" dirty="0">
                <a:solidFill>
                  <a:srgbClr val="FF0000"/>
                </a:solidFill>
                <a:latin typeface="Arial" panose="020B0604020202020204" pitchFamily="34" charset="0"/>
                <a:ea typeface="Calibri" panose="020F0502020204030204" pitchFamily="34" charset="0"/>
                <a:cs typeface="Arial" panose="020B0604020202020204" pitchFamily="34" charset="0"/>
              </a:rPr>
              <a:t>print(it1.__next__()) # prints the next value in the list</a:t>
            </a:r>
          </a:p>
          <a:p>
            <a:pPr algn="just">
              <a:lnSpc>
                <a:spcPct val="150000"/>
              </a:lnSpc>
              <a:spcAft>
                <a:spcPts val="0"/>
              </a:spcAft>
            </a:pPr>
            <a:r>
              <a:rPr lang="en-US" sz="2000" dirty="0">
                <a:solidFill>
                  <a:srgbClr val="FF0000"/>
                </a:solidFill>
                <a:latin typeface="Arial" panose="020B0604020202020204" pitchFamily="34" charset="0"/>
                <a:ea typeface="Calibri" panose="020F0502020204030204" pitchFamily="34" charset="0"/>
                <a:cs typeface="Arial" panose="020B0604020202020204" pitchFamily="34" charset="0"/>
              </a:rPr>
              <a:t>print(next(it1))     # other way of using iterator</a:t>
            </a:r>
            <a:endParaRPr lang="en-IN" sz="20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46149A96-A461-4A58-B242-D8E8F3CE2C85}"/>
              </a:ext>
            </a:extLst>
          </p:cNvPr>
          <p:cNvSpPr txBox="1"/>
          <p:nvPr/>
        </p:nvSpPr>
        <p:spPr>
          <a:xfrm>
            <a:off x="914400" y="6200745"/>
            <a:ext cx="32004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solidFill>
                  <a:srgbClr val="0070C0"/>
                </a:solidFill>
                <a:latin typeface="Arial" panose="020B0604020202020204" pitchFamily="34" charset="0"/>
                <a:cs typeface="Arial" panose="020B0604020202020204" pitchFamily="34" charset="0"/>
              </a:rPr>
              <a:t>exam19</a:t>
            </a:r>
            <a:r>
              <a:rPr lang="en-US" sz="2000" b="1" dirty="0">
                <a:solidFill>
                  <a:srgbClr val="0070C0"/>
                </a:solidFill>
                <a:latin typeface="Arial" panose="020B0604020202020204" pitchFamily="34" charset="0"/>
                <a:cs typeface="Arial" panose="020B0604020202020204" pitchFamily="34" charset="0"/>
                <a:hlinkClick r:id="rId5" action="ppaction://hlinkfile">
                  <a:extLst>
                    <a:ext uri="{A12FA001-AC4F-418D-AE19-62706E023703}">
                      <ahyp:hlinkClr xmlns:ahyp="http://schemas.microsoft.com/office/drawing/2018/hyperlinkcolor" val="tx"/>
                    </a:ext>
                  </a:extLst>
                </a:hlinkClick>
              </a:rPr>
              <a:t>.py</a:t>
            </a:r>
            <a:endParaRPr lang="en-IN"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58039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Python – </a:t>
            </a:r>
            <a:r>
              <a:rPr lang="en-US" b="1" dirty="0">
                <a:solidFill>
                  <a:schemeClr val="tx1"/>
                </a:solidFill>
                <a:latin typeface="Arial" panose="020B0604020202020204" pitchFamily="34" charset="0"/>
                <a:cs typeface="Arial" panose="020B0604020202020204" pitchFamily="34" charset="0"/>
              </a:rPr>
              <a:t>Iterators</a:t>
            </a:r>
            <a:endParaRPr lang="en-IN" b="1" dirty="0">
              <a:solidFill>
                <a:schemeClr val="tx1"/>
              </a:solidFill>
              <a:latin typeface="Arial" panose="020B0604020202020204" pitchFamily="34" charset="0"/>
              <a:cs typeface="Arial" panose="020B0604020202020204" pitchFamily="34" charset="0"/>
            </a:endParaRP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453590" y="799926"/>
            <a:ext cx="8077200" cy="3108543"/>
          </a:xfrm>
          <a:prstGeom prst="rect">
            <a:avLst/>
          </a:prstGeom>
        </p:spPr>
        <p:txBody>
          <a:bodyPr wrap="square">
            <a:spAutoFit/>
          </a:bodyPr>
          <a:lstStyle/>
          <a:p>
            <a:pPr lvl="0" algn="just" eaLnBrk="0" fontAlgn="base" hangingPunct="0">
              <a:spcBef>
                <a:spcPct val="0"/>
              </a:spcBef>
              <a:spcAft>
                <a:spcPct val="0"/>
              </a:spcAft>
            </a:pPr>
            <a:r>
              <a:rPr lang="en-US" altLang="en-US" sz="28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Creating a custom iterator</a:t>
            </a:r>
          </a:p>
          <a:p>
            <a:pPr lvl="0" algn="just" eaLnBrk="0" fontAlgn="base" hangingPunct="0">
              <a:lnSpc>
                <a:spcPct val="150000"/>
              </a:lnSpc>
              <a:spcBef>
                <a:spcPct val="0"/>
              </a:spcBef>
              <a:spcAft>
                <a:spcPct val="0"/>
              </a:spcAft>
            </a:pPr>
            <a:r>
              <a:rPr lang="en-US" altLang="en-US" sz="2000" dirty="0">
                <a:solidFill>
                  <a:srgbClr val="292929"/>
                </a:solidFill>
                <a:latin typeface="Arial" panose="020B0604020202020204" pitchFamily="34" charset="0"/>
                <a:cs typeface="Arial" panose="020B0604020202020204" pitchFamily="34" charset="0"/>
              </a:rPr>
              <a:t>we can create an iterator by using the </a:t>
            </a:r>
            <a:r>
              <a:rPr lang="en-US" altLang="en-US" sz="2000" dirty="0" err="1">
                <a:solidFill>
                  <a:srgbClr val="292929"/>
                </a:solidFill>
                <a:latin typeface="Arial" panose="020B0604020202020204" pitchFamily="34" charset="0"/>
                <a:cs typeface="Arial" panose="020B0604020202020204" pitchFamily="34" charset="0"/>
              </a:rPr>
              <a:t>iter</a:t>
            </a:r>
            <a:r>
              <a:rPr lang="en-US" altLang="en-US" sz="2000" dirty="0">
                <a:solidFill>
                  <a:srgbClr val="292929"/>
                </a:solidFill>
                <a:latin typeface="Arial" panose="020B0604020202020204" pitchFamily="34" charset="0"/>
                <a:cs typeface="Arial" panose="020B0604020202020204" pitchFamily="34" charset="0"/>
              </a:rPr>
              <a:t>() method, in which we pass in an object. In the example above, we use a list to generate an </a:t>
            </a:r>
            <a:r>
              <a:rPr lang="en-US" altLang="en-US" sz="2000" dirty="0" err="1">
                <a:solidFill>
                  <a:srgbClr val="292929"/>
                </a:solidFill>
                <a:latin typeface="Arial" panose="020B0604020202020204" pitchFamily="34" charset="0"/>
                <a:cs typeface="Arial" panose="020B0604020202020204" pitchFamily="34" charset="0"/>
              </a:rPr>
              <a:t>iterable</a:t>
            </a:r>
            <a:r>
              <a:rPr lang="en-US" altLang="en-US" sz="2000" dirty="0">
                <a:solidFill>
                  <a:srgbClr val="292929"/>
                </a:solidFill>
                <a:latin typeface="Arial" panose="020B0604020202020204" pitchFamily="34" charset="0"/>
                <a:cs typeface="Arial" panose="020B0604020202020204" pitchFamily="34" charset="0"/>
              </a:rPr>
              <a:t> by calling </a:t>
            </a:r>
            <a:r>
              <a:rPr lang="en-US" altLang="en-US" sz="2000" dirty="0" err="1">
                <a:solidFill>
                  <a:srgbClr val="292929"/>
                </a:solidFill>
                <a:latin typeface="Arial" panose="020B0604020202020204" pitchFamily="34" charset="0"/>
                <a:cs typeface="Arial" panose="020B0604020202020204" pitchFamily="34" charset="0"/>
              </a:rPr>
              <a:t>iter</a:t>
            </a:r>
            <a:r>
              <a:rPr lang="en-US" altLang="en-US" sz="2000" dirty="0">
                <a:solidFill>
                  <a:srgbClr val="292929"/>
                </a:solidFill>
                <a:latin typeface="Arial" panose="020B0604020202020204" pitchFamily="34" charset="0"/>
                <a:cs typeface="Arial" panose="020B0604020202020204" pitchFamily="34" charset="0"/>
              </a:rPr>
              <a:t>([1, 2, 3]), which is equivalent to [1, 2, 3].__</a:t>
            </a:r>
            <a:r>
              <a:rPr lang="en-US" altLang="en-US" sz="2000" dirty="0" err="1">
                <a:solidFill>
                  <a:srgbClr val="292929"/>
                </a:solidFill>
                <a:latin typeface="Arial" panose="020B0604020202020204" pitchFamily="34" charset="0"/>
                <a:cs typeface="Arial" panose="020B0604020202020204" pitchFamily="34" charset="0"/>
              </a:rPr>
              <a:t>iter</a:t>
            </a:r>
            <a:r>
              <a:rPr lang="en-US" altLang="en-US" sz="2000" dirty="0">
                <a:solidFill>
                  <a:srgbClr val="292929"/>
                </a:solidFill>
                <a:latin typeface="Arial" panose="020B0604020202020204" pitchFamily="34" charset="0"/>
                <a:cs typeface="Arial" panose="020B0604020202020204" pitchFamily="34" charset="0"/>
              </a:rPr>
              <a:t>__(). This usage is similar to the built-in </a:t>
            </a:r>
            <a:r>
              <a:rPr lang="en-US" altLang="en-US" sz="2000" dirty="0" err="1">
                <a:solidFill>
                  <a:srgbClr val="292929"/>
                </a:solidFill>
                <a:latin typeface="Arial" panose="020B0604020202020204" pitchFamily="34" charset="0"/>
                <a:cs typeface="Arial" panose="020B0604020202020204" pitchFamily="34" charset="0"/>
              </a:rPr>
              <a:t>len</a:t>
            </a:r>
            <a:r>
              <a:rPr lang="en-US" altLang="en-US" sz="2000" dirty="0">
                <a:solidFill>
                  <a:srgbClr val="292929"/>
                </a:solidFill>
                <a:latin typeface="Arial" panose="020B0604020202020204" pitchFamily="34" charset="0"/>
                <a:cs typeface="Arial" panose="020B0604020202020204" pitchFamily="34" charset="0"/>
              </a:rPr>
              <a:t>() method, which is also known as __</a:t>
            </a:r>
            <a:r>
              <a:rPr lang="en-US" altLang="en-US" sz="2000" dirty="0" err="1">
                <a:solidFill>
                  <a:srgbClr val="292929"/>
                </a:solidFill>
                <a:latin typeface="Arial" panose="020B0604020202020204" pitchFamily="34" charset="0"/>
                <a:cs typeface="Arial" panose="020B0604020202020204" pitchFamily="34" charset="0"/>
              </a:rPr>
              <a:t>len</a:t>
            </a:r>
            <a:r>
              <a:rPr lang="en-US" altLang="en-US" sz="2000" dirty="0">
                <a:solidFill>
                  <a:srgbClr val="292929"/>
                </a:solidFill>
                <a:latin typeface="Arial" panose="020B0604020202020204" pitchFamily="34" charset="0"/>
                <a:cs typeface="Arial" panose="020B0604020202020204" pitchFamily="34" charset="0"/>
              </a:rPr>
              <a:t>__() method.</a:t>
            </a:r>
            <a:r>
              <a:rPr lang="en-US" altLang="en-US" sz="2000" dirty="0">
                <a:latin typeface="Arial" panose="020B0604020202020204" pitchFamily="34" charset="0"/>
                <a:cs typeface="Arial" panose="020B0604020202020204" pitchFamily="34" charset="0"/>
              </a:rPr>
              <a:t> </a:t>
            </a:r>
          </a:p>
          <a:p>
            <a:pPr lvl="0" algn="just" eaLnBrk="0" fontAlgn="base" hangingPunct="0">
              <a:spcBef>
                <a:spcPct val="0"/>
              </a:spcBef>
              <a:spcAft>
                <a:spcPct val="0"/>
              </a:spcAft>
            </a:pPr>
            <a:endParaRPr lang="en-US" altLang="en-US" dirty="0">
              <a:latin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0DB367B-FE54-4B24-AE40-F21E08CB3993}"/>
                  </a:ext>
                </a:extLst>
              </p14:cNvPr>
              <p14:cNvContentPartPr/>
              <p14:nvPr/>
            </p14:nvContentPartPr>
            <p14:xfrm>
              <a:off x="4492190" y="5300374"/>
              <a:ext cx="360" cy="360"/>
            </p14:xfrm>
          </p:contentPart>
        </mc:Choice>
        <mc:Fallback xmlns="">
          <p:pic>
            <p:nvPicPr>
              <p:cNvPr id="5" name="Ink 4">
                <a:extLst>
                  <a:ext uri="{FF2B5EF4-FFF2-40B4-BE49-F238E27FC236}">
                    <a16:creationId xmlns:a16="http://schemas.microsoft.com/office/drawing/2014/main" id="{50DB367B-FE54-4B24-AE40-F21E08CB3993}"/>
                  </a:ext>
                </a:extLst>
              </p:cNvPr>
              <p:cNvPicPr/>
              <p:nvPr/>
            </p:nvPicPr>
            <p:blipFill>
              <a:blip r:embed="rId4"/>
              <a:stretch>
                <a:fillRect/>
              </a:stretch>
            </p:blipFill>
            <p:spPr>
              <a:xfrm>
                <a:off x="4474550" y="5282734"/>
                <a:ext cx="36000" cy="36000"/>
              </a:xfrm>
              <a:prstGeom prst="rect">
                <a:avLst/>
              </a:prstGeom>
            </p:spPr>
          </p:pic>
        </mc:Fallback>
      </mc:AlternateContent>
      <p:sp>
        <p:nvSpPr>
          <p:cNvPr id="9" name="TextBox 8">
            <a:extLst>
              <a:ext uri="{FF2B5EF4-FFF2-40B4-BE49-F238E27FC236}">
                <a16:creationId xmlns:a16="http://schemas.microsoft.com/office/drawing/2014/main" id="{B53ED021-B542-4774-8AB3-7D4AAD28B9E1}"/>
              </a:ext>
            </a:extLst>
          </p:cNvPr>
          <p:cNvSpPr txBox="1"/>
          <p:nvPr/>
        </p:nvSpPr>
        <p:spPr>
          <a:xfrm>
            <a:off x="914400" y="6200745"/>
            <a:ext cx="32004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solidFill>
                  <a:srgbClr val="0070C0"/>
                </a:solidFill>
                <a:latin typeface="Arial" panose="020B0604020202020204" pitchFamily="34" charset="0"/>
                <a:cs typeface="Arial" panose="020B0604020202020204" pitchFamily="34" charset="0"/>
              </a:rPr>
              <a:t>exam19</a:t>
            </a:r>
            <a:r>
              <a:rPr lang="en-US" sz="2000" b="1" dirty="0">
                <a:solidFill>
                  <a:srgbClr val="0070C0"/>
                </a:solidFill>
                <a:latin typeface="Arial" panose="020B0604020202020204" pitchFamily="34" charset="0"/>
                <a:cs typeface="Arial" panose="020B0604020202020204" pitchFamily="34" charset="0"/>
                <a:hlinkClick r:id="rId5" action="ppaction://hlinkfile">
                  <a:extLst>
                    <a:ext uri="{A12FA001-AC4F-418D-AE19-62706E023703}">
                      <ahyp:hlinkClr xmlns:ahyp="http://schemas.microsoft.com/office/drawing/2018/hyperlinkcolor" val="tx"/>
                    </a:ext>
                  </a:extLst>
                </a:hlinkClick>
              </a:rPr>
              <a:t>.py</a:t>
            </a:r>
            <a:endParaRPr lang="en-IN"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2713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Python – </a:t>
            </a:r>
            <a:r>
              <a:rPr lang="en-US" b="1" dirty="0">
                <a:solidFill>
                  <a:srgbClr val="002060"/>
                </a:solidFill>
                <a:latin typeface="Arial" panose="020B0604020202020204" pitchFamily="34" charset="0"/>
                <a:cs typeface="Arial" panose="020B0604020202020204" pitchFamily="34" charset="0"/>
              </a:rPr>
              <a:t>Generators</a:t>
            </a:r>
            <a:endParaRPr lang="en-IN" b="1" dirty="0">
              <a:solidFill>
                <a:srgbClr val="002060"/>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61730" y="413373"/>
            <a:ext cx="8077200" cy="2445285"/>
          </a:xfrm>
          <a:prstGeom prst="rect">
            <a:avLst/>
          </a:prstGeom>
        </p:spPr>
        <p:txBody>
          <a:bodyPr wrap="square">
            <a:spAutoFit/>
          </a:bodyPr>
          <a:lstStyle/>
          <a:p>
            <a:pPr lvl="0" algn="just" eaLnBrk="0" fontAlgn="base" hangingPunct="0">
              <a:lnSpc>
                <a:spcPct val="150000"/>
              </a:lnSpc>
              <a:spcBef>
                <a:spcPct val="0"/>
              </a:spcBef>
              <a:spcAft>
                <a:spcPct val="0"/>
              </a:spcAft>
            </a:pPr>
            <a:r>
              <a:rPr lang="en-US" sz="2400" b="1" dirty="0">
                <a:latin typeface="Arial" panose="020B0604020202020204" pitchFamily="34" charset="0"/>
                <a:cs typeface="Arial" panose="020B0604020202020204" pitchFamily="34" charset="0"/>
              </a:rPr>
              <a:t>Generators:</a:t>
            </a:r>
          </a:p>
          <a:p>
            <a:pPr algn="just" eaLnBrk="0" fontAlgn="base" hangingPunct="0">
              <a:lnSpc>
                <a:spcPct val="150000"/>
              </a:lnSpc>
              <a:spcBef>
                <a:spcPct val="0"/>
              </a:spcBef>
              <a:spcAft>
                <a:spcPct val="0"/>
              </a:spcAft>
            </a:pPr>
            <a:r>
              <a:rPr lang="en-IN" sz="2000" dirty="0">
                <a:latin typeface="Arial" panose="020B0604020202020204" pitchFamily="34" charset="0"/>
                <a:cs typeface="Arial" panose="020B0604020202020204" pitchFamily="34" charset="0"/>
              </a:rPr>
              <a:t>A generator-function is defined like a normal function, but whenever it needs to generate a value, it does so with the  </a:t>
            </a:r>
            <a:r>
              <a:rPr lang="en-IN" sz="2000" b="1" dirty="0">
                <a:latin typeface="Arial" panose="020B0604020202020204" pitchFamily="34" charset="0"/>
                <a:cs typeface="Arial" panose="020B0604020202020204" pitchFamily="34" charset="0"/>
              </a:rPr>
              <a:t>yield keyword rather than return</a:t>
            </a:r>
            <a:r>
              <a:rPr lang="en-IN" sz="2000" dirty="0">
                <a:latin typeface="Arial" panose="020B0604020202020204" pitchFamily="34" charset="0"/>
                <a:cs typeface="Arial" panose="020B0604020202020204" pitchFamily="34" charset="0"/>
              </a:rPr>
              <a:t>. If the body of a def contains yield, the function automatically becomes a generator function.</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0DB367B-FE54-4B24-AE40-F21E08CB3993}"/>
                  </a:ext>
                </a:extLst>
              </p14:cNvPr>
              <p14:cNvContentPartPr/>
              <p14:nvPr/>
            </p14:nvContentPartPr>
            <p14:xfrm>
              <a:off x="4492190" y="5300374"/>
              <a:ext cx="360" cy="360"/>
            </p14:xfrm>
          </p:contentPart>
        </mc:Choice>
        <mc:Fallback xmlns="">
          <p:pic>
            <p:nvPicPr>
              <p:cNvPr id="5" name="Ink 4">
                <a:extLst>
                  <a:ext uri="{FF2B5EF4-FFF2-40B4-BE49-F238E27FC236}">
                    <a16:creationId xmlns:a16="http://schemas.microsoft.com/office/drawing/2014/main" id="{50DB367B-FE54-4B24-AE40-F21E08CB3993}"/>
                  </a:ext>
                </a:extLst>
              </p:cNvPr>
              <p:cNvPicPr/>
              <p:nvPr/>
            </p:nvPicPr>
            <p:blipFill>
              <a:blip r:embed="rId4"/>
              <a:stretch>
                <a:fillRect/>
              </a:stretch>
            </p:blipFill>
            <p:spPr>
              <a:xfrm>
                <a:off x="4474550" y="5282734"/>
                <a:ext cx="36000" cy="36000"/>
              </a:xfrm>
              <a:prstGeom prst="rect">
                <a:avLst/>
              </a:prstGeom>
            </p:spPr>
          </p:pic>
        </mc:Fallback>
      </mc:AlternateContent>
      <p:sp>
        <p:nvSpPr>
          <p:cNvPr id="8" name="Rectangle 7">
            <a:extLst>
              <a:ext uri="{FF2B5EF4-FFF2-40B4-BE49-F238E27FC236}">
                <a16:creationId xmlns:a16="http://schemas.microsoft.com/office/drawing/2014/main" id="{39CFECD7-6E8F-4AAB-8034-AB53D9161D42}"/>
              </a:ext>
            </a:extLst>
          </p:cNvPr>
          <p:cNvSpPr/>
          <p:nvPr/>
        </p:nvSpPr>
        <p:spPr>
          <a:xfrm>
            <a:off x="281608" y="2845406"/>
            <a:ext cx="6934200" cy="3728649"/>
          </a:xfrm>
          <a:prstGeom prst="rect">
            <a:avLst/>
          </a:prstGeom>
        </p:spPr>
        <p:txBody>
          <a:bodyPr wrap="square">
            <a:spAutoFit/>
          </a:bodyPr>
          <a:lstStyle/>
          <a:p>
            <a:pPr>
              <a:lnSpc>
                <a:spcPct val="150000"/>
              </a:lnSpc>
            </a:pPr>
            <a:r>
              <a:rPr lang="en-US" sz="2000" dirty="0">
                <a:latin typeface="Arial" panose="020B0604020202020204" pitchFamily="34" charset="0"/>
                <a:cs typeface="Arial" panose="020B0604020202020204" pitchFamily="34" charset="0"/>
              </a:rPr>
              <a:t>def </a:t>
            </a:r>
            <a:r>
              <a:rPr lang="en-US" sz="2000" dirty="0" err="1">
                <a:latin typeface="Arial" panose="020B0604020202020204" pitchFamily="34" charset="0"/>
                <a:cs typeface="Arial" panose="020B0604020202020204" pitchFamily="34" charset="0"/>
              </a:rPr>
              <a:t>topten</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yield 1</a:t>
            </a:r>
          </a:p>
          <a:p>
            <a:pPr>
              <a:lnSpc>
                <a:spcPct val="150000"/>
              </a:lnSpc>
            </a:pPr>
            <a:r>
              <a:rPr lang="en-US" sz="2000" dirty="0">
                <a:latin typeface="Arial" panose="020B0604020202020204" pitchFamily="34" charset="0"/>
                <a:cs typeface="Arial" panose="020B0604020202020204" pitchFamily="34" charset="0"/>
              </a:rPr>
              <a:t>      yield 2</a:t>
            </a:r>
          </a:p>
          <a:p>
            <a:pPr>
              <a:lnSpc>
                <a:spcPct val="150000"/>
              </a:lnSpc>
            </a:pPr>
            <a:r>
              <a:rPr lang="en-US" sz="2000" dirty="0">
                <a:latin typeface="Arial" panose="020B0604020202020204" pitchFamily="34" charset="0"/>
                <a:cs typeface="Arial" panose="020B0604020202020204" pitchFamily="34" charset="0"/>
              </a:rPr>
              <a:t>#      yield 3</a:t>
            </a:r>
          </a:p>
          <a:p>
            <a:pPr>
              <a:lnSpc>
                <a:spcPct val="150000"/>
              </a:lnSpc>
            </a:pPr>
            <a:r>
              <a:rPr lang="en-US" sz="2000" dirty="0">
                <a:latin typeface="Arial" panose="020B0604020202020204" pitchFamily="34" charset="0"/>
                <a:cs typeface="Arial" panose="020B0604020202020204" pitchFamily="34" charset="0"/>
              </a:rPr>
              <a:t>#      yield 4</a:t>
            </a:r>
          </a:p>
          <a:p>
            <a:pPr>
              <a:lnSpc>
                <a:spcPct val="150000"/>
              </a:lnSpc>
            </a:pPr>
            <a:r>
              <a:rPr lang="en-US" sz="2000" dirty="0">
                <a:latin typeface="Arial" panose="020B0604020202020204" pitchFamily="34" charset="0"/>
                <a:cs typeface="Arial" panose="020B0604020202020204" pitchFamily="34" charset="0"/>
              </a:rPr>
              <a:t>values =  </a:t>
            </a:r>
            <a:r>
              <a:rPr lang="en-US" sz="2000" dirty="0" err="1">
                <a:latin typeface="Arial" panose="020B0604020202020204" pitchFamily="34" charset="0"/>
                <a:cs typeface="Arial" panose="020B0604020202020204" pitchFamily="34" charset="0"/>
              </a:rPr>
              <a:t>topten</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print(</a:t>
            </a:r>
            <a:r>
              <a:rPr lang="en-US" sz="2000" dirty="0" err="1">
                <a:latin typeface="Arial" panose="020B0604020202020204" pitchFamily="34" charset="0"/>
                <a:cs typeface="Arial" panose="020B0604020202020204" pitchFamily="34" charset="0"/>
              </a:rPr>
              <a:t>values.__next</a:t>
            </a:r>
            <a:r>
              <a:rPr lang="en-US" sz="2000" dirty="0">
                <a:latin typeface="Arial" panose="020B0604020202020204" pitchFamily="34" charset="0"/>
                <a:cs typeface="Arial" panose="020B0604020202020204" pitchFamily="34" charset="0"/>
              </a:rPr>
              <a:t>__())</a:t>
            </a:r>
          </a:p>
          <a:p>
            <a:pPr>
              <a:lnSpc>
                <a:spcPct val="150000"/>
              </a:lnSpc>
            </a:pPr>
            <a:r>
              <a:rPr lang="en-US" sz="2000" dirty="0">
                <a:latin typeface="Arial" panose="020B0604020202020204" pitchFamily="34" charset="0"/>
                <a:cs typeface="Arial" panose="020B0604020202020204" pitchFamily="34" charset="0"/>
              </a:rPr>
              <a:t>print(</a:t>
            </a:r>
            <a:r>
              <a:rPr lang="en-US" sz="2000" dirty="0" err="1">
                <a:latin typeface="Arial" panose="020B0604020202020204" pitchFamily="34" charset="0"/>
                <a:cs typeface="Arial" panose="020B0604020202020204" pitchFamily="34" charset="0"/>
              </a:rPr>
              <a:t>values.__next</a:t>
            </a:r>
            <a:r>
              <a:rPr lang="en-US" sz="2000" dirty="0">
                <a:latin typeface="Arial" panose="020B0604020202020204" pitchFamily="34" charset="0"/>
                <a:cs typeface="Arial" panose="020B0604020202020204" pitchFamily="34" charset="0"/>
              </a:rPr>
              <a:t>__())</a:t>
            </a:r>
            <a:endParaRPr lang="en-IN" sz="2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74B3C34-1135-4836-A459-C21F588529A4}"/>
              </a:ext>
            </a:extLst>
          </p:cNvPr>
          <p:cNvSpPr txBox="1"/>
          <p:nvPr/>
        </p:nvSpPr>
        <p:spPr>
          <a:xfrm>
            <a:off x="5943600" y="6244572"/>
            <a:ext cx="32004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solidFill>
                  <a:srgbClr val="0070C0"/>
                </a:solidFill>
                <a:latin typeface="Arial" panose="020B0604020202020204" pitchFamily="34" charset="0"/>
                <a:cs typeface="Arial" panose="020B0604020202020204" pitchFamily="34" charset="0"/>
              </a:rPr>
              <a:t>exam20</a:t>
            </a:r>
            <a:r>
              <a:rPr lang="en-US" sz="2000" b="1" dirty="0">
                <a:solidFill>
                  <a:srgbClr val="0070C0"/>
                </a:solidFill>
                <a:latin typeface="Arial" panose="020B0604020202020204" pitchFamily="34" charset="0"/>
                <a:cs typeface="Arial" panose="020B0604020202020204" pitchFamily="34" charset="0"/>
                <a:hlinkClick r:id="rId5" action="ppaction://hlinkfile">
                  <a:extLst>
                    <a:ext uri="{A12FA001-AC4F-418D-AE19-62706E023703}">
                      <ahyp:hlinkClr xmlns:ahyp="http://schemas.microsoft.com/office/drawing/2018/hyperlinkcolor" val="tx"/>
                    </a:ext>
                  </a:extLst>
                </a:hlinkClick>
              </a:rPr>
              <a:t>.py</a:t>
            </a:r>
            <a:endParaRPr lang="en-IN"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57728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b="1" dirty="0">
                <a:solidFill>
                  <a:schemeClr val="tx1"/>
                </a:solidFill>
                <a:latin typeface="Arial" panose="020B0604020202020204" pitchFamily="34" charset="0"/>
                <a:cs typeface="Arial" panose="020B0604020202020204" pitchFamily="34" charset="0"/>
              </a:rPr>
              <a:t>Python – </a:t>
            </a:r>
            <a:r>
              <a:rPr lang="en-US" b="1" dirty="0">
                <a:solidFill>
                  <a:srgbClr val="002060"/>
                </a:solidFill>
                <a:latin typeface="Arial" panose="020B0604020202020204" pitchFamily="34" charset="0"/>
                <a:cs typeface="Arial" panose="020B0604020202020204" pitchFamily="34" charset="0"/>
              </a:rPr>
              <a:t>Generators</a:t>
            </a:r>
            <a:endParaRPr lang="en-IN" b="1" dirty="0">
              <a:solidFill>
                <a:srgbClr val="002060"/>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0DED0D0-36C7-4946-BC64-6C204D4F8387}"/>
              </a:ext>
            </a:extLst>
          </p:cNvPr>
          <p:cNvSpPr/>
          <p:nvPr/>
        </p:nvSpPr>
        <p:spPr>
          <a:xfrm>
            <a:off x="261730" y="413373"/>
            <a:ext cx="8077200" cy="5113644"/>
          </a:xfrm>
          <a:prstGeom prst="rect">
            <a:avLst/>
          </a:prstGeom>
        </p:spPr>
        <p:txBody>
          <a:bodyPr wrap="square">
            <a:spAutoFit/>
          </a:bodyPr>
          <a:lstStyle/>
          <a:p>
            <a:pPr algn="just" eaLnBrk="0" fontAlgn="base" hangingPunct="0">
              <a:lnSpc>
                <a:spcPct val="150000"/>
              </a:lnSpc>
              <a:spcBef>
                <a:spcPct val="0"/>
              </a:spcBef>
              <a:spcAft>
                <a:spcPct val="0"/>
              </a:spcAft>
            </a:pPr>
            <a:r>
              <a:rPr lang="en-IN" sz="2000" b="1" dirty="0">
                <a:latin typeface="Arial" panose="020B0604020202020204" pitchFamily="34" charset="0"/>
                <a:cs typeface="Arial" panose="020B0604020202020204" pitchFamily="34" charset="0"/>
              </a:rPr>
              <a:t>Top ten Perfect Squares</a:t>
            </a:r>
          </a:p>
          <a:p>
            <a:pPr algn="just" eaLnBrk="0" fontAlgn="base" hangingPunct="0">
              <a:lnSpc>
                <a:spcPct val="150000"/>
              </a:lnSpc>
              <a:spcBef>
                <a:spcPct val="0"/>
              </a:spcBef>
              <a:spcAft>
                <a:spcPct val="0"/>
              </a:spcAft>
            </a:pPr>
            <a:r>
              <a:rPr lang="en-IN" sz="2000" dirty="0">
                <a:latin typeface="Arial" panose="020B0604020202020204" pitchFamily="34" charset="0"/>
                <a:cs typeface="Arial" panose="020B0604020202020204" pitchFamily="34" charset="0"/>
              </a:rPr>
              <a:t>def </a:t>
            </a:r>
            <a:r>
              <a:rPr lang="en-IN" sz="2000" dirty="0" err="1">
                <a:latin typeface="Arial" panose="020B0604020202020204" pitchFamily="34" charset="0"/>
                <a:cs typeface="Arial" panose="020B0604020202020204" pitchFamily="34" charset="0"/>
              </a:rPr>
              <a:t>topten</a:t>
            </a:r>
            <a:r>
              <a:rPr lang="en-IN" sz="2000" dirty="0">
                <a:latin typeface="Arial" panose="020B0604020202020204" pitchFamily="34" charset="0"/>
                <a:cs typeface="Arial" panose="020B0604020202020204" pitchFamily="34" charset="0"/>
              </a:rPr>
              <a:t>():</a:t>
            </a:r>
          </a:p>
          <a:p>
            <a:pPr algn="just" eaLnBrk="0" fontAlgn="base" hangingPunct="0">
              <a:lnSpc>
                <a:spcPct val="150000"/>
              </a:lnSpc>
              <a:spcBef>
                <a:spcPct val="0"/>
              </a:spcBef>
              <a:spcAft>
                <a:spcPct val="0"/>
              </a:spcAft>
            </a:pPr>
            <a:r>
              <a:rPr lang="en-IN" sz="2000" dirty="0">
                <a:latin typeface="Arial" panose="020B0604020202020204" pitchFamily="34" charset="0"/>
                <a:cs typeface="Arial" panose="020B0604020202020204" pitchFamily="34" charset="0"/>
              </a:rPr>
              <a:t>    n = 1</a:t>
            </a:r>
          </a:p>
          <a:p>
            <a:pPr algn="just" eaLnBrk="0" fontAlgn="base" hangingPunct="0">
              <a:lnSpc>
                <a:spcPct val="150000"/>
              </a:lnSpc>
              <a:spcBef>
                <a:spcPct val="0"/>
              </a:spcBef>
              <a:spcAft>
                <a:spcPct val="0"/>
              </a:spcAft>
            </a:pPr>
            <a:r>
              <a:rPr lang="en-IN" sz="2000" dirty="0">
                <a:latin typeface="Arial" panose="020B0604020202020204" pitchFamily="34" charset="0"/>
                <a:cs typeface="Arial" panose="020B0604020202020204" pitchFamily="34" charset="0"/>
              </a:rPr>
              <a:t>    while n &lt;= 10:</a:t>
            </a:r>
          </a:p>
          <a:p>
            <a:pPr algn="just" eaLnBrk="0" fontAlgn="base" hangingPunct="0">
              <a:lnSpc>
                <a:spcPct val="150000"/>
              </a:lnSpc>
              <a:spcBef>
                <a:spcPct val="0"/>
              </a:spcBef>
              <a:spcAft>
                <a:spcPct val="0"/>
              </a:spcAft>
            </a:pP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sq</a:t>
            </a:r>
            <a:r>
              <a:rPr lang="en-IN" sz="2000" dirty="0">
                <a:latin typeface="Arial" panose="020B0604020202020204" pitchFamily="34" charset="0"/>
                <a:cs typeface="Arial" panose="020B0604020202020204" pitchFamily="34" charset="0"/>
              </a:rPr>
              <a:t> = n*n</a:t>
            </a:r>
          </a:p>
          <a:p>
            <a:pPr algn="just" eaLnBrk="0" fontAlgn="base" hangingPunct="0">
              <a:lnSpc>
                <a:spcPct val="150000"/>
              </a:lnSpc>
              <a:spcBef>
                <a:spcPct val="0"/>
              </a:spcBef>
              <a:spcAft>
                <a:spcPct val="0"/>
              </a:spcAft>
            </a:pPr>
            <a:r>
              <a:rPr lang="en-IN" sz="2000" dirty="0">
                <a:latin typeface="Arial" panose="020B0604020202020204" pitchFamily="34" charset="0"/>
                <a:cs typeface="Arial" panose="020B0604020202020204" pitchFamily="34" charset="0"/>
              </a:rPr>
              <a:t>        yield </a:t>
            </a:r>
            <a:r>
              <a:rPr lang="en-IN" sz="2000" dirty="0" err="1">
                <a:latin typeface="Arial" panose="020B0604020202020204" pitchFamily="34" charset="0"/>
                <a:cs typeface="Arial" panose="020B0604020202020204" pitchFamily="34" charset="0"/>
              </a:rPr>
              <a:t>sq</a:t>
            </a:r>
            <a:endParaRPr lang="en-IN" sz="2000" dirty="0">
              <a:latin typeface="Arial" panose="020B0604020202020204" pitchFamily="34" charset="0"/>
              <a:cs typeface="Arial" panose="020B0604020202020204" pitchFamily="34" charset="0"/>
            </a:endParaRPr>
          </a:p>
          <a:p>
            <a:pPr algn="just" eaLnBrk="0" fontAlgn="base" hangingPunct="0">
              <a:lnSpc>
                <a:spcPct val="150000"/>
              </a:lnSpc>
              <a:spcBef>
                <a:spcPct val="0"/>
              </a:spcBef>
              <a:spcAft>
                <a:spcPct val="0"/>
              </a:spcAft>
            </a:pPr>
            <a:r>
              <a:rPr lang="en-IN" sz="2000" dirty="0">
                <a:latin typeface="Arial" panose="020B0604020202020204" pitchFamily="34" charset="0"/>
                <a:cs typeface="Arial" panose="020B0604020202020204" pitchFamily="34" charset="0"/>
              </a:rPr>
              <a:t>        n += 1</a:t>
            </a:r>
          </a:p>
          <a:p>
            <a:pPr algn="just" eaLnBrk="0" fontAlgn="base" hangingPunct="0">
              <a:lnSpc>
                <a:spcPct val="150000"/>
              </a:lnSpc>
              <a:spcBef>
                <a:spcPct val="0"/>
              </a:spcBef>
              <a:spcAft>
                <a:spcPct val="0"/>
              </a:spcAft>
            </a:pPr>
            <a:endParaRPr lang="en-IN" sz="2000" dirty="0">
              <a:latin typeface="Arial" panose="020B0604020202020204" pitchFamily="34" charset="0"/>
              <a:cs typeface="Arial" panose="020B0604020202020204" pitchFamily="34" charset="0"/>
            </a:endParaRPr>
          </a:p>
          <a:p>
            <a:pPr algn="just" eaLnBrk="0" fontAlgn="base" hangingPunct="0">
              <a:lnSpc>
                <a:spcPct val="150000"/>
              </a:lnSpc>
              <a:spcBef>
                <a:spcPct val="0"/>
              </a:spcBef>
              <a:spcAft>
                <a:spcPct val="0"/>
              </a:spcAft>
            </a:pPr>
            <a:r>
              <a:rPr lang="en-IN" sz="2000" dirty="0">
                <a:latin typeface="Arial" panose="020B0604020202020204" pitchFamily="34" charset="0"/>
                <a:cs typeface="Arial" panose="020B0604020202020204" pitchFamily="34" charset="0"/>
              </a:rPr>
              <a:t>values =  </a:t>
            </a:r>
            <a:r>
              <a:rPr lang="en-IN" sz="2000" dirty="0" err="1">
                <a:latin typeface="Arial" panose="020B0604020202020204" pitchFamily="34" charset="0"/>
                <a:cs typeface="Arial" panose="020B0604020202020204" pitchFamily="34" charset="0"/>
              </a:rPr>
              <a:t>topten</a:t>
            </a:r>
            <a:r>
              <a:rPr lang="en-IN" sz="2000" dirty="0">
                <a:latin typeface="Arial" panose="020B0604020202020204" pitchFamily="34" charset="0"/>
                <a:cs typeface="Arial" panose="020B0604020202020204" pitchFamily="34" charset="0"/>
              </a:rPr>
              <a:t>()</a:t>
            </a:r>
          </a:p>
          <a:p>
            <a:pPr algn="just" eaLnBrk="0" fontAlgn="base" hangingPunct="0">
              <a:lnSpc>
                <a:spcPct val="150000"/>
              </a:lnSpc>
              <a:spcBef>
                <a:spcPct val="0"/>
              </a:spcBef>
              <a:spcAft>
                <a:spcPct val="0"/>
              </a:spcAft>
            </a:pPr>
            <a:r>
              <a:rPr lang="en-IN" sz="2000" dirty="0">
                <a:latin typeface="Arial" panose="020B0604020202020204" pitchFamily="34" charset="0"/>
                <a:cs typeface="Arial" panose="020B0604020202020204" pitchFamily="34" charset="0"/>
              </a:rPr>
              <a:t>for </a:t>
            </a:r>
            <a:r>
              <a:rPr lang="en-IN" sz="2000" dirty="0" err="1">
                <a:latin typeface="Arial" panose="020B0604020202020204" pitchFamily="34" charset="0"/>
                <a:cs typeface="Arial" panose="020B0604020202020204" pitchFamily="34" charset="0"/>
              </a:rPr>
              <a:t>i</a:t>
            </a:r>
            <a:r>
              <a:rPr lang="en-IN" sz="2000" dirty="0">
                <a:latin typeface="Arial" panose="020B0604020202020204" pitchFamily="34" charset="0"/>
                <a:cs typeface="Arial" panose="020B0604020202020204" pitchFamily="34" charset="0"/>
              </a:rPr>
              <a:t> in values:</a:t>
            </a:r>
          </a:p>
          <a:p>
            <a:pPr algn="just" eaLnBrk="0" fontAlgn="base" hangingPunct="0">
              <a:lnSpc>
                <a:spcPct val="150000"/>
              </a:lnSpc>
              <a:spcBef>
                <a:spcPct val="0"/>
              </a:spcBef>
              <a:spcAft>
                <a:spcPct val="0"/>
              </a:spcAft>
            </a:pPr>
            <a:r>
              <a:rPr lang="en-IN" sz="2000" dirty="0">
                <a:latin typeface="Arial" panose="020B0604020202020204" pitchFamily="34" charset="0"/>
                <a:cs typeface="Arial" panose="020B0604020202020204" pitchFamily="34" charset="0"/>
              </a:rPr>
              <a:t>    print(</a:t>
            </a:r>
            <a:r>
              <a:rPr lang="en-IN" sz="2000" dirty="0" err="1">
                <a:latin typeface="Arial" panose="020B0604020202020204" pitchFamily="34" charset="0"/>
                <a:cs typeface="Arial" panose="020B0604020202020204" pitchFamily="34" charset="0"/>
              </a:rPr>
              <a:t>i</a:t>
            </a:r>
            <a:r>
              <a:rPr lang="en-IN" sz="2000" dirty="0">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50DB367B-FE54-4B24-AE40-F21E08CB3993}"/>
                  </a:ext>
                </a:extLst>
              </p14:cNvPr>
              <p14:cNvContentPartPr/>
              <p14:nvPr/>
            </p14:nvContentPartPr>
            <p14:xfrm>
              <a:off x="4492190" y="5300374"/>
              <a:ext cx="360" cy="360"/>
            </p14:xfrm>
          </p:contentPart>
        </mc:Choice>
        <mc:Fallback xmlns="">
          <p:pic>
            <p:nvPicPr>
              <p:cNvPr id="5" name="Ink 4">
                <a:extLst>
                  <a:ext uri="{FF2B5EF4-FFF2-40B4-BE49-F238E27FC236}">
                    <a16:creationId xmlns:a16="http://schemas.microsoft.com/office/drawing/2014/main" id="{50DB367B-FE54-4B24-AE40-F21E08CB3993}"/>
                  </a:ext>
                </a:extLst>
              </p:cNvPr>
              <p:cNvPicPr/>
              <p:nvPr/>
            </p:nvPicPr>
            <p:blipFill>
              <a:blip r:embed="rId4"/>
              <a:stretch>
                <a:fillRect/>
              </a:stretch>
            </p:blipFill>
            <p:spPr>
              <a:xfrm>
                <a:off x="4474550" y="5282734"/>
                <a:ext cx="36000" cy="36000"/>
              </a:xfrm>
              <a:prstGeom prst="rect">
                <a:avLst/>
              </a:prstGeom>
            </p:spPr>
          </p:pic>
        </mc:Fallback>
      </mc:AlternateContent>
      <p:sp>
        <p:nvSpPr>
          <p:cNvPr id="9" name="TextBox 8">
            <a:extLst>
              <a:ext uri="{FF2B5EF4-FFF2-40B4-BE49-F238E27FC236}">
                <a16:creationId xmlns:a16="http://schemas.microsoft.com/office/drawing/2014/main" id="{354CC471-88AB-40DD-8725-778E6C919C8F}"/>
              </a:ext>
            </a:extLst>
          </p:cNvPr>
          <p:cNvSpPr txBox="1"/>
          <p:nvPr/>
        </p:nvSpPr>
        <p:spPr>
          <a:xfrm>
            <a:off x="914400" y="6200745"/>
            <a:ext cx="32004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Example: </a:t>
            </a:r>
            <a:r>
              <a:rPr lang="en-US" sz="2000" b="1" dirty="0">
                <a:solidFill>
                  <a:srgbClr val="0070C0"/>
                </a:solidFill>
                <a:latin typeface="Arial" panose="020B0604020202020204" pitchFamily="34" charset="0"/>
                <a:cs typeface="Arial" panose="020B0604020202020204" pitchFamily="34" charset="0"/>
              </a:rPr>
              <a:t>exam20</a:t>
            </a:r>
            <a:r>
              <a:rPr lang="en-US" sz="2000" b="1" dirty="0">
                <a:solidFill>
                  <a:srgbClr val="0070C0"/>
                </a:solidFill>
                <a:latin typeface="Arial" panose="020B0604020202020204" pitchFamily="34" charset="0"/>
                <a:cs typeface="Arial" panose="020B0604020202020204" pitchFamily="34" charset="0"/>
                <a:hlinkClick r:id="rId5" action="ppaction://hlinkfile">
                  <a:extLst>
                    <a:ext uri="{A12FA001-AC4F-418D-AE19-62706E023703}">
                      <ahyp:hlinkClr xmlns:ahyp="http://schemas.microsoft.com/office/drawing/2018/hyperlinkcolor" val="tx"/>
                    </a:ext>
                  </a:extLst>
                </a:hlinkClick>
              </a:rPr>
              <a:t>.py</a:t>
            </a:r>
            <a:endParaRPr lang="en-IN"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99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87017" y="919369"/>
            <a:ext cx="8382000" cy="4154984"/>
          </a:xfrm>
          <a:prstGeom prst="rect">
            <a:avLst/>
          </a:prstGeom>
        </p:spPr>
        <p:txBody>
          <a:bodyPr wrap="square">
            <a:spAutoFit/>
          </a:bodyPr>
          <a:lstStyle/>
          <a:p>
            <a:pPr>
              <a:lnSpc>
                <a:spcPct val="150000"/>
              </a:lnSpc>
            </a:pPr>
            <a:r>
              <a:rPr lang="en-IN" sz="2400" b="1" dirty="0"/>
              <a:t>Variable Example</a:t>
            </a:r>
          </a:p>
          <a:p>
            <a:pPr>
              <a:lnSpc>
                <a:spcPct val="150000"/>
              </a:lnSpc>
            </a:pPr>
            <a:r>
              <a:rPr lang="en-US" altLang="en-US" sz="2000" dirty="0" err="1">
                <a:solidFill>
                  <a:srgbClr val="000000"/>
                </a:solidFill>
                <a:latin typeface="Consolas" panose="020B0609020204030204" pitchFamily="49" charset="0"/>
              </a:rPr>
              <a:t>abc</a:t>
            </a:r>
            <a:r>
              <a:rPr lang="en-US" altLang="en-US" sz="2000" dirty="0">
                <a:solidFill>
                  <a:srgbClr val="000000"/>
                </a:solidFill>
                <a:latin typeface="Consolas" panose="020B0609020204030204" pitchFamily="49" charset="0"/>
              </a:rPr>
              <a:t> = </a:t>
            </a:r>
            <a:r>
              <a:rPr lang="en-US" altLang="en-US" sz="2000" dirty="0">
                <a:solidFill>
                  <a:srgbClr val="800000"/>
                </a:solidFill>
                <a:latin typeface="Consolas" panose="020B0609020204030204" pitchFamily="49" charset="0"/>
              </a:rPr>
              <a:t>126</a:t>
            </a:r>
          </a:p>
          <a:p>
            <a:pPr>
              <a:lnSpc>
                <a:spcPct val="150000"/>
              </a:lnSpc>
            </a:pPr>
            <a:r>
              <a:rPr lang="en-US" altLang="en-US" sz="2000" dirty="0">
                <a:solidFill>
                  <a:srgbClr val="000000"/>
                </a:solidFill>
                <a:latin typeface="Consolas" panose="020B0609020204030204" pitchFamily="49" charset="0"/>
              </a:rPr>
              <a:t>str = </a:t>
            </a:r>
            <a:r>
              <a:rPr lang="en-US" altLang="en-US" sz="2000" dirty="0">
                <a:solidFill>
                  <a:srgbClr val="800000"/>
                </a:solidFill>
                <a:latin typeface="Consolas" panose="020B0609020204030204" pitchFamily="49" charset="0"/>
              </a:rPr>
              <a:t>“Dr Kumar“</a:t>
            </a:r>
          </a:p>
          <a:p>
            <a:pPr>
              <a:lnSpc>
                <a:spcPct val="150000"/>
              </a:lnSpc>
            </a:pPr>
            <a:r>
              <a:rPr lang="en-US" altLang="en-US" sz="2000" dirty="0" err="1">
                <a:solidFill>
                  <a:srgbClr val="800000"/>
                </a:solidFill>
                <a:latin typeface="Consolas" panose="020B0609020204030204" pitchFamily="49" charset="0"/>
              </a:rPr>
              <a:t>bca</a:t>
            </a:r>
            <a:r>
              <a:rPr lang="en-US" altLang="en-US" sz="2000" dirty="0">
                <a:solidFill>
                  <a:srgbClr val="800000"/>
                </a:solidFill>
                <a:latin typeface="Consolas" panose="020B0609020204030204" pitchFamily="49" charset="0"/>
              </a:rPr>
              <a:t>= 254.65</a:t>
            </a:r>
            <a:r>
              <a:rPr lang="en-US" altLang="en-US" sz="2000" dirty="0">
                <a:solidFill>
                  <a:srgbClr val="000000"/>
                </a:solidFill>
                <a:latin typeface="Consolas" panose="020B0609020204030204" pitchFamily="49" charset="0"/>
              </a:rPr>
              <a:t> </a:t>
            </a:r>
          </a:p>
          <a:p>
            <a:pPr>
              <a:lnSpc>
                <a:spcPct val="150000"/>
              </a:lnSpc>
            </a:pPr>
            <a:r>
              <a:rPr lang="en-US" altLang="en-US" sz="2000" dirty="0">
                <a:solidFill>
                  <a:srgbClr val="000000"/>
                </a:solidFill>
                <a:latin typeface="Consolas" panose="020B0609020204030204" pitchFamily="49" charset="0"/>
              </a:rPr>
              <a:t>Type(</a:t>
            </a:r>
            <a:r>
              <a:rPr lang="en-US" altLang="en-US" sz="2000" dirty="0" err="1">
                <a:solidFill>
                  <a:srgbClr val="000000"/>
                </a:solidFill>
                <a:latin typeface="Consolas" panose="020B0609020204030204" pitchFamily="49" charset="0"/>
              </a:rPr>
              <a:t>abc</a:t>
            </a:r>
            <a:r>
              <a:rPr lang="en-US" altLang="en-US" sz="2000" dirty="0">
                <a:solidFill>
                  <a:srgbClr val="000000"/>
                </a:solidFill>
                <a:latin typeface="Consolas" panose="020B0609020204030204" pitchFamily="49" charset="0"/>
              </a:rPr>
              <a:t>)</a:t>
            </a:r>
          </a:p>
          <a:p>
            <a:pPr>
              <a:lnSpc>
                <a:spcPct val="150000"/>
              </a:lnSpc>
            </a:pPr>
            <a:r>
              <a:rPr lang="en-US" altLang="en-US" sz="2000" dirty="0">
                <a:solidFill>
                  <a:srgbClr val="00008B"/>
                </a:solidFill>
                <a:latin typeface="Consolas" panose="020B0609020204030204" pitchFamily="49" charset="0"/>
              </a:rPr>
              <a:t>print</a:t>
            </a:r>
            <a:r>
              <a:rPr lang="en-US" altLang="en-US" sz="2000" dirty="0">
                <a:solidFill>
                  <a:srgbClr val="000000"/>
                </a:solidFill>
                <a:latin typeface="Consolas" panose="020B0609020204030204" pitchFamily="49" charset="0"/>
              </a:rPr>
              <a:t>(</a:t>
            </a:r>
            <a:r>
              <a:rPr lang="en-US" altLang="en-US" sz="2000" dirty="0" err="1">
                <a:solidFill>
                  <a:srgbClr val="000000"/>
                </a:solidFill>
                <a:latin typeface="Consolas" panose="020B0609020204030204" pitchFamily="49" charset="0"/>
              </a:rPr>
              <a:t>abc</a:t>
            </a:r>
            <a:r>
              <a:rPr lang="en-US" altLang="en-US" sz="2000" dirty="0">
                <a:solidFill>
                  <a:srgbClr val="000000"/>
                </a:solidFill>
                <a:latin typeface="Consolas" panose="020B0609020204030204" pitchFamily="49" charset="0"/>
              </a:rPr>
              <a:t>) </a:t>
            </a:r>
          </a:p>
          <a:p>
            <a:pPr>
              <a:lnSpc>
                <a:spcPct val="150000"/>
              </a:lnSpc>
            </a:pPr>
            <a:r>
              <a:rPr lang="en-US" altLang="en-US" sz="2000" dirty="0">
                <a:solidFill>
                  <a:srgbClr val="00008B"/>
                </a:solidFill>
                <a:latin typeface="Consolas" panose="020B0609020204030204" pitchFamily="49" charset="0"/>
              </a:rPr>
              <a:t>print</a:t>
            </a:r>
            <a:r>
              <a:rPr lang="en-US" altLang="en-US" sz="2000" dirty="0">
                <a:solidFill>
                  <a:srgbClr val="000000"/>
                </a:solidFill>
                <a:latin typeface="Consolas" panose="020B0609020204030204" pitchFamily="49" charset="0"/>
              </a:rPr>
              <a:t>(str)</a:t>
            </a:r>
            <a:r>
              <a:rPr lang="en-US" altLang="en-US" sz="2000" dirty="0"/>
              <a:t> </a:t>
            </a:r>
          </a:p>
          <a:p>
            <a:pPr>
              <a:lnSpc>
                <a:spcPct val="150000"/>
              </a:lnSpc>
            </a:pPr>
            <a:r>
              <a:rPr lang="en-US" altLang="en-US" sz="2000" dirty="0">
                <a:latin typeface="Arial" panose="020B0604020202020204" pitchFamily="34" charset="0"/>
              </a:rPr>
              <a:t>Print(</a:t>
            </a:r>
            <a:r>
              <a:rPr lang="en-US" altLang="en-US" sz="2000" dirty="0" err="1">
                <a:latin typeface="Arial" panose="020B0604020202020204" pitchFamily="34" charset="0"/>
              </a:rPr>
              <a:t>bca</a:t>
            </a:r>
            <a:r>
              <a:rPr lang="en-US" altLang="en-US" sz="2000" dirty="0">
                <a:latin typeface="Arial" panose="020B0604020202020204" pitchFamily="34" charset="0"/>
              </a:rPr>
              <a:t>)</a:t>
            </a:r>
          </a:p>
          <a:p>
            <a:endParaRPr lang="en-IN" b="1" dirty="0"/>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278443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540026"/>
            <a:ext cx="8382000" cy="5675208"/>
          </a:xfrm>
          <a:prstGeom prst="rect">
            <a:avLst/>
          </a:prstGeom>
        </p:spPr>
        <p:txBody>
          <a:bodyPr wrap="square">
            <a:spAutoFit/>
          </a:bodyPr>
          <a:lstStyle/>
          <a:p>
            <a:pPr>
              <a:lnSpc>
                <a:spcPct val="150000"/>
              </a:lnSpc>
            </a:pPr>
            <a:r>
              <a:rPr lang="en-US" sz="2400" b="1" dirty="0">
                <a:latin typeface="Arial" panose="020B0604020202020204" pitchFamily="34" charset="0"/>
                <a:cs typeface="Arial" panose="020B0604020202020204" pitchFamily="34" charset="0"/>
              </a:rPr>
              <a:t>Multiple assignment</a:t>
            </a:r>
          </a:p>
          <a:p>
            <a:pPr>
              <a:lnSpc>
                <a:spcPct val="150000"/>
              </a:lnSpc>
            </a:pPr>
            <a:r>
              <a:rPr lang="en-US" sz="2000" dirty="0">
                <a:latin typeface="Arial" panose="020B0604020202020204" pitchFamily="34" charset="0"/>
                <a:cs typeface="Arial" panose="020B0604020202020204" pitchFamily="34" charset="0"/>
              </a:rPr>
              <a:t>We can assign multiple variables in a single statement like this in Python.</a:t>
            </a:r>
          </a:p>
          <a:p>
            <a:pPr>
              <a:lnSpc>
                <a:spcPct val="150000"/>
              </a:lnSpc>
            </a:pPr>
            <a:r>
              <a:rPr lang="en-US" altLang="en-US" sz="2000" dirty="0">
                <a:solidFill>
                  <a:srgbClr val="000000"/>
                </a:solidFill>
                <a:latin typeface="Arial" panose="020B0604020202020204" pitchFamily="34" charset="0"/>
                <a:cs typeface="Arial" panose="020B0604020202020204" pitchFamily="34" charset="0"/>
              </a:rPr>
              <a:t>x = y = z = 55 </a:t>
            </a:r>
          </a:p>
          <a:p>
            <a:pPr>
              <a:lnSpc>
                <a:spcPct val="150000"/>
              </a:lnSpc>
            </a:pPr>
            <a:r>
              <a:rPr lang="en-US" altLang="en-US" sz="2000" dirty="0">
                <a:solidFill>
                  <a:srgbClr val="00008B"/>
                </a:solidFill>
                <a:latin typeface="Arial" panose="020B0604020202020204" pitchFamily="34" charset="0"/>
                <a:cs typeface="Arial" panose="020B0604020202020204" pitchFamily="34" charset="0"/>
              </a:rPr>
              <a:t>print</a:t>
            </a:r>
            <a:r>
              <a:rPr lang="en-US" altLang="en-US" sz="2000" dirty="0">
                <a:solidFill>
                  <a:srgbClr val="000000"/>
                </a:solidFill>
                <a:latin typeface="Arial" panose="020B0604020202020204" pitchFamily="34" charset="0"/>
                <a:cs typeface="Arial" panose="020B0604020202020204" pitchFamily="34" charset="0"/>
              </a:rPr>
              <a:t>(x)</a:t>
            </a:r>
          </a:p>
          <a:p>
            <a:pPr>
              <a:lnSpc>
                <a:spcPct val="150000"/>
              </a:lnSpc>
            </a:pPr>
            <a:r>
              <a:rPr lang="en-US" altLang="en-US" sz="2000" dirty="0">
                <a:solidFill>
                  <a:srgbClr val="00008B"/>
                </a:solidFill>
                <a:latin typeface="Arial" panose="020B0604020202020204" pitchFamily="34" charset="0"/>
                <a:cs typeface="Arial" panose="020B0604020202020204" pitchFamily="34" charset="0"/>
              </a:rPr>
              <a:t>print</a:t>
            </a:r>
            <a:r>
              <a:rPr lang="en-US" altLang="en-US" sz="2000" dirty="0">
                <a:solidFill>
                  <a:srgbClr val="000000"/>
                </a:solidFill>
                <a:latin typeface="Arial" panose="020B0604020202020204" pitchFamily="34" charset="0"/>
                <a:cs typeface="Arial" panose="020B0604020202020204" pitchFamily="34" charset="0"/>
              </a:rPr>
              <a:t>(y)</a:t>
            </a:r>
          </a:p>
          <a:p>
            <a:pPr>
              <a:lnSpc>
                <a:spcPct val="150000"/>
              </a:lnSpc>
            </a:pPr>
            <a:r>
              <a:rPr lang="en-US" altLang="en-US" sz="2000" dirty="0">
                <a:solidFill>
                  <a:srgbClr val="00008B"/>
                </a:solidFill>
                <a:latin typeface="Arial" panose="020B0604020202020204" pitchFamily="34" charset="0"/>
                <a:cs typeface="Arial" panose="020B0604020202020204" pitchFamily="34" charset="0"/>
              </a:rPr>
              <a:t>print</a:t>
            </a:r>
            <a:r>
              <a:rPr lang="en-US" altLang="en-US" sz="2000" dirty="0">
                <a:solidFill>
                  <a:srgbClr val="000000"/>
                </a:solidFill>
                <a:latin typeface="Arial" panose="020B0604020202020204" pitchFamily="34" charset="0"/>
                <a:cs typeface="Arial" panose="020B0604020202020204" pitchFamily="34" charset="0"/>
              </a:rPr>
              <a:t>(z)</a:t>
            </a:r>
            <a:r>
              <a:rPr lang="en-US" altLang="en-US" sz="2000" dirty="0">
                <a:latin typeface="Arial" panose="020B0604020202020204" pitchFamily="34" charset="0"/>
                <a:cs typeface="Arial" panose="020B0604020202020204" pitchFamily="34" charset="0"/>
              </a:rPr>
              <a:t> </a:t>
            </a:r>
          </a:p>
          <a:p>
            <a:pPr>
              <a:lnSpc>
                <a:spcPct val="150000"/>
              </a:lnSpc>
            </a:pPr>
            <a:r>
              <a:rPr lang="en-US" altLang="en-US" sz="2000" dirty="0">
                <a:latin typeface="Arial" panose="020B0604020202020204" pitchFamily="34" charset="0"/>
                <a:cs typeface="Arial" panose="020B0604020202020204" pitchFamily="34" charset="0"/>
              </a:rPr>
              <a:t>id(x)</a:t>
            </a:r>
          </a:p>
          <a:p>
            <a:pPr>
              <a:lnSpc>
                <a:spcPct val="150000"/>
              </a:lnSpc>
            </a:pPr>
            <a:r>
              <a:rPr lang="en-US" altLang="en-US" sz="2000" dirty="0">
                <a:solidFill>
                  <a:srgbClr val="000000"/>
                </a:solidFill>
                <a:latin typeface="Consolas" panose="020B0609020204030204" pitchFamily="49" charset="0"/>
              </a:rPr>
              <a:t>a, b, c = </a:t>
            </a:r>
            <a:r>
              <a:rPr lang="en-US" altLang="en-US" sz="2000" dirty="0">
                <a:solidFill>
                  <a:srgbClr val="800000"/>
                </a:solidFill>
                <a:latin typeface="Consolas" panose="020B0609020204030204" pitchFamily="49" charset="0"/>
              </a:rPr>
              <a:t>5</a:t>
            </a:r>
            <a:r>
              <a:rPr lang="en-US" altLang="en-US" sz="2000" dirty="0">
                <a:solidFill>
                  <a:srgbClr val="000000"/>
                </a:solidFill>
                <a:latin typeface="Consolas" panose="020B0609020204030204" pitchFamily="49" charset="0"/>
              </a:rPr>
              <a:t>, </a:t>
            </a:r>
            <a:r>
              <a:rPr lang="en-US" altLang="en-US" sz="2000" dirty="0">
                <a:solidFill>
                  <a:srgbClr val="800000"/>
                </a:solidFill>
                <a:latin typeface="Consolas" panose="020B0609020204030204" pitchFamily="49" charset="0"/>
              </a:rPr>
              <a:t>6</a:t>
            </a:r>
            <a:r>
              <a:rPr lang="en-US" altLang="en-US" sz="2000" dirty="0">
                <a:solidFill>
                  <a:srgbClr val="000000"/>
                </a:solidFill>
                <a:latin typeface="Consolas" panose="020B0609020204030204" pitchFamily="49" charset="0"/>
              </a:rPr>
              <a:t>, </a:t>
            </a:r>
            <a:r>
              <a:rPr lang="en-US" altLang="en-US" sz="2000" dirty="0">
                <a:solidFill>
                  <a:srgbClr val="800000"/>
                </a:solidFill>
                <a:latin typeface="Consolas" panose="020B0609020204030204" pitchFamily="49" charset="0"/>
              </a:rPr>
              <a:t>7</a:t>
            </a:r>
          </a:p>
          <a:p>
            <a:pPr>
              <a:lnSpc>
                <a:spcPct val="150000"/>
              </a:lnSpc>
            </a:pPr>
            <a:r>
              <a:rPr lang="en-US" altLang="en-US" sz="2000" dirty="0">
                <a:solidFill>
                  <a:srgbClr val="00008B"/>
                </a:solidFill>
                <a:latin typeface="Consolas" panose="020B0609020204030204" pitchFamily="49" charset="0"/>
              </a:rPr>
              <a:t>print</a:t>
            </a:r>
            <a:r>
              <a:rPr lang="en-US" altLang="en-US" sz="2000" dirty="0">
                <a:solidFill>
                  <a:srgbClr val="000000"/>
                </a:solidFill>
                <a:latin typeface="Consolas" panose="020B0609020204030204" pitchFamily="49" charset="0"/>
              </a:rPr>
              <a:t>(a)</a:t>
            </a:r>
          </a:p>
          <a:p>
            <a:pPr>
              <a:lnSpc>
                <a:spcPct val="150000"/>
              </a:lnSpc>
            </a:pPr>
            <a:r>
              <a:rPr lang="en-US" altLang="en-US" sz="2000" dirty="0">
                <a:solidFill>
                  <a:srgbClr val="00008B"/>
                </a:solidFill>
                <a:latin typeface="Consolas" panose="020B0609020204030204" pitchFamily="49" charset="0"/>
              </a:rPr>
              <a:t>print</a:t>
            </a:r>
            <a:r>
              <a:rPr lang="en-US" altLang="en-US" sz="2000" dirty="0">
                <a:solidFill>
                  <a:srgbClr val="000000"/>
                </a:solidFill>
                <a:latin typeface="Consolas" panose="020B0609020204030204" pitchFamily="49" charset="0"/>
              </a:rPr>
              <a:t>(b)</a:t>
            </a:r>
          </a:p>
          <a:p>
            <a:pPr>
              <a:lnSpc>
                <a:spcPct val="150000"/>
              </a:lnSpc>
            </a:pPr>
            <a:r>
              <a:rPr lang="en-US" altLang="en-US" sz="2000" dirty="0">
                <a:solidFill>
                  <a:srgbClr val="00008B"/>
                </a:solidFill>
                <a:latin typeface="Consolas" panose="020B0609020204030204" pitchFamily="49" charset="0"/>
              </a:rPr>
              <a:t>print</a:t>
            </a:r>
            <a:r>
              <a:rPr lang="en-US" altLang="en-US" sz="2000" dirty="0">
                <a:solidFill>
                  <a:srgbClr val="000000"/>
                </a:solidFill>
                <a:latin typeface="Consolas" panose="020B0609020204030204" pitchFamily="49" charset="0"/>
              </a:rPr>
              <a:t>(c)</a:t>
            </a:r>
            <a:r>
              <a:rPr lang="en-US" altLang="en-US" dirty="0"/>
              <a:t> </a:t>
            </a:r>
            <a:endParaRPr lang="en-US" altLang="en-US" sz="4800" dirty="0">
              <a:latin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05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540026"/>
            <a:ext cx="8382000" cy="3693319"/>
          </a:xfrm>
          <a:prstGeom prst="rect">
            <a:avLst/>
          </a:prstGeom>
        </p:spPr>
        <p:txBody>
          <a:bodyPr wrap="square">
            <a:spAutoFit/>
          </a:bodyPr>
          <a:lstStyle/>
          <a:p>
            <a:pPr>
              <a:lnSpc>
                <a:spcPct val="150000"/>
              </a:lnSpc>
            </a:pPr>
            <a:r>
              <a:rPr lang="en-US" sz="2400" b="1" dirty="0"/>
              <a:t>Concatenation operation on the variables</a:t>
            </a:r>
          </a:p>
          <a:p>
            <a:pPr>
              <a:lnSpc>
                <a:spcPct val="150000"/>
              </a:lnSpc>
            </a:pPr>
            <a:r>
              <a:rPr lang="en-US" altLang="en-US" sz="2000" dirty="0">
                <a:solidFill>
                  <a:srgbClr val="000000"/>
                </a:solidFill>
                <a:latin typeface="Consolas" panose="020B0609020204030204" pitchFamily="49" charset="0"/>
              </a:rPr>
              <a:t>x = </a:t>
            </a:r>
            <a:r>
              <a:rPr lang="en-US" altLang="en-US" sz="2000" dirty="0">
                <a:solidFill>
                  <a:srgbClr val="800000"/>
                </a:solidFill>
                <a:latin typeface="Consolas" panose="020B0609020204030204" pitchFamily="49" charset="0"/>
              </a:rPr>
              <a:t>45</a:t>
            </a:r>
            <a:r>
              <a:rPr lang="en-US" altLang="en-US" sz="2000" dirty="0">
                <a:solidFill>
                  <a:srgbClr val="000000"/>
                </a:solidFill>
                <a:latin typeface="Consolas" panose="020B0609020204030204" pitchFamily="49" charset="0"/>
              </a:rPr>
              <a:t> </a:t>
            </a:r>
          </a:p>
          <a:p>
            <a:pPr>
              <a:lnSpc>
                <a:spcPct val="150000"/>
              </a:lnSpc>
            </a:pPr>
            <a:r>
              <a:rPr lang="en-US" altLang="en-US" sz="2000" dirty="0">
                <a:solidFill>
                  <a:srgbClr val="000000"/>
                </a:solidFill>
                <a:latin typeface="Consolas" panose="020B0609020204030204" pitchFamily="49" charset="0"/>
              </a:rPr>
              <a:t>y = </a:t>
            </a:r>
            <a:r>
              <a:rPr lang="en-US" altLang="en-US" sz="2000" dirty="0">
                <a:solidFill>
                  <a:srgbClr val="800000"/>
                </a:solidFill>
                <a:latin typeface="Consolas" panose="020B0609020204030204" pitchFamily="49" charset="0"/>
              </a:rPr>
              <a:t>49</a:t>
            </a:r>
          </a:p>
          <a:p>
            <a:pPr>
              <a:lnSpc>
                <a:spcPct val="150000"/>
              </a:lnSpc>
            </a:pPr>
            <a:r>
              <a:rPr lang="en-US" altLang="en-US" sz="2000" dirty="0">
                <a:solidFill>
                  <a:srgbClr val="00008B"/>
                </a:solidFill>
                <a:latin typeface="Consolas" panose="020B0609020204030204" pitchFamily="49" charset="0"/>
              </a:rPr>
              <a:t>print</a:t>
            </a:r>
            <a:r>
              <a:rPr lang="en-US" altLang="en-US" sz="2000" dirty="0">
                <a:solidFill>
                  <a:srgbClr val="000000"/>
                </a:solidFill>
                <a:latin typeface="Consolas" panose="020B0609020204030204" pitchFamily="49" charset="0"/>
              </a:rPr>
              <a:t>(x + y)</a:t>
            </a:r>
          </a:p>
          <a:p>
            <a:pPr>
              <a:lnSpc>
                <a:spcPct val="150000"/>
              </a:lnSpc>
            </a:pPr>
            <a:r>
              <a:rPr lang="en-US" altLang="en-US" sz="2000" dirty="0">
                <a:solidFill>
                  <a:srgbClr val="000000"/>
                </a:solidFill>
                <a:latin typeface="Consolas" panose="020B0609020204030204" pitchFamily="49" charset="0"/>
              </a:rPr>
              <a:t>a = </a:t>
            </a:r>
            <a:r>
              <a:rPr lang="en-US" altLang="en-US" sz="2000" dirty="0">
                <a:solidFill>
                  <a:srgbClr val="800000"/>
                </a:solidFill>
                <a:latin typeface="Consolas" panose="020B0609020204030204" pitchFamily="49" charset="0"/>
              </a:rPr>
              <a:t>"Hello“</a:t>
            </a:r>
          </a:p>
          <a:p>
            <a:pPr>
              <a:lnSpc>
                <a:spcPct val="150000"/>
              </a:lnSpc>
            </a:pPr>
            <a:r>
              <a:rPr lang="en-US" altLang="en-US" sz="2000" dirty="0">
                <a:solidFill>
                  <a:srgbClr val="000000"/>
                </a:solidFill>
                <a:latin typeface="Consolas" panose="020B0609020204030204" pitchFamily="49" charset="0"/>
              </a:rPr>
              <a:t>b = </a:t>
            </a:r>
            <a:r>
              <a:rPr lang="en-US" altLang="en-US" sz="2000" dirty="0">
                <a:solidFill>
                  <a:srgbClr val="800000"/>
                </a:solidFill>
                <a:latin typeface="Consolas" panose="020B0609020204030204" pitchFamily="49" charset="0"/>
              </a:rPr>
              <a:t>"World“</a:t>
            </a:r>
          </a:p>
          <a:p>
            <a:pPr>
              <a:lnSpc>
                <a:spcPct val="150000"/>
              </a:lnSpc>
            </a:pPr>
            <a:r>
              <a:rPr lang="en-US" altLang="en-US" sz="2000" dirty="0">
                <a:solidFill>
                  <a:srgbClr val="00008B"/>
                </a:solidFill>
                <a:latin typeface="Consolas" panose="020B0609020204030204" pitchFamily="49" charset="0"/>
              </a:rPr>
              <a:t>print</a:t>
            </a:r>
            <a:r>
              <a:rPr lang="en-US" altLang="en-US" sz="2000" dirty="0">
                <a:solidFill>
                  <a:srgbClr val="000000"/>
                </a:solidFill>
                <a:latin typeface="Consolas" panose="020B0609020204030204" pitchFamily="49" charset="0"/>
              </a:rPr>
              <a:t>(a + </a:t>
            </a:r>
            <a:r>
              <a:rPr lang="en-US" altLang="en-US" sz="2000" dirty="0">
                <a:solidFill>
                  <a:srgbClr val="800000"/>
                </a:solidFill>
                <a:latin typeface="Consolas" panose="020B0609020204030204" pitchFamily="49" charset="0"/>
              </a:rPr>
              <a:t>" "</a:t>
            </a:r>
            <a:r>
              <a:rPr lang="en-US" altLang="en-US" sz="2000" dirty="0">
                <a:solidFill>
                  <a:srgbClr val="000000"/>
                </a:solidFill>
                <a:latin typeface="Consolas" panose="020B0609020204030204" pitchFamily="49" charset="0"/>
              </a:rPr>
              <a:t> + b)</a:t>
            </a:r>
            <a:r>
              <a:rPr lang="en-US" altLang="en-US" sz="2000" dirty="0"/>
              <a:t> </a:t>
            </a:r>
            <a:endParaRPr lang="en-US" altLang="en-US" sz="2000" dirty="0">
              <a:latin typeface="Arial" panose="020B0604020202020204" pitchFamily="34" charset="0"/>
            </a:endParaRPr>
          </a:p>
          <a:p>
            <a:endParaRPr lang="en-US" b="1" dirty="0"/>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471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540026"/>
            <a:ext cx="8382000" cy="5205977"/>
          </a:xfrm>
          <a:prstGeom prst="rect">
            <a:avLst/>
          </a:prstGeom>
        </p:spPr>
        <p:txBody>
          <a:bodyPr wrap="square">
            <a:spAutoFit/>
          </a:bodyPr>
          <a:lstStyle/>
          <a:p>
            <a:pPr>
              <a:lnSpc>
                <a:spcPct val="150000"/>
              </a:lnSpc>
            </a:pPr>
            <a:r>
              <a:rPr lang="en-IN" sz="2400" b="1" dirty="0">
                <a:solidFill>
                  <a:srgbClr val="0070C0"/>
                </a:solidFill>
                <a:latin typeface="Arial" panose="020B0604020202020204" pitchFamily="34" charset="0"/>
                <a:cs typeface="Arial" panose="020B0604020202020204" pitchFamily="34" charset="0"/>
              </a:rPr>
              <a:t>Converting between datatypes</a:t>
            </a:r>
          </a:p>
          <a:p>
            <a:pPr>
              <a:lnSpc>
                <a:spcPct val="150000"/>
              </a:lnSpc>
            </a:pPr>
            <a:r>
              <a:rPr lang="en-US" sz="2000" dirty="0">
                <a:latin typeface="Arial" panose="020B0604020202020204" pitchFamily="34" charset="0"/>
                <a:cs typeface="Arial" panose="020B0604020202020204" pitchFamily="34" charset="0"/>
              </a:rPr>
              <a:t>For example, '123' is of str type and it can be converted to integer using int function.</a:t>
            </a:r>
          </a:p>
          <a:p>
            <a:pPr>
              <a:lnSpc>
                <a:spcPct val="150000"/>
              </a:lnSpc>
            </a:pPr>
            <a:r>
              <a:rPr lang="en-IN" sz="2000" b="1" dirty="0">
                <a:solidFill>
                  <a:srgbClr val="FF0000"/>
                </a:solidFill>
                <a:latin typeface="Arial" panose="020B0604020202020204" pitchFamily="34" charset="0"/>
                <a:cs typeface="Arial" panose="020B0604020202020204" pitchFamily="34" charset="0"/>
              </a:rPr>
              <a:t>a = '123'</a:t>
            </a:r>
          </a:p>
          <a:p>
            <a:pPr>
              <a:lnSpc>
                <a:spcPct val="150000"/>
              </a:lnSpc>
            </a:pPr>
            <a:r>
              <a:rPr lang="en-IN" sz="2000" b="1" dirty="0">
                <a:solidFill>
                  <a:srgbClr val="FF0000"/>
                </a:solidFill>
                <a:latin typeface="Arial" panose="020B0604020202020204" pitchFamily="34" charset="0"/>
                <a:cs typeface="Arial" panose="020B0604020202020204" pitchFamily="34" charset="0"/>
              </a:rPr>
              <a:t>b = int(a)</a:t>
            </a:r>
          </a:p>
          <a:p>
            <a:pPr>
              <a:lnSpc>
                <a:spcPct val="150000"/>
              </a:lnSpc>
            </a:pPr>
            <a:r>
              <a:rPr lang="en-US" sz="2000" dirty="0">
                <a:latin typeface="Arial" panose="020B0604020202020204" pitchFamily="34" charset="0"/>
                <a:cs typeface="Arial" panose="020B0604020202020204" pitchFamily="34" charset="0"/>
              </a:rPr>
              <a:t>Converting from a float string such as '123.456' can be done using float function.</a:t>
            </a:r>
          </a:p>
          <a:p>
            <a:pPr>
              <a:lnSpc>
                <a:spcPct val="150000"/>
              </a:lnSpc>
            </a:pPr>
            <a:r>
              <a:rPr lang="en-IN" sz="2000" b="1" dirty="0">
                <a:solidFill>
                  <a:srgbClr val="FF0000"/>
                </a:solidFill>
                <a:latin typeface="Arial" panose="020B0604020202020204" pitchFamily="34" charset="0"/>
                <a:cs typeface="Arial" panose="020B0604020202020204" pitchFamily="34" charset="0"/>
              </a:rPr>
              <a:t>a = '123.456'</a:t>
            </a:r>
          </a:p>
          <a:p>
            <a:pPr>
              <a:lnSpc>
                <a:spcPct val="150000"/>
              </a:lnSpc>
            </a:pPr>
            <a:r>
              <a:rPr lang="en-IN" sz="2000" b="1" dirty="0">
                <a:solidFill>
                  <a:srgbClr val="FF0000"/>
                </a:solidFill>
                <a:latin typeface="Arial" panose="020B0604020202020204" pitchFamily="34" charset="0"/>
                <a:cs typeface="Arial" panose="020B0604020202020204" pitchFamily="34" charset="0"/>
              </a:rPr>
              <a:t>b = float(a)</a:t>
            </a:r>
          </a:p>
          <a:p>
            <a:pPr>
              <a:lnSpc>
                <a:spcPct val="150000"/>
              </a:lnSpc>
            </a:pPr>
            <a:r>
              <a:rPr lang="en-US" sz="2000" b="1" dirty="0">
                <a:solidFill>
                  <a:srgbClr val="FF0000"/>
                </a:solidFill>
                <a:latin typeface="Arial" panose="020B0604020202020204" pitchFamily="34" charset="0"/>
                <a:cs typeface="Arial" panose="020B0604020202020204" pitchFamily="34" charset="0"/>
              </a:rPr>
              <a:t>c = int(a) </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ValueError</a:t>
            </a:r>
            <a:r>
              <a:rPr lang="en-US" sz="2000" i="1" dirty="0">
                <a:latin typeface="Arial" panose="020B0604020202020204" pitchFamily="34" charset="0"/>
                <a:cs typeface="Arial" panose="020B0604020202020204" pitchFamily="34" charset="0"/>
              </a:rPr>
              <a:t>: invalid literal for int() with base 10: '123.456'</a:t>
            </a:r>
          </a:p>
          <a:p>
            <a:pPr>
              <a:lnSpc>
                <a:spcPct val="150000"/>
              </a:lnSpc>
            </a:pPr>
            <a:r>
              <a:rPr lang="en-IN" sz="2000" b="1" dirty="0">
                <a:solidFill>
                  <a:srgbClr val="FF0000"/>
                </a:solidFill>
                <a:latin typeface="Arial" panose="020B0604020202020204" pitchFamily="34" charset="0"/>
                <a:cs typeface="Arial" panose="020B0604020202020204" pitchFamily="34" charset="0"/>
              </a:rPr>
              <a:t>d = int(b) </a:t>
            </a:r>
            <a:r>
              <a:rPr lang="en-IN" sz="2000" i="1" dirty="0">
                <a:latin typeface="Arial" panose="020B0604020202020204" pitchFamily="34" charset="0"/>
                <a:cs typeface="Arial" panose="020B0604020202020204" pitchFamily="34" charset="0"/>
              </a:rPr>
              <a:t># 123</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6166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42900" y="584752"/>
            <a:ext cx="8382000" cy="5205977"/>
          </a:xfrm>
          <a:prstGeom prst="rect">
            <a:avLst/>
          </a:prstGeom>
        </p:spPr>
        <p:txBody>
          <a:bodyPr wrap="square">
            <a:spAutoFit/>
          </a:bodyPr>
          <a:lstStyle/>
          <a:p>
            <a:pPr>
              <a:lnSpc>
                <a:spcPct val="150000"/>
              </a:lnSpc>
            </a:pPr>
            <a:r>
              <a:rPr lang="en-US" sz="2400" b="1" dirty="0">
                <a:solidFill>
                  <a:srgbClr val="0070C0"/>
                </a:solidFill>
                <a:latin typeface="Arial" panose="020B0604020202020204" pitchFamily="34" charset="0"/>
                <a:cs typeface="Arial" panose="020B0604020202020204" pitchFamily="34" charset="0"/>
              </a:rPr>
              <a:t>Mutable and Immutable Data Types</a:t>
            </a:r>
          </a:p>
          <a:p>
            <a:pPr>
              <a:lnSpc>
                <a:spcPct val="150000"/>
              </a:lnSpc>
            </a:pPr>
            <a:r>
              <a:rPr lang="en-US" sz="2000" dirty="0">
                <a:latin typeface="Arial" panose="020B0604020202020204" pitchFamily="34" charset="0"/>
                <a:cs typeface="Arial" panose="020B0604020202020204" pitchFamily="34" charset="0"/>
              </a:rPr>
              <a:t>An object is called </a:t>
            </a:r>
            <a:r>
              <a:rPr lang="en-US" sz="2000" i="1" dirty="0">
                <a:solidFill>
                  <a:srgbClr val="00B050"/>
                </a:solidFill>
                <a:latin typeface="Arial" panose="020B0604020202020204" pitchFamily="34" charset="0"/>
                <a:cs typeface="Arial" panose="020B0604020202020204" pitchFamily="34" charset="0"/>
              </a:rPr>
              <a:t>mutable</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if it can be changed. For example, when you pass a list to some function, the list can be </a:t>
            </a:r>
            <a:r>
              <a:rPr lang="en-IN" sz="2000" dirty="0">
                <a:latin typeface="Arial" panose="020B0604020202020204" pitchFamily="34" charset="0"/>
                <a:cs typeface="Arial" panose="020B0604020202020204" pitchFamily="34" charset="0"/>
              </a:rPr>
              <a:t>changed.</a:t>
            </a:r>
          </a:p>
          <a:p>
            <a:pPr>
              <a:lnSpc>
                <a:spcPct val="150000"/>
              </a:lnSpc>
            </a:pPr>
            <a:r>
              <a:rPr lang="en-US" sz="2000" dirty="0">
                <a:latin typeface="Arial" panose="020B0604020202020204" pitchFamily="34" charset="0"/>
                <a:cs typeface="Arial" panose="020B0604020202020204" pitchFamily="34" charset="0"/>
              </a:rPr>
              <a:t>An object is called </a:t>
            </a:r>
            <a:r>
              <a:rPr lang="en-US" sz="2000" i="1" dirty="0">
                <a:solidFill>
                  <a:srgbClr val="00B050"/>
                </a:solidFill>
                <a:latin typeface="Arial" panose="020B0604020202020204" pitchFamily="34" charset="0"/>
                <a:cs typeface="Arial" panose="020B0604020202020204" pitchFamily="34" charset="0"/>
              </a:rPr>
              <a:t>immutable</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if it cannot be changed in any way. For example, integers are immutable, since there’s no way to change them.</a:t>
            </a:r>
          </a:p>
          <a:p>
            <a:pPr>
              <a:lnSpc>
                <a:spcPct val="150000"/>
              </a:lnSpc>
            </a:pPr>
            <a:r>
              <a:rPr lang="en-US" sz="2000" dirty="0">
                <a:latin typeface="Arial" panose="020B0604020202020204" pitchFamily="34" charset="0"/>
                <a:cs typeface="Arial" panose="020B0604020202020204" pitchFamily="34" charset="0"/>
              </a:rPr>
              <a:t>Data types whose instances are mutable are called </a:t>
            </a:r>
            <a:r>
              <a:rPr lang="en-US" sz="2000" i="1" dirty="0">
                <a:latin typeface="Arial" panose="020B0604020202020204" pitchFamily="34" charset="0"/>
                <a:cs typeface="Arial" panose="020B0604020202020204" pitchFamily="34" charset="0"/>
              </a:rPr>
              <a:t>mutable data types</a:t>
            </a:r>
            <a:r>
              <a:rPr lang="en-US" sz="2000" dirty="0">
                <a:latin typeface="Arial" panose="020B0604020202020204" pitchFamily="34" charset="0"/>
                <a:cs typeface="Arial" panose="020B0604020202020204" pitchFamily="34" charset="0"/>
              </a:rPr>
              <a:t>, and similarly for immutable objects and </a:t>
            </a:r>
            <a:r>
              <a:rPr lang="en-IN" sz="2000" dirty="0">
                <a:latin typeface="Arial" panose="020B0604020202020204" pitchFamily="34" charset="0"/>
                <a:cs typeface="Arial" panose="020B0604020202020204" pitchFamily="34" charset="0"/>
              </a:rPr>
              <a:t>datatypes.</a:t>
            </a:r>
          </a:p>
          <a:p>
            <a:pPr>
              <a:lnSpc>
                <a:spcPct val="150000"/>
              </a:lnSpc>
            </a:pPr>
            <a:r>
              <a:rPr lang="en-US" sz="2000" b="1" dirty="0">
                <a:solidFill>
                  <a:srgbClr val="FF0000"/>
                </a:solidFill>
                <a:latin typeface="Arial" panose="020B0604020202020204" pitchFamily="34" charset="0"/>
                <a:cs typeface="Arial" panose="020B0604020202020204" pitchFamily="34" charset="0"/>
              </a:rPr>
              <a:t>Examples of immutable Data Types:</a:t>
            </a:r>
          </a:p>
          <a:p>
            <a:pPr>
              <a:lnSpc>
                <a:spcPct val="150000"/>
              </a:lnSpc>
            </a:pPr>
            <a:r>
              <a:rPr lang="en-IN" sz="2000" dirty="0">
                <a:solidFill>
                  <a:srgbClr val="7030A0"/>
                </a:solidFill>
                <a:latin typeface="Arial" panose="020B0604020202020204" pitchFamily="34" charset="0"/>
                <a:cs typeface="Arial" panose="020B0604020202020204" pitchFamily="34" charset="0"/>
              </a:rPr>
              <a:t>int, long, float, complex, str, bytes, tuple, frozenset</a:t>
            </a:r>
          </a:p>
          <a:p>
            <a:pPr>
              <a:lnSpc>
                <a:spcPct val="150000"/>
              </a:lnSpc>
            </a:pPr>
            <a:r>
              <a:rPr lang="en-US" sz="2000" dirty="0">
                <a:solidFill>
                  <a:srgbClr val="FF0000"/>
                </a:solidFill>
                <a:latin typeface="Arial" panose="020B0604020202020204" pitchFamily="34" charset="0"/>
                <a:cs typeface="Arial" panose="020B0604020202020204" pitchFamily="34" charset="0"/>
              </a:rPr>
              <a:t>Examples of mutable Data Types:</a:t>
            </a:r>
          </a:p>
          <a:p>
            <a:pPr>
              <a:lnSpc>
                <a:spcPct val="150000"/>
              </a:lnSpc>
            </a:pPr>
            <a:r>
              <a:rPr lang="en-IN" sz="2000" dirty="0">
                <a:solidFill>
                  <a:srgbClr val="7030A0"/>
                </a:solidFill>
                <a:latin typeface="Arial" panose="020B0604020202020204" pitchFamily="34" charset="0"/>
                <a:cs typeface="Arial" panose="020B0604020202020204" pitchFamily="34" charset="0"/>
              </a:rPr>
              <a:t>Bytearray, list, set, dict</a:t>
            </a:r>
            <a:endParaRPr lang="en-IN" sz="2000" i="1" dirty="0">
              <a:solidFill>
                <a:srgbClr val="7030A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209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137160" y="5867986"/>
            <a:ext cx="952500" cy="952500"/>
          </a:xfrm>
          <a:prstGeom prst="rect">
            <a:avLst/>
          </a:prstGeom>
        </p:spPr>
      </p:pic>
      <p:sp>
        <p:nvSpPr>
          <p:cNvPr id="5" name="object 3">
            <a:extLst>
              <a:ext uri="{FF2B5EF4-FFF2-40B4-BE49-F238E27FC236}">
                <a16:creationId xmlns:a16="http://schemas.microsoft.com/office/drawing/2014/main" id="{8057CE10-6901-4B50-8A29-A4A93E811159}"/>
              </a:ext>
            </a:extLst>
          </p:cNvPr>
          <p:cNvSpPr txBox="1"/>
          <p:nvPr/>
        </p:nvSpPr>
        <p:spPr>
          <a:xfrm>
            <a:off x="137160" y="705297"/>
            <a:ext cx="4177748" cy="4931158"/>
          </a:xfrm>
          <a:prstGeom prst="rect">
            <a:avLst/>
          </a:prstGeom>
        </p:spPr>
        <p:txBody>
          <a:bodyPr vert="horz" wrap="square" lIns="0" tIns="163830" rIns="0" bIns="0" rtlCol="0">
            <a:spAutoFit/>
          </a:bodyPr>
          <a:lstStyle/>
          <a:p>
            <a:pPr marL="1084580">
              <a:lnSpc>
                <a:spcPct val="100000"/>
              </a:lnSpc>
              <a:spcBef>
                <a:spcPts val="1290"/>
              </a:spcBef>
            </a:pPr>
            <a:r>
              <a:rPr sz="2600" b="1" u="sng" spc="-15" dirty="0">
                <a:solidFill>
                  <a:srgbClr val="2E2B1F"/>
                </a:solidFill>
                <a:latin typeface="Carlito"/>
                <a:cs typeface="Carlito"/>
              </a:rPr>
              <a:t>Program</a:t>
            </a:r>
            <a:endParaRPr sz="2600" u="sng" dirty="0">
              <a:latin typeface="Carlito"/>
              <a:cs typeface="Carlito"/>
            </a:endParaRPr>
          </a:p>
          <a:p>
            <a:pPr marL="354965" marR="10160" indent="-342900" algn="just">
              <a:lnSpc>
                <a:spcPct val="150000"/>
              </a:lnSpc>
              <a:buFont typeface="Arial"/>
              <a:buChar char="•"/>
              <a:tabLst>
                <a:tab pos="355600" algn="l"/>
              </a:tabLst>
            </a:pPr>
            <a:r>
              <a:rPr sz="2400" dirty="0">
                <a:solidFill>
                  <a:srgbClr val="2E2B1F"/>
                </a:solidFill>
                <a:latin typeface="Times New Roman"/>
                <a:cs typeface="Times New Roman"/>
              </a:rPr>
              <a:t>a </a:t>
            </a:r>
            <a:r>
              <a:rPr sz="2400" b="1" spc="-10" dirty="0">
                <a:solidFill>
                  <a:srgbClr val="2E2B1F"/>
                </a:solidFill>
                <a:latin typeface="Times New Roman"/>
                <a:cs typeface="Times New Roman"/>
              </a:rPr>
              <a:t>program </a:t>
            </a:r>
            <a:r>
              <a:rPr sz="2400" b="1" dirty="0">
                <a:solidFill>
                  <a:srgbClr val="2E2B1F"/>
                </a:solidFill>
                <a:latin typeface="Times New Roman"/>
                <a:cs typeface="Times New Roman"/>
              </a:rPr>
              <a:t>is </a:t>
            </a:r>
            <a:r>
              <a:rPr sz="2400" b="1" spc="-5" dirty="0">
                <a:solidFill>
                  <a:srgbClr val="2E2B1F"/>
                </a:solidFill>
                <a:latin typeface="Times New Roman"/>
                <a:cs typeface="Times New Roman"/>
              </a:rPr>
              <a:t>executed </a:t>
            </a:r>
            <a:r>
              <a:rPr sz="2400" i="1" spc="-5" dirty="0">
                <a:solidFill>
                  <a:srgbClr val="2E2B1F"/>
                </a:solidFill>
                <a:latin typeface="Times New Roman"/>
                <a:cs typeface="Times New Roman"/>
              </a:rPr>
              <a:t>(i.e.  </a:t>
            </a:r>
            <a:r>
              <a:rPr sz="2400" i="1" dirty="0">
                <a:solidFill>
                  <a:srgbClr val="2E2B1F"/>
                </a:solidFill>
                <a:latin typeface="Times New Roman"/>
                <a:cs typeface="Times New Roman"/>
              </a:rPr>
              <a:t>the </a:t>
            </a:r>
            <a:r>
              <a:rPr sz="2400" i="1" spc="-20" dirty="0">
                <a:solidFill>
                  <a:srgbClr val="2E2B1F"/>
                </a:solidFill>
                <a:latin typeface="Times New Roman"/>
                <a:cs typeface="Times New Roman"/>
              </a:rPr>
              <a:t>source </a:t>
            </a:r>
            <a:r>
              <a:rPr sz="2400" i="1" spc="-10" dirty="0">
                <a:solidFill>
                  <a:srgbClr val="2E2B1F"/>
                </a:solidFill>
                <a:latin typeface="Times New Roman"/>
                <a:cs typeface="Times New Roman"/>
              </a:rPr>
              <a:t>is </a:t>
            </a:r>
            <a:r>
              <a:rPr sz="2400" i="1" spc="-5" dirty="0">
                <a:solidFill>
                  <a:srgbClr val="2E2B1F"/>
                </a:solidFill>
                <a:latin typeface="Times New Roman"/>
                <a:cs typeface="Times New Roman"/>
              </a:rPr>
              <a:t>first compiled,  </a:t>
            </a:r>
            <a:r>
              <a:rPr sz="2400" i="1" dirty="0">
                <a:solidFill>
                  <a:srgbClr val="2E2B1F"/>
                </a:solidFill>
                <a:latin typeface="Times New Roman"/>
                <a:cs typeface="Times New Roman"/>
              </a:rPr>
              <a:t>and the </a:t>
            </a:r>
            <a:r>
              <a:rPr sz="2400" i="1" spc="-15" dirty="0">
                <a:solidFill>
                  <a:srgbClr val="2E2B1F"/>
                </a:solidFill>
                <a:latin typeface="Times New Roman"/>
                <a:cs typeface="Times New Roman"/>
              </a:rPr>
              <a:t>result </a:t>
            </a:r>
            <a:r>
              <a:rPr sz="2400" i="1" spc="-10" dirty="0">
                <a:solidFill>
                  <a:srgbClr val="2E2B1F"/>
                </a:solidFill>
                <a:latin typeface="Times New Roman"/>
                <a:cs typeface="Times New Roman"/>
              </a:rPr>
              <a:t>of </a:t>
            </a:r>
            <a:r>
              <a:rPr sz="2400" i="1" spc="-5" dirty="0">
                <a:solidFill>
                  <a:srgbClr val="2E2B1F"/>
                </a:solidFill>
                <a:latin typeface="Times New Roman"/>
                <a:cs typeface="Times New Roman"/>
              </a:rPr>
              <a:t>that  </a:t>
            </a:r>
            <a:r>
              <a:rPr sz="2400" i="1" dirty="0">
                <a:solidFill>
                  <a:srgbClr val="2E2B1F"/>
                </a:solidFill>
                <a:latin typeface="Times New Roman"/>
                <a:cs typeface="Times New Roman"/>
              </a:rPr>
              <a:t>compilation is</a:t>
            </a:r>
            <a:r>
              <a:rPr sz="2400" i="1" spc="-50" dirty="0">
                <a:solidFill>
                  <a:srgbClr val="2E2B1F"/>
                </a:solidFill>
                <a:latin typeface="Times New Roman"/>
                <a:cs typeface="Times New Roman"/>
              </a:rPr>
              <a:t> </a:t>
            </a:r>
            <a:r>
              <a:rPr sz="2400" i="1" dirty="0">
                <a:solidFill>
                  <a:srgbClr val="2E2B1F"/>
                </a:solidFill>
                <a:latin typeface="Times New Roman"/>
                <a:cs typeface="Times New Roman"/>
              </a:rPr>
              <a:t>expected)</a:t>
            </a:r>
            <a:endParaRPr sz="2400" dirty="0">
              <a:latin typeface="Times New Roman"/>
              <a:cs typeface="Times New Roman"/>
            </a:endParaRPr>
          </a:p>
          <a:p>
            <a:pPr marL="354965" marR="5080" indent="-342900" algn="just">
              <a:lnSpc>
                <a:spcPct val="150000"/>
              </a:lnSpc>
              <a:buFont typeface="Arial"/>
              <a:buChar char="•"/>
              <a:tabLst>
                <a:tab pos="355600" algn="l"/>
              </a:tabLst>
            </a:pPr>
            <a:r>
              <a:rPr sz="2400" spc="-5" dirty="0">
                <a:solidFill>
                  <a:srgbClr val="2E2B1F"/>
                </a:solidFill>
                <a:latin typeface="Times New Roman"/>
                <a:cs typeface="Times New Roman"/>
              </a:rPr>
              <a:t>A "program" </a:t>
            </a:r>
            <a:r>
              <a:rPr sz="2400" dirty="0">
                <a:solidFill>
                  <a:srgbClr val="2E2B1F"/>
                </a:solidFill>
                <a:latin typeface="Times New Roman"/>
                <a:cs typeface="Times New Roman"/>
              </a:rPr>
              <a:t>in </a:t>
            </a:r>
            <a:r>
              <a:rPr sz="2400" spc="-5" dirty="0">
                <a:solidFill>
                  <a:srgbClr val="2E2B1F"/>
                </a:solidFill>
                <a:latin typeface="Times New Roman"/>
                <a:cs typeface="Times New Roman"/>
              </a:rPr>
              <a:t>general, </a:t>
            </a:r>
            <a:r>
              <a:rPr sz="2400" dirty="0">
                <a:solidFill>
                  <a:srgbClr val="2E2B1F"/>
                </a:solidFill>
                <a:latin typeface="Times New Roman"/>
                <a:cs typeface="Times New Roman"/>
              </a:rPr>
              <a:t>is </a:t>
            </a:r>
            <a:r>
              <a:rPr sz="2400" b="1" dirty="0">
                <a:solidFill>
                  <a:srgbClr val="2E2B1F"/>
                </a:solidFill>
                <a:latin typeface="Times New Roman"/>
                <a:cs typeface="Times New Roman"/>
              </a:rPr>
              <a:t>a  </a:t>
            </a:r>
            <a:r>
              <a:rPr sz="2400" b="1" spc="-5" dirty="0">
                <a:solidFill>
                  <a:srgbClr val="2E2B1F"/>
                </a:solidFill>
                <a:latin typeface="Times New Roman"/>
                <a:cs typeface="Times New Roman"/>
              </a:rPr>
              <a:t>sequence </a:t>
            </a:r>
            <a:r>
              <a:rPr sz="2400" b="1" dirty="0">
                <a:solidFill>
                  <a:srgbClr val="2E2B1F"/>
                </a:solidFill>
                <a:latin typeface="Times New Roman"/>
                <a:cs typeface="Times New Roman"/>
              </a:rPr>
              <a:t>of instructions  </a:t>
            </a:r>
            <a:r>
              <a:rPr sz="2400" b="1" spc="-5" dirty="0">
                <a:solidFill>
                  <a:srgbClr val="2E2B1F"/>
                </a:solidFill>
                <a:latin typeface="Times New Roman"/>
                <a:cs typeface="Times New Roman"/>
              </a:rPr>
              <a:t>written so that </a:t>
            </a:r>
            <a:r>
              <a:rPr sz="2400" b="1" dirty="0">
                <a:solidFill>
                  <a:srgbClr val="2E2B1F"/>
                </a:solidFill>
                <a:latin typeface="Times New Roman"/>
                <a:cs typeface="Times New Roman"/>
              </a:rPr>
              <a:t>a </a:t>
            </a:r>
            <a:r>
              <a:rPr sz="2400" b="1" spc="-5" dirty="0">
                <a:solidFill>
                  <a:srgbClr val="2E2B1F"/>
                </a:solidFill>
                <a:latin typeface="Times New Roman"/>
                <a:cs typeface="Times New Roman"/>
              </a:rPr>
              <a:t>computer  can </a:t>
            </a:r>
            <a:r>
              <a:rPr sz="2400" b="1" dirty="0">
                <a:solidFill>
                  <a:srgbClr val="2E2B1F"/>
                </a:solidFill>
                <a:latin typeface="Times New Roman"/>
                <a:cs typeface="Times New Roman"/>
              </a:rPr>
              <a:t>perform certain</a:t>
            </a:r>
            <a:r>
              <a:rPr sz="2400" b="1" spc="-75" dirty="0">
                <a:solidFill>
                  <a:srgbClr val="2E2B1F"/>
                </a:solidFill>
                <a:latin typeface="Times New Roman"/>
                <a:cs typeface="Times New Roman"/>
              </a:rPr>
              <a:t> </a:t>
            </a:r>
            <a:r>
              <a:rPr sz="2400" b="1" dirty="0">
                <a:solidFill>
                  <a:srgbClr val="2E2B1F"/>
                </a:solidFill>
                <a:latin typeface="Times New Roman"/>
                <a:cs typeface="Times New Roman"/>
              </a:rPr>
              <a:t>task</a:t>
            </a:r>
            <a:r>
              <a:rPr sz="2400" dirty="0">
                <a:solidFill>
                  <a:srgbClr val="2E2B1F"/>
                </a:solidFill>
                <a:latin typeface="Times New Roman"/>
                <a:cs typeface="Times New Roman"/>
              </a:rPr>
              <a:t>.</a:t>
            </a:r>
            <a:endParaRPr sz="2400" dirty="0">
              <a:latin typeface="Times New Roman"/>
              <a:cs typeface="Times New Roman"/>
            </a:endParaRPr>
          </a:p>
        </p:txBody>
      </p:sp>
      <p:sp>
        <p:nvSpPr>
          <p:cNvPr id="7" name="object 4">
            <a:extLst>
              <a:ext uri="{FF2B5EF4-FFF2-40B4-BE49-F238E27FC236}">
                <a16:creationId xmlns:a16="http://schemas.microsoft.com/office/drawing/2014/main" id="{12C0AC9E-148B-4A21-A8C4-F65632D2EB16}"/>
              </a:ext>
            </a:extLst>
          </p:cNvPr>
          <p:cNvSpPr txBox="1"/>
          <p:nvPr/>
        </p:nvSpPr>
        <p:spPr>
          <a:xfrm>
            <a:off x="4533900" y="580904"/>
            <a:ext cx="4011929" cy="5179944"/>
          </a:xfrm>
          <a:prstGeom prst="rect">
            <a:avLst/>
          </a:prstGeom>
        </p:spPr>
        <p:txBody>
          <a:bodyPr vert="horz" wrap="square" lIns="0" tIns="166370" rIns="0" bIns="0" rtlCol="0">
            <a:spAutoFit/>
          </a:bodyPr>
          <a:lstStyle/>
          <a:p>
            <a:pPr marL="1107440">
              <a:lnSpc>
                <a:spcPct val="150000"/>
              </a:lnSpc>
            </a:pPr>
            <a:r>
              <a:rPr sz="2800" b="1" u="sng" spc="-5" dirty="0">
                <a:solidFill>
                  <a:srgbClr val="2E2B1F"/>
                </a:solidFill>
                <a:latin typeface="Carlito"/>
                <a:cs typeface="Carlito"/>
              </a:rPr>
              <a:t>Scripting</a:t>
            </a:r>
            <a:endParaRPr sz="2800" u="sng" dirty="0">
              <a:latin typeface="Carlito"/>
              <a:cs typeface="Carlito"/>
            </a:endParaRPr>
          </a:p>
          <a:p>
            <a:pPr marL="355600" indent="-342900">
              <a:lnSpc>
                <a:spcPct val="150000"/>
              </a:lnSpc>
              <a:buFont typeface="Arial"/>
              <a:buChar char="•"/>
              <a:tabLst>
                <a:tab pos="354965" algn="l"/>
                <a:tab pos="355600" algn="l"/>
              </a:tabLst>
            </a:pPr>
            <a:r>
              <a:rPr sz="2400" dirty="0">
                <a:solidFill>
                  <a:srgbClr val="2E2B1F"/>
                </a:solidFill>
                <a:latin typeface="Times New Roman"/>
                <a:cs typeface="Times New Roman"/>
              </a:rPr>
              <a:t>a </a:t>
            </a:r>
            <a:r>
              <a:rPr sz="2400" b="1" dirty="0">
                <a:solidFill>
                  <a:srgbClr val="2E2B1F"/>
                </a:solidFill>
                <a:latin typeface="Times New Roman"/>
                <a:cs typeface="Times New Roman"/>
              </a:rPr>
              <a:t>script </a:t>
            </a:r>
            <a:r>
              <a:rPr sz="2400" b="1" spc="-5" dirty="0">
                <a:solidFill>
                  <a:srgbClr val="2E2B1F"/>
                </a:solidFill>
                <a:latin typeface="Times New Roman"/>
                <a:cs typeface="Times New Roman"/>
              </a:rPr>
              <a:t>is</a:t>
            </a:r>
            <a:r>
              <a:rPr sz="2400" b="1" spc="-40" dirty="0">
                <a:solidFill>
                  <a:srgbClr val="2E2B1F"/>
                </a:solidFill>
                <a:latin typeface="Times New Roman"/>
                <a:cs typeface="Times New Roman"/>
              </a:rPr>
              <a:t> </a:t>
            </a:r>
            <a:r>
              <a:rPr sz="2400" b="1" spc="-5" dirty="0">
                <a:solidFill>
                  <a:srgbClr val="2E2B1F"/>
                </a:solidFill>
                <a:latin typeface="Times New Roman"/>
                <a:cs typeface="Times New Roman"/>
              </a:rPr>
              <a:t>interpreted</a:t>
            </a:r>
            <a:endParaRPr sz="2400" dirty="0">
              <a:latin typeface="Times New Roman"/>
              <a:cs typeface="Times New Roman"/>
            </a:endParaRPr>
          </a:p>
          <a:p>
            <a:pPr marL="355600" marR="114935" indent="-342900">
              <a:lnSpc>
                <a:spcPct val="150000"/>
              </a:lnSpc>
              <a:buFont typeface="Arial"/>
              <a:buChar char="•"/>
              <a:tabLst>
                <a:tab pos="354965" algn="l"/>
                <a:tab pos="355600" algn="l"/>
              </a:tabLst>
            </a:pPr>
            <a:r>
              <a:rPr sz="2400" spc="-5" dirty="0">
                <a:solidFill>
                  <a:srgbClr val="2E2B1F"/>
                </a:solidFill>
                <a:latin typeface="Times New Roman"/>
                <a:cs typeface="Times New Roman"/>
              </a:rPr>
              <a:t>A </a:t>
            </a:r>
            <a:r>
              <a:rPr sz="2400" dirty="0">
                <a:solidFill>
                  <a:srgbClr val="2E2B1F"/>
                </a:solidFill>
                <a:latin typeface="Times New Roman"/>
                <a:cs typeface="Times New Roman"/>
              </a:rPr>
              <a:t>"script" </a:t>
            </a:r>
            <a:r>
              <a:rPr sz="2400" spc="-5" dirty="0">
                <a:solidFill>
                  <a:srgbClr val="2E2B1F"/>
                </a:solidFill>
                <a:latin typeface="Times New Roman"/>
                <a:cs typeface="Times New Roman"/>
              </a:rPr>
              <a:t>is </a:t>
            </a:r>
            <a:r>
              <a:rPr sz="2400" dirty="0">
                <a:solidFill>
                  <a:srgbClr val="2E2B1F"/>
                </a:solidFill>
                <a:latin typeface="Times New Roman"/>
                <a:cs typeface="Times New Roman"/>
              </a:rPr>
              <a:t>code written in  a scripting language. A  scripting language </a:t>
            </a:r>
            <a:r>
              <a:rPr sz="2400" spc="-5" dirty="0">
                <a:solidFill>
                  <a:srgbClr val="2E2B1F"/>
                </a:solidFill>
                <a:latin typeface="Times New Roman"/>
                <a:cs typeface="Times New Roman"/>
              </a:rPr>
              <a:t>is</a:t>
            </a:r>
            <a:r>
              <a:rPr sz="2400" spc="-100" dirty="0">
                <a:solidFill>
                  <a:srgbClr val="2E2B1F"/>
                </a:solidFill>
                <a:latin typeface="Times New Roman"/>
                <a:cs typeface="Times New Roman"/>
              </a:rPr>
              <a:t> </a:t>
            </a:r>
            <a:r>
              <a:rPr sz="2400" dirty="0">
                <a:solidFill>
                  <a:srgbClr val="2E2B1F"/>
                </a:solidFill>
                <a:latin typeface="Times New Roman"/>
                <a:cs typeface="Times New Roman"/>
              </a:rPr>
              <a:t>nothing  but </a:t>
            </a:r>
            <a:r>
              <a:rPr sz="2400" b="1" dirty="0">
                <a:solidFill>
                  <a:srgbClr val="2E2B1F"/>
                </a:solidFill>
                <a:latin typeface="Times New Roman"/>
                <a:cs typeface="Times New Roman"/>
              </a:rPr>
              <a:t>a type of </a:t>
            </a:r>
            <a:r>
              <a:rPr sz="2400" b="1" spc="-5" dirty="0">
                <a:solidFill>
                  <a:srgbClr val="2E2B1F"/>
                </a:solidFill>
                <a:latin typeface="Times New Roman"/>
                <a:cs typeface="Times New Roman"/>
              </a:rPr>
              <a:t>programming  </a:t>
            </a:r>
            <a:r>
              <a:rPr sz="2400" b="1" dirty="0">
                <a:solidFill>
                  <a:srgbClr val="2E2B1F"/>
                </a:solidFill>
                <a:latin typeface="Times New Roman"/>
                <a:cs typeface="Times New Roman"/>
              </a:rPr>
              <a:t>language in </a:t>
            </a:r>
            <a:r>
              <a:rPr sz="2400" b="1" spc="-5" dirty="0">
                <a:solidFill>
                  <a:srgbClr val="2E2B1F"/>
                </a:solidFill>
                <a:latin typeface="Times New Roman"/>
                <a:cs typeface="Times New Roman"/>
              </a:rPr>
              <a:t>which </a:t>
            </a:r>
            <a:r>
              <a:rPr sz="2400" b="1" spc="-10" dirty="0">
                <a:solidFill>
                  <a:srgbClr val="2E2B1F"/>
                </a:solidFill>
                <a:latin typeface="Times New Roman"/>
                <a:cs typeface="Times New Roman"/>
              </a:rPr>
              <a:t>we </a:t>
            </a:r>
            <a:r>
              <a:rPr sz="2400" b="1" spc="-5" dirty="0">
                <a:solidFill>
                  <a:srgbClr val="2E2B1F"/>
                </a:solidFill>
                <a:latin typeface="Times New Roman"/>
                <a:cs typeface="Times New Roman"/>
              </a:rPr>
              <a:t>can  write </a:t>
            </a:r>
            <a:r>
              <a:rPr sz="2400" b="1" dirty="0">
                <a:solidFill>
                  <a:srgbClr val="2E2B1F"/>
                </a:solidFill>
                <a:latin typeface="Times New Roman"/>
                <a:cs typeface="Times New Roman"/>
              </a:rPr>
              <a:t>code to </a:t>
            </a:r>
            <a:r>
              <a:rPr sz="2400" b="1" spc="-10" dirty="0">
                <a:solidFill>
                  <a:srgbClr val="2E2B1F"/>
                </a:solidFill>
                <a:latin typeface="Times New Roman"/>
                <a:cs typeface="Times New Roman"/>
              </a:rPr>
              <a:t>control</a:t>
            </a:r>
            <a:endParaRPr sz="2400" dirty="0">
              <a:latin typeface="Times New Roman"/>
              <a:cs typeface="Times New Roman"/>
            </a:endParaRPr>
          </a:p>
          <a:p>
            <a:pPr marL="355600">
              <a:lnSpc>
                <a:spcPct val="150000"/>
              </a:lnSpc>
            </a:pPr>
            <a:r>
              <a:rPr sz="2400" b="1" dirty="0">
                <a:solidFill>
                  <a:srgbClr val="2E2B1F"/>
                </a:solidFill>
                <a:latin typeface="Times New Roman"/>
                <a:cs typeface="Times New Roman"/>
              </a:rPr>
              <a:t>another </a:t>
            </a:r>
            <a:r>
              <a:rPr sz="2400" spc="-5" dirty="0">
                <a:solidFill>
                  <a:srgbClr val="2E2B1F"/>
                </a:solidFill>
                <a:latin typeface="Times New Roman"/>
                <a:cs typeface="Times New Roman"/>
              </a:rPr>
              <a:t>software</a:t>
            </a:r>
            <a:r>
              <a:rPr sz="2400" spc="-60" dirty="0">
                <a:solidFill>
                  <a:srgbClr val="2E2B1F"/>
                </a:solidFill>
                <a:latin typeface="Times New Roman"/>
                <a:cs typeface="Times New Roman"/>
              </a:rPr>
              <a:t> </a:t>
            </a:r>
            <a:r>
              <a:rPr sz="2400" spc="-5" dirty="0">
                <a:solidFill>
                  <a:srgbClr val="2E2B1F"/>
                </a:solidFill>
                <a:latin typeface="Times New Roman"/>
                <a:cs typeface="Times New Roman"/>
              </a:rPr>
              <a:t>application.</a:t>
            </a:r>
            <a:endParaRPr sz="2400" dirty="0">
              <a:latin typeface="Times New Roman"/>
              <a:cs typeface="Times New Roman"/>
            </a:endParaRPr>
          </a:p>
        </p:txBody>
      </p:sp>
    </p:spTree>
    <p:extLst>
      <p:ext uri="{BB962C8B-B14F-4D97-AF65-F5344CB8AC3E}">
        <p14:creationId xmlns:p14="http://schemas.microsoft.com/office/powerpoint/2010/main" val="1222791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42900" y="584752"/>
            <a:ext cx="8382000" cy="3359318"/>
          </a:xfrm>
          <a:prstGeom prst="rect">
            <a:avLst/>
          </a:prstGeom>
        </p:spPr>
        <p:txBody>
          <a:bodyPr wrap="square">
            <a:spAutoFit/>
          </a:bodyPr>
          <a:lstStyle/>
          <a:p>
            <a:pPr>
              <a:lnSpc>
                <a:spcPct val="150000"/>
              </a:lnSpc>
            </a:pPr>
            <a:r>
              <a:rPr lang="en-US" sz="2400" b="1" dirty="0">
                <a:solidFill>
                  <a:srgbClr val="0070C0"/>
                </a:solidFill>
                <a:latin typeface="Arial" panose="020B0604020202020204" pitchFamily="34" charset="0"/>
                <a:cs typeface="Arial" panose="020B0604020202020204" pitchFamily="34" charset="0"/>
              </a:rPr>
              <a:t>Print function</a:t>
            </a:r>
          </a:p>
          <a:p>
            <a:pPr>
              <a:lnSpc>
                <a:spcPct val="150000"/>
              </a:lnSpc>
            </a:pPr>
            <a:r>
              <a:rPr lang="en-US" sz="2000" dirty="0">
                <a:latin typeface="Arial" panose="020B0604020202020204" pitchFamily="34" charset="0"/>
                <a:cs typeface="Arial" panose="020B0604020202020204" pitchFamily="34" charset="0"/>
              </a:rPr>
              <a:t>print('End with a new line char.')</a:t>
            </a:r>
          </a:p>
          <a:p>
            <a:pPr>
              <a:lnSpc>
                <a:spcPct val="150000"/>
              </a:lnSpc>
            </a:pPr>
            <a:r>
              <a:rPr lang="en-IN" sz="2000" dirty="0">
                <a:latin typeface="Arial" panose="020B0604020202020204" pitchFamily="34" charset="0"/>
                <a:cs typeface="Arial" panose="020B0604020202020204" pitchFamily="34" charset="0"/>
              </a:rPr>
              <a:t>print('Print', 'multiple', 'strings.')</a:t>
            </a:r>
          </a:p>
          <a:p>
            <a:pPr>
              <a:lnSpc>
                <a:spcPct val="150000"/>
              </a:lnSpc>
            </a:pPr>
            <a:r>
              <a:rPr lang="en-US" sz="2000" dirty="0">
                <a:latin typeface="Arial" panose="020B0604020202020204" pitchFamily="34" charset="0"/>
                <a:cs typeface="Arial" panose="020B0604020202020204" pitchFamily="34" charset="0"/>
              </a:rPr>
              <a:t>print('End with a space.', end=' ')</a:t>
            </a:r>
          </a:p>
          <a:p>
            <a:pPr>
              <a:lnSpc>
                <a:spcPct val="150000"/>
              </a:lnSpc>
            </a:pPr>
            <a:r>
              <a:rPr lang="en-US" sz="2000" dirty="0">
                <a:latin typeface="Arial" panose="020B0604020202020204" pitchFamily="34" charset="0"/>
                <a:cs typeface="Arial" panose="020B0604020202020204" pitchFamily="34" charset="0"/>
              </a:rPr>
              <a:t>print() # print a new line char</a:t>
            </a:r>
          </a:p>
          <a:p>
            <a:pPr>
              <a:lnSpc>
                <a:spcPct val="150000"/>
              </a:lnSpc>
            </a:pPr>
            <a:r>
              <a:rPr lang="en-IN" sz="2000" dirty="0">
                <a:latin typeface="Arial" panose="020B0604020202020204" pitchFamily="34" charset="0"/>
                <a:cs typeface="Arial" panose="020B0604020202020204" pitchFamily="34" charset="0"/>
              </a:rPr>
              <a:t>print('Print’,’\t’, 'multiple', ’\t’, 'strings.')</a:t>
            </a:r>
          </a:p>
          <a:p>
            <a:pPr>
              <a:lnSpc>
                <a:spcPct val="150000"/>
              </a:lnSpc>
            </a:pPr>
            <a:r>
              <a:rPr lang="en-US" sz="2000" dirty="0">
                <a:latin typeface="Arial" panose="020B0604020202020204" pitchFamily="34" charset="0"/>
                <a:cs typeface="Arial" panose="020B0604020202020204" pitchFamily="34" charset="0"/>
              </a:rPr>
              <a:t>print('print','\n','multiple','\n','lines')</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6045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42900" y="584752"/>
            <a:ext cx="8382000" cy="3359318"/>
          </a:xfrm>
          <a:prstGeom prst="rect">
            <a:avLst/>
          </a:prstGeom>
        </p:spPr>
        <p:txBody>
          <a:bodyPr wrap="square">
            <a:spAutoFit/>
          </a:bodyPr>
          <a:lstStyle/>
          <a:p>
            <a:pPr>
              <a:lnSpc>
                <a:spcPct val="150000"/>
              </a:lnSpc>
            </a:pPr>
            <a:r>
              <a:rPr lang="en-US" sz="2400" b="1" dirty="0">
                <a:solidFill>
                  <a:srgbClr val="0070C0"/>
                </a:solidFill>
                <a:latin typeface="Arial" panose="020B0604020202020204" pitchFamily="34" charset="0"/>
                <a:cs typeface="Arial" panose="020B0604020202020204" pitchFamily="34" charset="0"/>
              </a:rPr>
              <a:t>Print function</a:t>
            </a:r>
          </a:p>
          <a:p>
            <a:pPr>
              <a:lnSpc>
                <a:spcPct val="150000"/>
              </a:lnSpc>
            </a:pPr>
            <a:r>
              <a:rPr lang="en-US" sz="2000" dirty="0">
                <a:latin typeface="Arial" panose="020B0604020202020204" pitchFamily="34" charset="0"/>
                <a:cs typeface="Arial" panose="020B0604020202020204" pitchFamily="34" charset="0"/>
              </a:rPr>
              <a:t>print('End with a new line char.')</a:t>
            </a:r>
          </a:p>
          <a:p>
            <a:pPr>
              <a:lnSpc>
                <a:spcPct val="150000"/>
              </a:lnSpc>
            </a:pPr>
            <a:r>
              <a:rPr lang="en-IN" sz="2000" dirty="0">
                <a:latin typeface="Arial" panose="020B0604020202020204" pitchFamily="34" charset="0"/>
                <a:cs typeface="Arial" panose="020B0604020202020204" pitchFamily="34" charset="0"/>
              </a:rPr>
              <a:t>print('Print', 'multiple', 'strings.')</a:t>
            </a:r>
          </a:p>
          <a:p>
            <a:pPr>
              <a:lnSpc>
                <a:spcPct val="150000"/>
              </a:lnSpc>
            </a:pPr>
            <a:r>
              <a:rPr lang="en-US" sz="2000" dirty="0">
                <a:latin typeface="Arial" panose="020B0604020202020204" pitchFamily="34" charset="0"/>
                <a:cs typeface="Arial" panose="020B0604020202020204" pitchFamily="34" charset="0"/>
              </a:rPr>
              <a:t>print('End with a space.', end=' ')</a:t>
            </a:r>
          </a:p>
          <a:p>
            <a:pPr>
              <a:lnSpc>
                <a:spcPct val="150000"/>
              </a:lnSpc>
            </a:pPr>
            <a:r>
              <a:rPr lang="en-US" sz="2000" dirty="0">
                <a:latin typeface="Arial" panose="020B0604020202020204" pitchFamily="34" charset="0"/>
                <a:cs typeface="Arial" panose="020B0604020202020204" pitchFamily="34" charset="0"/>
              </a:rPr>
              <a:t>print() # print a new line char</a:t>
            </a:r>
          </a:p>
          <a:p>
            <a:pPr>
              <a:lnSpc>
                <a:spcPct val="150000"/>
              </a:lnSpc>
            </a:pPr>
            <a:r>
              <a:rPr lang="en-IN" sz="2000" dirty="0">
                <a:latin typeface="Arial" panose="020B0604020202020204" pitchFamily="34" charset="0"/>
                <a:cs typeface="Arial" panose="020B0604020202020204" pitchFamily="34" charset="0"/>
              </a:rPr>
              <a:t>print('Print’,’\t’, 'multiple', ’\t’, 'strings.')</a:t>
            </a:r>
          </a:p>
          <a:p>
            <a:pPr>
              <a:lnSpc>
                <a:spcPct val="150000"/>
              </a:lnSpc>
            </a:pPr>
            <a:r>
              <a:rPr lang="en-US" sz="2000" dirty="0">
                <a:latin typeface="Arial" panose="020B0604020202020204" pitchFamily="34" charset="0"/>
                <a:cs typeface="Arial" panose="020B0604020202020204" pitchFamily="34" charset="0"/>
              </a:rPr>
              <a:t>print('print','\n','multiple','\n','lines')</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3893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Data Types</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42900" y="584752"/>
            <a:ext cx="8382000" cy="577850"/>
          </a:xfrm>
          <a:prstGeom prst="rect">
            <a:avLst/>
          </a:prstGeom>
        </p:spPr>
        <p:txBody>
          <a:bodyPr wrap="square">
            <a:spAutoFit/>
          </a:bodyPr>
          <a:lstStyle/>
          <a:p>
            <a:pPr algn="just">
              <a:lnSpc>
                <a:spcPct val="150000"/>
              </a:lnSpc>
            </a:pPr>
            <a:r>
              <a:rPr lang="en-US" sz="2400" b="1" dirty="0">
                <a:solidFill>
                  <a:srgbClr val="0070C0"/>
                </a:solidFill>
                <a:latin typeface="Arial" panose="020B0604020202020204" pitchFamily="34" charset="0"/>
                <a:cs typeface="Arial" panose="020B0604020202020204" pitchFamily="34" charset="0"/>
              </a:rPr>
              <a:t>Numeric </a:t>
            </a:r>
            <a:r>
              <a:rPr lang="en-IN" sz="2400" b="1" dirty="0">
                <a:solidFill>
                  <a:srgbClr val="0070C0"/>
                </a:solidFill>
                <a:latin typeface="Arial" panose="020B0604020202020204" pitchFamily="34" charset="0"/>
                <a:cs typeface="Arial" panose="020B0604020202020204" pitchFamily="34" charset="0"/>
              </a:rPr>
              <a:t> data type</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828F58D-A512-4BD6-80D4-7969ACC0AAAF}"/>
              </a:ext>
            </a:extLst>
          </p:cNvPr>
          <p:cNvPicPr>
            <a:picLocks noChangeAspect="1"/>
          </p:cNvPicPr>
          <p:nvPr/>
        </p:nvPicPr>
        <p:blipFill>
          <a:blip r:embed="rId3"/>
          <a:stretch>
            <a:fillRect/>
          </a:stretch>
        </p:blipFill>
        <p:spPr>
          <a:xfrm>
            <a:off x="342900" y="1473993"/>
            <a:ext cx="8251135" cy="4698207"/>
          </a:xfrm>
          <a:prstGeom prst="rect">
            <a:avLst/>
          </a:prstGeom>
        </p:spPr>
      </p:pic>
    </p:spTree>
    <p:extLst>
      <p:ext uri="{BB962C8B-B14F-4D97-AF65-F5344CB8AC3E}">
        <p14:creationId xmlns:p14="http://schemas.microsoft.com/office/powerpoint/2010/main" val="424734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Data Types</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457200" y="413266"/>
            <a:ext cx="8382000" cy="4955203"/>
          </a:xfrm>
          <a:prstGeom prst="rect">
            <a:avLst/>
          </a:prstGeom>
        </p:spPr>
        <p:txBody>
          <a:bodyPr wrap="square">
            <a:spAutoFit/>
          </a:bodyPr>
          <a:lstStyle/>
          <a:p>
            <a:pPr algn="just">
              <a:lnSpc>
                <a:spcPct val="150000"/>
              </a:lnSpc>
            </a:pPr>
            <a:r>
              <a:rPr lang="en-US" sz="2400" b="1" dirty="0">
                <a:solidFill>
                  <a:srgbClr val="0070C0"/>
                </a:solidFill>
                <a:latin typeface="Arial" panose="020B0604020202020204" pitchFamily="34" charset="0"/>
                <a:cs typeface="Arial" panose="020B0604020202020204" pitchFamily="34" charset="0"/>
              </a:rPr>
              <a:t>Numeric </a:t>
            </a:r>
            <a:r>
              <a:rPr lang="en-IN" sz="2400" b="1" dirty="0">
                <a:solidFill>
                  <a:srgbClr val="0070C0"/>
                </a:solidFill>
                <a:latin typeface="Arial" panose="020B0604020202020204" pitchFamily="34" charset="0"/>
                <a:cs typeface="Arial" panose="020B0604020202020204" pitchFamily="34" charset="0"/>
              </a:rPr>
              <a:t> data type</a:t>
            </a:r>
          </a:p>
          <a:p>
            <a:pPr algn="just">
              <a:lnSpc>
                <a:spcPct val="150000"/>
              </a:lnSpc>
            </a:pPr>
            <a:r>
              <a:rPr lang="en-US" sz="2000" dirty="0">
                <a:latin typeface="Arial" panose="020B0604020202020204" pitchFamily="34" charset="0"/>
                <a:cs typeface="Arial" panose="020B0604020202020204" pitchFamily="34" charset="0"/>
              </a:rPr>
              <a:t>A numeric value is any representation of data which has a numeric value. Python identifies three types of numbers:</a:t>
            </a:r>
          </a:p>
          <a:p>
            <a:pPr algn="just">
              <a:lnSpc>
                <a:spcPct val="150000"/>
              </a:lnSpc>
            </a:pPr>
            <a:r>
              <a:rPr lang="en-US" sz="2000" b="1" dirty="0">
                <a:solidFill>
                  <a:srgbClr val="FF0000"/>
                </a:solidFill>
                <a:latin typeface="Arial" panose="020B0604020202020204" pitchFamily="34" charset="0"/>
                <a:cs typeface="Arial" panose="020B0604020202020204" pitchFamily="34" charset="0"/>
              </a:rPr>
              <a:t>Integer:</a:t>
            </a:r>
            <a:r>
              <a:rPr lang="en-US" sz="2000" dirty="0">
                <a:latin typeface="Arial" panose="020B0604020202020204" pitchFamily="34" charset="0"/>
                <a:cs typeface="Arial" panose="020B0604020202020204" pitchFamily="34" charset="0"/>
              </a:rPr>
              <a:t> Positive or negative whole numbers (without a fractional part)</a:t>
            </a:r>
          </a:p>
          <a:p>
            <a:pPr lvl="0" eaLnBrk="0" fontAlgn="base" hangingPunct="0">
              <a:spcBef>
                <a:spcPct val="0"/>
              </a:spcBef>
              <a:spcAft>
                <a:spcPct val="0"/>
              </a:spcAft>
            </a:pPr>
            <a:r>
              <a:rPr lang="en-US" altLang="en-US" sz="2000" dirty="0">
                <a:solidFill>
                  <a:srgbClr val="000000"/>
                </a:solidFill>
                <a:latin typeface="Consolas" panose="020B0609020204030204" pitchFamily="49" charset="0"/>
              </a:rPr>
              <a:t>a </a:t>
            </a:r>
            <a:r>
              <a:rPr lang="en-US" altLang="en-US" sz="2000" b="1" dirty="0">
                <a:solidFill>
                  <a:srgbClr val="006699"/>
                </a:solidFill>
                <a:latin typeface="Consolas" panose="020B0609020204030204" pitchFamily="49" charset="0"/>
              </a:rPr>
              <a:t>=</a:t>
            </a:r>
            <a:r>
              <a:rPr lang="en-US" altLang="en-US" sz="2000" dirty="0">
                <a:latin typeface="Consolas" panose="020B0609020204030204" pitchFamily="49" charset="0"/>
              </a:rPr>
              <a:t> </a:t>
            </a:r>
            <a:r>
              <a:rPr lang="en-US" altLang="en-US" sz="2000" dirty="0">
                <a:solidFill>
                  <a:srgbClr val="009900"/>
                </a:solidFill>
                <a:latin typeface="Consolas" panose="020B0609020204030204" pitchFamily="49" charset="0"/>
              </a:rPr>
              <a:t>5</a:t>
            </a:r>
            <a:endParaRPr lang="en-US" altLang="en-US" sz="2000" dirty="0"/>
          </a:p>
          <a:p>
            <a:pPr lvl="0" eaLnBrk="0" fontAlgn="base" hangingPunct="0">
              <a:spcBef>
                <a:spcPct val="0"/>
              </a:spcBef>
              <a:spcAft>
                <a:spcPct val="0"/>
              </a:spcAft>
            </a:pPr>
            <a:r>
              <a:rPr lang="en-US" altLang="en-US" sz="2000" b="1" dirty="0">
                <a:solidFill>
                  <a:srgbClr val="006699"/>
                </a:solidFill>
                <a:latin typeface="Consolas" panose="020B0609020204030204" pitchFamily="49" charset="0"/>
              </a:rPr>
              <a:t>print</a:t>
            </a:r>
            <a:r>
              <a:rPr lang="en-US" altLang="en-US" sz="2000" dirty="0">
                <a:solidFill>
                  <a:srgbClr val="000000"/>
                </a:solidFill>
                <a:latin typeface="Consolas" panose="020B0609020204030204" pitchFamily="49" charset="0"/>
              </a:rPr>
              <a:t>(</a:t>
            </a:r>
            <a:r>
              <a:rPr lang="en-US" altLang="en-US" sz="2000" dirty="0">
                <a:solidFill>
                  <a:srgbClr val="0000FF"/>
                </a:solidFill>
                <a:latin typeface="Consolas" panose="020B0609020204030204" pitchFamily="49" charset="0"/>
              </a:rPr>
              <a:t>"Type of a: "</a:t>
            </a:r>
            <a:r>
              <a:rPr lang="en-US" altLang="en-US" sz="2000" dirty="0">
                <a:solidFill>
                  <a:srgbClr val="000000"/>
                </a:solidFill>
                <a:latin typeface="Consolas" panose="020B0609020204030204" pitchFamily="49" charset="0"/>
              </a:rPr>
              <a:t>, </a:t>
            </a:r>
            <a:r>
              <a:rPr lang="en-US" altLang="en-US" sz="2000" dirty="0">
                <a:solidFill>
                  <a:srgbClr val="FF1493"/>
                </a:solidFill>
                <a:latin typeface="Consolas" panose="020B0609020204030204" pitchFamily="49" charset="0"/>
              </a:rPr>
              <a:t>type</a:t>
            </a:r>
            <a:r>
              <a:rPr lang="en-US" altLang="en-US" sz="2000" dirty="0">
                <a:solidFill>
                  <a:srgbClr val="000000"/>
                </a:solidFill>
                <a:latin typeface="Consolas" panose="020B0609020204030204" pitchFamily="49" charset="0"/>
              </a:rPr>
              <a:t>(a)) </a:t>
            </a:r>
            <a:endParaRPr lang="en-US" altLang="en-US" sz="2000" dirty="0"/>
          </a:p>
          <a:p>
            <a:pPr lvl="0" eaLnBrk="0" fontAlgn="base" hangingPunct="0">
              <a:spcBef>
                <a:spcPct val="0"/>
              </a:spcBef>
              <a:spcAft>
                <a:spcPct val="0"/>
              </a:spcAft>
            </a:pPr>
            <a:r>
              <a:rPr lang="en-US" altLang="en-US" sz="2000" dirty="0">
                <a:latin typeface="Consolas" panose="020B0609020204030204" pitchFamily="49" charset="0"/>
              </a:rPr>
              <a:t>  </a:t>
            </a:r>
            <a:endParaRPr lang="en-US" altLang="en-US" sz="2000" dirty="0"/>
          </a:p>
          <a:p>
            <a:pPr algn="just">
              <a:lnSpc>
                <a:spcPct val="150000"/>
              </a:lnSpc>
            </a:pPr>
            <a:r>
              <a:rPr lang="en-US" sz="2000" b="1" dirty="0">
                <a:solidFill>
                  <a:srgbClr val="FF0000"/>
                </a:solidFill>
                <a:latin typeface="Arial" panose="020B0604020202020204" pitchFamily="34" charset="0"/>
                <a:cs typeface="Arial" panose="020B0604020202020204" pitchFamily="34" charset="0"/>
              </a:rPr>
              <a:t>Float:</a:t>
            </a:r>
            <a:r>
              <a:rPr lang="en-US" sz="2000" dirty="0">
                <a:latin typeface="Arial" panose="020B0604020202020204" pitchFamily="34" charset="0"/>
                <a:cs typeface="Arial" panose="020B0604020202020204" pitchFamily="34" charset="0"/>
              </a:rPr>
              <a:t> Any real number with a floating point representation in which a fractional component is denoted by a decimal symbol or scientific notation</a:t>
            </a:r>
          </a:p>
          <a:p>
            <a:pPr lvl="0" eaLnBrk="0" fontAlgn="base" hangingPunct="0">
              <a:spcBef>
                <a:spcPct val="0"/>
              </a:spcBef>
              <a:spcAft>
                <a:spcPct val="0"/>
              </a:spcAft>
            </a:pPr>
            <a:r>
              <a:rPr lang="en-US" altLang="en-US" sz="2000" dirty="0">
                <a:solidFill>
                  <a:srgbClr val="000000"/>
                </a:solidFill>
                <a:latin typeface="Consolas" panose="020B0609020204030204" pitchFamily="49" charset="0"/>
              </a:rPr>
              <a:t>b </a:t>
            </a:r>
            <a:r>
              <a:rPr lang="en-US" altLang="en-US" sz="2000" b="1" dirty="0">
                <a:solidFill>
                  <a:srgbClr val="006699"/>
                </a:solidFill>
                <a:latin typeface="Consolas" panose="020B0609020204030204" pitchFamily="49" charset="0"/>
              </a:rPr>
              <a:t>=</a:t>
            </a:r>
            <a:r>
              <a:rPr lang="en-US" altLang="en-US" sz="2000" dirty="0">
                <a:latin typeface="Consolas" panose="020B0609020204030204" pitchFamily="49" charset="0"/>
              </a:rPr>
              <a:t> </a:t>
            </a:r>
            <a:r>
              <a:rPr lang="en-US" altLang="en-US" sz="2000" dirty="0">
                <a:solidFill>
                  <a:srgbClr val="009900"/>
                </a:solidFill>
                <a:latin typeface="Consolas" panose="020B0609020204030204" pitchFamily="49" charset="0"/>
              </a:rPr>
              <a:t>5.0</a:t>
            </a:r>
            <a:endParaRPr lang="en-US" altLang="en-US" sz="2000" dirty="0"/>
          </a:p>
          <a:p>
            <a:pPr lvl="0" eaLnBrk="0" fontAlgn="base" hangingPunct="0">
              <a:spcBef>
                <a:spcPct val="0"/>
              </a:spcBef>
              <a:spcAft>
                <a:spcPct val="0"/>
              </a:spcAft>
            </a:pPr>
            <a:r>
              <a:rPr lang="en-US" altLang="en-US" sz="2000" b="1" dirty="0">
                <a:solidFill>
                  <a:srgbClr val="006699"/>
                </a:solidFill>
                <a:latin typeface="Consolas" panose="020B0609020204030204" pitchFamily="49" charset="0"/>
              </a:rPr>
              <a:t>print</a:t>
            </a:r>
            <a:r>
              <a:rPr lang="en-US" altLang="en-US" sz="2000" dirty="0">
                <a:solidFill>
                  <a:srgbClr val="000000"/>
                </a:solidFill>
                <a:latin typeface="Consolas" panose="020B0609020204030204" pitchFamily="49" charset="0"/>
              </a:rPr>
              <a:t>(</a:t>
            </a:r>
            <a:r>
              <a:rPr lang="en-US" altLang="en-US" sz="2000" dirty="0">
                <a:solidFill>
                  <a:srgbClr val="0000FF"/>
                </a:solidFill>
                <a:latin typeface="Consolas" panose="020B0609020204030204" pitchFamily="49" charset="0"/>
              </a:rPr>
              <a:t>"\</a:t>
            </a:r>
            <a:r>
              <a:rPr lang="en-US" altLang="en-US" sz="2000" dirty="0" err="1">
                <a:solidFill>
                  <a:srgbClr val="0000FF"/>
                </a:solidFill>
                <a:latin typeface="Consolas" panose="020B0609020204030204" pitchFamily="49" charset="0"/>
              </a:rPr>
              <a:t>nType</a:t>
            </a:r>
            <a:r>
              <a:rPr lang="en-US" altLang="en-US" sz="2000" dirty="0">
                <a:solidFill>
                  <a:srgbClr val="0000FF"/>
                </a:solidFill>
                <a:latin typeface="Consolas" panose="020B0609020204030204" pitchFamily="49" charset="0"/>
              </a:rPr>
              <a:t> of b: "</a:t>
            </a:r>
            <a:r>
              <a:rPr lang="en-US" altLang="en-US" sz="2000" dirty="0">
                <a:solidFill>
                  <a:srgbClr val="000000"/>
                </a:solidFill>
                <a:latin typeface="Consolas" panose="020B0609020204030204" pitchFamily="49" charset="0"/>
              </a:rPr>
              <a:t>, </a:t>
            </a:r>
            <a:r>
              <a:rPr lang="en-US" altLang="en-US" sz="2000" dirty="0">
                <a:solidFill>
                  <a:srgbClr val="FF1493"/>
                </a:solidFill>
                <a:latin typeface="Consolas" panose="020B0609020204030204" pitchFamily="49" charset="0"/>
              </a:rPr>
              <a:t>type</a:t>
            </a:r>
            <a:r>
              <a:rPr lang="en-US" altLang="en-US" sz="2000" dirty="0">
                <a:solidFill>
                  <a:srgbClr val="000000"/>
                </a:solidFill>
                <a:latin typeface="Consolas" panose="020B0609020204030204" pitchFamily="49" charset="0"/>
              </a:rPr>
              <a:t>(b))</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9572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Data Types</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42900" y="584752"/>
            <a:ext cx="8382000" cy="577850"/>
          </a:xfrm>
          <a:prstGeom prst="rect">
            <a:avLst/>
          </a:prstGeom>
        </p:spPr>
        <p:txBody>
          <a:bodyPr wrap="square">
            <a:spAutoFit/>
          </a:bodyPr>
          <a:lstStyle/>
          <a:p>
            <a:pPr algn="just">
              <a:lnSpc>
                <a:spcPct val="150000"/>
              </a:lnSpc>
            </a:pPr>
            <a:r>
              <a:rPr lang="en-US" sz="2400" b="1" dirty="0">
                <a:solidFill>
                  <a:srgbClr val="0070C0"/>
                </a:solidFill>
                <a:latin typeface="Arial" panose="020B0604020202020204" pitchFamily="34" charset="0"/>
                <a:cs typeface="Arial" panose="020B0604020202020204" pitchFamily="34" charset="0"/>
              </a:rPr>
              <a:t>Numeric </a:t>
            </a:r>
            <a:r>
              <a:rPr lang="en-IN" sz="2400" b="1" dirty="0">
                <a:solidFill>
                  <a:srgbClr val="0070C0"/>
                </a:solidFill>
                <a:latin typeface="Arial" panose="020B0604020202020204" pitchFamily="34" charset="0"/>
                <a:cs typeface="Arial" panose="020B0604020202020204" pitchFamily="34" charset="0"/>
              </a:rPr>
              <a:t> data type</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8FFC192-AA39-426E-A608-BC5A3F9B77EE}"/>
              </a:ext>
            </a:extLst>
          </p:cNvPr>
          <p:cNvSpPr/>
          <p:nvPr/>
        </p:nvSpPr>
        <p:spPr>
          <a:xfrm>
            <a:off x="323850" y="1207328"/>
            <a:ext cx="8496300" cy="958660"/>
          </a:xfrm>
          <a:prstGeom prst="rect">
            <a:avLst/>
          </a:prstGeom>
        </p:spPr>
        <p:txBody>
          <a:bodyPr wrap="square">
            <a:spAutoFit/>
          </a:bodyPr>
          <a:lstStyle/>
          <a:p>
            <a:pPr algn="just">
              <a:lnSpc>
                <a:spcPct val="150000"/>
              </a:lnSpc>
            </a:pPr>
            <a:r>
              <a:rPr lang="en-US" sz="2000" dirty="0">
                <a:solidFill>
                  <a:srgbClr val="222222"/>
                </a:solidFill>
                <a:latin typeface="Arial" panose="020B0604020202020204" pitchFamily="34" charset="0"/>
                <a:cs typeface="Arial" panose="020B0604020202020204" pitchFamily="34" charset="0"/>
              </a:rPr>
              <a:t>The following strings can be prepended to an integer value to indicate a base other than 10.</a:t>
            </a:r>
            <a:endParaRPr lang="en-IN" sz="2000"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388D9570-635A-46B8-8A80-7ACD5595BA5A}"/>
              </a:ext>
            </a:extLst>
          </p:cNvPr>
          <p:cNvGraphicFramePr>
            <a:graphicFrameLocks noGrp="1"/>
          </p:cNvGraphicFramePr>
          <p:nvPr>
            <p:extLst>
              <p:ext uri="{D42A27DB-BD31-4B8C-83A1-F6EECF244321}">
                <p14:modId xmlns:p14="http://schemas.microsoft.com/office/powerpoint/2010/main" val="427253182"/>
              </p:ext>
            </p:extLst>
          </p:nvPr>
        </p:nvGraphicFramePr>
        <p:xfrm>
          <a:off x="533400" y="2210714"/>
          <a:ext cx="8001000" cy="2286000"/>
        </p:xfrm>
        <a:graphic>
          <a:graphicData uri="http://schemas.openxmlformats.org/drawingml/2006/table">
            <a:tbl>
              <a:tblPr/>
              <a:tblGrid>
                <a:gridCol w="4343400">
                  <a:extLst>
                    <a:ext uri="{9D8B030D-6E8A-4147-A177-3AD203B41FA5}">
                      <a16:colId xmlns:a16="http://schemas.microsoft.com/office/drawing/2014/main" val="3870388468"/>
                    </a:ext>
                  </a:extLst>
                </a:gridCol>
                <a:gridCol w="2286000">
                  <a:extLst>
                    <a:ext uri="{9D8B030D-6E8A-4147-A177-3AD203B41FA5}">
                      <a16:colId xmlns:a16="http://schemas.microsoft.com/office/drawing/2014/main" val="796943627"/>
                    </a:ext>
                  </a:extLst>
                </a:gridCol>
                <a:gridCol w="1371600">
                  <a:extLst>
                    <a:ext uri="{9D8B030D-6E8A-4147-A177-3AD203B41FA5}">
                      <a16:colId xmlns:a16="http://schemas.microsoft.com/office/drawing/2014/main" val="1191534455"/>
                    </a:ext>
                  </a:extLst>
                </a:gridCol>
              </a:tblGrid>
              <a:tr h="0">
                <a:tc>
                  <a:txBody>
                    <a:bodyPr/>
                    <a:lstStyle/>
                    <a:p>
                      <a:pPr algn="ctr" fontAlgn="b"/>
                      <a:r>
                        <a:rPr lang="en-IN" b="1">
                          <a:effectLst/>
                        </a:rPr>
                        <a:t>Prefix</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b"/>
                      <a:r>
                        <a:rPr lang="en-IN" b="1" dirty="0">
                          <a:effectLst/>
                        </a:rPr>
                        <a:t>Interpretation</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b"/>
                      <a:r>
                        <a:rPr lang="en-IN" b="1" dirty="0">
                          <a:effectLst/>
                        </a:rPr>
                        <a:t>Base</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86046080"/>
                  </a:ext>
                </a:extLst>
              </a:tr>
              <a:tr h="0">
                <a:tc>
                  <a:txBody>
                    <a:bodyPr/>
                    <a:lstStyle/>
                    <a:p>
                      <a:pPr fontAlgn="t"/>
                      <a:r>
                        <a:rPr lang="en-IN">
                          <a:effectLst/>
                        </a:rPr>
                        <a:t>0b (zero + lowercase letter 'b')</a:t>
                      </a:r>
                      <a:br>
                        <a:rPr lang="en-IN">
                          <a:effectLst/>
                        </a:rPr>
                      </a:br>
                      <a:r>
                        <a:rPr lang="en-IN">
                          <a:effectLst/>
                        </a:rPr>
                        <a:t>0B (zero + uppercase letter 'B')</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Binary</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2</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97502224"/>
                  </a:ext>
                </a:extLst>
              </a:tr>
              <a:tr h="0">
                <a:tc>
                  <a:txBody>
                    <a:bodyPr/>
                    <a:lstStyle/>
                    <a:p>
                      <a:pPr fontAlgn="t"/>
                      <a:r>
                        <a:rPr lang="en-IN" dirty="0">
                          <a:effectLst/>
                        </a:rPr>
                        <a:t>0o (zero + lowercase letter 'o')</a:t>
                      </a:r>
                      <a:br>
                        <a:rPr lang="en-IN" dirty="0">
                          <a:effectLst/>
                        </a:rPr>
                      </a:br>
                      <a:r>
                        <a:rPr lang="en-IN" dirty="0">
                          <a:effectLst/>
                        </a:rPr>
                        <a:t>0O (zero + uppercase letter 'O')</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Octal</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a:effectLst/>
                        </a:rPr>
                        <a:t>8</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44722894"/>
                  </a:ext>
                </a:extLst>
              </a:tr>
              <a:tr h="0">
                <a:tc>
                  <a:txBody>
                    <a:bodyPr/>
                    <a:lstStyle/>
                    <a:p>
                      <a:pPr fontAlgn="t"/>
                      <a:r>
                        <a:rPr lang="en-IN" dirty="0">
                          <a:effectLst/>
                        </a:rPr>
                        <a:t>0x (zero + lowercase letter 'x')</a:t>
                      </a:r>
                      <a:br>
                        <a:rPr lang="en-IN" dirty="0">
                          <a:effectLst/>
                        </a:rPr>
                      </a:br>
                      <a:r>
                        <a:rPr lang="en-IN" dirty="0">
                          <a:effectLst/>
                        </a:rPr>
                        <a:t>0X (zero + uppercase letter 'X')</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N">
                          <a:effectLst/>
                        </a:rPr>
                        <a:t>Hexadecimal</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N" dirty="0">
                          <a:effectLst/>
                        </a:rPr>
                        <a:t>16</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28196400"/>
                  </a:ext>
                </a:extLst>
              </a:tr>
            </a:tbl>
          </a:graphicData>
        </a:graphic>
      </p:graphicFrame>
      <p:sp>
        <p:nvSpPr>
          <p:cNvPr id="11" name="Rectangle 10">
            <a:extLst>
              <a:ext uri="{FF2B5EF4-FFF2-40B4-BE49-F238E27FC236}">
                <a16:creationId xmlns:a16="http://schemas.microsoft.com/office/drawing/2014/main" id="{39C855A4-21BC-4E82-B5AF-1406D5F43980}"/>
              </a:ext>
            </a:extLst>
          </p:cNvPr>
          <p:cNvSpPr/>
          <p:nvPr/>
        </p:nvSpPr>
        <p:spPr>
          <a:xfrm>
            <a:off x="563217" y="4548066"/>
            <a:ext cx="4572000" cy="2308324"/>
          </a:xfrm>
          <a:prstGeom prst="rect">
            <a:avLst/>
          </a:prstGeom>
        </p:spPr>
        <p:txBody>
          <a:bodyPr>
            <a:spAutoFit/>
          </a:bodyPr>
          <a:lstStyle/>
          <a:p>
            <a:pPr lvl="0" eaLnBrk="0" fontAlgn="base" hangingPunct="0">
              <a:spcBef>
                <a:spcPct val="0"/>
              </a:spcBef>
              <a:spcAft>
                <a:spcPct val="0"/>
              </a:spcAft>
            </a:pPr>
            <a:r>
              <a:rPr lang="en-US" altLang="en-US" sz="2400" b="1" dirty="0">
                <a:solidFill>
                  <a:srgbClr val="0070C0"/>
                </a:solidFill>
                <a:latin typeface="SFMono-Regular"/>
              </a:rPr>
              <a:t>&gt;&gt;&gt; print(0b10)</a:t>
            </a:r>
          </a:p>
          <a:p>
            <a:pPr lvl="0" eaLnBrk="0" fontAlgn="base" hangingPunct="0">
              <a:spcBef>
                <a:spcPct val="0"/>
              </a:spcBef>
              <a:spcAft>
                <a:spcPct val="0"/>
              </a:spcAft>
            </a:pPr>
            <a:r>
              <a:rPr lang="en-US" altLang="en-US" sz="2400" b="1" dirty="0">
                <a:solidFill>
                  <a:srgbClr val="0070C0"/>
                </a:solidFill>
                <a:latin typeface="SFMono-Regular"/>
              </a:rPr>
              <a:t>2</a:t>
            </a:r>
          </a:p>
          <a:p>
            <a:pPr lvl="0" eaLnBrk="0" fontAlgn="base" hangingPunct="0">
              <a:spcBef>
                <a:spcPct val="0"/>
              </a:spcBef>
              <a:spcAft>
                <a:spcPct val="0"/>
              </a:spcAft>
            </a:pPr>
            <a:r>
              <a:rPr lang="en-US" altLang="en-US" sz="2400" b="1" dirty="0">
                <a:solidFill>
                  <a:srgbClr val="0070C0"/>
                </a:solidFill>
                <a:latin typeface="SFMono-Regular"/>
              </a:rPr>
              <a:t>&gt;&gt;&gt; print(0o10)</a:t>
            </a:r>
          </a:p>
          <a:p>
            <a:pPr lvl="0" eaLnBrk="0" fontAlgn="base" hangingPunct="0">
              <a:spcBef>
                <a:spcPct val="0"/>
              </a:spcBef>
              <a:spcAft>
                <a:spcPct val="0"/>
              </a:spcAft>
            </a:pPr>
            <a:r>
              <a:rPr lang="en-US" altLang="en-US" sz="2400" b="1" dirty="0">
                <a:solidFill>
                  <a:srgbClr val="0070C0"/>
                </a:solidFill>
                <a:latin typeface="SFMono-Regular"/>
              </a:rPr>
              <a:t>8</a:t>
            </a:r>
          </a:p>
          <a:p>
            <a:pPr lvl="0" eaLnBrk="0" fontAlgn="base" hangingPunct="0">
              <a:spcBef>
                <a:spcPct val="0"/>
              </a:spcBef>
              <a:spcAft>
                <a:spcPct val="0"/>
              </a:spcAft>
            </a:pPr>
            <a:r>
              <a:rPr lang="en-US" altLang="en-US" sz="2400" b="1" dirty="0">
                <a:solidFill>
                  <a:srgbClr val="0070C0"/>
                </a:solidFill>
                <a:latin typeface="SFMono-Regular"/>
              </a:rPr>
              <a:t>&gt;&gt;&gt; print(0x10)</a:t>
            </a:r>
          </a:p>
          <a:p>
            <a:pPr lvl="0" eaLnBrk="0" fontAlgn="base" hangingPunct="0">
              <a:spcBef>
                <a:spcPct val="0"/>
              </a:spcBef>
              <a:spcAft>
                <a:spcPct val="0"/>
              </a:spcAft>
            </a:pPr>
            <a:r>
              <a:rPr lang="en-US" altLang="en-US" sz="2400" b="1" dirty="0">
                <a:solidFill>
                  <a:srgbClr val="0070C0"/>
                </a:solidFill>
                <a:latin typeface="SFMono-Regular"/>
              </a:rPr>
              <a:t>16</a:t>
            </a:r>
            <a:endParaRPr lang="en-US" altLang="en-US" sz="2400" b="1" dirty="0">
              <a:solidFill>
                <a:srgbClr val="0070C0"/>
              </a:solidFill>
              <a:latin typeface="Arial" panose="020B0604020202020204" pitchFamily="34" charset="0"/>
            </a:endParaRPr>
          </a:p>
        </p:txBody>
      </p:sp>
    </p:spTree>
    <p:extLst>
      <p:ext uri="{BB962C8B-B14F-4D97-AF65-F5344CB8AC3E}">
        <p14:creationId xmlns:p14="http://schemas.microsoft.com/office/powerpoint/2010/main" val="1780633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Data Types</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42900" y="584752"/>
            <a:ext cx="8382000" cy="5359865"/>
          </a:xfrm>
          <a:prstGeom prst="rect">
            <a:avLst/>
          </a:prstGeom>
        </p:spPr>
        <p:txBody>
          <a:bodyPr wrap="square">
            <a:spAutoFit/>
          </a:bodyPr>
          <a:lstStyle/>
          <a:p>
            <a:pPr algn="just">
              <a:lnSpc>
                <a:spcPct val="150000"/>
              </a:lnSpc>
            </a:pPr>
            <a:r>
              <a:rPr lang="en-US" sz="2400" b="1" dirty="0">
                <a:solidFill>
                  <a:srgbClr val="0070C0"/>
                </a:solidFill>
                <a:latin typeface="Arial" panose="020B0604020202020204" pitchFamily="34" charset="0"/>
                <a:cs typeface="Arial" panose="020B0604020202020204" pitchFamily="34" charset="0"/>
              </a:rPr>
              <a:t>Numeric </a:t>
            </a:r>
            <a:r>
              <a:rPr lang="en-IN" sz="2400" b="1" dirty="0">
                <a:solidFill>
                  <a:srgbClr val="0070C0"/>
                </a:solidFill>
                <a:latin typeface="Arial" panose="020B0604020202020204" pitchFamily="34" charset="0"/>
                <a:cs typeface="Arial" panose="020B0604020202020204" pitchFamily="34" charset="0"/>
              </a:rPr>
              <a:t> data type</a:t>
            </a:r>
          </a:p>
          <a:p>
            <a:pPr algn="just">
              <a:lnSpc>
                <a:spcPct val="150000"/>
              </a:lnSpc>
            </a:pPr>
            <a:r>
              <a:rPr lang="en-US" sz="2000" b="1" dirty="0">
                <a:solidFill>
                  <a:srgbClr val="FF0000"/>
                </a:solidFill>
                <a:latin typeface="Arial" panose="020B0604020202020204" pitchFamily="34" charset="0"/>
                <a:cs typeface="Arial" panose="020B0604020202020204" pitchFamily="34" charset="0"/>
              </a:rPr>
              <a:t>Complex number:</a:t>
            </a:r>
            <a:r>
              <a:rPr lang="en-US" sz="2000" dirty="0">
                <a:latin typeface="Arial" panose="020B0604020202020204" pitchFamily="34" charset="0"/>
                <a:cs typeface="Arial" panose="020B0604020202020204" pitchFamily="34" charset="0"/>
              </a:rPr>
              <a:t> A number with a real and imaginary component represented as </a:t>
            </a:r>
            <a:r>
              <a:rPr lang="en-US" sz="2000" dirty="0" err="1">
                <a:latin typeface="Arial" panose="020B0604020202020204" pitchFamily="34" charset="0"/>
                <a:cs typeface="Arial" panose="020B0604020202020204" pitchFamily="34" charset="0"/>
              </a:rPr>
              <a:t>x+yj</a:t>
            </a:r>
            <a:r>
              <a:rPr lang="en-US" sz="2000" dirty="0">
                <a:latin typeface="Arial" panose="020B0604020202020204" pitchFamily="34" charset="0"/>
                <a:cs typeface="Arial" panose="020B0604020202020204" pitchFamily="34" charset="0"/>
              </a:rPr>
              <a:t>. x and y are floats and j is -1(square root of -1 called an imaginary number)</a:t>
            </a:r>
          </a:p>
          <a:p>
            <a:pPr lvl="0" eaLnBrk="0" fontAlgn="base" hangingPunct="0">
              <a:spcBef>
                <a:spcPct val="0"/>
              </a:spcBef>
              <a:spcAft>
                <a:spcPct val="0"/>
              </a:spcAft>
            </a:pPr>
            <a:r>
              <a:rPr lang="en-US" altLang="en-US" sz="2000" dirty="0">
                <a:solidFill>
                  <a:srgbClr val="000000"/>
                </a:solidFill>
                <a:latin typeface="Consolas" panose="020B0609020204030204" pitchFamily="49" charset="0"/>
              </a:rPr>
              <a:t>c </a:t>
            </a:r>
            <a:r>
              <a:rPr lang="en-US" altLang="en-US" sz="2000" b="1" dirty="0">
                <a:solidFill>
                  <a:srgbClr val="006699"/>
                </a:solidFill>
                <a:latin typeface="Consolas" panose="020B0609020204030204" pitchFamily="49" charset="0"/>
              </a:rPr>
              <a:t>=</a:t>
            </a:r>
            <a:r>
              <a:rPr lang="en-US" altLang="en-US" sz="2000" dirty="0">
                <a:latin typeface="Consolas" panose="020B0609020204030204" pitchFamily="49" charset="0"/>
              </a:rPr>
              <a:t> </a:t>
            </a:r>
            <a:r>
              <a:rPr lang="en-US" altLang="en-US" sz="2000" dirty="0">
                <a:solidFill>
                  <a:srgbClr val="009900"/>
                </a:solidFill>
                <a:latin typeface="Consolas" panose="020B0609020204030204" pitchFamily="49" charset="0"/>
              </a:rPr>
              <a:t>2</a:t>
            </a:r>
            <a:r>
              <a:rPr lang="en-US" altLang="en-US" sz="2000" dirty="0">
                <a:latin typeface="Consolas" panose="020B0609020204030204" pitchFamily="49" charset="0"/>
              </a:rPr>
              <a:t> </a:t>
            </a:r>
            <a:r>
              <a:rPr lang="en-US" altLang="en-US" sz="2000" b="1" dirty="0">
                <a:solidFill>
                  <a:srgbClr val="006699"/>
                </a:solidFill>
                <a:latin typeface="Consolas" panose="020B0609020204030204" pitchFamily="49" charset="0"/>
              </a:rPr>
              <a:t>+</a:t>
            </a:r>
            <a:r>
              <a:rPr lang="en-US" altLang="en-US" sz="2000" dirty="0">
                <a:latin typeface="Consolas" panose="020B0609020204030204" pitchFamily="49" charset="0"/>
              </a:rPr>
              <a:t> </a:t>
            </a:r>
            <a:r>
              <a:rPr lang="en-US" altLang="en-US" sz="2000" dirty="0">
                <a:solidFill>
                  <a:srgbClr val="009900"/>
                </a:solidFill>
                <a:latin typeface="Consolas" panose="020B0609020204030204" pitchFamily="49" charset="0"/>
              </a:rPr>
              <a:t>4j</a:t>
            </a:r>
            <a:endParaRPr lang="en-US" altLang="en-US" sz="2000" dirty="0"/>
          </a:p>
          <a:p>
            <a:pPr lvl="0" eaLnBrk="0" fontAlgn="base" hangingPunct="0">
              <a:spcBef>
                <a:spcPct val="0"/>
              </a:spcBef>
              <a:spcAft>
                <a:spcPct val="0"/>
              </a:spcAft>
            </a:pPr>
            <a:r>
              <a:rPr lang="en-US" altLang="en-US" sz="2000" dirty="0">
                <a:solidFill>
                  <a:srgbClr val="FF1493"/>
                </a:solidFill>
                <a:latin typeface="Consolas" panose="020B0609020204030204" pitchFamily="49" charset="0"/>
              </a:rPr>
              <a:t>print</a:t>
            </a:r>
            <a:r>
              <a:rPr lang="en-US" altLang="en-US" sz="2000" dirty="0">
                <a:solidFill>
                  <a:srgbClr val="000000"/>
                </a:solidFill>
                <a:latin typeface="Consolas" panose="020B0609020204030204" pitchFamily="49" charset="0"/>
              </a:rPr>
              <a:t>(</a:t>
            </a:r>
            <a:r>
              <a:rPr lang="en-US" altLang="en-US" sz="2000" dirty="0">
                <a:solidFill>
                  <a:srgbClr val="0000FF"/>
                </a:solidFill>
                <a:latin typeface="Consolas" panose="020B0609020204030204" pitchFamily="49" charset="0"/>
              </a:rPr>
              <a:t>"\</a:t>
            </a:r>
            <a:r>
              <a:rPr lang="en-US" altLang="en-US" sz="2000" dirty="0" err="1">
                <a:solidFill>
                  <a:srgbClr val="0000FF"/>
                </a:solidFill>
                <a:latin typeface="Consolas" panose="020B0609020204030204" pitchFamily="49" charset="0"/>
              </a:rPr>
              <a:t>nType</a:t>
            </a:r>
            <a:r>
              <a:rPr lang="en-US" altLang="en-US" sz="2000" dirty="0">
                <a:solidFill>
                  <a:srgbClr val="0000FF"/>
                </a:solidFill>
                <a:latin typeface="Consolas" panose="020B0609020204030204" pitchFamily="49" charset="0"/>
              </a:rPr>
              <a:t> of c: "</a:t>
            </a:r>
            <a:r>
              <a:rPr lang="en-US" altLang="en-US" sz="2000" dirty="0">
                <a:solidFill>
                  <a:srgbClr val="000000"/>
                </a:solidFill>
                <a:latin typeface="Consolas" panose="020B0609020204030204" pitchFamily="49" charset="0"/>
              </a:rPr>
              <a:t>, </a:t>
            </a:r>
            <a:r>
              <a:rPr lang="en-US" altLang="en-US" sz="2000" dirty="0">
                <a:solidFill>
                  <a:srgbClr val="FF1493"/>
                </a:solidFill>
                <a:latin typeface="Consolas" panose="020B0609020204030204" pitchFamily="49" charset="0"/>
              </a:rPr>
              <a:t>type</a:t>
            </a:r>
            <a:r>
              <a:rPr lang="en-US" altLang="en-US" sz="2000" dirty="0">
                <a:solidFill>
                  <a:srgbClr val="000000"/>
                </a:solidFill>
                <a:latin typeface="Consolas" panose="020B0609020204030204" pitchFamily="49" charset="0"/>
              </a:rPr>
              <a:t>(c))</a:t>
            </a:r>
          </a:p>
          <a:p>
            <a:pPr lvl="0" eaLnBrk="0" fontAlgn="base" hangingPunct="0">
              <a:spcBef>
                <a:spcPct val="0"/>
              </a:spcBef>
              <a:spcAft>
                <a:spcPct val="0"/>
              </a:spcAft>
            </a:pPr>
            <a:endParaRPr lang="en-US" altLang="en-US" sz="2000" dirty="0">
              <a:solidFill>
                <a:srgbClr val="000000"/>
              </a:solidFill>
              <a:latin typeface="Consolas" panose="020B0609020204030204" pitchFamily="49" charset="0"/>
            </a:endParaRPr>
          </a:p>
          <a:p>
            <a:pPr lvl="0" eaLnBrk="0" fontAlgn="base" hangingPunct="0">
              <a:spcBef>
                <a:spcPct val="0"/>
              </a:spcBef>
              <a:spcAft>
                <a:spcPct val="0"/>
              </a:spcAft>
            </a:pPr>
            <a:r>
              <a:rPr lang="en-US" sz="2000" b="1" dirty="0">
                <a:solidFill>
                  <a:srgbClr val="FF0000"/>
                </a:solidFill>
                <a:latin typeface="Arial" panose="020B0604020202020204" pitchFamily="34" charset="0"/>
                <a:cs typeface="Arial" panose="020B0604020202020204" pitchFamily="34" charset="0"/>
              </a:rPr>
              <a:t>Exponential:</a:t>
            </a:r>
          </a:p>
          <a:p>
            <a:pPr lvl="0" eaLnBrk="0" fontAlgn="base" hangingPunct="0">
              <a:spcBef>
                <a:spcPct val="0"/>
              </a:spcBef>
              <a:spcAft>
                <a:spcPct val="0"/>
              </a:spcAft>
            </a:pPr>
            <a:endParaRPr lang="en-US" sz="2000" dirty="0">
              <a:solidFill>
                <a:srgbClr val="000000"/>
              </a:solidFill>
              <a:latin typeface="Consolas" panose="020B0609020204030204" pitchFamily="49" charset="0"/>
              <a:cs typeface="Arial" panose="020B0604020202020204" pitchFamily="34" charset="0"/>
            </a:endParaRPr>
          </a:p>
          <a:p>
            <a:pPr lvl="0" eaLnBrk="0" fontAlgn="base" hangingPunct="0">
              <a:lnSpc>
                <a:spcPct val="150000"/>
              </a:lnSpc>
              <a:spcBef>
                <a:spcPct val="0"/>
              </a:spcBef>
              <a:spcAft>
                <a:spcPct val="0"/>
              </a:spcAft>
            </a:pPr>
            <a:r>
              <a:rPr lang="en-US" altLang="en-US" sz="2000" dirty="0">
                <a:solidFill>
                  <a:srgbClr val="000000"/>
                </a:solidFill>
                <a:latin typeface="Arial" panose="020B0604020202020204" pitchFamily="34" charset="0"/>
                <a:cs typeface="Arial" panose="020B0604020202020204" pitchFamily="34" charset="0"/>
              </a:rPr>
              <a:t>&gt;&gt;&gt; .4e4</a:t>
            </a:r>
          </a:p>
          <a:p>
            <a:pPr lvl="0" eaLnBrk="0" fontAlgn="base" hangingPunct="0">
              <a:lnSpc>
                <a:spcPct val="150000"/>
              </a:lnSpc>
              <a:spcBef>
                <a:spcPct val="0"/>
              </a:spcBef>
              <a:spcAft>
                <a:spcPct val="0"/>
              </a:spcAft>
            </a:pPr>
            <a:r>
              <a:rPr lang="en-US" altLang="en-US" sz="2000" dirty="0">
                <a:solidFill>
                  <a:srgbClr val="000000"/>
                </a:solidFill>
                <a:latin typeface="Arial" panose="020B0604020202020204" pitchFamily="34" charset="0"/>
                <a:cs typeface="Arial" panose="020B0604020202020204" pitchFamily="34" charset="0"/>
              </a:rPr>
              <a:t>4000.0</a:t>
            </a:r>
          </a:p>
          <a:p>
            <a:pPr lvl="0" eaLnBrk="0" fontAlgn="base" hangingPunct="0">
              <a:lnSpc>
                <a:spcPct val="150000"/>
              </a:lnSpc>
              <a:spcBef>
                <a:spcPct val="0"/>
              </a:spcBef>
              <a:spcAft>
                <a:spcPct val="0"/>
              </a:spcAft>
            </a:pPr>
            <a:r>
              <a:rPr lang="en-US" altLang="en-US" sz="2000" dirty="0">
                <a:solidFill>
                  <a:srgbClr val="000000"/>
                </a:solidFill>
                <a:latin typeface="Arial" panose="020B0604020202020204" pitchFamily="34" charset="0"/>
                <a:cs typeface="Arial" panose="020B0604020202020204" pitchFamily="34" charset="0"/>
              </a:rPr>
              <a:t>&gt;&gt;&gt; 6e2</a:t>
            </a:r>
          </a:p>
          <a:p>
            <a:pPr lvl="0" eaLnBrk="0" fontAlgn="base" hangingPunct="0">
              <a:lnSpc>
                <a:spcPct val="150000"/>
              </a:lnSpc>
              <a:spcBef>
                <a:spcPct val="0"/>
              </a:spcBef>
              <a:spcAft>
                <a:spcPct val="0"/>
              </a:spcAft>
            </a:pPr>
            <a:r>
              <a:rPr lang="en-US" altLang="en-US" sz="2000" dirty="0">
                <a:solidFill>
                  <a:srgbClr val="000000"/>
                </a:solidFill>
                <a:latin typeface="Arial" panose="020B0604020202020204" pitchFamily="34" charset="0"/>
                <a:cs typeface="Arial" panose="020B0604020202020204" pitchFamily="34" charset="0"/>
              </a:rPr>
              <a:t>600.0</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22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Data Types</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42900" y="584752"/>
            <a:ext cx="8382000" cy="3359318"/>
          </a:xfrm>
          <a:prstGeom prst="rect">
            <a:avLst/>
          </a:prstGeom>
        </p:spPr>
        <p:txBody>
          <a:bodyPr wrap="square">
            <a:spAutoFit/>
          </a:bodyPr>
          <a:lstStyle/>
          <a:p>
            <a:pPr>
              <a:lnSpc>
                <a:spcPct val="150000"/>
              </a:lnSpc>
            </a:pPr>
            <a:r>
              <a:rPr lang="en-IN" sz="2400" b="1" dirty="0">
                <a:solidFill>
                  <a:srgbClr val="0070C0"/>
                </a:solidFill>
                <a:latin typeface="Arial" panose="020B0604020202020204" pitchFamily="34" charset="0"/>
                <a:cs typeface="Arial" panose="020B0604020202020204" pitchFamily="34" charset="0"/>
              </a:rPr>
              <a:t>Boolean Type</a:t>
            </a:r>
          </a:p>
          <a:p>
            <a:pPr>
              <a:lnSpc>
                <a:spcPct val="150000"/>
              </a:lnSpc>
            </a:pPr>
            <a:r>
              <a:rPr lang="en-US" altLang="en-US" sz="2000" dirty="0">
                <a:latin typeface="Arial" panose="020B0604020202020204" pitchFamily="34" charset="0"/>
                <a:cs typeface="Arial" panose="020B0604020202020204" pitchFamily="34" charset="0"/>
              </a:rPr>
              <a:t>Boolean type have one of two values, True or False</a:t>
            </a:r>
          </a:p>
          <a:p>
            <a:pPr>
              <a:lnSpc>
                <a:spcPct val="150000"/>
              </a:lnSpc>
            </a:pPr>
            <a:r>
              <a:rPr lang="en-US" altLang="en-US" sz="2000" dirty="0">
                <a:solidFill>
                  <a:srgbClr val="FF0000"/>
                </a:solidFill>
                <a:latin typeface="Arial" panose="020B0604020202020204" pitchFamily="34" charset="0"/>
                <a:cs typeface="Arial" panose="020B0604020202020204" pitchFamily="34" charset="0"/>
              </a:rPr>
              <a:t>&gt;&gt;&gt; a=True</a:t>
            </a:r>
          </a:p>
          <a:p>
            <a:pPr>
              <a:lnSpc>
                <a:spcPct val="150000"/>
              </a:lnSpc>
            </a:pPr>
            <a:r>
              <a:rPr lang="en-US" altLang="en-US" sz="2000" dirty="0">
                <a:solidFill>
                  <a:srgbClr val="FF0000"/>
                </a:solidFill>
                <a:latin typeface="Arial" panose="020B0604020202020204" pitchFamily="34" charset="0"/>
                <a:cs typeface="Arial" panose="020B0604020202020204" pitchFamily="34" charset="0"/>
              </a:rPr>
              <a:t>&gt;&gt;&gt; print(a)</a:t>
            </a:r>
          </a:p>
          <a:p>
            <a:pPr>
              <a:lnSpc>
                <a:spcPct val="150000"/>
              </a:lnSpc>
            </a:pPr>
            <a:r>
              <a:rPr lang="en-US" altLang="en-US" sz="2000" dirty="0">
                <a:solidFill>
                  <a:srgbClr val="FF0000"/>
                </a:solidFill>
                <a:latin typeface="Arial" panose="020B0604020202020204" pitchFamily="34" charset="0"/>
                <a:cs typeface="Arial" panose="020B0604020202020204" pitchFamily="34" charset="0"/>
              </a:rPr>
              <a:t>True</a:t>
            </a:r>
          </a:p>
          <a:p>
            <a:pPr>
              <a:lnSpc>
                <a:spcPct val="150000"/>
              </a:lnSpc>
            </a:pPr>
            <a:r>
              <a:rPr lang="en-US" altLang="en-US" sz="2000" dirty="0">
                <a:solidFill>
                  <a:srgbClr val="FF0000"/>
                </a:solidFill>
                <a:latin typeface="Arial" panose="020B0604020202020204" pitchFamily="34" charset="0"/>
                <a:cs typeface="Arial" panose="020B0604020202020204" pitchFamily="34" charset="0"/>
              </a:rPr>
              <a:t>&gt;&gt;&gt; type(a)</a:t>
            </a:r>
          </a:p>
          <a:p>
            <a:pPr>
              <a:lnSpc>
                <a:spcPct val="150000"/>
              </a:lnSpc>
            </a:pPr>
            <a:r>
              <a:rPr lang="en-US" altLang="en-US" sz="2000" dirty="0">
                <a:solidFill>
                  <a:srgbClr val="FF0000"/>
                </a:solidFill>
                <a:latin typeface="Arial" panose="020B0604020202020204" pitchFamily="34" charset="0"/>
                <a:cs typeface="Arial" panose="020B0604020202020204" pitchFamily="34" charset="0"/>
              </a:rPr>
              <a:t>&lt;class 'bool'&gt;</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12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a:t>
            </a:r>
            <a:r>
              <a:rPr lang="en-IN" sz="2800" b="1" dirty="0">
                <a:solidFill>
                  <a:srgbClr val="222222"/>
                </a:solidFill>
                <a:latin typeface="Arial" panose="020B0604020202020204" pitchFamily="34" charset="0"/>
                <a:cs typeface="Arial" panose="020B0604020202020204" pitchFamily="34" charset="0"/>
              </a:rPr>
              <a:t>Built-In Functions</a:t>
            </a: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F8064BA6-ABCC-4207-BB5F-F424B3C5D3EB}"/>
              </a:ext>
            </a:extLst>
          </p:cNvPr>
          <p:cNvGraphicFramePr>
            <a:graphicFrameLocks noGrp="1"/>
          </p:cNvGraphicFramePr>
          <p:nvPr>
            <p:extLst>
              <p:ext uri="{D42A27DB-BD31-4B8C-83A1-F6EECF244321}">
                <p14:modId xmlns:p14="http://schemas.microsoft.com/office/powerpoint/2010/main" val="3708988993"/>
              </p:ext>
            </p:extLst>
          </p:nvPr>
        </p:nvGraphicFramePr>
        <p:xfrm>
          <a:off x="697203" y="1539240"/>
          <a:ext cx="7673394" cy="5090162"/>
        </p:xfrm>
        <a:graphic>
          <a:graphicData uri="http://schemas.openxmlformats.org/drawingml/2006/table">
            <a:tbl>
              <a:tblPr/>
              <a:tblGrid>
                <a:gridCol w="1567869">
                  <a:extLst>
                    <a:ext uri="{9D8B030D-6E8A-4147-A177-3AD203B41FA5}">
                      <a16:colId xmlns:a16="http://schemas.microsoft.com/office/drawing/2014/main" val="1343289115"/>
                    </a:ext>
                  </a:extLst>
                </a:gridCol>
                <a:gridCol w="6105525">
                  <a:extLst>
                    <a:ext uri="{9D8B030D-6E8A-4147-A177-3AD203B41FA5}">
                      <a16:colId xmlns:a16="http://schemas.microsoft.com/office/drawing/2014/main" val="1244522280"/>
                    </a:ext>
                  </a:extLst>
                </a:gridCol>
              </a:tblGrid>
              <a:tr h="533646">
                <a:tc>
                  <a:txBody>
                    <a:bodyPr/>
                    <a:lstStyle/>
                    <a:p>
                      <a:pPr algn="l" fontAlgn="b"/>
                      <a:r>
                        <a:rPr lang="en-IN" sz="2000" b="1" dirty="0">
                          <a:effectLst/>
                          <a:latin typeface="Arial" panose="020B0604020202020204" pitchFamily="34" charset="0"/>
                          <a:cs typeface="Arial" panose="020B0604020202020204" pitchFamily="34" charset="0"/>
                        </a:rPr>
                        <a:t>Function</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2000" b="1" dirty="0">
                          <a:effectLst/>
                          <a:latin typeface="Arial" panose="020B0604020202020204" pitchFamily="34" charset="0"/>
                          <a:cs typeface="Arial" panose="020B0604020202020204" pitchFamily="34" charset="0"/>
                        </a:rPr>
                        <a:t>Description</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93606794"/>
                  </a:ext>
                </a:extLst>
              </a:tr>
              <a:tr h="533646">
                <a:tc>
                  <a:txBody>
                    <a:bodyPr/>
                    <a:lstStyle/>
                    <a:p>
                      <a:pPr fontAlgn="t"/>
                      <a:r>
                        <a:rPr lang="en-IN" sz="2000">
                          <a:effectLst/>
                          <a:latin typeface="Arial" panose="020B0604020202020204" pitchFamily="34" charset="0"/>
                          <a:cs typeface="Arial" panose="020B0604020202020204" pitchFamily="34" charset="0"/>
                        </a:rPr>
                        <a:t>abs()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dirty="0">
                          <a:effectLst/>
                          <a:latin typeface="Arial" panose="020B0604020202020204" pitchFamily="34" charset="0"/>
                          <a:cs typeface="Arial" panose="020B0604020202020204" pitchFamily="34" charset="0"/>
                        </a:rPr>
                        <a:t>Returns absolute value of a number</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695489990"/>
                  </a:ext>
                </a:extLst>
              </a:tr>
              <a:tr h="533646">
                <a:tc>
                  <a:txBody>
                    <a:bodyPr/>
                    <a:lstStyle/>
                    <a:p>
                      <a:pPr fontAlgn="t"/>
                      <a:r>
                        <a:rPr lang="en-IN" sz="2000">
                          <a:effectLst/>
                          <a:latin typeface="Arial" panose="020B0604020202020204" pitchFamily="34" charset="0"/>
                          <a:cs typeface="Arial" panose="020B0604020202020204" pitchFamily="34" charset="0"/>
                        </a:rPr>
                        <a:t>divmod()</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dirty="0">
                          <a:effectLst/>
                          <a:latin typeface="Arial" panose="020B0604020202020204" pitchFamily="34" charset="0"/>
                          <a:cs typeface="Arial" panose="020B0604020202020204" pitchFamily="34" charset="0"/>
                        </a:rPr>
                        <a:t>Returns quotient and remainder of integer division</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97839950"/>
                  </a:ext>
                </a:extLst>
              </a:tr>
              <a:tr h="944143">
                <a:tc>
                  <a:txBody>
                    <a:bodyPr/>
                    <a:lstStyle/>
                    <a:p>
                      <a:pPr fontAlgn="t"/>
                      <a:r>
                        <a:rPr lang="en-IN" sz="2000">
                          <a:effectLst/>
                          <a:latin typeface="Arial" panose="020B0604020202020204" pitchFamily="34" charset="0"/>
                          <a:cs typeface="Arial" panose="020B0604020202020204" pitchFamily="34" charset="0"/>
                        </a:rPr>
                        <a:t>max()</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dirty="0">
                          <a:effectLst/>
                          <a:latin typeface="Arial" panose="020B0604020202020204" pitchFamily="34" charset="0"/>
                          <a:cs typeface="Arial" panose="020B0604020202020204" pitchFamily="34" charset="0"/>
                        </a:rPr>
                        <a:t>Returns the largest of the given arguments or items in an </a:t>
                      </a:r>
                      <a:r>
                        <a:rPr lang="en-US" sz="2000" dirty="0" err="1">
                          <a:effectLst/>
                          <a:latin typeface="Arial" panose="020B0604020202020204" pitchFamily="34" charset="0"/>
                          <a:cs typeface="Arial" panose="020B0604020202020204" pitchFamily="34" charset="0"/>
                        </a:rPr>
                        <a:t>iterable</a:t>
                      </a:r>
                      <a:endParaRPr lang="en-US" sz="2000" dirty="0">
                        <a:effectLst/>
                        <a:latin typeface="Arial" panose="020B0604020202020204" pitchFamily="34" charset="0"/>
                        <a:cs typeface="Arial" panose="020B0604020202020204" pitchFamily="34" charset="0"/>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24650432"/>
                  </a:ext>
                </a:extLst>
              </a:tr>
              <a:tr h="944143">
                <a:tc>
                  <a:txBody>
                    <a:bodyPr/>
                    <a:lstStyle/>
                    <a:p>
                      <a:pPr fontAlgn="t"/>
                      <a:r>
                        <a:rPr lang="en-IN" sz="2000">
                          <a:effectLst/>
                          <a:latin typeface="Arial" panose="020B0604020202020204" pitchFamily="34" charset="0"/>
                          <a:cs typeface="Arial" panose="020B0604020202020204" pitchFamily="34" charset="0"/>
                        </a:rPr>
                        <a:t>min()</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latin typeface="Arial" panose="020B0604020202020204" pitchFamily="34" charset="0"/>
                          <a:cs typeface="Arial" panose="020B0604020202020204" pitchFamily="34" charset="0"/>
                        </a:rPr>
                        <a:t>Returns the smallest of the given arguments or items in an iterable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22522947"/>
                  </a:ext>
                </a:extLst>
              </a:tr>
              <a:tr h="533646">
                <a:tc>
                  <a:txBody>
                    <a:bodyPr/>
                    <a:lstStyle/>
                    <a:p>
                      <a:pPr fontAlgn="t"/>
                      <a:r>
                        <a:rPr lang="en-IN" sz="2000">
                          <a:effectLst/>
                          <a:latin typeface="Arial" panose="020B0604020202020204" pitchFamily="34" charset="0"/>
                          <a:cs typeface="Arial" panose="020B0604020202020204" pitchFamily="34" charset="0"/>
                        </a:rPr>
                        <a:t>pow()</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latin typeface="Arial" panose="020B0604020202020204" pitchFamily="34" charset="0"/>
                          <a:cs typeface="Arial" panose="020B0604020202020204" pitchFamily="34" charset="0"/>
                        </a:rPr>
                        <a:t>Raises a number to a power</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34385182"/>
                  </a:ext>
                </a:extLst>
              </a:tr>
              <a:tr h="533646">
                <a:tc>
                  <a:txBody>
                    <a:bodyPr/>
                    <a:lstStyle/>
                    <a:p>
                      <a:pPr fontAlgn="t"/>
                      <a:r>
                        <a:rPr lang="en-IN" sz="2000">
                          <a:effectLst/>
                          <a:latin typeface="Arial" panose="020B0604020202020204" pitchFamily="34" charset="0"/>
                          <a:cs typeface="Arial" panose="020B0604020202020204" pitchFamily="34" charset="0"/>
                        </a:rPr>
                        <a:t>round()</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2000">
                          <a:effectLst/>
                          <a:latin typeface="Arial" panose="020B0604020202020204" pitchFamily="34" charset="0"/>
                          <a:cs typeface="Arial" panose="020B0604020202020204" pitchFamily="34" charset="0"/>
                        </a:rPr>
                        <a:t>Rounds a floating-point value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70208936"/>
                  </a:ext>
                </a:extLst>
              </a:tr>
              <a:tr h="533646">
                <a:tc>
                  <a:txBody>
                    <a:bodyPr/>
                    <a:lstStyle/>
                    <a:p>
                      <a:pPr fontAlgn="t"/>
                      <a:r>
                        <a:rPr lang="en-IN" sz="2000">
                          <a:effectLst/>
                          <a:latin typeface="Arial" panose="020B0604020202020204" pitchFamily="34" charset="0"/>
                          <a:cs typeface="Arial" panose="020B0604020202020204" pitchFamily="34" charset="0"/>
                        </a:rPr>
                        <a:t>sum()</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2000" dirty="0">
                          <a:effectLst/>
                          <a:latin typeface="Arial" panose="020B0604020202020204" pitchFamily="34" charset="0"/>
                          <a:cs typeface="Arial" panose="020B0604020202020204" pitchFamily="34" charset="0"/>
                        </a:rPr>
                        <a:t>Sums the items of an </a:t>
                      </a:r>
                      <a:r>
                        <a:rPr lang="en-US" sz="2000" dirty="0" err="1">
                          <a:effectLst/>
                          <a:latin typeface="Arial" panose="020B0604020202020204" pitchFamily="34" charset="0"/>
                          <a:cs typeface="Arial" panose="020B0604020202020204" pitchFamily="34" charset="0"/>
                        </a:rPr>
                        <a:t>iterable</a:t>
                      </a:r>
                      <a:endParaRPr lang="en-US" sz="2000" dirty="0">
                        <a:effectLst/>
                        <a:latin typeface="Arial" panose="020B0604020202020204" pitchFamily="34" charset="0"/>
                        <a:cs typeface="Arial" panose="020B0604020202020204" pitchFamily="34" charset="0"/>
                      </a:endParaRP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61131844"/>
                  </a:ext>
                </a:extLst>
              </a:tr>
            </a:tbl>
          </a:graphicData>
        </a:graphic>
      </p:graphicFrame>
      <p:sp>
        <p:nvSpPr>
          <p:cNvPr id="10" name="TextBox 9">
            <a:extLst>
              <a:ext uri="{FF2B5EF4-FFF2-40B4-BE49-F238E27FC236}">
                <a16:creationId xmlns:a16="http://schemas.microsoft.com/office/drawing/2014/main" id="{7F6E827E-6816-4CCD-A91E-A02FEF18A941}"/>
              </a:ext>
            </a:extLst>
          </p:cNvPr>
          <p:cNvSpPr txBox="1"/>
          <p:nvPr/>
        </p:nvSpPr>
        <p:spPr>
          <a:xfrm>
            <a:off x="228600" y="838200"/>
            <a:ext cx="2971800" cy="461665"/>
          </a:xfrm>
          <a:prstGeom prst="rect">
            <a:avLst/>
          </a:prstGeom>
          <a:noFill/>
        </p:spPr>
        <p:txBody>
          <a:bodyPr wrap="square" rtlCol="0">
            <a:spAutoFit/>
          </a:bodyPr>
          <a:lstStyle/>
          <a:p>
            <a:r>
              <a:rPr lang="en-US" sz="2400" b="1" dirty="0">
                <a:solidFill>
                  <a:srgbClr val="0070C0"/>
                </a:solidFill>
                <a:latin typeface="Arial" panose="020B0604020202020204" pitchFamily="34" charset="0"/>
                <a:cs typeface="Arial" panose="020B0604020202020204" pitchFamily="34" charset="0"/>
              </a:rPr>
              <a:t>Math functions</a:t>
            </a:r>
            <a:endParaRPr lang="en-IN"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2664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 – Type Conversion</a:t>
            </a:r>
          </a:p>
          <a:p>
            <a:endParaRPr lang="en-IN" sz="2800" b="1" dirty="0">
              <a:solidFill>
                <a:srgbClr val="222222"/>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51352"/>
            <a:ext cx="952500" cy="786848"/>
          </a:xfrm>
          <a:prstGeom prst="rect">
            <a:avLst/>
          </a:prstGeom>
        </p:spPr>
      </p:pic>
      <p:sp>
        <p:nvSpPr>
          <p:cNvPr id="2" name="Rectangle 1">
            <a:extLst>
              <a:ext uri="{FF2B5EF4-FFF2-40B4-BE49-F238E27FC236}">
                <a16:creationId xmlns:a16="http://schemas.microsoft.com/office/drawing/2014/main" id="{175E3DC4-561A-4BB8-8BD3-8066A629AF4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B359C71A-3E5A-4941-8C84-405C9FA9D4BC}"/>
              </a:ext>
            </a:extLst>
          </p:cNvPr>
          <p:cNvGraphicFramePr>
            <a:graphicFrameLocks noGrp="1"/>
          </p:cNvGraphicFramePr>
          <p:nvPr>
            <p:extLst>
              <p:ext uri="{D42A27DB-BD31-4B8C-83A1-F6EECF244321}">
                <p14:modId xmlns:p14="http://schemas.microsoft.com/office/powerpoint/2010/main" val="389625043"/>
              </p:ext>
            </p:extLst>
          </p:nvPr>
        </p:nvGraphicFramePr>
        <p:xfrm>
          <a:off x="241852" y="607943"/>
          <a:ext cx="8610600" cy="6097652"/>
        </p:xfrm>
        <a:graphic>
          <a:graphicData uri="http://schemas.openxmlformats.org/drawingml/2006/table">
            <a:tbl>
              <a:tblPr/>
              <a:tblGrid>
                <a:gridCol w="1250203">
                  <a:extLst>
                    <a:ext uri="{9D8B030D-6E8A-4147-A177-3AD203B41FA5}">
                      <a16:colId xmlns:a16="http://schemas.microsoft.com/office/drawing/2014/main" val="933202127"/>
                    </a:ext>
                  </a:extLst>
                </a:gridCol>
                <a:gridCol w="7360397">
                  <a:extLst>
                    <a:ext uri="{9D8B030D-6E8A-4147-A177-3AD203B41FA5}">
                      <a16:colId xmlns:a16="http://schemas.microsoft.com/office/drawing/2014/main" val="3507060703"/>
                    </a:ext>
                  </a:extLst>
                </a:gridCol>
              </a:tblGrid>
              <a:tr h="428149">
                <a:tc>
                  <a:txBody>
                    <a:bodyPr/>
                    <a:lstStyle/>
                    <a:p>
                      <a:pPr algn="l" fontAlgn="b"/>
                      <a:r>
                        <a:rPr lang="en-IN" sz="2000" b="1">
                          <a:effectLst/>
                          <a:latin typeface="Arial" panose="020B0604020202020204" pitchFamily="34" charset="0"/>
                          <a:cs typeface="Arial" panose="020B0604020202020204" pitchFamily="34" charset="0"/>
                        </a:rPr>
                        <a:t>Function</a:t>
                      </a:r>
                    </a:p>
                  </a:txBody>
                  <a:tcPr marL="41145" marR="41145" marT="20573" marB="20573"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2000" b="1" dirty="0">
                          <a:effectLst/>
                          <a:latin typeface="Arial" panose="020B0604020202020204" pitchFamily="34" charset="0"/>
                          <a:cs typeface="Arial" panose="020B0604020202020204" pitchFamily="34" charset="0"/>
                        </a:rPr>
                        <a:t>Description</a:t>
                      </a:r>
                    </a:p>
                  </a:txBody>
                  <a:tcPr marL="41145" marR="41145" marT="20573" marB="20573"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29843743"/>
                  </a:ext>
                </a:extLst>
              </a:tr>
              <a:tr h="509219">
                <a:tc>
                  <a:txBody>
                    <a:bodyPr/>
                    <a:lstStyle/>
                    <a:p>
                      <a:pPr fontAlgn="t"/>
                      <a:r>
                        <a:rPr lang="en-IN" sz="1800" b="1">
                          <a:effectLst/>
                          <a:latin typeface="Arial" panose="020B0604020202020204" pitchFamily="34" charset="0"/>
                          <a:cs typeface="Arial" panose="020B0604020202020204" pitchFamily="34" charset="0"/>
                        </a:rPr>
                        <a:t>ascii()</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dirty="0">
                          <a:effectLst/>
                          <a:latin typeface="Arial" panose="020B0604020202020204" pitchFamily="34" charset="0"/>
                          <a:cs typeface="Arial" panose="020B0604020202020204" pitchFamily="34" charset="0"/>
                        </a:rPr>
                        <a:t>Returns a string containing a printable representation of an object</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77644131"/>
                  </a:ext>
                </a:extLst>
              </a:tr>
              <a:tr h="390426">
                <a:tc>
                  <a:txBody>
                    <a:bodyPr/>
                    <a:lstStyle/>
                    <a:p>
                      <a:pPr fontAlgn="t"/>
                      <a:r>
                        <a:rPr lang="en-IN" sz="1800" b="1">
                          <a:effectLst/>
                          <a:latin typeface="Arial" panose="020B0604020202020204" pitchFamily="34" charset="0"/>
                          <a:cs typeface="Arial" panose="020B0604020202020204" pitchFamily="34" charset="0"/>
                        </a:rPr>
                        <a:t>bin()</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a:effectLst/>
                          <a:latin typeface="Arial" panose="020B0604020202020204" pitchFamily="34" charset="0"/>
                          <a:cs typeface="Arial" panose="020B0604020202020204" pitchFamily="34" charset="0"/>
                        </a:rPr>
                        <a:t>Converts an integer to a binary string</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04127053"/>
                  </a:ext>
                </a:extLst>
              </a:tr>
              <a:tr h="390426">
                <a:tc>
                  <a:txBody>
                    <a:bodyPr/>
                    <a:lstStyle/>
                    <a:p>
                      <a:pPr fontAlgn="t"/>
                      <a:r>
                        <a:rPr lang="en-IN" sz="1800" b="1">
                          <a:effectLst/>
                          <a:latin typeface="Arial" panose="020B0604020202020204" pitchFamily="34" charset="0"/>
                          <a:cs typeface="Arial" panose="020B0604020202020204" pitchFamily="34" charset="0"/>
                        </a:rPr>
                        <a:t>bool()</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a:effectLst/>
                          <a:latin typeface="Arial" panose="020B0604020202020204" pitchFamily="34" charset="0"/>
                          <a:cs typeface="Arial" panose="020B0604020202020204" pitchFamily="34" charset="0"/>
                        </a:rPr>
                        <a:t>Converts an argument to a Boolean value</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32772333"/>
                  </a:ext>
                </a:extLst>
              </a:tr>
              <a:tr h="509219">
                <a:tc>
                  <a:txBody>
                    <a:bodyPr/>
                    <a:lstStyle/>
                    <a:p>
                      <a:pPr fontAlgn="t"/>
                      <a:r>
                        <a:rPr lang="en-IN" sz="1800" b="1">
                          <a:effectLst/>
                          <a:latin typeface="Arial" panose="020B0604020202020204" pitchFamily="34" charset="0"/>
                          <a:cs typeface="Arial" panose="020B0604020202020204" pitchFamily="34" charset="0"/>
                        </a:rPr>
                        <a:t>chr()</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dirty="0">
                          <a:effectLst/>
                          <a:latin typeface="Arial" panose="020B0604020202020204" pitchFamily="34" charset="0"/>
                          <a:cs typeface="Arial" panose="020B0604020202020204" pitchFamily="34" charset="0"/>
                        </a:rPr>
                        <a:t>Returns string representation of character given by integer argument</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60845408"/>
                  </a:ext>
                </a:extLst>
              </a:tr>
              <a:tr h="390426">
                <a:tc>
                  <a:txBody>
                    <a:bodyPr/>
                    <a:lstStyle/>
                    <a:p>
                      <a:pPr fontAlgn="t"/>
                      <a:r>
                        <a:rPr lang="en-IN" sz="1800" b="1">
                          <a:effectLst/>
                          <a:latin typeface="Arial" panose="020B0604020202020204" pitchFamily="34" charset="0"/>
                          <a:cs typeface="Arial" panose="020B0604020202020204" pitchFamily="34" charset="0"/>
                        </a:rPr>
                        <a:t>complex()</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dirty="0">
                          <a:effectLst/>
                          <a:latin typeface="Arial" panose="020B0604020202020204" pitchFamily="34" charset="0"/>
                          <a:cs typeface="Arial" panose="020B0604020202020204" pitchFamily="34" charset="0"/>
                        </a:rPr>
                        <a:t>Returns a complex number constructed from arguments</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02331345"/>
                  </a:ext>
                </a:extLst>
              </a:tr>
              <a:tr h="509219">
                <a:tc>
                  <a:txBody>
                    <a:bodyPr/>
                    <a:lstStyle/>
                    <a:p>
                      <a:pPr fontAlgn="t"/>
                      <a:r>
                        <a:rPr lang="en-IN" sz="1800" b="1">
                          <a:effectLst/>
                          <a:latin typeface="Arial" panose="020B0604020202020204" pitchFamily="34" charset="0"/>
                          <a:cs typeface="Arial" panose="020B0604020202020204" pitchFamily="34" charset="0"/>
                        </a:rPr>
                        <a:t>float()</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dirty="0">
                          <a:effectLst/>
                          <a:latin typeface="Arial" panose="020B0604020202020204" pitchFamily="34" charset="0"/>
                          <a:cs typeface="Arial" panose="020B0604020202020204" pitchFamily="34" charset="0"/>
                        </a:rPr>
                        <a:t>Returns a floating-point object constructed from a number or string</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15505504"/>
                  </a:ext>
                </a:extLst>
              </a:tr>
              <a:tr h="390426">
                <a:tc>
                  <a:txBody>
                    <a:bodyPr/>
                    <a:lstStyle/>
                    <a:p>
                      <a:pPr fontAlgn="t"/>
                      <a:r>
                        <a:rPr lang="en-IN" sz="1800" b="1">
                          <a:effectLst/>
                          <a:latin typeface="Arial" panose="020B0604020202020204" pitchFamily="34" charset="0"/>
                          <a:cs typeface="Arial" panose="020B0604020202020204" pitchFamily="34" charset="0"/>
                        </a:rPr>
                        <a:t>hex()</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dirty="0">
                          <a:effectLst/>
                          <a:latin typeface="Arial" panose="020B0604020202020204" pitchFamily="34" charset="0"/>
                          <a:cs typeface="Arial" panose="020B0604020202020204" pitchFamily="34" charset="0"/>
                        </a:rPr>
                        <a:t>Converts an integer to a hexadecimal string</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25789973"/>
                  </a:ext>
                </a:extLst>
              </a:tr>
              <a:tr h="509219">
                <a:tc>
                  <a:txBody>
                    <a:bodyPr/>
                    <a:lstStyle/>
                    <a:p>
                      <a:pPr fontAlgn="t"/>
                      <a:r>
                        <a:rPr lang="en-IN" sz="1800" b="1">
                          <a:effectLst/>
                          <a:latin typeface="Arial" panose="020B0604020202020204" pitchFamily="34" charset="0"/>
                          <a:cs typeface="Arial" panose="020B0604020202020204" pitchFamily="34" charset="0"/>
                        </a:rPr>
                        <a:t>int()</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a:effectLst/>
                          <a:latin typeface="Arial" panose="020B0604020202020204" pitchFamily="34" charset="0"/>
                          <a:cs typeface="Arial" panose="020B0604020202020204" pitchFamily="34" charset="0"/>
                        </a:rPr>
                        <a:t>Returns an integer object constructed from a number or string</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918371846"/>
                  </a:ext>
                </a:extLst>
              </a:tr>
              <a:tr h="390426">
                <a:tc>
                  <a:txBody>
                    <a:bodyPr/>
                    <a:lstStyle/>
                    <a:p>
                      <a:pPr fontAlgn="t"/>
                      <a:r>
                        <a:rPr lang="en-IN" sz="1800" b="1">
                          <a:effectLst/>
                          <a:latin typeface="Arial" panose="020B0604020202020204" pitchFamily="34" charset="0"/>
                          <a:cs typeface="Arial" panose="020B0604020202020204" pitchFamily="34" charset="0"/>
                        </a:rPr>
                        <a:t>oct()</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a:effectLst/>
                          <a:latin typeface="Arial" panose="020B0604020202020204" pitchFamily="34" charset="0"/>
                          <a:cs typeface="Arial" panose="020B0604020202020204" pitchFamily="34" charset="0"/>
                        </a:rPr>
                        <a:t>Converts an integer to an octal string</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00949853"/>
                  </a:ext>
                </a:extLst>
              </a:tr>
              <a:tr h="390426">
                <a:tc>
                  <a:txBody>
                    <a:bodyPr/>
                    <a:lstStyle/>
                    <a:p>
                      <a:pPr fontAlgn="t"/>
                      <a:r>
                        <a:rPr lang="en-IN" sz="1800" b="1">
                          <a:effectLst/>
                          <a:latin typeface="Arial" panose="020B0604020202020204" pitchFamily="34" charset="0"/>
                          <a:cs typeface="Arial" panose="020B0604020202020204" pitchFamily="34" charset="0"/>
                        </a:rPr>
                        <a:t>ord()</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a:effectLst/>
                          <a:latin typeface="Arial" panose="020B0604020202020204" pitchFamily="34" charset="0"/>
                          <a:cs typeface="Arial" panose="020B0604020202020204" pitchFamily="34" charset="0"/>
                        </a:rPr>
                        <a:t>Returns integer representation of a character</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11533394"/>
                  </a:ext>
                </a:extLst>
              </a:tr>
              <a:tr h="509219">
                <a:tc>
                  <a:txBody>
                    <a:bodyPr/>
                    <a:lstStyle/>
                    <a:p>
                      <a:pPr fontAlgn="t"/>
                      <a:r>
                        <a:rPr lang="en-IN" sz="1800" b="1">
                          <a:effectLst/>
                          <a:latin typeface="Arial" panose="020B0604020202020204" pitchFamily="34" charset="0"/>
                          <a:cs typeface="Arial" panose="020B0604020202020204" pitchFamily="34" charset="0"/>
                        </a:rPr>
                        <a:t>repr()</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a:effectLst/>
                          <a:latin typeface="Arial" panose="020B0604020202020204" pitchFamily="34" charset="0"/>
                          <a:cs typeface="Arial" panose="020B0604020202020204" pitchFamily="34" charset="0"/>
                        </a:rPr>
                        <a:t>Returns a string containing a printable representation of an object</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2492512"/>
                  </a:ext>
                </a:extLst>
              </a:tr>
              <a:tr h="390426">
                <a:tc>
                  <a:txBody>
                    <a:bodyPr/>
                    <a:lstStyle/>
                    <a:p>
                      <a:pPr fontAlgn="t"/>
                      <a:r>
                        <a:rPr lang="en-IN" sz="1800" b="1">
                          <a:effectLst/>
                          <a:latin typeface="Arial" panose="020B0604020202020204" pitchFamily="34" charset="0"/>
                          <a:cs typeface="Arial" panose="020B0604020202020204" pitchFamily="34" charset="0"/>
                        </a:rPr>
                        <a:t>str()</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a:effectLst/>
                          <a:latin typeface="Arial" panose="020B0604020202020204" pitchFamily="34" charset="0"/>
                          <a:cs typeface="Arial" panose="020B0604020202020204" pitchFamily="34" charset="0"/>
                        </a:rPr>
                        <a:t>Returns a string version of an object</a:t>
                      </a:r>
                    </a:p>
                  </a:txBody>
                  <a:tcPr marL="41145" marR="41145" marT="20573" marB="2057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15227160"/>
                  </a:ext>
                </a:extLst>
              </a:tr>
              <a:tr h="390426">
                <a:tc>
                  <a:txBody>
                    <a:bodyPr/>
                    <a:lstStyle/>
                    <a:p>
                      <a:pPr fontAlgn="t"/>
                      <a:r>
                        <a:rPr lang="en-IN" sz="1800" b="1" dirty="0">
                          <a:effectLst/>
                          <a:latin typeface="Arial" panose="020B0604020202020204" pitchFamily="34" charset="0"/>
                          <a:cs typeface="Arial" panose="020B0604020202020204" pitchFamily="34" charset="0"/>
                        </a:rPr>
                        <a:t>type()</a:t>
                      </a:r>
                    </a:p>
                  </a:txBody>
                  <a:tcPr marL="41145" marR="41145" marT="20573" marB="20573">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1800" dirty="0">
                          <a:effectLst/>
                          <a:latin typeface="Arial" panose="020B0604020202020204" pitchFamily="34" charset="0"/>
                          <a:cs typeface="Arial" panose="020B0604020202020204" pitchFamily="34" charset="0"/>
                        </a:rPr>
                        <a:t>Returns the type of an object or creates a new type object</a:t>
                      </a:r>
                    </a:p>
                  </a:txBody>
                  <a:tcPr marL="41145" marR="41145" marT="20573" marB="20573">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44290922"/>
                  </a:ext>
                </a:extLst>
              </a:tr>
            </a:tbl>
          </a:graphicData>
        </a:graphic>
      </p:graphicFrame>
    </p:spTree>
    <p:extLst>
      <p:ext uri="{BB962C8B-B14F-4D97-AF65-F5344CB8AC3E}">
        <p14:creationId xmlns:p14="http://schemas.microsoft.com/office/powerpoint/2010/main" val="1866990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
            <a:ext cx="8229600" cy="742950"/>
          </a:xfrm>
        </p:spPr>
        <p:txBody>
          <a:bodyPr>
            <a:normAutofit/>
          </a:bodyPr>
          <a:lstStyle/>
          <a:p>
            <a:r>
              <a:rPr lang="en-US" sz="3200" b="1" dirty="0"/>
              <a:t>Python Operators</a:t>
            </a:r>
          </a:p>
        </p:txBody>
      </p:sp>
      <p:sp>
        <p:nvSpPr>
          <p:cNvPr id="3" name="Rectangle 2"/>
          <p:cNvSpPr/>
          <p:nvPr/>
        </p:nvSpPr>
        <p:spPr>
          <a:xfrm>
            <a:off x="457200" y="990600"/>
            <a:ext cx="8001000" cy="3728649"/>
          </a:xfrm>
          <a:prstGeom prst="rect">
            <a:avLst/>
          </a:prstGeom>
        </p:spPr>
        <p:txBody>
          <a:bodyPr wrap="square">
            <a:spAutoFit/>
          </a:bodyPr>
          <a:lstStyle/>
          <a:p>
            <a:pPr>
              <a:lnSpc>
                <a:spcPct val="150000"/>
              </a:lnSpc>
            </a:pPr>
            <a:r>
              <a:rPr lang="en-US" sz="2000" dirty="0">
                <a:solidFill>
                  <a:srgbClr val="000000"/>
                </a:solidFill>
                <a:latin typeface="Arial" panose="020B0604020202020204" pitchFamily="34" charset="0"/>
                <a:cs typeface="Arial" panose="020B0604020202020204" pitchFamily="34" charset="0"/>
              </a:rPr>
              <a:t>Python provides a variety of operators described as follows.</a:t>
            </a:r>
          </a:p>
          <a:p>
            <a:pPr marL="285750" indent="-285750">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Arithmetic operators</a:t>
            </a:r>
          </a:p>
          <a:p>
            <a:pPr marL="285750" indent="-285750">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Comparison operators</a:t>
            </a:r>
          </a:p>
          <a:p>
            <a:pPr marL="285750" indent="-285750">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Assignment Operators</a:t>
            </a:r>
          </a:p>
          <a:p>
            <a:pPr marL="285750" indent="-285750">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Logical Operators</a:t>
            </a:r>
          </a:p>
          <a:p>
            <a:pPr marL="285750" indent="-285750">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Bitwise Operators</a:t>
            </a:r>
          </a:p>
          <a:p>
            <a:pPr marL="285750" indent="-285750">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Membership Operators</a:t>
            </a:r>
          </a:p>
          <a:p>
            <a:pPr marL="285750" indent="-285750">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Identity Operators</a:t>
            </a:r>
            <a:endParaRPr lang="en-US" sz="2000" b="0" dirty="0">
              <a:solidFill>
                <a:srgbClr val="000000"/>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DBED93A-8721-4915-A40C-553BBFB70757}"/>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56131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91500" y="34721"/>
            <a:ext cx="952500" cy="803479"/>
          </a:xfrm>
          <a:prstGeom prst="rect">
            <a:avLst/>
          </a:prstGeom>
        </p:spPr>
      </p:pic>
      <p:sp>
        <p:nvSpPr>
          <p:cNvPr id="8" name="object 2">
            <a:extLst>
              <a:ext uri="{FF2B5EF4-FFF2-40B4-BE49-F238E27FC236}">
                <a16:creationId xmlns:a16="http://schemas.microsoft.com/office/drawing/2014/main" id="{35D3A986-30B6-4429-B603-BB14CC54D13D}"/>
              </a:ext>
            </a:extLst>
          </p:cNvPr>
          <p:cNvSpPr txBox="1">
            <a:spLocks/>
          </p:cNvSpPr>
          <p:nvPr/>
        </p:nvSpPr>
        <p:spPr>
          <a:xfrm>
            <a:off x="690473" y="580328"/>
            <a:ext cx="4444551" cy="443070"/>
          </a:xfrm>
          <a:prstGeom prst="rect">
            <a:avLst/>
          </a:prstGeom>
        </p:spPr>
        <p:txBody>
          <a:bodyPr vert="horz" wrap="square" lIns="0" tIns="1206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lgn="l">
              <a:spcBef>
                <a:spcPts val="95"/>
              </a:spcBef>
            </a:pPr>
            <a:r>
              <a:rPr lang="en-IN" sz="2800" b="1" i="1" spc="-5" dirty="0">
                <a:solidFill>
                  <a:srgbClr val="7030A0"/>
                </a:solidFill>
                <a:latin typeface="Times New Roman"/>
                <a:cs typeface="Times New Roman"/>
              </a:rPr>
              <a:t>Python Code</a:t>
            </a:r>
            <a:r>
              <a:rPr lang="en-IN" sz="2800" b="1" i="1" spc="-25" dirty="0">
                <a:solidFill>
                  <a:srgbClr val="7030A0"/>
                </a:solidFill>
                <a:latin typeface="Times New Roman"/>
                <a:cs typeface="Times New Roman"/>
              </a:rPr>
              <a:t> </a:t>
            </a:r>
            <a:r>
              <a:rPr lang="en-IN" sz="2800" b="1" i="1" spc="-5" dirty="0">
                <a:solidFill>
                  <a:srgbClr val="7030A0"/>
                </a:solidFill>
                <a:latin typeface="Times New Roman"/>
                <a:cs typeface="Times New Roman"/>
              </a:rPr>
              <a:t>Execution</a:t>
            </a:r>
            <a:endParaRPr lang="en-IN" sz="2800" b="1" dirty="0">
              <a:solidFill>
                <a:srgbClr val="7030A0"/>
              </a:solidFill>
              <a:latin typeface="Times New Roman"/>
              <a:cs typeface="Times New Roman"/>
            </a:endParaRPr>
          </a:p>
        </p:txBody>
      </p:sp>
      <p:sp>
        <p:nvSpPr>
          <p:cNvPr id="9" name="object 3">
            <a:extLst>
              <a:ext uri="{FF2B5EF4-FFF2-40B4-BE49-F238E27FC236}">
                <a16:creationId xmlns:a16="http://schemas.microsoft.com/office/drawing/2014/main" id="{FADB5B4E-CB4B-4F9D-B1A2-B5502BAF38CD}"/>
              </a:ext>
            </a:extLst>
          </p:cNvPr>
          <p:cNvSpPr txBox="1"/>
          <p:nvPr/>
        </p:nvSpPr>
        <p:spPr>
          <a:xfrm>
            <a:off x="228600" y="1153769"/>
            <a:ext cx="8145780" cy="2251386"/>
          </a:xfrm>
          <a:prstGeom prst="rect">
            <a:avLst/>
          </a:prstGeom>
        </p:spPr>
        <p:txBody>
          <a:bodyPr vert="horz" wrap="square" lIns="0" tIns="12065" rIns="0" bIns="0" rtlCol="0">
            <a:spAutoFit/>
          </a:bodyPr>
          <a:lstStyle/>
          <a:p>
            <a:pPr marL="354965" marR="5080" indent="-342900" algn="just">
              <a:lnSpc>
                <a:spcPct val="150000"/>
              </a:lnSpc>
              <a:buClr>
                <a:srgbClr val="C00000"/>
              </a:buClr>
              <a:buFont typeface="Arial"/>
              <a:buChar char="•"/>
              <a:tabLst>
                <a:tab pos="355600" algn="l"/>
              </a:tabLst>
            </a:pPr>
            <a:r>
              <a:rPr sz="2500" spc="-25" dirty="0">
                <a:solidFill>
                  <a:srgbClr val="2E2B1F"/>
                </a:solidFill>
                <a:latin typeface="Times New Roman"/>
                <a:cs typeface="Times New Roman"/>
              </a:rPr>
              <a:t>Python’s </a:t>
            </a:r>
            <a:r>
              <a:rPr sz="2500" dirty="0">
                <a:solidFill>
                  <a:srgbClr val="2E2B1F"/>
                </a:solidFill>
                <a:latin typeface="Times New Roman"/>
                <a:cs typeface="Times New Roman"/>
              </a:rPr>
              <a:t>traditional </a:t>
            </a:r>
            <a:r>
              <a:rPr sz="2500" spc="-5" dirty="0">
                <a:solidFill>
                  <a:srgbClr val="2E2B1F"/>
                </a:solidFill>
                <a:latin typeface="Times New Roman"/>
                <a:cs typeface="Times New Roman"/>
              </a:rPr>
              <a:t>runtime execution model: </a:t>
            </a:r>
            <a:r>
              <a:rPr sz="2500" dirty="0">
                <a:solidFill>
                  <a:srgbClr val="2E2B1F"/>
                </a:solidFill>
                <a:latin typeface="Times New Roman"/>
                <a:cs typeface="Times New Roman"/>
              </a:rPr>
              <a:t>source code  </a:t>
            </a:r>
            <a:r>
              <a:rPr sz="2500" spc="-5" dirty="0">
                <a:solidFill>
                  <a:srgbClr val="2E2B1F"/>
                </a:solidFill>
                <a:latin typeface="Times New Roman"/>
                <a:cs typeface="Times New Roman"/>
              </a:rPr>
              <a:t>you </a:t>
            </a:r>
            <a:r>
              <a:rPr sz="2500" dirty="0">
                <a:solidFill>
                  <a:srgbClr val="2E2B1F"/>
                </a:solidFill>
                <a:latin typeface="Times New Roman"/>
                <a:cs typeface="Times New Roman"/>
              </a:rPr>
              <a:t>type </a:t>
            </a:r>
            <a:r>
              <a:rPr sz="2500" spc="-5" dirty="0">
                <a:solidFill>
                  <a:srgbClr val="2E2B1F"/>
                </a:solidFill>
                <a:latin typeface="Times New Roman"/>
                <a:cs typeface="Times New Roman"/>
              </a:rPr>
              <a:t>is translated </a:t>
            </a:r>
            <a:r>
              <a:rPr sz="2500" dirty="0">
                <a:solidFill>
                  <a:srgbClr val="2E2B1F"/>
                </a:solidFill>
                <a:latin typeface="Times New Roman"/>
                <a:cs typeface="Times New Roman"/>
              </a:rPr>
              <a:t>to byte code, which </a:t>
            </a:r>
            <a:r>
              <a:rPr sz="2500" spc="-5" dirty="0">
                <a:solidFill>
                  <a:srgbClr val="2E2B1F"/>
                </a:solidFill>
                <a:latin typeface="Times New Roman"/>
                <a:cs typeface="Times New Roman"/>
              </a:rPr>
              <a:t>is </a:t>
            </a:r>
            <a:r>
              <a:rPr sz="2500" dirty="0">
                <a:solidFill>
                  <a:srgbClr val="2E2B1F"/>
                </a:solidFill>
                <a:latin typeface="Times New Roman"/>
                <a:cs typeface="Times New Roman"/>
              </a:rPr>
              <a:t>then </a:t>
            </a:r>
            <a:r>
              <a:rPr sz="2500" spc="-5" dirty="0">
                <a:solidFill>
                  <a:srgbClr val="2E2B1F"/>
                </a:solidFill>
                <a:latin typeface="Times New Roman"/>
                <a:cs typeface="Times New Roman"/>
              </a:rPr>
              <a:t>run by the  Python </a:t>
            </a:r>
            <a:r>
              <a:rPr sz="2500" spc="-25" dirty="0">
                <a:solidFill>
                  <a:srgbClr val="2E2B1F"/>
                </a:solidFill>
                <a:latin typeface="Times New Roman"/>
                <a:cs typeface="Times New Roman"/>
              </a:rPr>
              <a:t>Virtual </a:t>
            </a:r>
            <a:r>
              <a:rPr sz="2500" dirty="0">
                <a:solidFill>
                  <a:srgbClr val="2E2B1F"/>
                </a:solidFill>
                <a:latin typeface="Times New Roman"/>
                <a:cs typeface="Times New Roman"/>
              </a:rPr>
              <a:t>Machine. </a:t>
            </a:r>
            <a:r>
              <a:rPr sz="2500" spc="-65" dirty="0">
                <a:solidFill>
                  <a:srgbClr val="2E2B1F"/>
                </a:solidFill>
                <a:latin typeface="Times New Roman"/>
                <a:cs typeface="Times New Roman"/>
              </a:rPr>
              <a:t>Your </a:t>
            </a:r>
            <a:r>
              <a:rPr sz="2500" spc="-5" dirty="0">
                <a:solidFill>
                  <a:srgbClr val="2E2B1F"/>
                </a:solidFill>
                <a:latin typeface="Times New Roman"/>
                <a:cs typeface="Times New Roman"/>
              </a:rPr>
              <a:t>code is </a:t>
            </a:r>
            <a:r>
              <a:rPr sz="2500" dirty="0">
                <a:solidFill>
                  <a:srgbClr val="2E2B1F"/>
                </a:solidFill>
                <a:latin typeface="Times New Roman"/>
                <a:cs typeface="Times New Roman"/>
              </a:rPr>
              <a:t>automatically  </a:t>
            </a:r>
            <a:r>
              <a:rPr sz="2500" spc="-5" dirty="0">
                <a:solidFill>
                  <a:srgbClr val="2E2B1F"/>
                </a:solidFill>
                <a:latin typeface="Times New Roman"/>
                <a:cs typeface="Times New Roman"/>
              </a:rPr>
              <a:t>compiled, but then it is</a:t>
            </a:r>
            <a:r>
              <a:rPr sz="2500" spc="110" dirty="0">
                <a:solidFill>
                  <a:srgbClr val="2E2B1F"/>
                </a:solidFill>
                <a:latin typeface="Times New Roman"/>
                <a:cs typeface="Times New Roman"/>
              </a:rPr>
              <a:t> </a:t>
            </a:r>
            <a:r>
              <a:rPr sz="2500" spc="-5" dirty="0">
                <a:solidFill>
                  <a:srgbClr val="2E2B1F"/>
                </a:solidFill>
                <a:latin typeface="Times New Roman"/>
                <a:cs typeface="Times New Roman"/>
              </a:rPr>
              <a:t>interpreted.</a:t>
            </a:r>
            <a:endParaRPr sz="2500" dirty="0">
              <a:latin typeface="Times New Roman"/>
              <a:cs typeface="Times New Roman"/>
            </a:endParaRPr>
          </a:p>
        </p:txBody>
      </p:sp>
      <p:sp>
        <p:nvSpPr>
          <p:cNvPr id="10" name="object 4">
            <a:extLst>
              <a:ext uri="{FF2B5EF4-FFF2-40B4-BE49-F238E27FC236}">
                <a16:creationId xmlns:a16="http://schemas.microsoft.com/office/drawing/2014/main" id="{7F04D27B-3A5C-4B05-B573-50E1BC36D127}"/>
              </a:ext>
            </a:extLst>
          </p:cNvPr>
          <p:cNvSpPr/>
          <p:nvPr/>
        </p:nvSpPr>
        <p:spPr>
          <a:xfrm>
            <a:off x="1143000" y="3581400"/>
            <a:ext cx="6781800" cy="1828800"/>
          </a:xfrm>
          <a:prstGeom prst="rect">
            <a:avLst/>
          </a:prstGeom>
          <a:blipFill>
            <a:blip r:embed="rId3" cstate="print"/>
            <a:stretch>
              <a:fillRect/>
            </a:stretch>
          </a:blipFill>
        </p:spPr>
        <p:txBody>
          <a:bodyPr wrap="square" lIns="0" tIns="0" rIns="0" bIns="0" rtlCol="0"/>
          <a:lstStyle/>
          <a:p>
            <a:endParaRPr dirty="0"/>
          </a:p>
        </p:txBody>
      </p:sp>
      <p:sp>
        <p:nvSpPr>
          <p:cNvPr id="11" name="object 5">
            <a:extLst>
              <a:ext uri="{FF2B5EF4-FFF2-40B4-BE49-F238E27FC236}">
                <a16:creationId xmlns:a16="http://schemas.microsoft.com/office/drawing/2014/main" id="{70183DCF-5661-489B-82AF-1E7F02019D77}"/>
              </a:ext>
            </a:extLst>
          </p:cNvPr>
          <p:cNvSpPr txBox="1"/>
          <p:nvPr/>
        </p:nvSpPr>
        <p:spPr>
          <a:xfrm>
            <a:off x="2106548" y="5716930"/>
            <a:ext cx="5311775" cy="636270"/>
          </a:xfrm>
          <a:prstGeom prst="rect">
            <a:avLst/>
          </a:prstGeom>
        </p:spPr>
        <p:txBody>
          <a:bodyPr vert="horz" wrap="square" lIns="0" tIns="13335" rIns="0" bIns="0" rtlCol="0">
            <a:spAutoFit/>
          </a:bodyPr>
          <a:lstStyle/>
          <a:p>
            <a:pPr marL="1270" algn="ctr">
              <a:lnSpc>
                <a:spcPct val="100000"/>
              </a:lnSpc>
              <a:spcBef>
                <a:spcPts val="105"/>
              </a:spcBef>
            </a:pPr>
            <a:r>
              <a:rPr sz="2000" dirty="0">
                <a:solidFill>
                  <a:srgbClr val="2E2B1F"/>
                </a:solidFill>
                <a:latin typeface="Times New Roman"/>
                <a:cs typeface="Times New Roman"/>
              </a:rPr>
              <a:t>Source code extension is</a:t>
            </a:r>
            <a:r>
              <a:rPr sz="2000" spc="-105" dirty="0">
                <a:solidFill>
                  <a:srgbClr val="2E2B1F"/>
                </a:solidFill>
                <a:latin typeface="Times New Roman"/>
                <a:cs typeface="Times New Roman"/>
              </a:rPr>
              <a:t> </a:t>
            </a:r>
            <a:r>
              <a:rPr sz="2000" b="1" dirty="0">
                <a:solidFill>
                  <a:srgbClr val="2E2B1F"/>
                </a:solidFill>
                <a:latin typeface="Times New Roman"/>
                <a:cs typeface="Times New Roman"/>
              </a:rPr>
              <a:t>.py</a:t>
            </a:r>
            <a:endParaRPr sz="2000" dirty="0">
              <a:latin typeface="Times New Roman"/>
              <a:cs typeface="Times New Roman"/>
            </a:endParaRPr>
          </a:p>
          <a:p>
            <a:pPr algn="ctr">
              <a:lnSpc>
                <a:spcPct val="100000"/>
              </a:lnSpc>
            </a:pPr>
            <a:r>
              <a:rPr sz="2000" spc="-5" dirty="0">
                <a:solidFill>
                  <a:srgbClr val="2E2B1F"/>
                </a:solidFill>
                <a:latin typeface="Times New Roman"/>
                <a:cs typeface="Times New Roman"/>
              </a:rPr>
              <a:t>Byte </a:t>
            </a:r>
            <a:r>
              <a:rPr sz="2000" dirty="0">
                <a:solidFill>
                  <a:srgbClr val="2E2B1F"/>
                </a:solidFill>
                <a:latin typeface="Times New Roman"/>
                <a:cs typeface="Times New Roman"/>
              </a:rPr>
              <a:t>code extension is </a:t>
            </a:r>
            <a:r>
              <a:rPr sz="2000" b="1" dirty="0">
                <a:solidFill>
                  <a:srgbClr val="2E2B1F"/>
                </a:solidFill>
                <a:latin typeface="Times New Roman"/>
                <a:cs typeface="Times New Roman"/>
              </a:rPr>
              <a:t>.pyc </a:t>
            </a:r>
            <a:r>
              <a:rPr sz="2000" spc="-5" dirty="0">
                <a:solidFill>
                  <a:srgbClr val="2E2B1F"/>
                </a:solidFill>
                <a:latin typeface="Times New Roman"/>
                <a:cs typeface="Times New Roman"/>
              </a:rPr>
              <a:t>(compiled </a:t>
            </a:r>
            <a:r>
              <a:rPr sz="2000" dirty="0">
                <a:solidFill>
                  <a:srgbClr val="2E2B1F"/>
                </a:solidFill>
                <a:latin typeface="Times New Roman"/>
                <a:cs typeface="Times New Roman"/>
              </a:rPr>
              <a:t>python</a:t>
            </a:r>
            <a:r>
              <a:rPr sz="2000" spc="-95" dirty="0">
                <a:solidFill>
                  <a:srgbClr val="2E2B1F"/>
                </a:solidFill>
                <a:latin typeface="Times New Roman"/>
                <a:cs typeface="Times New Roman"/>
              </a:rPr>
              <a:t> </a:t>
            </a:r>
            <a:r>
              <a:rPr sz="2000" dirty="0">
                <a:solidFill>
                  <a:srgbClr val="2E2B1F"/>
                </a:solidFill>
                <a:latin typeface="Times New Roman"/>
                <a:cs typeface="Times New Roman"/>
              </a:rPr>
              <a:t>code)</a:t>
            </a:r>
            <a:endParaRPr sz="2000" dirty="0">
              <a:latin typeface="Times New Roman"/>
              <a:cs typeface="Times New Roman"/>
            </a:endParaRPr>
          </a:p>
        </p:txBody>
      </p:sp>
    </p:spTree>
    <p:extLst>
      <p:ext uri="{BB962C8B-B14F-4D97-AF65-F5344CB8AC3E}">
        <p14:creationId xmlns:p14="http://schemas.microsoft.com/office/powerpoint/2010/main" val="2607150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62" y="28610"/>
            <a:ext cx="8229600" cy="639762"/>
          </a:xfrm>
        </p:spPr>
        <p:txBody>
          <a:bodyPr>
            <a:normAutofit/>
          </a:bodyPr>
          <a:lstStyle/>
          <a:p>
            <a:r>
              <a:rPr lang="en-US" sz="3200" b="1" dirty="0"/>
              <a:t>Arithmetic operators</a:t>
            </a:r>
          </a:p>
        </p:txBody>
      </p:sp>
      <p:sp>
        <p:nvSpPr>
          <p:cNvPr id="3" name="Rectangle 2"/>
          <p:cNvSpPr/>
          <p:nvPr/>
        </p:nvSpPr>
        <p:spPr>
          <a:xfrm>
            <a:off x="304800" y="445363"/>
            <a:ext cx="8377238" cy="1287532"/>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Arithmetic operators are used to perform arithmetic operations between two operands. It includes +(addition), - (subtraction), *(multiplication), /(divide), %(reminder), //(floor division), and exponent (**).</a:t>
            </a:r>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304800" y="1828800"/>
          <a:ext cx="8610601" cy="4744172"/>
        </p:xfrm>
        <a:graphic>
          <a:graphicData uri="http://schemas.openxmlformats.org/drawingml/2006/table">
            <a:tbl>
              <a:tblPr/>
              <a:tblGrid>
                <a:gridCol w="1905000">
                  <a:extLst>
                    <a:ext uri="{9D8B030D-6E8A-4147-A177-3AD203B41FA5}">
                      <a16:colId xmlns:a16="http://schemas.microsoft.com/office/drawing/2014/main" val="20000"/>
                    </a:ext>
                  </a:extLst>
                </a:gridCol>
                <a:gridCol w="6705601">
                  <a:extLst>
                    <a:ext uri="{9D8B030D-6E8A-4147-A177-3AD203B41FA5}">
                      <a16:colId xmlns:a16="http://schemas.microsoft.com/office/drawing/2014/main" val="20001"/>
                    </a:ext>
                  </a:extLst>
                </a:gridCol>
              </a:tblGrid>
              <a:tr h="253577">
                <a:tc>
                  <a:txBody>
                    <a:bodyPr/>
                    <a:lstStyle/>
                    <a:p>
                      <a:pPr algn="l" fontAlgn="t"/>
                      <a:r>
                        <a:rPr lang="en-US" sz="900" dirty="0">
                          <a:solidFill>
                            <a:srgbClr val="000000"/>
                          </a:solidFill>
                          <a:effectLst/>
                          <a:latin typeface="times new roman" panose="02020603050405020304" pitchFamily="18" charset="0"/>
                        </a:rPr>
                        <a:t>Operator</a:t>
                      </a:r>
                    </a:p>
                  </a:txBody>
                  <a:tcPr marL="57631" marR="57631" marT="57631" marB="57631">
                    <a:lnL w="9525" cap="flat" cmpd="sng" algn="ctr">
                      <a:solidFill>
                        <a:srgbClr val="188493"/>
                      </a:solidFill>
                      <a:prstDash val="solid"/>
                      <a:round/>
                      <a:headEnd type="none" w="med" len="med"/>
                      <a:tailEnd type="none" w="med" len="med"/>
                    </a:lnL>
                    <a:lnR w="9525" cap="flat" cmpd="sng" algn="ctr">
                      <a:solidFill>
                        <a:srgbClr val="188493"/>
                      </a:solidFill>
                      <a:prstDash val="solid"/>
                      <a:round/>
                      <a:headEnd type="none" w="med" len="med"/>
                      <a:tailEnd type="none" w="med" len="med"/>
                    </a:lnR>
                    <a:lnT w="9525" cap="flat" cmpd="sng" algn="ctr">
                      <a:solidFill>
                        <a:srgbClr val="1884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dirty="0">
                          <a:solidFill>
                            <a:srgbClr val="000000"/>
                          </a:solidFill>
                          <a:effectLst/>
                          <a:latin typeface="times new roman" panose="02020603050405020304" pitchFamily="18" charset="0"/>
                        </a:rPr>
                        <a:t>Description</a:t>
                      </a:r>
                    </a:p>
                  </a:txBody>
                  <a:tcPr marL="57631" marR="57631" marT="57631" marB="57631">
                    <a:lnL w="9525" cap="flat" cmpd="sng" algn="ctr">
                      <a:solidFill>
                        <a:srgbClr val="188493"/>
                      </a:solidFill>
                      <a:prstDash val="solid"/>
                      <a:round/>
                      <a:headEnd type="none" w="med" len="med"/>
                      <a:tailEnd type="none" w="med" len="med"/>
                    </a:lnL>
                    <a:lnR w="9525" cap="flat" cmpd="sng" algn="ctr">
                      <a:solidFill>
                        <a:srgbClr val="188493"/>
                      </a:solidFill>
                      <a:prstDash val="solid"/>
                      <a:round/>
                      <a:headEnd type="none" w="med" len="med"/>
                      <a:tailEnd type="none" w="med" len="med"/>
                    </a:lnR>
                    <a:lnT w="9525" cap="flat" cmpd="sng" algn="ctr">
                      <a:solidFill>
                        <a:srgbClr val="1884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91785">
                <a:tc>
                  <a:txBody>
                    <a:bodyPr/>
                    <a:lstStyle/>
                    <a:p>
                      <a:pPr algn="l" fontAlgn="t"/>
                      <a:r>
                        <a:rPr lang="en-US" sz="1600" b="1" dirty="0">
                          <a:solidFill>
                            <a:srgbClr val="000000"/>
                          </a:solidFill>
                          <a:effectLst/>
                          <a:latin typeface="Arial" panose="020B0604020202020204" pitchFamily="34" charset="0"/>
                          <a:cs typeface="Arial" panose="020B0604020202020204" pitchFamily="34" charset="0"/>
                        </a:rPr>
                        <a:t>+ (Addition)</a:t>
                      </a:r>
                      <a:endParaRPr lang="en-US" sz="1600" dirty="0">
                        <a:solidFill>
                          <a:srgbClr val="000000"/>
                        </a:solidFill>
                        <a:effectLst/>
                        <a:latin typeface="Arial" panose="020B0604020202020204" pitchFamily="34" charset="0"/>
                        <a:cs typeface="Arial" panose="020B0604020202020204" pitchFamily="34" charset="0"/>
                      </a:endParaRP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It is used to add two operands. For example, if a = 20, b = 10 =&gt; </a:t>
                      </a:r>
                      <a:r>
                        <a:rPr lang="en-US" sz="1600" dirty="0" err="1">
                          <a:solidFill>
                            <a:srgbClr val="000000"/>
                          </a:solidFill>
                          <a:effectLst/>
                          <a:latin typeface="Arial" panose="020B0604020202020204" pitchFamily="34" charset="0"/>
                          <a:cs typeface="Arial" panose="020B0604020202020204" pitchFamily="34" charset="0"/>
                        </a:rPr>
                        <a:t>a+b</a:t>
                      </a:r>
                      <a:r>
                        <a:rPr lang="en-US" sz="1600" dirty="0">
                          <a:solidFill>
                            <a:srgbClr val="000000"/>
                          </a:solidFill>
                          <a:effectLst/>
                          <a:latin typeface="Arial" panose="020B0604020202020204" pitchFamily="34" charset="0"/>
                          <a:cs typeface="Arial" panose="020B0604020202020204" pitchFamily="34" charset="0"/>
                        </a:rPr>
                        <a:t> = 30</a:t>
                      </a: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06729">
                <a:tc>
                  <a:txBody>
                    <a:bodyPr/>
                    <a:lstStyle/>
                    <a:p>
                      <a:pPr algn="l" fontAlgn="t"/>
                      <a:r>
                        <a:rPr lang="en-US" sz="1600" b="1" dirty="0">
                          <a:solidFill>
                            <a:srgbClr val="000000"/>
                          </a:solidFill>
                          <a:effectLst/>
                          <a:latin typeface="Arial" panose="020B0604020202020204" pitchFamily="34" charset="0"/>
                          <a:cs typeface="Arial" panose="020B0604020202020204" pitchFamily="34" charset="0"/>
                        </a:rPr>
                        <a:t>- (Subtraction)</a:t>
                      </a:r>
                      <a:endParaRPr lang="en-US" sz="1600" dirty="0">
                        <a:solidFill>
                          <a:srgbClr val="000000"/>
                        </a:solidFill>
                        <a:effectLst/>
                        <a:latin typeface="Arial" panose="020B0604020202020204" pitchFamily="34" charset="0"/>
                        <a:cs typeface="Arial" panose="020B0604020202020204" pitchFamily="34" charset="0"/>
                      </a:endParaRP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It is used to subtract the second operand from the first operand. If the first operand is less than the second operand, the value result negative. For example, if a = 20, b = 10 =&gt; a ? b = 10</a:t>
                      </a: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3010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 (divide)</a:t>
                      </a:r>
                      <a:endParaRPr lang="en-US" sz="1600">
                        <a:solidFill>
                          <a:srgbClr val="000000"/>
                        </a:solidFill>
                        <a:effectLst/>
                        <a:latin typeface="Arial" panose="020B0604020202020204" pitchFamily="34" charset="0"/>
                        <a:cs typeface="Arial" panose="020B0604020202020204" pitchFamily="34" charset="0"/>
                      </a:endParaRP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It returns the quotient after dividing the first operand by the second operand. For example, if a = 20, b = 10 =&gt; a/b = 2</a:t>
                      </a: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1785">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 (Multiplication)</a:t>
                      </a:r>
                      <a:endParaRPr lang="en-US" sz="1600">
                        <a:solidFill>
                          <a:srgbClr val="000000"/>
                        </a:solidFill>
                        <a:effectLst/>
                        <a:latin typeface="Arial" panose="020B0604020202020204" pitchFamily="34" charset="0"/>
                        <a:cs typeface="Arial" panose="020B0604020202020204" pitchFamily="34" charset="0"/>
                      </a:endParaRP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It is used to multiply one operand with the other. For example, if a = 20, b = 10 =&gt; a * b = 200</a:t>
                      </a: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3010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 (reminder)</a:t>
                      </a:r>
                      <a:endParaRPr lang="en-US" sz="1600">
                        <a:solidFill>
                          <a:srgbClr val="000000"/>
                        </a:solidFill>
                        <a:effectLst/>
                        <a:latin typeface="Arial" panose="020B0604020202020204" pitchFamily="34" charset="0"/>
                        <a:cs typeface="Arial" panose="020B0604020202020204" pitchFamily="34" charset="0"/>
                      </a:endParaRP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It returns the reminder after dividing the first operand by the second operand. For example, if a = 20, b = 10 =&gt; </a:t>
                      </a:r>
                      <a:r>
                        <a:rPr lang="en-US" sz="1600" dirty="0" err="1">
                          <a:solidFill>
                            <a:srgbClr val="000000"/>
                          </a:solidFill>
                          <a:effectLst/>
                          <a:latin typeface="Arial" panose="020B0604020202020204" pitchFamily="34" charset="0"/>
                          <a:cs typeface="Arial" panose="020B0604020202020204" pitchFamily="34" charset="0"/>
                        </a:rPr>
                        <a:t>a%b</a:t>
                      </a:r>
                      <a:r>
                        <a:rPr lang="en-US" sz="1600" dirty="0">
                          <a:solidFill>
                            <a:srgbClr val="000000"/>
                          </a:solidFill>
                          <a:effectLst/>
                          <a:latin typeface="Arial" panose="020B0604020202020204" pitchFamily="34" charset="0"/>
                          <a:cs typeface="Arial" panose="020B0604020202020204" pitchFamily="34" charset="0"/>
                        </a:rPr>
                        <a:t> = 0</a:t>
                      </a: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3010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 (Exponent)</a:t>
                      </a:r>
                      <a:endParaRPr lang="en-US" sz="1600">
                        <a:solidFill>
                          <a:srgbClr val="000000"/>
                        </a:solidFill>
                        <a:effectLst/>
                        <a:latin typeface="Arial" panose="020B0604020202020204" pitchFamily="34" charset="0"/>
                        <a:cs typeface="Arial" panose="020B0604020202020204" pitchFamily="34" charset="0"/>
                      </a:endParaRP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It is an exponent operator represented as it calculates the first operand power to second operand.</a:t>
                      </a: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91785">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 (Floor division)</a:t>
                      </a:r>
                      <a:endParaRPr lang="en-US" sz="1600">
                        <a:solidFill>
                          <a:srgbClr val="000000"/>
                        </a:solidFill>
                        <a:effectLst/>
                        <a:latin typeface="Arial" panose="020B0604020202020204" pitchFamily="34" charset="0"/>
                        <a:cs typeface="Arial" panose="020B0604020202020204" pitchFamily="34" charset="0"/>
                      </a:endParaRP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It gives the floor value of the quotient produced by dividing the two operands.</a:t>
                      </a:r>
                    </a:p>
                  </a:txBody>
                  <a:tcPr marL="38421" marR="38421" marT="38421" marB="3842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25426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
            <a:ext cx="8229600" cy="757238"/>
          </a:xfrm>
        </p:spPr>
        <p:txBody>
          <a:bodyPr>
            <a:normAutofit/>
          </a:bodyPr>
          <a:lstStyle/>
          <a:p>
            <a:r>
              <a:rPr lang="en-US" sz="3200" b="1" dirty="0">
                <a:latin typeface="erdana"/>
              </a:rPr>
              <a:t>Comparison operator</a:t>
            </a:r>
            <a:endParaRPr lang="en-US" sz="3200" b="1" dirty="0"/>
          </a:p>
        </p:txBody>
      </p:sp>
      <p:sp>
        <p:nvSpPr>
          <p:cNvPr id="3" name="Rectangle 2"/>
          <p:cNvSpPr/>
          <p:nvPr/>
        </p:nvSpPr>
        <p:spPr>
          <a:xfrm>
            <a:off x="376236" y="609600"/>
            <a:ext cx="8310563" cy="1287532"/>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Comparison operators are used to comparing the value of the two operands and returns Boolean true or false accordingly. The comparison operators are described in the following table.</a:t>
            </a:r>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87717706"/>
              </p:ext>
            </p:extLst>
          </p:nvPr>
        </p:nvGraphicFramePr>
        <p:xfrm>
          <a:off x="533398" y="2057400"/>
          <a:ext cx="8153400" cy="4600431"/>
        </p:xfrm>
        <a:graphic>
          <a:graphicData uri="http://schemas.openxmlformats.org/drawingml/2006/table">
            <a:tbl>
              <a:tblPr/>
              <a:tblGrid>
                <a:gridCol w="990602">
                  <a:extLst>
                    <a:ext uri="{9D8B030D-6E8A-4147-A177-3AD203B41FA5}">
                      <a16:colId xmlns:a16="http://schemas.microsoft.com/office/drawing/2014/main" val="20000"/>
                    </a:ext>
                  </a:extLst>
                </a:gridCol>
                <a:gridCol w="7162798">
                  <a:extLst>
                    <a:ext uri="{9D8B030D-6E8A-4147-A177-3AD203B41FA5}">
                      <a16:colId xmlns:a16="http://schemas.microsoft.com/office/drawing/2014/main" val="20001"/>
                    </a:ext>
                  </a:extLst>
                </a:gridCol>
              </a:tblGrid>
              <a:tr h="310513">
                <a:tc>
                  <a:txBody>
                    <a:bodyPr/>
                    <a:lstStyle/>
                    <a:p>
                      <a:pPr algn="just" fontAlgn="t"/>
                      <a:r>
                        <a:rPr lang="en-US" sz="1600" dirty="0">
                          <a:solidFill>
                            <a:srgbClr val="000000"/>
                          </a:solidFill>
                          <a:effectLst/>
                          <a:latin typeface="Arial" panose="020B0604020202020204" pitchFamily="34" charset="0"/>
                          <a:cs typeface="Arial" panose="020B0604020202020204" pitchFamily="34" charset="0"/>
                        </a:rPr>
                        <a:t>Operator</a:t>
                      </a:r>
                    </a:p>
                  </a:txBody>
                  <a:tcPr marL="70571" marR="70571" marT="70571" marB="70571">
                    <a:lnL w="9525" cap="flat" cmpd="sng" algn="ctr">
                      <a:solidFill>
                        <a:srgbClr val="0089E9"/>
                      </a:solidFill>
                      <a:prstDash val="solid"/>
                      <a:round/>
                      <a:headEnd type="none" w="med" len="med"/>
                      <a:tailEnd type="none" w="med" len="med"/>
                    </a:lnL>
                    <a:lnR w="9525" cap="flat" cmpd="sng" algn="ctr">
                      <a:solidFill>
                        <a:srgbClr val="0089E9"/>
                      </a:solidFill>
                      <a:prstDash val="solid"/>
                      <a:round/>
                      <a:headEnd type="none" w="med" len="med"/>
                      <a:tailEnd type="none" w="med" len="med"/>
                    </a:lnR>
                    <a:lnT w="9525" cap="flat" cmpd="sng" algn="ctr">
                      <a:solidFill>
                        <a:srgbClr val="0089E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just" fontAlgn="t"/>
                      <a:r>
                        <a:rPr lang="en-US" sz="1600">
                          <a:solidFill>
                            <a:srgbClr val="000000"/>
                          </a:solidFill>
                          <a:effectLst/>
                          <a:latin typeface="Arial" panose="020B0604020202020204" pitchFamily="34" charset="0"/>
                          <a:cs typeface="Arial" panose="020B0604020202020204" pitchFamily="34" charset="0"/>
                        </a:rPr>
                        <a:t>Description</a:t>
                      </a:r>
                    </a:p>
                  </a:txBody>
                  <a:tcPr marL="70571" marR="70571" marT="70571" marB="70571">
                    <a:lnL w="9525" cap="flat" cmpd="sng" algn="ctr">
                      <a:solidFill>
                        <a:srgbClr val="0089E9"/>
                      </a:solidFill>
                      <a:prstDash val="solid"/>
                      <a:round/>
                      <a:headEnd type="none" w="med" len="med"/>
                      <a:tailEnd type="none" w="med" len="med"/>
                    </a:lnL>
                    <a:lnR w="9525" cap="flat" cmpd="sng" algn="ctr">
                      <a:solidFill>
                        <a:srgbClr val="0089E9"/>
                      </a:solidFill>
                      <a:prstDash val="solid"/>
                      <a:round/>
                      <a:headEnd type="none" w="med" len="med"/>
                      <a:tailEnd type="none" w="med" len="med"/>
                    </a:lnR>
                    <a:lnT w="9525" cap="flat" cmpd="sng" algn="ctr">
                      <a:solidFill>
                        <a:srgbClr val="0089E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02207">
                <a:tc>
                  <a:txBody>
                    <a:bodyPr/>
                    <a:lstStyle/>
                    <a:p>
                      <a:pPr algn="just" fontAlgn="t"/>
                      <a:r>
                        <a:rPr lang="en-US" sz="1600">
                          <a:solidFill>
                            <a:srgbClr val="000000"/>
                          </a:solidFill>
                          <a:effectLst/>
                          <a:latin typeface="Arial" panose="020B0604020202020204" pitchFamily="34" charset="0"/>
                          <a:cs typeface="Arial" panose="020B0604020202020204" pitchFamily="34" charset="0"/>
                        </a:rPr>
                        <a:t>==</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000000"/>
                          </a:solidFill>
                          <a:effectLst/>
                          <a:latin typeface="Arial" panose="020B0604020202020204" pitchFamily="34" charset="0"/>
                          <a:cs typeface="Arial" panose="020B0604020202020204" pitchFamily="34" charset="0"/>
                        </a:rPr>
                        <a:t>If the value of two operands is equal, then the condition becomes true.</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2207">
                <a:tc>
                  <a:txBody>
                    <a:bodyPr/>
                    <a:lstStyle/>
                    <a:p>
                      <a:pPr algn="just" fontAlgn="t"/>
                      <a:r>
                        <a:rPr lang="en-US" sz="1600">
                          <a:solidFill>
                            <a:srgbClr val="000000"/>
                          </a:solidFill>
                          <a:effectLst/>
                          <a:latin typeface="Arial" panose="020B0604020202020204" pitchFamily="34" charset="0"/>
                          <a:cs typeface="Arial" panose="020B0604020202020204" pitchFamily="34" charset="0"/>
                        </a:rPr>
                        <a:t>!=</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000000"/>
                          </a:solidFill>
                          <a:effectLst/>
                          <a:latin typeface="Arial" panose="020B0604020202020204" pitchFamily="34" charset="0"/>
                          <a:cs typeface="Arial" panose="020B0604020202020204" pitchFamily="34" charset="0"/>
                        </a:rPr>
                        <a:t>If the value of two operands is not equal then the condition becomes true.</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02207">
                <a:tc>
                  <a:txBody>
                    <a:bodyPr/>
                    <a:lstStyle/>
                    <a:p>
                      <a:pPr algn="just" fontAlgn="t"/>
                      <a:r>
                        <a:rPr lang="en-US" sz="1600">
                          <a:solidFill>
                            <a:srgbClr val="000000"/>
                          </a:solidFill>
                          <a:effectLst/>
                          <a:latin typeface="Arial" panose="020B0604020202020204" pitchFamily="34" charset="0"/>
                          <a:cs typeface="Arial" panose="020B0604020202020204" pitchFamily="34" charset="0"/>
                        </a:rPr>
                        <a:t>&lt;=</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000000"/>
                          </a:solidFill>
                          <a:effectLst/>
                          <a:latin typeface="Arial" panose="020B0604020202020204" pitchFamily="34" charset="0"/>
                          <a:cs typeface="Arial" panose="020B0604020202020204" pitchFamily="34" charset="0"/>
                        </a:rPr>
                        <a:t>If the first operand is less than or equal to the second operand, then the condition becomes true.</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02207">
                <a:tc>
                  <a:txBody>
                    <a:bodyPr/>
                    <a:lstStyle/>
                    <a:p>
                      <a:pPr algn="just" fontAlgn="t"/>
                      <a:r>
                        <a:rPr lang="en-US" sz="1600">
                          <a:solidFill>
                            <a:srgbClr val="000000"/>
                          </a:solidFill>
                          <a:effectLst/>
                          <a:latin typeface="Arial" panose="020B0604020202020204" pitchFamily="34" charset="0"/>
                          <a:cs typeface="Arial" panose="020B0604020202020204" pitchFamily="34" charset="0"/>
                        </a:rPr>
                        <a:t>&gt;=</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000000"/>
                          </a:solidFill>
                          <a:effectLst/>
                          <a:latin typeface="Arial" panose="020B0604020202020204" pitchFamily="34" charset="0"/>
                          <a:cs typeface="Arial" panose="020B0604020202020204" pitchFamily="34" charset="0"/>
                        </a:rPr>
                        <a:t>If the first operand is greater than or equal to the second operand, then the condition becomes true.</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02207">
                <a:tc>
                  <a:txBody>
                    <a:bodyPr/>
                    <a:lstStyle/>
                    <a:p>
                      <a:pPr algn="just" fontAlgn="t"/>
                      <a:r>
                        <a:rPr lang="en-US" sz="1600" dirty="0">
                          <a:solidFill>
                            <a:srgbClr val="000000"/>
                          </a:solidFill>
                          <a:effectLst/>
                          <a:latin typeface="Arial" panose="020B0604020202020204" pitchFamily="34" charset="0"/>
                          <a:cs typeface="Arial" panose="020B0604020202020204" pitchFamily="34" charset="0"/>
                        </a:rPr>
                        <a:t>&gt;</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000000"/>
                          </a:solidFill>
                          <a:effectLst/>
                          <a:latin typeface="Arial" panose="020B0604020202020204" pitchFamily="34" charset="0"/>
                          <a:cs typeface="Arial" panose="020B0604020202020204" pitchFamily="34" charset="0"/>
                        </a:rPr>
                        <a:t>If the first operand is greater than the second operand, then the condition becomes true.</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02207">
                <a:tc>
                  <a:txBody>
                    <a:bodyPr/>
                    <a:lstStyle/>
                    <a:p>
                      <a:pPr algn="just" fontAlgn="t"/>
                      <a:r>
                        <a:rPr lang="en-US" sz="1600" b="1">
                          <a:solidFill>
                            <a:srgbClr val="000000"/>
                          </a:solidFill>
                          <a:effectLst/>
                          <a:latin typeface="Arial" panose="020B0604020202020204" pitchFamily="34" charset="0"/>
                          <a:cs typeface="Arial" panose="020B0604020202020204" pitchFamily="34" charset="0"/>
                        </a:rPr>
                        <a:t>&lt;</a:t>
                      </a:r>
                      <a:endParaRPr lang="en-US" sz="1600">
                        <a:solidFill>
                          <a:srgbClr val="000000"/>
                        </a:solidFill>
                        <a:effectLst/>
                        <a:latin typeface="Arial" panose="020B0604020202020204" pitchFamily="34" charset="0"/>
                        <a:cs typeface="Arial" panose="020B0604020202020204" pitchFamily="34" charset="0"/>
                      </a:endParaRP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000000"/>
                          </a:solidFill>
                          <a:effectLst/>
                          <a:latin typeface="Arial" panose="020B0604020202020204" pitchFamily="34" charset="0"/>
                          <a:cs typeface="Arial" panose="020B0604020202020204" pitchFamily="34" charset="0"/>
                        </a:rPr>
                        <a:t>If the first operand is less than the second operand, then the condition becomes true.</a:t>
                      </a: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602207">
                <a:tc>
                  <a:txBody>
                    <a:bodyPr/>
                    <a:lstStyle/>
                    <a:p>
                      <a:pPr algn="just" fontAlgn="t"/>
                      <a:endParaRPr lang="en-US" sz="1600" dirty="0">
                        <a:solidFill>
                          <a:srgbClr val="000000"/>
                        </a:solidFill>
                        <a:effectLst/>
                        <a:latin typeface="Arial" panose="020B0604020202020204" pitchFamily="34" charset="0"/>
                        <a:cs typeface="Arial" panose="020B0604020202020204" pitchFamily="34" charset="0"/>
                      </a:endParaRP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sz="1600" dirty="0">
                        <a:solidFill>
                          <a:srgbClr val="000000"/>
                        </a:solidFill>
                        <a:effectLst/>
                        <a:latin typeface="Arial" panose="020B0604020202020204" pitchFamily="34" charset="0"/>
                        <a:cs typeface="Arial" panose="020B0604020202020204" pitchFamily="34" charset="0"/>
                      </a:endParaRPr>
                    </a:p>
                  </a:txBody>
                  <a:tcPr marL="47047" marR="47047" marT="47047" marB="470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pic>
        <p:nvPicPr>
          <p:cNvPr id="5" name="Picture 4">
            <a:extLst>
              <a:ext uri="{FF2B5EF4-FFF2-40B4-BE49-F238E27FC236}">
                <a16:creationId xmlns:a16="http://schemas.microsoft.com/office/drawing/2014/main" id="{96957F79-4AD7-4E78-A761-9B38CD90163B}"/>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2791645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a:bodyPr>
          <a:lstStyle/>
          <a:p>
            <a:r>
              <a:rPr lang="en-US" sz="3200" b="1" dirty="0"/>
              <a:t>Assignment operators</a:t>
            </a:r>
          </a:p>
        </p:txBody>
      </p:sp>
      <p:sp>
        <p:nvSpPr>
          <p:cNvPr id="3" name="Rectangle 2"/>
          <p:cNvSpPr/>
          <p:nvPr/>
        </p:nvSpPr>
        <p:spPr>
          <a:xfrm>
            <a:off x="352424" y="533400"/>
            <a:ext cx="8258175" cy="1287532"/>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The assignment operators are used to assign the value of the right expression to the left operand. The assignment operators are described in the following table.</a:t>
            </a:r>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57200" y="1849507"/>
          <a:ext cx="8305801" cy="5003587"/>
        </p:xfrm>
        <a:graphic>
          <a:graphicData uri="http://schemas.openxmlformats.org/drawingml/2006/table">
            <a:tbl>
              <a:tblPr/>
              <a:tblGrid>
                <a:gridCol w="990600">
                  <a:extLst>
                    <a:ext uri="{9D8B030D-6E8A-4147-A177-3AD203B41FA5}">
                      <a16:colId xmlns:a16="http://schemas.microsoft.com/office/drawing/2014/main" val="20000"/>
                    </a:ext>
                  </a:extLst>
                </a:gridCol>
                <a:gridCol w="7315201">
                  <a:extLst>
                    <a:ext uri="{9D8B030D-6E8A-4147-A177-3AD203B41FA5}">
                      <a16:colId xmlns:a16="http://schemas.microsoft.com/office/drawing/2014/main" val="20001"/>
                    </a:ext>
                  </a:extLst>
                </a:gridCol>
              </a:tblGrid>
              <a:tr h="194222">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Operator</a:t>
                      </a:r>
                    </a:p>
                  </a:txBody>
                  <a:tcPr marL="44141" marR="44141" marT="44141" marB="44141">
                    <a:lnL w="9525" cap="flat" cmpd="sng" algn="ctr">
                      <a:solidFill>
                        <a:srgbClr val="D85830"/>
                      </a:solidFill>
                      <a:prstDash val="solid"/>
                      <a:round/>
                      <a:headEnd type="none" w="med" len="med"/>
                      <a:tailEnd type="none" w="med" len="med"/>
                    </a:lnL>
                    <a:lnR w="9525" cap="flat" cmpd="sng" algn="ctr">
                      <a:solidFill>
                        <a:srgbClr val="D85830"/>
                      </a:solidFill>
                      <a:prstDash val="solid"/>
                      <a:round/>
                      <a:headEnd type="none" w="med" len="med"/>
                      <a:tailEnd type="none" w="med" len="med"/>
                    </a:lnR>
                    <a:lnT w="9525" cap="flat" cmpd="sng" algn="ctr">
                      <a:solidFill>
                        <a:srgbClr val="D858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Description</a:t>
                      </a:r>
                    </a:p>
                  </a:txBody>
                  <a:tcPr marL="44141" marR="44141" marT="44141" marB="44141">
                    <a:lnL w="9525" cap="flat" cmpd="sng" algn="ctr">
                      <a:solidFill>
                        <a:srgbClr val="D85830"/>
                      </a:solidFill>
                      <a:prstDash val="solid"/>
                      <a:round/>
                      <a:headEnd type="none" w="med" len="med"/>
                      <a:tailEnd type="none" w="med" len="med"/>
                    </a:lnL>
                    <a:lnR w="9525" cap="flat" cmpd="sng" algn="ctr">
                      <a:solidFill>
                        <a:srgbClr val="D85830"/>
                      </a:solidFill>
                      <a:prstDash val="solid"/>
                      <a:round/>
                      <a:headEnd type="none" w="med" len="med"/>
                      <a:tailEnd type="none" w="med" len="med"/>
                    </a:lnR>
                    <a:lnT w="9525" cap="flat" cmpd="sng" algn="ctr">
                      <a:solidFill>
                        <a:srgbClr val="D858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76673">
                <a:tc>
                  <a:txBody>
                    <a:bodyPr/>
                    <a:lstStyle/>
                    <a:p>
                      <a:pPr algn="l" fontAlgn="t"/>
                      <a:r>
                        <a:rPr lang="en-US" sz="1600">
                          <a:solidFill>
                            <a:srgbClr val="000000"/>
                          </a:solidFill>
                          <a:effectLst/>
                          <a:latin typeface="Arial" panose="020B0604020202020204" pitchFamily="34" charset="0"/>
                          <a:cs typeface="Arial" panose="020B0604020202020204" pitchFamily="34" charset="0"/>
                        </a:rPr>
                        <a:t>=</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It assigns the the value of the right expression to the left operand.</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00430">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It increases the value of the left operand by the value of the right operand and assign the modified value back to left operand. For example, if a = 10, b = 20 =&gt; a+ = b will be equal to a = a+ b and therefore, a = 30.</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00430">
                <a:tc>
                  <a:txBody>
                    <a:bodyPr/>
                    <a:lstStyle/>
                    <a:p>
                      <a:pPr algn="l" fontAlgn="t"/>
                      <a:r>
                        <a:rPr lang="en-US" sz="1600">
                          <a:solidFill>
                            <a:srgbClr val="000000"/>
                          </a:solidFill>
                          <a:effectLst/>
                          <a:latin typeface="Arial" panose="020B0604020202020204" pitchFamily="34" charset="0"/>
                          <a:cs typeface="Arial" panose="020B0604020202020204" pitchFamily="34" charset="0"/>
                        </a:rPr>
                        <a:t>-=</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It decreases the value of the left operand by the value of the right operand and assign the modified value back to left operand. For example, if a = 20, b = 10 =&gt; a- = b will be equal to a = a- b and therefore, a = 10.</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00430">
                <a:tc>
                  <a:txBody>
                    <a:bodyPr/>
                    <a:lstStyle/>
                    <a:p>
                      <a:pPr algn="l" fontAlgn="t"/>
                      <a:r>
                        <a:rPr lang="en-US" sz="1600">
                          <a:solidFill>
                            <a:srgbClr val="000000"/>
                          </a:solidFill>
                          <a:effectLst/>
                          <a:latin typeface="Arial" panose="020B0604020202020204" pitchFamily="34" charset="0"/>
                          <a:cs typeface="Arial" panose="020B0604020202020204" pitchFamily="34" charset="0"/>
                        </a:rPr>
                        <a:t>*=</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It multiplies the value of the left operand by the value of the right operand and assign the modified value back to left operand. For example, if a = 10, b = 20 =&gt; a* = b will be equal to a = a* b and therefore, a = 200.</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800430">
                <a:tc>
                  <a:txBody>
                    <a:bodyPr/>
                    <a:lstStyle/>
                    <a:p>
                      <a:pPr algn="l" fontAlgn="t"/>
                      <a:r>
                        <a:rPr lang="en-US" sz="1600">
                          <a:solidFill>
                            <a:srgbClr val="000000"/>
                          </a:solidFill>
                          <a:effectLst/>
                          <a:latin typeface="Arial" panose="020B0604020202020204" pitchFamily="34" charset="0"/>
                          <a:cs typeface="Arial" panose="020B0604020202020204" pitchFamily="34" charset="0"/>
                        </a:rPr>
                        <a:t>%=</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It divides the value of the left operand by the value of the right operand and assign the reminder back to left operand. For example, if a = 20, b = 10 =&gt; a % = b will be equal to a = a % b and therefore, a = 0.</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6673">
                <a:tc>
                  <a:txBody>
                    <a:bodyPr/>
                    <a:lstStyle/>
                    <a:p>
                      <a:pPr algn="l" fontAlgn="t"/>
                      <a:r>
                        <a:rPr lang="en-US" sz="1600">
                          <a:solidFill>
                            <a:srgbClr val="000000"/>
                          </a:solidFill>
                          <a:effectLst/>
                          <a:latin typeface="Arial" panose="020B0604020202020204" pitchFamily="34" charset="0"/>
                          <a:cs typeface="Arial" panose="020B0604020202020204" pitchFamily="34" charset="0"/>
                        </a:rPr>
                        <a:t>**=</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a**=b will be equal to a=a**b, for example, if a = 4, b =2, a**=b will assign 4**2 = 16 to a.</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76673">
                <a:tc>
                  <a:txBody>
                    <a:bodyPr/>
                    <a:lstStyle/>
                    <a:p>
                      <a:pPr algn="l" fontAlgn="t"/>
                      <a:r>
                        <a:rPr lang="en-US" sz="1600">
                          <a:solidFill>
                            <a:srgbClr val="000000"/>
                          </a:solidFill>
                          <a:effectLst/>
                          <a:latin typeface="Arial" panose="020B0604020202020204" pitchFamily="34" charset="0"/>
                          <a:cs typeface="Arial" panose="020B0604020202020204" pitchFamily="34" charset="0"/>
                        </a:rPr>
                        <a:t>//=</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A//=b will be equal to a = a// b, for example, if a = 4, b = 3, a//=b will assign 4//3 = 1 to a.</a:t>
                      </a:r>
                    </a:p>
                  </a:txBody>
                  <a:tcPr marL="29428" marR="29428" marT="29428" marB="294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pic>
        <p:nvPicPr>
          <p:cNvPr id="5" name="Picture 4">
            <a:extLst>
              <a:ext uri="{FF2B5EF4-FFF2-40B4-BE49-F238E27FC236}">
                <a16:creationId xmlns:a16="http://schemas.microsoft.com/office/drawing/2014/main" id="{65DD0B75-95DE-4B2B-8309-21E6816A4BA8}"/>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1553779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a:bodyPr>
          <a:lstStyle/>
          <a:p>
            <a:r>
              <a:rPr lang="en-US" sz="3200" b="1" dirty="0">
                <a:latin typeface="Arial" panose="020B0604020202020204" pitchFamily="34" charset="0"/>
                <a:cs typeface="Arial" panose="020B0604020202020204" pitchFamily="34" charset="0"/>
              </a:rPr>
              <a:t>Bitwise operator</a:t>
            </a:r>
          </a:p>
        </p:txBody>
      </p:sp>
      <p:sp>
        <p:nvSpPr>
          <p:cNvPr id="3" name="Rectangle 2"/>
          <p:cNvSpPr/>
          <p:nvPr/>
        </p:nvSpPr>
        <p:spPr>
          <a:xfrm>
            <a:off x="381000" y="639762"/>
            <a:ext cx="8229600" cy="646331"/>
          </a:xfrm>
          <a:prstGeom prst="rect">
            <a:avLst/>
          </a:prstGeom>
        </p:spPr>
        <p:txBody>
          <a:bodyPr wrap="square">
            <a:spAutoFit/>
          </a:bodyPr>
          <a:lstStyle/>
          <a:p>
            <a:r>
              <a:rPr lang="en-US" dirty="0">
                <a:solidFill>
                  <a:srgbClr val="000000"/>
                </a:solidFill>
                <a:latin typeface="verdana" panose="020B0604030504040204" pitchFamily="34" charset="0"/>
              </a:rPr>
              <a:t>The bitwise operators perform bit by bit operation on the values of the two operands.</a:t>
            </a:r>
          </a:p>
        </p:txBody>
      </p:sp>
      <p:graphicFrame>
        <p:nvGraphicFramePr>
          <p:cNvPr id="4" name="Table 3"/>
          <p:cNvGraphicFramePr>
            <a:graphicFrameLocks noGrp="1"/>
          </p:cNvGraphicFramePr>
          <p:nvPr/>
        </p:nvGraphicFramePr>
        <p:xfrm>
          <a:off x="395286" y="1447800"/>
          <a:ext cx="8215314" cy="4589964"/>
        </p:xfrm>
        <a:graphic>
          <a:graphicData uri="http://schemas.openxmlformats.org/drawingml/2006/table">
            <a:tbl>
              <a:tblPr/>
              <a:tblGrid>
                <a:gridCol w="1433515">
                  <a:extLst>
                    <a:ext uri="{9D8B030D-6E8A-4147-A177-3AD203B41FA5}">
                      <a16:colId xmlns:a16="http://schemas.microsoft.com/office/drawing/2014/main" val="20000"/>
                    </a:ext>
                  </a:extLst>
                </a:gridCol>
                <a:gridCol w="6781799">
                  <a:extLst>
                    <a:ext uri="{9D8B030D-6E8A-4147-A177-3AD203B41FA5}">
                      <a16:colId xmlns:a16="http://schemas.microsoft.com/office/drawing/2014/main" val="20001"/>
                    </a:ext>
                  </a:extLst>
                </a:gridCol>
              </a:tblGrid>
              <a:tr h="329706">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Operator</a:t>
                      </a:r>
                    </a:p>
                  </a:txBody>
                  <a:tcPr marL="74933" marR="74933" marT="74933" marB="74933">
                    <a:lnL w="9525" cap="flat" cmpd="sng" algn="ctr">
                      <a:solidFill>
                        <a:srgbClr val="184E17"/>
                      </a:solidFill>
                      <a:prstDash val="solid"/>
                      <a:round/>
                      <a:headEnd type="none" w="med" len="med"/>
                      <a:tailEnd type="none" w="med" len="med"/>
                    </a:lnL>
                    <a:lnR w="9525" cap="flat" cmpd="sng" algn="ctr">
                      <a:solidFill>
                        <a:srgbClr val="184E17"/>
                      </a:solidFill>
                      <a:prstDash val="solid"/>
                      <a:round/>
                      <a:headEnd type="none" w="med" len="med"/>
                      <a:tailEnd type="none" w="med" len="med"/>
                    </a:lnR>
                    <a:lnT w="9525" cap="flat" cmpd="sng" algn="ctr">
                      <a:solidFill>
                        <a:srgbClr val="184E1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Description</a:t>
                      </a:r>
                    </a:p>
                  </a:txBody>
                  <a:tcPr marL="74933" marR="74933" marT="74933" marB="74933">
                    <a:lnL w="9525" cap="flat" cmpd="sng" algn="ctr">
                      <a:solidFill>
                        <a:srgbClr val="184E17"/>
                      </a:solidFill>
                      <a:prstDash val="solid"/>
                      <a:round/>
                      <a:headEnd type="none" w="med" len="med"/>
                      <a:tailEnd type="none" w="med" len="med"/>
                    </a:lnL>
                    <a:lnR w="9525" cap="flat" cmpd="sng" algn="ctr">
                      <a:solidFill>
                        <a:srgbClr val="184E17"/>
                      </a:solidFill>
                      <a:prstDash val="solid"/>
                      <a:round/>
                      <a:headEnd type="none" w="med" len="med"/>
                      <a:tailEnd type="none" w="med" len="med"/>
                    </a:lnR>
                    <a:lnT w="9525" cap="flat" cmpd="sng" algn="ctr">
                      <a:solidFill>
                        <a:srgbClr val="184E1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19269">
                <a:tc>
                  <a:txBody>
                    <a:bodyPr/>
                    <a:lstStyle/>
                    <a:p>
                      <a:pPr algn="l" fontAlgn="t"/>
                      <a:r>
                        <a:rPr lang="en-US" sz="1600">
                          <a:solidFill>
                            <a:srgbClr val="000000"/>
                          </a:solidFill>
                          <a:effectLst/>
                          <a:latin typeface="Arial" panose="020B0604020202020204" pitchFamily="34" charset="0"/>
                          <a:cs typeface="Arial" panose="020B0604020202020204" pitchFamily="34" charset="0"/>
                        </a:rPr>
                        <a:t>&amp; (binary and)</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If both the bits at the same place in two operands are 1, then 1 is copied to the result. Otherwise, 0 is copied.</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9430">
                <a:tc>
                  <a:txBody>
                    <a:bodyPr/>
                    <a:lstStyle/>
                    <a:p>
                      <a:pPr algn="l" fontAlgn="t"/>
                      <a:r>
                        <a:rPr lang="en-US" sz="1600">
                          <a:solidFill>
                            <a:srgbClr val="000000"/>
                          </a:solidFill>
                          <a:effectLst/>
                          <a:latin typeface="Arial" panose="020B0604020202020204" pitchFamily="34" charset="0"/>
                          <a:cs typeface="Arial" panose="020B0604020202020204" pitchFamily="34" charset="0"/>
                        </a:rPr>
                        <a:t>| (binary or)</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The resulting bit will be 0 if both the bits are zero otherwise the resulting bit will be 1.</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39430">
                <a:tc>
                  <a:txBody>
                    <a:bodyPr/>
                    <a:lstStyle/>
                    <a:p>
                      <a:pPr algn="l" fontAlgn="t"/>
                      <a:r>
                        <a:rPr lang="en-US" sz="1600">
                          <a:solidFill>
                            <a:srgbClr val="000000"/>
                          </a:solidFill>
                          <a:effectLst/>
                          <a:latin typeface="Arial" panose="020B0604020202020204" pitchFamily="34" charset="0"/>
                          <a:cs typeface="Arial" panose="020B0604020202020204" pitchFamily="34" charset="0"/>
                        </a:rPr>
                        <a:t>^ (binary xor)</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The resulting bit will be 1 if both the bits are different otherwise the resulting bit will be 0.</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19269">
                <a:tc>
                  <a:txBody>
                    <a:bodyPr/>
                    <a:lstStyle/>
                    <a:p>
                      <a:pPr algn="l" fontAlgn="t"/>
                      <a:r>
                        <a:rPr lang="en-US" sz="1600">
                          <a:solidFill>
                            <a:srgbClr val="000000"/>
                          </a:solidFill>
                          <a:effectLst/>
                          <a:latin typeface="Arial" panose="020B0604020202020204" pitchFamily="34" charset="0"/>
                          <a:cs typeface="Arial" panose="020B0604020202020204" pitchFamily="34" charset="0"/>
                        </a:rPr>
                        <a:t>~ (negation)</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It calculates the negation of each bit of the operand, i.e., if the bit is 0, the resulting bit will be 1 and vice versa.</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39430">
                <a:tc>
                  <a:txBody>
                    <a:bodyPr/>
                    <a:lstStyle/>
                    <a:p>
                      <a:pPr algn="l" fontAlgn="t"/>
                      <a:r>
                        <a:rPr lang="en-US" sz="1600">
                          <a:solidFill>
                            <a:srgbClr val="000000"/>
                          </a:solidFill>
                          <a:effectLst/>
                          <a:latin typeface="Arial" panose="020B0604020202020204" pitchFamily="34" charset="0"/>
                          <a:cs typeface="Arial" panose="020B0604020202020204" pitchFamily="34" charset="0"/>
                        </a:rPr>
                        <a:t>&lt;&lt; (left shift)</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The left operand value is moved left by the number of bits present in the right operand.</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39430">
                <a:tc>
                  <a:txBody>
                    <a:bodyPr/>
                    <a:lstStyle/>
                    <a:p>
                      <a:pPr algn="l" fontAlgn="t"/>
                      <a:r>
                        <a:rPr lang="en-US" sz="1600">
                          <a:solidFill>
                            <a:srgbClr val="000000"/>
                          </a:solidFill>
                          <a:effectLst/>
                          <a:latin typeface="Arial" panose="020B0604020202020204" pitchFamily="34" charset="0"/>
                          <a:cs typeface="Arial" panose="020B0604020202020204" pitchFamily="34" charset="0"/>
                        </a:rPr>
                        <a:t>&gt;&gt; (right shift)</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The left operand is moved right by the number of bits present in the right operand.</a:t>
                      </a:r>
                    </a:p>
                  </a:txBody>
                  <a:tcPr marL="49955" marR="49955" marT="49955" marB="499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pic>
        <p:nvPicPr>
          <p:cNvPr id="5" name="Picture 4">
            <a:extLst>
              <a:ext uri="{FF2B5EF4-FFF2-40B4-BE49-F238E27FC236}">
                <a16:creationId xmlns:a16="http://schemas.microsoft.com/office/drawing/2014/main" id="{3D202DD5-979D-4869-BAB8-3E64378B84BD}"/>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1990822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rmAutofit fontScale="90000"/>
          </a:bodyPr>
          <a:lstStyle/>
          <a:p>
            <a:r>
              <a:rPr lang="en-US" sz="3200" b="1" dirty="0"/>
              <a:t>Bitwise Operators</a:t>
            </a:r>
          </a:p>
        </p:txBody>
      </p:sp>
      <p:sp>
        <p:nvSpPr>
          <p:cNvPr id="3" name="Rectangle 2"/>
          <p:cNvSpPr/>
          <p:nvPr/>
        </p:nvSpPr>
        <p:spPr>
          <a:xfrm>
            <a:off x="381000" y="990600"/>
            <a:ext cx="7848600" cy="3416320"/>
          </a:xfrm>
          <a:prstGeom prst="rect">
            <a:avLst/>
          </a:prstGeom>
        </p:spPr>
        <p:txBody>
          <a:bodyPr wrap="square">
            <a:spAutoFit/>
          </a:bodyPr>
          <a:lstStyle/>
          <a:p>
            <a:pPr>
              <a:lnSpc>
                <a:spcPct val="150000"/>
              </a:lnSpc>
            </a:pPr>
            <a:r>
              <a:rPr lang="en-US" b="1" dirty="0">
                <a:solidFill>
                  <a:srgbClr val="000000"/>
                </a:solidFill>
                <a:latin typeface="verdana" panose="020B0604030504040204" pitchFamily="34" charset="0"/>
              </a:rPr>
              <a:t>Example:</a:t>
            </a:r>
          </a:p>
          <a:p>
            <a:pPr>
              <a:lnSpc>
                <a:spcPct val="150000"/>
              </a:lnSpc>
            </a:pPr>
            <a:r>
              <a:rPr lang="en-US" dirty="0">
                <a:solidFill>
                  <a:srgbClr val="000000"/>
                </a:solidFill>
                <a:latin typeface="verdana" panose="020B0604030504040204" pitchFamily="34" charset="0"/>
              </a:rPr>
              <a:t> a = 7;  </a:t>
            </a:r>
          </a:p>
          <a:p>
            <a:pPr>
              <a:lnSpc>
                <a:spcPct val="150000"/>
              </a:lnSpc>
            </a:pPr>
            <a:r>
              <a:rPr lang="en-US" dirty="0">
                <a:solidFill>
                  <a:srgbClr val="000000"/>
                </a:solidFill>
                <a:latin typeface="verdana" panose="020B0604030504040204" pitchFamily="34" charset="0"/>
              </a:rPr>
              <a:t> b = 6;   </a:t>
            </a:r>
          </a:p>
          <a:p>
            <a:pPr>
              <a:lnSpc>
                <a:spcPct val="150000"/>
              </a:lnSpc>
            </a:pPr>
            <a:r>
              <a:rPr lang="en-US" dirty="0">
                <a:solidFill>
                  <a:srgbClr val="000000"/>
                </a:solidFill>
                <a:latin typeface="verdana" panose="020B0604030504040204" pitchFamily="34" charset="0"/>
              </a:rPr>
              <a:t>then, binary (a) = 0111  </a:t>
            </a:r>
          </a:p>
          <a:p>
            <a:pPr>
              <a:lnSpc>
                <a:spcPct val="150000"/>
              </a:lnSpc>
            </a:pPr>
            <a:r>
              <a:rPr lang="en-US" dirty="0">
                <a:solidFill>
                  <a:srgbClr val="000000"/>
                </a:solidFill>
                <a:latin typeface="verdana" panose="020B0604030504040204" pitchFamily="34" charset="0"/>
              </a:rPr>
              <a:t>        binary (b) = 0011  </a:t>
            </a:r>
          </a:p>
          <a:p>
            <a:pPr>
              <a:lnSpc>
                <a:spcPct val="150000"/>
              </a:lnSpc>
            </a:pPr>
            <a:r>
              <a:rPr lang="en-US" dirty="0">
                <a:solidFill>
                  <a:srgbClr val="000000"/>
                </a:solidFill>
                <a:latin typeface="verdana" panose="020B0604030504040204" pitchFamily="34" charset="0"/>
              </a:rPr>
              <a:t> </a:t>
            </a:r>
          </a:p>
          <a:p>
            <a:pPr>
              <a:lnSpc>
                <a:spcPct val="150000"/>
              </a:lnSpc>
            </a:pPr>
            <a:r>
              <a:rPr lang="en-US" dirty="0">
                <a:solidFill>
                  <a:srgbClr val="000000"/>
                </a:solidFill>
                <a:latin typeface="verdana" panose="020B0604030504040204" pitchFamily="34" charset="0"/>
              </a:rPr>
              <a:t>hence, a &amp; b = 0011  </a:t>
            </a:r>
          </a:p>
          <a:p>
            <a:pPr>
              <a:lnSpc>
                <a:spcPct val="150000"/>
              </a:lnSpc>
            </a:pPr>
            <a:r>
              <a:rPr lang="en-US" dirty="0">
                <a:solidFill>
                  <a:srgbClr val="000000"/>
                </a:solidFill>
                <a:latin typeface="verdana" panose="020B0604030504040204" pitchFamily="34" charset="0"/>
              </a:rPr>
              <a:t>          a | b = 0111  </a:t>
            </a:r>
            <a:endParaRPr lang="en-US" b="0" i="0" dirty="0">
              <a:solidFill>
                <a:srgbClr val="000000"/>
              </a:solidFill>
              <a:effectLst/>
              <a:latin typeface="verdana" panose="020B0604030504040204" pitchFamily="34" charset="0"/>
            </a:endParaRPr>
          </a:p>
        </p:txBody>
      </p:sp>
      <p:pic>
        <p:nvPicPr>
          <p:cNvPr id="4" name="Picture 3">
            <a:extLst>
              <a:ext uri="{FF2B5EF4-FFF2-40B4-BE49-F238E27FC236}">
                <a16:creationId xmlns:a16="http://schemas.microsoft.com/office/drawing/2014/main" id="{D160AD13-0610-4DDE-9C05-DF3716228A0B}"/>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3258715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639762"/>
          </a:xfrm>
        </p:spPr>
        <p:txBody>
          <a:bodyPr>
            <a:normAutofit/>
          </a:bodyPr>
          <a:lstStyle/>
          <a:p>
            <a:r>
              <a:rPr lang="en-US" sz="3200" b="1" dirty="0"/>
              <a:t>Logical Operators</a:t>
            </a:r>
          </a:p>
        </p:txBody>
      </p:sp>
      <p:sp>
        <p:nvSpPr>
          <p:cNvPr id="3" name="Rectangle 2"/>
          <p:cNvSpPr/>
          <p:nvPr/>
        </p:nvSpPr>
        <p:spPr>
          <a:xfrm>
            <a:off x="228600" y="692149"/>
            <a:ext cx="8534400" cy="872034"/>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The logical operators are used primarily in the expression evaluation to make a decision. Python supports the following logical operators.</a:t>
            </a:r>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57200" y="1739173"/>
          <a:ext cx="8229600" cy="3147578"/>
        </p:xfrm>
        <a:graphic>
          <a:graphicData uri="http://schemas.openxmlformats.org/drawingml/2006/table">
            <a:tbl>
              <a:tblPr/>
              <a:tblGrid>
                <a:gridCol w="12954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500026">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Operator</a:t>
                      </a:r>
                    </a:p>
                  </a:txBody>
                  <a:tcPr marL="113642" marR="113642" marT="113642" marB="113642">
                    <a:lnL w="9525" cap="flat" cmpd="sng" algn="ctr">
                      <a:solidFill>
                        <a:srgbClr val="E07FAD"/>
                      </a:solidFill>
                      <a:prstDash val="solid"/>
                      <a:round/>
                      <a:headEnd type="none" w="med" len="med"/>
                      <a:tailEnd type="none" w="med" len="med"/>
                    </a:lnL>
                    <a:lnR w="9525" cap="flat" cmpd="sng" algn="ctr">
                      <a:solidFill>
                        <a:srgbClr val="E07FAD"/>
                      </a:solidFill>
                      <a:prstDash val="solid"/>
                      <a:round/>
                      <a:headEnd type="none" w="med" len="med"/>
                      <a:tailEnd type="none" w="med" len="med"/>
                    </a:lnR>
                    <a:lnT w="9525" cap="flat" cmpd="sng" algn="ctr">
                      <a:solidFill>
                        <a:srgbClr val="E07F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Description</a:t>
                      </a:r>
                    </a:p>
                  </a:txBody>
                  <a:tcPr marL="113642" marR="113642" marT="113642" marB="113642">
                    <a:lnL w="9525" cap="flat" cmpd="sng" algn="ctr">
                      <a:solidFill>
                        <a:srgbClr val="E07FAD"/>
                      </a:solidFill>
                      <a:prstDash val="solid"/>
                      <a:round/>
                      <a:headEnd type="none" w="med" len="med"/>
                      <a:tailEnd type="none" w="med" len="med"/>
                    </a:lnL>
                    <a:lnR w="9525" cap="flat" cmpd="sng" algn="ctr">
                      <a:solidFill>
                        <a:srgbClr val="E07FAD"/>
                      </a:solidFill>
                      <a:prstDash val="solid"/>
                      <a:round/>
                      <a:headEnd type="none" w="med" len="med"/>
                      <a:tailEnd type="none" w="med" len="med"/>
                    </a:lnR>
                    <a:lnT w="9525" cap="flat" cmpd="sng" algn="ctr">
                      <a:solidFill>
                        <a:srgbClr val="E07F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59623">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and</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If both the expression are true, then the condition will be true. If a and b are the two expressions, a → true, b → true =&gt; a and b → true.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68392">
                <a:tc>
                  <a:txBody>
                    <a:bodyPr/>
                    <a:lstStyle/>
                    <a:p>
                      <a:pPr algn="l" fontAlgn="t"/>
                      <a:r>
                        <a:rPr lang="en-US" sz="1800">
                          <a:solidFill>
                            <a:srgbClr val="000000"/>
                          </a:solidFill>
                          <a:effectLst/>
                          <a:latin typeface="Arial" panose="020B0604020202020204" pitchFamily="34" charset="0"/>
                          <a:cs typeface="Arial" panose="020B0604020202020204" pitchFamily="34" charset="0"/>
                        </a:rPr>
                        <a:t>or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If one of the expressions is true, then the condition will be true. If a and b are the two expressions, a → true, b → false =&gt; a or b → true.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97006">
                <a:tc>
                  <a:txBody>
                    <a:bodyPr/>
                    <a:lstStyle/>
                    <a:p>
                      <a:pPr algn="l" fontAlgn="t"/>
                      <a:r>
                        <a:rPr lang="en-US" sz="1800">
                          <a:solidFill>
                            <a:srgbClr val="000000"/>
                          </a:solidFill>
                          <a:effectLst/>
                          <a:latin typeface="Arial" panose="020B0604020202020204" pitchFamily="34" charset="0"/>
                          <a:cs typeface="Arial" panose="020B0604020202020204" pitchFamily="34" charset="0"/>
                        </a:rPr>
                        <a:t>not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If an expression </a:t>
                      </a:r>
                      <a:r>
                        <a:rPr lang="en-US" sz="1800" b="1" dirty="0">
                          <a:solidFill>
                            <a:srgbClr val="000000"/>
                          </a:solidFill>
                          <a:effectLst/>
                          <a:latin typeface="Arial" panose="020B0604020202020204" pitchFamily="34" charset="0"/>
                          <a:cs typeface="Arial" panose="020B0604020202020204" pitchFamily="34" charset="0"/>
                        </a:rPr>
                        <a:t>a</a:t>
                      </a:r>
                      <a:r>
                        <a:rPr lang="en-US" sz="1800" dirty="0">
                          <a:solidFill>
                            <a:srgbClr val="000000"/>
                          </a:solidFill>
                          <a:effectLst/>
                          <a:latin typeface="Arial" panose="020B0604020202020204" pitchFamily="34" charset="0"/>
                          <a:cs typeface="Arial" panose="020B0604020202020204" pitchFamily="34" charset="0"/>
                        </a:rPr>
                        <a:t> is true then not (a) will be false and vice versa.</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60515D16-3410-47B6-A1B3-8670C982D77E}"/>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2990498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a:bodyPr>
          <a:lstStyle/>
          <a:p>
            <a:r>
              <a:rPr lang="en-US" sz="3200" b="1" dirty="0"/>
              <a:t>Membership Operators</a:t>
            </a:r>
          </a:p>
        </p:txBody>
      </p:sp>
      <p:sp>
        <p:nvSpPr>
          <p:cNvPr id="3" name="Rectangle 2"/>
          <p:cNvSpPr/>
          <p:nvPr/>
        </p:nvSpPr>
        <p:spPr>
          <a:xfrm>
            <a:off x="381000" y="625474"/>
            <a:ext cx="8229600" cy="1287532"/>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Python membership operators are used to check the membership of value inside a data structure. If the value is present in the data structure, then the resulting value is true otherwise it returns false.</a:t>
            </a:r>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381000" y="2133600"/>
          <a:ext cx="8229601" cy="2139886"/>
        </p:xfrm>
        <a:graphic>
          <a:graphicData uri="http://schemas.openxmlformats.org/drawingml/2006/table">
            <a:tbl>
              <a:tblPr/>
              <a:tblGrid>
                <a:gridCol w="1295400">
                  <a:extLst>
                    <a:ext uri="{9D8B030D-6E8A-4147-A177-3AD203B41FA5}">
                      <a16:colId xmlns:a16="http://schemas.microsoft.com/office/drawing/2014/main" val="20000"/>
                    </a:ext>
                  </a:extLst>
                </a:gridCol>
                <a:gridCol w="6934201">
                  <a:extLst>
                    <a:ext uri="{9D8B030D-6E8A-4147-A177-3AD203B41FA5}">
                      <a16:colId xmlns:a16="http://schemas.microsoft.com/office/drawing/2014/main" val="20001"/>
                    </a:ext>
                  </a:extLst>
                </a:gridCol>
              </a:tblGrid>
              <a:tr h="467175">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Operator</a:t>
                      </a:r>
                    </a:p>
                  </a:txBody>
                  <a:tcPr marL="113642" marR="113642" marT="113642" marB="113642">
                    <a:lnL w="9525" cap="flat" cmpd="sng" algn="ctr">
                      <a:solidFill>
                        <a:srgbClr val="18ED9A"/>
                      </a:solidFill>
                      <a:prstDash val="solid"/>
                      <a:round/>
                      <a:headEnd type="none" w="med" len="med"/>
                      <a:tailEnd type="none" w="med" len="med"/>
                    </a:lnL>
                    <a:lnR w="9525" cap="flat" cmpd="sng" algn="ctr">
                      <a:solidFill>
                        <a:srgbClr val="18ED9A"/>
                      </a:solidFill>
                      <a:prstDash val="solid"/>
                      <a:round/>
                      <a:headEnd type="none" w="med" len="med"/>
                      <a:tailEnd type="none" w="med" len="med"/>
                    </a:lnR>
                    <a:lnT w="9525" cap="flat" cmpd="sng" algn="ctr">
                      <a:solidFill>
                        <a:srgbClr val="18ED9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Description</a:t>
                      </a:r>
                    </a:p>
                  </a:txBody>
                  <a:tcPr marL="113642" marR="113642" marT="113642" marB="113642">
                    <a:lnL w="9525" cap="flat" cmpd="sng" algn="ctr">
                      <a:solidFill>
                        <a:srgbClr val="18ED9A"/>
                      </a:solidFill>
                      <a:prstDash val="solid"/>
                      <a:round/>
                      <a:headEnd type="none" w="med" len="med"/>
                      <a:tailEnd type="none" w="med" len="med"/>
                    </a:lnL>
                    <a:lnR w="9525" cap="flat" cmpd="sng" algn="ctr">
                      <a:solidFill>
                        <a:srgbClr val="18ED9A"/>
                      </a:solidFill>
                      <a:prstDash val="solid"/>
                      <a:round/>
                      <a:headEnd type="none" w="med" len="med"/>
                      <a:tailEnd type="none" w="med" len="med"/>
                    </a:lnR>
                    <a:lnT w="9525" cap="flat" cmpd="sng" algn="ctr">
                      <a:solidFill>
                        <a:srgbClr val="18ED9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52106">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in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It is evaluated to be true if the first operand is found in the second operand (list, tuple, or dictionary).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38118">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not in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It is evaluated to be true if the first operand is not found in the second operand (list, tuple, or dictionary).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pic>
        <p:nvPicPr>
          <p:cNvPr id="5" name="Picture 4">
            <a:extLst>
              <a:ext uri="{FF2B5EF4-FFF2-40B4-BE49-F238E27FC236}">
                <a16:creationId xmlns:a16="http://schemas.microsoft.com/office/drawing/2014/main" id="{7BE5DB93-88A8-4317-9304-6C4BD917D9C5}"/>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770060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
            <a:ext cx="8229600" cy="639762"/>
          </a:xfrm>
        </p:spPr>
        <p:txBody>
          <a:bodyPr>
            <a:normAutofit/>
          </a:bodyPr>
          <a:lstStyle/>
          <a:p>
            <a:r>
              <a:rPr lang="en-US" sz="3200" b="1" dirty="0"/>
              <a:t>Identity Operators</a:t>
            </a:r>
          </a:p>
        </p:txBody>
      </p:sp>
      <p:graphicFrame>
        <p:nvGraphicFramePr>
          <p:cNvPr id="3" name="Table 2"/>
          <p:cNvGraphicFramePr>
            <a:graphicFrameLocks noGrp="1"/>
          </p:cNvGraphicFramePr>
          <p:nvPr/>
        </p:nvGraphicFramePr>
        <p:xfrm>
          <a:off x="390525" y="1447800"/>
          <a:ext cx="8229601" cy="2441100"/>
        </p:xfrm>
        <a:graphic>
          <a:graphicData uri="http://schemas.openxmlformats.org/drawingml/2006/table">
            <a:tbl>
              <a:tblPr/>
              <a:tblGrid>
                <a:gridCol w="1438275">
                  <a:extLst>
                    <a:ext uri="{9D8B030D-6E8A-4147-A177-3AD203B41FA5}">
                      <a16:colId xmlns:a16="http://schemas.microsoft.com/office/drawing/2014/main" val="20000"/>
                    </a:ext>
                  </a:extLst>
                </a:gridCol>
                <a:gridCol w="6791326">
                  <a:extLst>
                    <a:ext uri="{9D8B030D-6E8A-4147-A177-3AD203B41FA5}">
                      <a16:colId xmlns:a16="http://schemas.microsoft.com/office/drawing/2014/main" val="20001"/>
                    </a:ext>
                  </a:extLst>
                </a:gridCol>
              </a:tblGrid>
              <a:tr h="500026">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Operator</a:t>
                      </a:r>
                    </a:p>
                  </a:txBody>
                  <a:tcPr marL="113642" marR="113642" marT="113642" marB="113642">
                    <a:lnL w="9525" cap="flat" cmpd="sng" algn="ctr">
                      <a:solidFill>
                        <a:srgbClr val="98D965"/>
                      </a:solidFill>
                      <a:prstDash val="solid"/>
                      <a:round/>
                      <a:headEnd type="none" w="med" len="med"/>
                      <a:tailEnd type="none" w="med" len="med"/>
                    </a:lnL>
                    <a:lnR w="9525" cap="flat" cmpd="sng" algn="ctr">
                      <a:solidFill>
                        <a:srgbClr val="98D965"/>
                      </a:solidFill>
                      <a:prstDash val="solid"/>
                      <a:round/>
                      <a:headEnd type="none" w="med" len="med"/>
                      <a:tailEnd type="none" w="med" len="med"/>
                    </a:lnR>
                    <a:lnT w="9525" cap="flat" cmpd="sng" algn="ctr">
                      <a:solidFill>
                        <a:srgbClr val="98D9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Description</a:t>
                      </a:r>
                    </a:p>
                  </a:txBody>
                  <a:tcPr marL="113642" marR="113642" marT="113642" marB="113642">
                    <a:lnL w="9525" cap="flat" cmpd="sng" algn="ctr">
                      <a:solidFill>
                        <a:srgbClr val="98D965"/>
                      </a:solidFill>
                      <a:prstDash val="solid"/>
                      <a:round/>
                      <a:headEnd type="none" w="med" len="med"/>
                      <a:tailEnd type="none" w="med" len="med"/>
                    </a:lnL>
                    <a:lnR w="9525" cap="flat" cmpd="sng" algn="ctr">
                      <a:solidFill>
                        <a:srgbClr val="98D965"/>
                      </a:solidFill>
                      <a:prstDash val="solid"/>
                      <a:round/>
                      <a:headEnd type="none" w="med" len="med"/>
                      <a:tailEnd type="none" w="med" len="med"/>
                    </a:lnR>
                    <a:lnT w="9525" cap="flat" cmpd="sng" algn="ctr">
                      <a:solidFill>
                        <a:srgbClr val="98D9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69748">
                <a:tc>
                  <a:txBody>
                    <a:bodyPr/>
                    <a:lstStyle/>
                    <a:p>
                      <a:pPr algn="l" fontAlgn="t"/>
                      <a:r>
                        <a:rPr lang="en-US" sz="1800">
                          <a:solidFill>
                            <a:srgbClr val="000000"/>
                          </a:solidFill>
                          <a:effectLst/>
                          <a:latin typeface="Arial" panose="020B0604020202020204" pitchFamily="34" charset="0"/>
                          <a:cs typeface="Arial" panose="020B0604020202020204" pitchFamily="34" charset="0"/>
                        </a:rPr>
                        <a:t>is</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It is evaluated to be true if the reference present at both sides point to the same object.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69748">
                <a:tc>
                  <a:txBody>
                    <a:bodyPr/>
                    <a:lstStyle/>
                    <a:p>
                      <a:pPr algn="l" fontAlgn="t"/>
                      <a:r>
                        <a:rPr lang="en-US" sz="1800">
                          <a:solidFill>
                            <a:srgbClr val="000000"/>
                          </a:solidFill>
                          <a:effectLst/>
                          <a:latin typeface="Arial" panose="020B0604020202020204" pitchFamily="34" charset="0"/>
                          <a:cs typeface="Arial" panose="020B0604020202020204" pitchFamily="34" charset="0"/>
                        </a:rPr>
                        <a:t>is not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It is evaluated to be true if the reference present at both side do not point to the same object.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pic>
        <p:nvPicPr>
          <p:cNvPr id="4" name="Picture 3">
            <a:extLst>
              <a:ext uri="{FF2B5EF4-FFF2-40B4-BE49-F238E27FC236}">
                <a16:creationId xmlns:a16="http://schemas.microsoft.com/office/drawing/2014/main" id="{9C34AC52-368C-4910-869B-15613C827BF8}"/>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3101274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666750"/>
          </a:xfrm>
        </p:spPr>
        <p:txBody>
          <a:bodyPr>
            <a:normAutofit/>
          </a:bodyPr>
          <a:lstStyle/>
          <a:p>
            <a:r>
              <a:rPr lang="en-US" sz="3200" b="1"/>
              <a:t>Python String</a:t>
            </a:r>
            <a:endParaRPr lang="en-US" sz="3200" b="1" dirty="0"/>
          </a:p>
        </p:txBody>
      </p:sp>
      <p:sp>
        <p:nvSpPr>
          <p:cNvPr id="3" name="Rectangle 2"/>
          <p:cNvSpPr/>
          <p:nvPr/>
        </p:nvSpPr>
        <p:spPr>
          <a:xfrm>
            <a:off x="457200" y="685800"/>
            <a:ext cx="8229600" cy="2169825"/>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strings can be created by enclosing the character or the sequence of characters in the quotes. Python allows us to use single quotes, double quotes, or triple quotes to create the string.</a:t>
            </a:r>
          </a:p>
          <a:p>
            <a:pPr algn="just">
              <a:lnSpc>
                <a:spcPct val="150000"/>
              </a:lnSpc>
            </a:pPr>
            <a:r>
              <a:rPr lang="en-US" b="1" dirty="0" err="1">
                <a:latin typeface="Arial" panose="020B0604020202020204" pitchFamily="34" charset="0"/>
                <a:cs typeface="Arial" panose="020B0604020202020204" pitchFamily="34" charset="0"/>
              </a:rPr>
              <a:t>str</a:t>
            </a:r>
            <a:r>
              <a:rPr lang="en-US" b="1" dirty="0">
                <a:latin typeface="Arial" panose="020B0604020202020204" pitchFamily="34" charset="0"/>
                <a:cs typeface="Arial" panose="020B0604020202020204" pitchFamily="34" charset="0"/>
              </a:rPr>
              <a:t> = "Hi Python !" </a:t>
            </a:r>
          </a:p>
          <a:p>
            <a:pPr algn="just">
              <a:lnSpc>
                <a:spcPct val="150000"/>
              </a:lnSpc>
            </a:pPr>
            <a:r>
              <a:rPr lang="en-US" b="1" dirty="0">
                <a:latin typeface="Arial" panose="020B0604020202020204" pitchFamily="34" charset="0"/>
                <a:cs typeface="Arial" panose="020B0604020202020204" pitchFamily="34" charset="0"/>
              </a:rPr>
              <a:t>print(type(</a:t>
            </a:r>
            <a:r>
              <a:rPr lang="en-US" b="1" dirty="0" err="1">
                <a:latin typeface="Arial" panose="020B0604020202020204" pitchFamily="34" charset="0"/>
                <a:cs typeface="Arial" panose="020B0604020202020204" pitchFamily="34" charset="0"/>
              </a:rPr>
              <a:t>str</a:t>
            </a:r>
            <a:r>
              <a:rPr lang="en-US" b="1" dirty="0">
                <a:latin typeface="Arial" panose="020B0604020202020204" pitchFamily="34" charset="0"/>
                <a:cs typeface="Arial" panose="020B0604020202020204" pitchFamily="34" charset="0"/>
              </a:rPr>
              <a:t>))  # check the type of the variable </a:t>
            </a:r>
            <a:r>
              <a:rPr lang="en-US" b="1" dirty="0" err="1">
                <a:latin typeface="Arial" panose="020B0604020202020204" pitchFamily="34" charset="0"/>
                <a:cs typeface="Arial" panose="020B0604020202020204" pitchFamily="34" charset="0"/>
              </a:rPr>
              <a:t>str</a:t>
            </a:r>
            <a:r>
              <a:rPr lang="en-US" b="1" dirty="0">
                <a:latin typeface="Arial" panose="020B0604020202020204" pitchFamily="34" charset="0"/>
                <a:cs typeface="Arial" panose="020B0604020202020204" pitchFamily="34" charset="0"/>
              </a:rPr>
              <a:t> using a python script.</a:t>
            </a:r>
          </a:p>
        </p:txBody>
      </p:sp>
      <p:sp>
        <p:nvSpPr>
          <p:cNvPr id="4" name="Rectangle 3"/>
          <p:cNvSpPr/>
          <p:nvPr/>
        </p:nvSpPr>
        <p:spPr>
          <a:xfrm>
            <a:off x="304800" y="3048000"/>
            <a:ext cx="8456161" cy="646331"/>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Strings indexing and splitting : </a:t>
            </a:r>
            <a:r>
              <a:rPr lang="en-US" dirty="0">
                <a:latin typeface="Arial" panose="020B0604020202020204" pitchFamily="34" charset="0"/>
                <a:cs typeface="Arial" panose="020B0604020202020204" pitchFamily="34" charset="0"/>
              </a:rPr>
              <a:t>indexing of the python strings starts from 0. For</a:t>
            </a:r>
          </a:p>
          <a:p>
            <a:r>
              <a:rPr lang="en-US" dirty="0">
                <a:latin typeface="Arial" panose="020B0604020202020204" pitchFamily="34" charset="0"/>
                <a:cs typeface="Arial" panose="020B0604020202020204" pitchFamily="34" charset="0"/>
              </a:rPr>
              <a:t> example, The string "HELLO" is indexed as given in the below figure.</a:t>
            </a:r>
            <a:endParaRPr lang="en-US" b="0" i="0" dirty="0">
              <a:effectLst/>
              <a:latin typeface="Arial" panose="020B0604020202020204" pitchFamily="34" charset="0"/>
              <a:cs typeface="Arial" panose="020B0604020202020204" pitchFamily="34" charset="0"/>
            </a:endParaRPr>
          </a:p>
        </p:txBody>
      </p:sp>
      <p:pic>
        <p:nvPicPr>
          <p:cNvPr id="19458" name="Picture 2" descr="Python St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846478"/>
            <a:ext cx="5334000" cy="301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415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666750"/>
          </a:xfrm>
        </p:spPr>
        <p:txBody>
          <a:bodyPr>
            <a:normAutofit/>
          </a:bodyPr>
          <a:lstStyle/>
          <a:p>
            <a:r>
              <a:rPr lang="en-US" sz="3200" b="1" dirty="0"/>
              <a:t>Reassigning String</a:t>
            </a:r>
          </a:p>
        </p:txBody>
      </p:sp>
      <p:sp>
        <p:nvSpPr>
          <p:cNvPr id="3" name="Rectangle 2"/>
          <p:cNvSpPr/>
          <p:nvPr/>
        </p:nvSpPr>
        <p:spPr>
          <a:xfrm>
            <a:off x="457200" y="685800"/>
            <a:ext cx="8229600" cy="3780522"/>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Updating the content of the strings is as easy as assigning it to a new string. The string object doesn't support item assignment i.e., A string can only be replaced with a new string since its content can not be partially replaced. Strings are immutable in python.</a:t>
            </a:r>
          </a:p>
          <a:p>
            <a:pPr algn="just">
              <a:lnSpc>
                <a:spcPct val="150000"/>
              </a:lnSpc>
            </a:pPr>
            <a:r>
              <a:rPr lang="en-US" b="1" dirty="0">
                <a:latin typeface="Arial" panose="020B0604020202020204" pitchFamily="34" charset="0"/>
                <a:cs typeface="Arial" panose="020B0604020202020204" pitchFamily="34" charset="0"/>
              </a:rPr>
              <a:t>Example :</a:t>
            </a:r>
          </a:p>
          <a:p>
            <a:pPr>
              <a:lnSpc>
                <a:spcPct val="150000"/>
              </a:lnSpc>
            </a:pP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 "HELLO"  </a:t>
            </a:r>
          </a:p>
          <a:p>
            <a:pPr>
              <a:lnSpc>
                <a:spcPct val="150000"/>
              </a:lnSpc>
            </a:pP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[0] = "h"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a:t>
            </a:r>
          </a:p>
          <a:p>
            <a:pPr algn="just">
              <a:lnSpc>
                <a:spcPct val="150000"/>
              </a:lnSpc>
            </a:pPr>
            <a:endParaRPr lang="en-US"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57200" y="4343400"/>
            <a:ext cx="7391400" cy="2057400"/>
          </a:xfrm>
          <a:prstGeom prst="rect">
            <a:avLst/>
          </a:prstGeom>
        </p:spPr>
      </p:pic>
    </p:spTree>
    <p:extLst>
      <p:ext uri="{BB962C8B-B14F-4D97-AF65-F5344CB8AC3E}">
        <p14:creationId xmlns:p14="http://schemas.microsoft.com/office/powerpoint/2010/main" val="153690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04800" y="566530"/>
            <a:ext cx="8153400" cy="461665"/>
          </a:xfrm>
          <a:prstGeom prst="rect">
            <a:avLst/>
          </a:prstGeom>
        </p:spPr>
        <p:txBody>
          <a:bodyPr wrap="square">
            <a:spAutoFit/>
          </a:bodyPr>
          <a:lstStyle/>
          <a:p>
            <a:r>
              <a:rPr lang="en-IN" sz="2400" b="1" dirty="0">
                <a:solidFill>
                  <a:srgbClr val="0070C0"/>
                </a:solidFill>
                <a:latin typeface="Arial" panose="020B0604020202020204" pitchFamily="34" charset="0"/>
                <a:cs typeface="Arial" panose="020B0604020202020204" pitchFamily="34" charset="0"/>
              </a:rPr>
              <a:t>Features of Python</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84874" y="0"/>
            <a:ext cx="952500" cy="695292"/>
          </a:xfrm>
          <a:prstGeom prst="rect">
            <a:avLst/>
          </a:prstGeom>
        </p:spPr>
      </p:pic>
      <p:sp>
        <p:nvSpPr>
          <p:cNvPr id="2" name="Rectangle 1">
            <a:extLst>
              <a:ext uri="{FF2B5EF4-FFF2-40B4-BE49-F238E27FC236}">
                <a16:creationId xmlns:a16="http://schemas.microsoft.com/office/drawing/2014/main" id="{A33DE4DC-918D-4EB7-A926-5D4B2EE54836}"/>
              </a:ext>
            </a:extLst>
          </p:cNvPr>
          <p:cNvSpPr/>
          <p:nvPr/>
        </p:nvSpPr>
        <p:spPr>
          <a:xfrm>
            <a:off x="228600" y="1028195"/>
            <a:ext cx="8305800" cy="5575309"/>
          </a:xfrm>
          <a:prstGeom prst="rect">
            <a:avLst/>
          </a:prstGeom>
        </p:spPr>
        <p:txBody>
          <a:bodyPr wrap="square">
            <a:spAutoFit/>
          </a:bodyPr>
          <a:lstStyle/>
          <a:p>
            <a:pPr algn="just">
              <a:lnSpc>
                <a:spcPct val="150000"/>
              </a:lnSpc>
            </a:pPr>
            <a:r>
              <a:rPr lang="en-US" sz="2000" dirty="0">
                <a:solidFill>
                  <a:srgbClr val="222426"/>
                </a:solidFill>
                <a:latin typeface="Arial" panose="020B0604020202020204" pitchFamily="34" charset="0"/>
                <a:cs typeface="Arial" panose="020B0604020202020204" pitchFamily="34" charset="0"/>
              </a:rPr>
              <a:t>1. </a:t>
            </a:r>
            <a:r>
              <a:rPr lang="en-US" sz="2000" b="1" dirty="0">
                <a:solidFill>
                  <a:srgbClr val="FF0000"/>
                </a:solidFill>
                <a:latin typeface="Arial" panose="020B0604020202020204" pitchFamily="34" charset="0"/>
                <a:cs typeface="Arial" panose="020B0604020202020204" pitchFamily="34" charset="0"/>
              </a:rPr>
              <a:t>Readable:</a:t>
            </a:r>
            <a:r>
              <a:rPr lang="en-US" sz="2000" dirty="0">
                <a:solidFill>
                  <a:srgbClr val="222426"/>
                </a:solidFill>
                <a:latin typeface="Arial" panose="020B0604020202020204" pitchFamily="34" charset="0"/>
                <a:cs typeface="Arial" panose="020B0604020202020204" pitchFamily="34" charset="0"/>
              </a:rPr>
              <a:t> Python is a very readable language.</a:t>
            </a:r>
          </a:p>
          <a:p>
            <a:pPr algn="just">
              <a:lnSpc>
                <a:spcPct val="150000"/>
              </a:lnSpc>
            </a:pPr>
            <a:r>
              <a:rPr lang="en-US" sz="2000" dirty="0">
                <a:solidFill>
                  <a:srgbClr val="222426"/>
                </a:solidFill>
                <a:latin typeface="Arial" panose="020B0604020202020204" pitchFamily="34" charset="0"/>
                <a:cs typeface="Arial" panose="020B0604020202020204" pitchFamily="34" charset="0"/>
              </a:rPr>
              <a:t>2. </a:t>
            </a:r>
            <a:r>
              <a:rPr lang="en-US" sz="2000" b="1" dirty="0">
                <a:solidFill>
                  <a:srgbClr val="FF0000"/>
                </a:solidFill>
                <a:latin typeface="Arial" panose="020B0604020202020204" pitchFamily="34" charset="0"/>
                <a:cs typeface="Arial" panose="020B0604020202020204" pitchFamily="34" charset="0"/>
              </a:rPr>
              <a:t>Easy to Learn:</a:t>
            </a:r>
            <a:r>
              <a:rPr lang="en-US" sz="2000" dirty="0">
                <a:solidFill>
                  <a:srgbClr val="222426"/>
                </a:solidFill>
                <a:latin typeface="Arial" panose="020B0604020202020204" pitchFamily="34" charset="0"/>
                <a:cs typeface="Arial" panose="020B0604020202020204" pitchFamily="34" charset="0"/>
              </a:rPr>
              <a:t> python is a expressive and high level programming language, it is easy to understand.</a:t>
            </a:r>
          </a:p>
          <a:p>
            <a:pPr algn="just">
              <a:lnSpc>
                <a:spcPct val="150000"/>
              </a:lnSpc>
            </a:pPr>
            <a:r>
              <a:rPr lang="en-US" sz="2000" dirty="0">
                <a:latin typeface="Arial" panose="020B0604020202020204" pitchFamily="34" charset="0"/>
                <a:cs typeface="Arial" panose="020B0604020202020204" pitchFamily="34" charset="0"/>
              </a:rPr>
              <a:t>3. </a:t>
            </a:r>
            <a:r>
              <a:rPr lang="en-US" sz="2000" b="1" dirty="0">
                <a:solidFill>
                  <a:srgbClr val="FF0000"/>
                </a:solidFill>
                <a:latin typeface="Arial" panose="020B0604020202020204" pitchFamily="34" charset="0"/>
                <a:cs typeface="Arial" panose="020B0604020202020204" pitchFamily="34" charset="0"/>
              </a:rPr>
              <a:t>Cross platform</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Python can run on various operating systems such as Mac, Windows, Linux, Unix etc. This makes it a cross platform and portable language.</a:t>
            </a:r>
          </a:p>
          <a:p>
            <a:pPr algn="just">
              <a:lnSpc>
                <a:spcPct val="150000"/>
              </a:lnSpc>
            </a:pPr>
            <a:r>
              <a:rPr lang="en-US" sz="2000" dirty="0">
                <a:latin typeface="Arial" panose="020B0604020202020204" pitchFamily="34" charset="0"/>
                <a:cs typeface="Arial" panose="020B0604020202020204" pitchFamily="34" charset="0"/>
              </a:rPr>
              <a:t>4. </a:t>
            </a:r>
            <a:r>
              <a:rPr lang="en-US" sz="2000" b="1" dirty="0">
                <a:solidFill>
                  <a:srgbClr val="FF0000"/>
                </a:solidFill>
                <a:latin typeface="Arial" panose="020B0604020202020204" pitchFamily="34" charset="0"/>
                <a:cs typeface="Arial" panose="020B0604020202020204" pitchFamily="34" charset="0"/>
              </a:rPr>
              <a:t>Open Source:</a:t>
            </a:r>
            <a:r>
              <a:rPr lang="en-US" sz="2000" dirty="0">
                <a:latin typeface="Arial" panose="020B0604020202020204" pitchFamily="34" charset="0"/>
                <a:cs typeface="Arial" panose="020B0604020202020204" pitchFamily="34" charset="0"/>
              </a:rPr>
              <a:t> Python is a open source programming language.</a:t>
            </a:r>
          </a:p>
          <a:p>
            <a:pPr algn="just">
              <a:lnSpc>
                <a:spcPct val="150000"/>
              </a:lnSpc>
            </a:pPr>
            <a:r>
              <a:rPr lang="en-US" sz="2000" dirty="0">
                <a:latin typeface="Arial" panose="020B0604020202020204" pitchFamily="34" charset="0"/>
                <a:cs typeface="Arial" panose="020B0604020202020204" pitchFamily="34" charset="0"/>
              </a:rPr>
              <a:t>5. </a:t>
            </a:r>
            <a:r>
              <a:rPr lang="en-US" sz="2000" b="1" dirty="0">
                <a:solidFill>
                  <a:srgbClr val="FF0000"/>
                </a:solidFill>
                <a:latin typeface="Arial" panose="020B0604020202020204" pitchFamily="34" charset="0"/>
                <a:cs typeface="Arial" panose="020B0604020202020204" pitchFamily="34" charset="0"/>
              </a:rPr>
              <a:t>Large standard library:</a:t>
            </a:r>
            <a:r>
              <a:rPr lang="en-US" sz="2000" dirty="0">
                <a:latin typeface="Arial" panose="020B0604020202020204" pitchFamily="34" charset="0"/>
                <a:cs typeface="Arial" panose="020B0604020202020204" pitchFamily="34" charset="0"/>
              </a:rPr>
              <a:t> Python comes with a large standard library that has some handy codes and functions which we can use while writing code in Python.</a:t>
            </a:r>
          </a:p>
          <a:p>
            <a:pPr algn="just">
              <a:lnSpc>
                <a:spcPct val="150000"/>
              </a:lnSpc>
            </a:pPr>
            <a:r>
              <a:rPr lang="en-US" sz="2000" dirty="0">
                <a:latin typeface="Arial" panose="020B0604020202020204" pitchFamily="34" charset="0"/>
                <a:cs typeface="Arial" panose="020B0604020202020204" pitchFamily="34" charset="0"/>
              </a:rPr>
              <a:t>6. </a:t>
            </a:r>
            <a:r>
              <a:rPr lang="en-US" sz="2000" b="1" dirty="0">
                <a:solidFill>
                  <a:srgbClr val="FF0000"/>
                </a:solidFill>
                <a:latin typeface="Arial" panose="020B0604020202020204" pitchFamily="34" charset="0"/>
                <a:cs typeface="Arial" panose="020B0604020202020204" pitchFamily="34" charset="0"/>
              </a:rPr>
              <a:t>Free:</a:t>
            </a:r>
            <a:r>
              <a:rPr lang="en-US" sz="2000" dirty="0">
                <a:latin typeface="Arial" panose="020B0604020202020204" pitchFamily="34" charset="0"/>
                <a:cs typeface="Arial" panose="020B0604020202020204" pitchFamily="34" charset="0"/>
              </a:rPr>
              <a:t> Python is free to download and use. You can download it for free and use it in your application</a:t>
            </a:r>
          </a:p>
        </p:txBody>
      </p:sp>
    </p:spTree>
    <p:extLst>
      <p:ext uri="{BB962C8B-B14F-4D97-AF65-F5344CB8AC3E}">
        <p14:creationId xmlns:p14="http://schemas.microsoft.com/office/powerpoint/2010/main" val="1517749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666750"/>
          </a:xfrm>
        </p:spPr>
        <p:txBody>
          <a:bodyPr>
            <a:normAutofit/>
          </a:bodyPr>
          <a:lstStyle/>
          <a:p>
            <a:r>
              <a:rPr lang="en-US" sz="3200" b="1" dirty="0"/>
              <a:t>Reassigning String</a:t>
            </a:r>
          </a:p>
        </p:txBody>
      </p:sp>
      <p:sp>
        <p:nvSpPr>
          <p:cNvPr id="3" name="Rectangle 2"/>
          <p:cNvSpPr/>
          <p:nvPr/>
        </p:nvSpPr>
        <p:spPr>
          <a:xfrm>
            <a:off x="457200" y="685800"/>
            <a:ext cx="8229600" cy="2118529"/>
          </a:xfrm>
          <a:prstGeom prst="rect">
            <a:avLst/>
          </a:prstGeom>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Example 2 :</a:t>
            </a:r>
          </a:p>
          <a:p>
            <a:pPr>
              <a:lnSpc>
                <a:spcPct val="150000"/>
              </a:lnSpc>
            </a:pP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 "HELLO"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a:t>
            </a:r>
          </a:p>
          <a:p>
            <a:pPr>
              <a:lnSpc>
                <a:spcPct val="150000"/>
              </a:lnSpc>
            </a:pP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 "hello"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2"/>
          <a:stretch>
            <a:fillRect/>
          </a:stretch>
        </p:blipFill>
        <p:spPr>
          <a:xfrm>
            <a:off x="438150" y="3657600"/>
            <a:ext cx="4495800" cy="1908423"/>
          </a:xfrm>
          <a:prstGeom prst="rect">
            <a:avLst/>
          </a:prstGeom>
        </p:spPr>
      </p:pic>
    </p:spTree>
    <p:extLst>
      <p:ext uri="{BB962C8B-B14F-4D97-AF65-F5344CB8AC3E}">
        <p14:creationId xmlns:p14="http://schemas.microsoft.com/office/powerpoint/2010/main" val="888739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666750"/>
          </a:xfrm>
        </p:spPr>
        <p:txBody>
          <a:bodyPr>
            <a:normAutofit/>
          </a:bodyPr>
          <a:lstStyle/>
          <a:p>
            <a:r>
              <a:rPr lang="en-US" sz="3200" b="1" dirty="0"/>
              <a:t>String Operators</a:t>
            </a:r>
          </a:p>
        </p:txBody>
      </p:sp>
      <p:sp>
        <p:nvSpPr>
          <p:cNvPr id="6" name="Rectangle 5"/>
          <p:cNvSpPr/>
          <p:nvPr/>
        </p:nvSpPr>
        <p:spPr>
          <a:xfrm>
            <a:off x="457200" y="914400"/>
            <a:ext cx="8077200" cy="4801314"/>
          </a:xfrm>
          <a:prstGeom prst="rect">
            <a:avLst/>
          </a:prstGeom>
        </p:spPr>
        <p:txBody>
          <a:bodyPr wrap="square">
            <a:spAutoFit/>
          </a:bodyPr>
          <a:lstStyle/>
          <a:p>
            <a:r>
              <a:rPr lang="en-US" dirty="0" err="1">
                <a:solidFill>
                  <a:srgbClr val="000000"/>
                </a:solidFill>
                <a:latin typeface="verdana" panose="020B0604030504040204" pitchFamily="34" charset="0"/>
              </a:rPr>
              <a:t>str</a:t>
            </a:r>
            <a:r>
              <a:rPr lang="en-US" dirty="0">
                <a:solidFill>
                  <a:srgbClr val="000000"/>
                </a:solidFill>
                <a:latin typeface="verdana" panose="020B0604030504040204" pitchFamily="34" charset="0"/>
              </a:rPr>
              <a:t> = </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str1 = </a:t>
            </a:r>
            <a:r>
              <a:rPr lang="en-US" dirty="0">
                <a:solidFill>
                  <a:srgbClr val="0000FF"/>
                </a:solidFill>
                <a:latin typeface="verdana" panose="020B0604030504040204" pitchFamily="34" charset="0"/>
              </a:rPr>
              <a:t>" world"</a:t>
            </a:r>
            <a:r>
              <a:rPr lang="en-US" dirty="0">
                <a:solidFill>
                  <a:srgbClr val="000000"/>
                </a:solidFill>
                <a:latin typeface="verdana" panose="020B0604030504040204" pitchFamily="34" charset="0"/>
              </a:rPr>
              <a:t>  </a:t>
            </a:r>
          </a:p>
          <a:p>
            <a:endParaRPr lang="en-US" b="1" dirty="0">
              <a:solidFill>
                <a:srgbClr val="006699"/>
              </a:solidFill>
              <a:latin typeface="verdana" panose="020B0604030504040204" pitchFamily="34" charset="0"/>
            </a:endParaRPr>
          </a:p>
          <a:p>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str</a:t>
            </a:r>
            <a:r>
              <a:rPr lang="en-US" dirty="0">
                <a:solidFill>
                  <a:srgbClr val="000000"/>
                </a:solidFill>
                <a:latin typeface="verdana" panose="020B0604030504040204" pitchFamily="34" charset="0"/>
              </a:rPr>
              <a:t>*3) </a:t>
            </a:r>
            <a:r>
              <a:rPr lang="en-US" dirty="0">
                <a:solidFill>
                  <a:srgbClr val="008200"/>
                </a:solidFill>
                <a:latin typeface="verdana" panose="020B0604030504040204" pitchFamily="34" charset="0"/>
              </a:rPr>
              <a:t># prints HelloHelloHello</a:t>
            </a:r>
            <a:r>
              <a:rPr lang="en-US" dirty="0">
                <a:solidFill>
                  <a:srgbClr val="000000"/>
                </a:solidFill>
                <a:latin typeface="verdana" panose="020B0604030504040204" pitchFamily="34" charset="0"/>
              </a:rPr>
              <a:t>  </a:t>
            </a:r>
          </a:p>
          <a:p>
            <a:endParaRPr lang="en-US" b="1" dirty="0">
              <a:solidFill>
                <a:srgbClr val="006699"/>
              </a:solidFill>
              <a:latin typeface="verdana" panose="020B0604030504040204" pitchFamily="34" charset="0"/>
            </a:endParaRPr>
          </a:p>
          <a:p>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(str+str1)</a:t>
            </a:r>
            <a:r>
              <a:rPr lang="en-US" dirty="0">
                <a:solidFill>
                  <a:srgbClr val="008200"/>
                </a:solidFill>
                <a:latin typeface="verdana" panose="020B0604030504040204" pitchFamily="34" charset="0"/>
              </a:rPr>
              <a:t># prints Hello world </a:t>
            </a:r>
            <a:r>
              <a:rPr lang="en-US" dirty="0">
                <a:solidFill>
                  <a:srgbClr val="000000"/>
                </a:solidFill>
                <a:latin typeface="verdana" panose="020B0604030504040204" pitchFamily="34" charset="0"/>
              </a:rPr>
              <a:t>  </a:t>
            </a:r>
          </a:p>
          <a:p>
            <a:endParaRPr lang="en-US" b="1" dirty="0">
              <a:solidFill>
                <a:srgbClr val="006699"/>
              </a:solidFill>
              <a:latin typeface="verdana" panose="020B0604030504040204" pitchFamily="34" charset="0"/>
            </a:endParaRPr>
          </a:p>
          <a:p>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str</a:t>
            </a:r>
            <a:r>
              <a:rPr lang="en-US" dirty="0">
                <a:solidFill>
                  <a:srgbClr val="000000"/>
                </a:solidFill>
                <a:latin typeface="verdana" panose="020B0604030504040204" pitchFamily="34" charset="0"/>
              </a:rPr>
              <a:t>[4]) </a:t>
            </a:r>
            <a:r>
              <a:rPr lang="en-US" dirty="0">
                <a:solidFill>
                  <a:srgbClr val="008200"/>
                </a:solidFill>
                <a:latin typeface="verdana" panose="020B0604030504040204" pitchFamily="34" charset="0"/>
              </a:rPr>
              <a:t># prints o            </a:t>
            </a:r>
            <a:r>
              <a:rPr lang="en-US" dirty="0">
                <a:solidFill>
                  <a:srgbClr val="000000"/>
                </a:solidFill>
                <a:latin typeface="verdana" panose="020B0604030504040204" pitchFamily="34" charset="0"/>
              </a:rPr>
              <a:t>  </a:t>
            </a:r>
          </a:p>
          <a:p>
            <a:endParaRPr lang="en-US" b="1" dirty="0">
              <a:solidFill>
                <a:srgbClr val="006699"/>
              </a:solidFill>
              <a:latin typeface="verdana" panose="020B0604030504040204" pitchFamily="34" charset="0"/>
            </a:endParaRPr>
          </a:p>
          <a:p>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str</a:t>
            </a:r>
            <a:r>
              <a:rPr lang="en-US" dirty="0">
                <a:solidFill>
                  <a:srgbClr val="000000"/>
                </a:solidFill>
                <a:latin typeface="verdana" panose="020B0604030504040204" pitchFamily="34" charset="0"/>
              </a:rPr>
              <a:t>[2:4]); </a:t>
            </a:r>
            <a:r>
              <a:rPr lang="en-US" dirty="0">
                <a:solidFill>
                  <a:srgbClr val="008200"/>
                </a:solidFill>
                <a:latin typeface="verdana" panose="020B0604030504040204" pitchFamily="34" charset="0"/>
              </a:rPr>
              <a:t># prints </a:t>
            </a:r>
            <a:r>
              <a:rPr lang="en-US" dirty="0" err="1">
                <a:solidFill>
                  <a:srgbClr val="008200"/>
                </a:solidFill>
                <a:latin typeface="verdana" panose="020B0604030504040204" pitchFamily="34" charset="0"/>
              </a:rPr>
              <a:t>ll</a:t>
            </a: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endParaRPr lang="en-US" b="1" dirty="0">
              <a:solidFill>
                <a:srgbClr val="006699"/>
              </a:solidFill>
              <a:latin typeface="verdana" panose="020B0604030504040204" pitchFamily="34" charset="0"/>
            </a:endParaRPr>
          </a:p>
          <a:p>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'w'</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str</a:t>
            </a: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 prints false as w is not present in </a:t>
            </a:r>
            <a:r>
              <a:rPr lang="en-US" dirty="0" err="1">
                <a:solidFill>
                  <a:srgbClr val="008200"/>
                </a:solidFill>
                <a:latin typeface="verdana" panose="020B0604030504040204" pitchFamily="34" charset="0"/>
              </a:rPr>
              <a:t>str</a:t>
            </a:r>
            <a:r>
              <a:rPr lang="en-US" dirty="0">
                <a:solidFill>
                  <a:srgbClr val="000000"/>
                </a:solidFill>
                <a:latin typeface="verdana" panose="020B0604030504040204" pitchFamily="34" charset="0"/>
              </a:rPr>
              <a:t>  </a:t>
            </a:r>
          </a:p>
          <a:p>
            <a:endParaRPr lang="en-US" b="1" dirty="0">
              <a:solidFill>
                <a:srgbClr val="006699"/>
              </a:solidFill>
              <a:latin typeface="verdana" panose="020B0604030504040204" pitchFamily="34" charset="0"/>
            </a:endParaRPr>
          </a:p>
          <a:p>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wo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not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in</a:t>
            </a:r>
            <a:r>
              <a:rPr lang="en-US" dirty="0">
                <a:solidFill>
                  <a:srgbClr val="000000"/>
                </a:solidFill>
                <a:latin typeface="verdana" panose="020B0604030504040204" pitchFamily="34" charset="0"/>
              </a:rPr>
              <a:t> str1) </a:t>
            </a:r>
            <a:r>
              <a:rPr lang="en-US" dirty="0">
                <a:solidFill>
                  <a:srgbClr val="008200"/>
                </a:solidFill>
                <a:latin typeface="verdana" panose="020B0604030504040204" pitchFamily="34" charset="0"/>
              </a:rPr>
              <a:t># prints false as </a:t>
            </a:r>
            <a:r>
              <a:rPr lang="en-US" dirty="0" err="1">
                <a:solidFill>
                  <a:srgbClr val="008200"/>
                </a:solidFill>
                <a:latin typeface="verdana" panose="020B0604030504040204" pitchFamily="34" charset="0"/>
              </a:rPr>
              <a:t>wo</a:t>
            </a:r>
            <a:r>
              <a:rPr lang="en-US" dirty="0">
                <a:solidFill>
                  <a:srgbClr val="008200"/>
                </a:solidFill>
                <a:latin typeface="verdana" panose="020B0604030504040204" pitchFamily="34" charset="0"/>
              </a:rPr>
              <a:t> is present in str1. </a:t>
            </a:r>
            <a:r>
              <a:rPr lang="en-US" dirty="0">
                <a:solidFill>
                  <a:srgbClr val="000000"/>
                </a:solidFill>
                <a:latin typeface="verdana" panose="020B0604030504040204" pitchFamily="34" charset="0"/>
              </a:rPr>
              <a:t>  </a:t>
            </a:r>
          </a:p>
          <a:p>
            <a:endParaRPr lang="en-US" b="1" dirty="0">
              <a:solidFill>
                <a:srgbClr val="006699"/>
              </a:solidFill>
              <a:latin typeface="verdana" panose="020B0604030504040204" pitchFamily="34" charset="0"/>
            </a:endParaRPr>
          </a:p>
          <a:p>
            <a:r>
              <a:rPr lang="en-US" b="1" dirty="0">
                <a:solidFill>
                  <a:srgbClr val="006699"/>
                </a:solidFill>
                <a:latin typeface="verdana" panose="020B0604030504040204" pitchFamily="34" charset="0"/>
              </a:rPr>
              <a: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"The string str : %s"</a:t>
            </a:r>
            <a:r>
              <a:rPr lang="en-US" dirty="0">
                <a:solidFill>
                  <a:srgbClr val="000000"/>
                </a:solidFill>
                <a:latin typeface="verdana" panose="020B0604030504040204" pitchFamily="34" charset="0"/>
              </a:rPr>
              <a:t>%(str)) </a:t>
            </a:r>
            <a:r>
              <a:rPr lang="en-US" dirty="0">
                <a:solidFill>
                  <a:srgbClr val="008200"/>
                </a:solidFill>
                <a:latin typeface="verdana" panose="020B0604030504040204" pitchFamily="34" charset="0"/>
              </a:rPr>
              <a:t># prints The string str : Hello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782640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639762"/>
          </a:xfrm>
        </p:spPr>
        <p:txBody>
          <a:bodyPr>
            <a:normAutofit/>
          </a:bodyPr>
          <a:lstStyle/>
          <a:p>
            <a:r>
              <a:rPr lang="en-US" sz="3200" b="1" dirty="0"/>
              <a:t>Python List</a:t>
            </a:r>
          </a:p>
        </p:txBody>
      </p:sp>
      <p:sp>
        <p:nvSpPr>
          <p:cNvPr id="3" name="Rectangle 2"/>
          <p:cNvSpPr/>
          <p:nvPr/>
        </p:nvSpPr>
        <p:spPr>
          <a:xfrm>
            <a:off x="381000" y="668336"/>
            <a:ext cx="8229600" cy="5581015"/>
          </a:xfrm>
          <a:prstGeom prst="rect">
            <a:avLst/>
          </a:prstGeom>
        </p:spPr>
        <p:txBody>
          <a:bodyPr wrap="square">
            <a:spAutoFit/>
          </a:bodyPr>
          <a:lstStyle/>
          <a:p>
            <a:pPr algn="just">
              <a:lnSpc>
                <a:spcPct val="150000"/>
              </a:lnSpc>
            </a:pPr>
            <a:r>
              <a:rPr lang="en-US" sz="2000" dirty="0">
                <a:solidFill>
                  <a:srgbClr val="000000"/>
                </a:solidFill>
                <a:latin typeface="Arial" panose="020B0604020202020204" pitchFamily="34" charset="0"/>
                <a:cs typeface="Arial" panose="020B0604020202020204" pitchFamily="34" charset="0"/>
              </a:rPr>
              <a:t>A list can be defined as a collection of values or items of different types. The items in the list are separated with the comma (,) and enclosed with the square brackets [].</a:t>
            </a:r>
          </a:p>
          <a:p>
            <a:pPr algn="just">
              <a:lnSpc>
                <a:spcPct val="150000"/>
              </a:lnSpc>
            </a:pPr>
            <a:endParaRPr lang="en-US" dirty="0">
              <a:solidFill>
                <a:srgbClr val="000000"/>
              </a:solidFill>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L1 = ["John", 102, "USA"]  </a:t>
            </a:r>
          </a:p>
          <a:p>
            <a:pPr algn="just">
              <a:lnSpc>
                <a:spcPct val="150000"/>
              </a:lnSpc>
            </a:pPr>
            <a:r>
              <a:rPr lang="en-US" dirty="0">
                <a:latin typeface="Arial" panose="020B0604020202020204" pitchFamily="34" charset="0"/>
                <a:cs typeface="Arial" panose="020B0604020202020204" pitchFamily="34" charset="0"/>
              </a:rPr>
              <a:t>L2 = [1, 2, 3, 4, 5, 6]  </a:t>
            </a:r>
          </a:p>
          <a:p>
            <a:pPr algn="just">
              <a:lnSpc>
                <a:spcPct val="150000"/>
              </a:lnSpc>
            </a:pPr>
            <a:r>
              <a:rPr lang="en-US" dirty="0">
                <a:latin typeface="Arial" panose="020B0604020202020204" pitchFamily="34" charset="0"/>
                <a:cs typeface="Arial" panose="020B0604020202020204" pitchFamily="34" charset="0"/>
              </a:rPr>
              <a:t>L3 = [1, "Ryan"]</a:t>
            </a:r>
          </a:p>
          <a:p>
            <a:pPr algn="just">
              <a:lnSpc>
                <a:spcPct val="150000"/>
              </a:lnSpc>
            </a:pPr>
            <a:r>
              <a:rPr lang="en-US" dirty="0">
                <a:latin typeface="Arial" panose="020B0604020202020204" pitchFamily="34" charset="0"/>
                <a:cs typeface="Arial" panose="020B0604020202020204" pitchFamily="34" charset="0"/>
              </a:rPr>
              <a:t>Print(L1)</a:t>
            </a:r>
          </a:p>
          <a:p>
            <a:pPr algn="just">
              <a:lnSpc>
                <a:spcPct val="150000"/>
              </a:lnSpc>
            </a:pPr>
            <a:r>
              <a:rPr lang="en-US" dirty="0">
                <a:latin typeface="Arial" panose="020B0604020202020204" pitchFamily="34" charset="0"/>
                <a:cs typeface="Arial" panose="020B0604020202020204" pitchFamily="34" charset="0"/>
              </a:rPr>
              <a:t>Print(L2)</a:t>
            </a:r>
          </a:p>
          <a:p>
            <a:pPr algn="just">
              <a:lnSpc>
                <a:spcPct val="150000"/>
              </a:lnSpc>
            </a:pPr>
            <a:r>
              <a:rPr lang="en-US" dirty="0">
                <a:latin typeface="Arial" panose="020B0604020202020204" pitchFamily="34" charset="0"/>
                <a:cs typeface="Arial" panose="020B0604020202020204" pitchFamily="34" charset="0"/>
              </a:rPr>
              <a:t>Print(L3)</a:t>
            </a:r>
          </a:p>
          <a:p>
            <a:pPr algn="just">
              <a:lnSpc>
                <a:spcPct val="150000"/>
              </a:lnSpc>
            </a:pPr>
            <a:r>
              <a:rPr lang="en-US" dirty="0">
                <a:latin typeface="Arial" panose="020B0604020202020204" pitchFamily="34" charset="0"/>
                <a:cs typeface="Arial" panose="020B0604020202020204" pitchFamily="34" charset="0"/>
              </a:rPr>
              <a:t>Print(type(L1))</a:t>
            </a:r>
          </a:p>
          <a:p>
            <a:pPr algn="just">
              <a:lnSpc>
                <a:spcPct val="150000"/>
              </a:lnSpc>
            </a:pPr>
            <a:r>
              <a:rPr lang="en-US" dirty="0">
                <a:latin typeface="Arial" panose="020B0604020202020204" pitchFamily="34" charset="0"/>
                <a:cs typeface="Arial" panose="020B0604020202020204" pitchFamily="34" charset="0"/>
              </a:rPr>
              <a:t>Print(type(L2))</a:t>
            </a:r>
          </a:p>
          <a:p>
            <a:pPr algn="just">
              <a:lnSpc>
                <a:spcPct val="150000"/>
              </a:lnSpc>
            </a:pPr>
            <a:r>
              <a:rPr lang="en-US" dirty="0">
                <a:latin typeface="Arial" panose="020B0604020202020204" pitchFamily="34" charset="0"/>
                <a:cs typeface="Arial" panose="020B0604020202020204" pitchFamily="34" charset="0"/>
              </a:rPr>
              <a:t>Print(type(L3))</a:t>
            </a:r>
          </a:p>
        </p:txBody>
      </p:sp>
    </p:spTree>
    <p:extLst>
      <p:ext uri="{BB962C8B-B14F-4D97-AF65-F5344CB8AC3E}">
        <p14:creationId xmlns:p14="http://schemas.microsoft.com/office/powerpoint/2010/main" val="3057077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639762"/>
          </a:xfrm>
        </p:spPr>
        <p:txBody>
          <a:bodyPr>
            <a:normAutofit/>
          </a:bodyPr>
          <a:lstStyle/>
          <a:p>
            <a:r>
              <a:rPr lang="en-US" sz="3200" b="1" dirty="0"/>
              <a:t>List indexing and splitting</a:t>
            </a:r>
          </a:p>
        </p:txBody>
      </p:sp>
      <p:sp>
        <p:nvSpPr>
          <p:cNvPr id="3" name="Rectangle 2"/>
          <p:cNvSpPr/>
          <p:nvPr/>
        </p:nvSpPr>
        <p:spPr>
          <a:xfrm>
            <a:off x="381000" y="668336"/>
            <a:ext cx="8229600" cy="1881990"/>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The elements of the list can be accessed by using the slice operator [].</a:t>
            </a:r>
          </a:p>
          <a:p>
            <a:pPr algn="just">
              <a:lnSpc>
                <a:spcPct val="150000"/>
              </a:lnSpc>
            </a:pPr>
            <a:r>
              <a:rPr lang="en-US" sz="2000" dirty="0">
                <a:latin typeface="Arial" panose="020B0604020202020204" pitchFamily="34" charset="0"/>
                <a:cs typeface="Arial" panose="020B0604020202020204" pitchFamily="34" charset="0"/>
              </a:rPr>
              <a:t>The index starts from 0 and goes to length - 1. The first element of the list is stored at the 0th index, the second element of the list is stored at the 1st index, and so on.</a:t>
            </a:r>
          </a:p>
        </p:txBody>
      </p:sp>
      <p:pic>
        <p:nvPicPr>
          <p:cNvPr id="25602" name="Picture 2" descr="Python Li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33800"/>
            <a:ext cx="82296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44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639762"/>
          </a:xfrm>
        </p:spPr>
        <p:txBody>
          <a:bodyPr>
            <a:normAutofit/>
          </a:bodyPr>
          <a:lstStyle/>
          <a:p>
            <a:r>
              <a:rPr lang="en-US" sz="3200" b="1" dirty="0"/>
              <a:t>Updating List values</a:t>
            </a:r>
          </a:p>
        </p:txBody>
      </p:sp>
      <p:sp>
        <p:nvSpPr>
          <p:cNvPr id="3" name="Rectangle 2"/>
          <p:cNvSpPr/>
          <p:nvPr/>
        </p:nvSpPr>
        <p:spPr>
          <a:xfrm>
            <a:off x="381000" y="668336"/>
            <a:ext cx="8229600" cy="3780522"/>
          </a:xfrm>
          <a:prstGeom prst="rect">
            <a:avLst/>
          </a:prstGeom>
        </p:spPr>
        <p:txBody>
          <a:bodyPr wrap="square">
            <a:spAutoFit/>
          </a:bodyPr>
          <a:lstStyle/>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List = [1, 2, 3, 4, 5, 6]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(List)   </a:t>
            </a:r>
          </a:p>
          <a:p>
            <a:pPr>
              <a:lnSpc>
                <a:spcPct val="150000"/>
              </a:lnSpc>
            </a:pPr>
            <a:r>
              <a:rPr lang="en-US" dirty="0">
                <a:latin typeface="Arial" panose="020B0604020202020204" pitchFamily="34" charset="0"/>
                <a:cs typeface="Arial" panose="020B0604020202020204" pitchFamily="34" charset="0"/>
              </a:rPr>
              <a:t>List[2] = 10;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(List)  </a:t>
            </a:r>
          </a:p>
          <a:p>
            <a:pPr>
              <a:lnSpc>
                <a:spcPct val="150000"/>
              </a:lnSpc>
            </a:pPr>
            <a:r>
              <a:rPr lang="en-US" dirty="0">
                <a:latin typeface="Arial" panose="020B0604020202020204" pitchFamily="34" charset="0"/>
                <a:cs typeface="Arial" panose="020B0604020202020204" pitchFamily="34" charset="0"/>
              </a:rPr>
              <a:t>List[1:3] = [89, 78]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(List)  </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sp>
        <p:nvSpPr>
          <p:cNvPr id="4" name="Rectangle 3"/>
          <p:cNvSpPr/>
          <p:nvPr/>
        </p:nvSpPr>
        <p:spPr>
          <a:xfrm>
            <a:off x="3810000" y="869383"/>
            <a:ext cx="5181600"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following example to delete the list elements.</a:t>
            </a:r>
          </a:p>
          <a:p>
            <a:pPr>
              <a:lnSpc>
                <a:spcPct val="150000"/>
              </a:lnSpc>
            </a:pPr>
            <a:endParaRPr lang="en-US" dirty="0">
              <a:solidFill>
                <a:srgbClr val="000000"/>
              </a:solidFill>
              <a:latin typeface="Arial" panose="020B0604020202020204" pitchFamily="34" charset="0"/>
              <a:cs typeface="Arial" panose="020B0604020202020204" pitchFamily="34" charset="0"/>
            </a:endParaRPr>
          </a:p>
          <a:p>
            <a:pPr>
              <a:lnSpc>
                <a:spcPct val="150000"/>
              </a:lnSpc>
            </a:pPr>
            <a:r>
              <a:rPr lang="en-US" dirty="0">
                <a:solidFill>
                  <a:srgbClr val="000000"/>
                </a:solidFill>
                <a:latin typeface="Arial" panose="020B0604020202020204" pitchFamily="34" charset="0"/>
                <a:cs typeface="Arial" panose="020B0604020202020204" pitchFamily="34" charset="0"/>
              </a:rPr>
              <a:t>List = [0,1,2,3,4]   </a:t>
            </a:r>
          </a:p>
          <a:p>
            <a:pPr>
              <a:lnSpc>
                <a:spcPct val="150000"/>
              </a:lnSpc>
            </a:pPr>
            <a:r>
              <a:rPr lang="en-US" b="1" dirty="0">
                <a:solidFill>
                  <a:srgbClr val="006699"/>
                </a:solidFill>
                <a:latin typeface="Arial" panose="020B0604020202020204" pitchFamily="34" charset="0"/>
                <a:cs typeface="Arial" panose="020B0604020202020204" pitchFamily="34" charset="0"/>
              </a:rPr>
              <a:t>print</a:t>
            </a:r>
            <a:r>
              <a:rPr lang="en-US" dirty="0">
                <a:solidFill>
                  <a:srgbClr val="000000"/>
                </a:solidFill>
                <a:latin typeface="Arial" panose="020B0604020202020204" pitchFamily="34" charset="0"/>
                <a:cs typeface="Arial" panose="020B0604020202020204" pitchFamily="34" charset="0"/>
              </a:rPr>
              <a:t>(List)  </a:t>
            </a:r>
          </a:p>
          <a:p>
            <a:pPr>
              <a:lnSpc>
                <a:spcPct val="150000"/>
              </a:lnSpc>
            </a:pPr>
            <a:r>
              <a:rPr lang="en-US" b="1" dirty="0">
                <a:solidFill>
                  <a:srgbClr val="006699"/>
                </a:solidFill>
                <a:latin typeface="Arial" panose="020B0604020202020204" pitchFamily="34" charset="0"/>
                <a:cs typeface="Arial" panose="020B0604020202020204" pitchFamily="34" charset="0"/>
              </a:rPr>
              <a:t>del</a:t>
            </a:r>
            <a:r>
              <a:rPr lang="en-US" dirty="0">
                <a:solidFill>
                  <a:srgbClr val="000000"/>
                </a:solidFill>
                <a:latin typeface="Arial" panose="020B0604020202020204" pitchFamily="34" charset="0"/>
                <a:cs typeface="Arial" panose="020B0604020202020204" pitchFamily="34" charset="0"/>
              </a:rPr>
              <a:t> List[0]  </a:t>
            </a:r>
          </a:p>
          <a:p>
            <a:pPr>
              <a:lnSpc>
                <a:spcPct val="150000"/>
              </a:lnSpc>
            </a:pPr>
            <a:r>
              <a:rPr lang="en-US" b="1" dirty="0">
                <a:solidFill>
                  <a:srgbClr val="006699"/>
                </a:solidFill>
                <a:latin typeface="Arial" panose="020B0604020202020204" pitchFamily="34" charset="0"/>
                <a:cs typeface="Arial" panose="020B0604020202020204" pitchFamily="34" charset="0"/>
              </a:rPr>
              <a:t>print</a:t>
            </a:r>
            <a:r>
              <a:rPr lang="en-US" dirty="0">
                <a:solidFill>
                  <a:srgbClr val="000000"/>
                </a:solidFill>
                <a:latin typeface="Arial" panose="020B0604020202020204" pitchFamily="34" charset="0"/>
                <a:cs typeface="Arial" panose="020B0604020202020204" pitchFamily="34" charset="0"/>
              </a:rPr>
              <a:t>(List)   </a:t>
            </a:r>
          </a:p>
          <a:p>
            <a:pPr>
              <a:lnSpc>
                <a:spcPct val="150000"/>
              </a:lnSpc>
            </a:pPr>
            <a:r>
              <a:rPr lang="en-US" b="1" dirty="0">
                <a:solidFill>
                  <a:srgbClr val="006699"/>
                </a:solidFill>
                <a:latin typeface="Arial" panose="020B0604020202020204" pitchFamily="34" charset="0"/>
                <a:cs typeface="Arial" panose="020B0604020202020204" pitchFamily="34" charset="0"/>
              </a:rPr>
              <a:t>del</a:t>
            </a:r>
            <a:r>
              <a:rPr lang="en-US" dirty="0">
                <a:solidFill>
                  <a:srgbClr val="000000"/>
                </a:solidFill>
                <a:latin typeface="Arial" panose="020B0604020202020204" pitchFamily="34" charset="0"/>
                <a:cs typeface="Arial" panose="020B0604020202020204" pitchFamily="34" charset="0"/>
              </a:rPr>
              <a:t> List[3]  </a:t>
            </a:r>
          </a:p>
          <a:p>
            <a:pPr>
              <a:lnSpc>
                <a:spcPct val="150000"/>
              </a:lnSpc>
            </a:pPr>
            <a:r>
              <a:rPr lang="en-US" b="1" dirty="0">
                <a:solidFill>
                  <a:srgbClr val="006699"/>
                </a:solidFill>
                <a:latin typeface="Arial" panose="020B0604020202020204" pitchFamily="34" charset="0"/>
                <a:cs typeface="Arial" panose="020B0604020202020204" pitchFamily="34" charset="0"/>
              </a:rPr>
              <a:t>print</a:t>
            </a:r>
            <a:r>
              <a:rPr lang="en-US" dirty="0">
                <a:solidFill>
                  <a:srgbClr val="000000"/>
                </a:solidFill>
                <a:latin typeface="Arial" panose="020B0604020202020204" pitchFamily="34" charset="0"/>
                <a:cs typeface="Arial" panose="020B0604020202020204" pitchFamily="34" charset="0"/>
              </a:rPr>
              <a:t>(List)  </a:t>
            </a:r>
            <a:endParaRPr lang="en-US"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994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
            <a:ext cx="8229600" cy="533400"/>
          </a:xfrm>
        </p:spPr>
        <p:txBody>
          <a:bodyPr>
            <a:normAutofit fontScale="90000"/>
          </a:bodyPr>
          <a:lstStyle/>
          <a:p>
            <a:r>
              <a:rPr lang="en-US" sz="3200" b="1" dirty="0"/>
              <a:t>Python List Operations</a:t>
            </a:r>
          </a:p>
        </p:txBody>
      </p:sp>
      <p:sp>
        <p:nvSpPr>
          <p:cNvPr id="3" name="Rectangle 2"/>
          <p:cNvSpPr/>
          <p:nvPr/>
        </p:nvSpPr>
        <p:spPr>
          <a:xfrm>
            <a:off x="228600" y="561975"/>
            <a:ext cx="8534400" cy="1338828"/>
          </a:xfrm>
          <a:prstGeom prst="rect">
            <a:avLst/>
          </a:prstGeom>
        </p:spPr>
        <p:txBody>
          <a:bodyPr wrap="square">
            <a:spAutoFit/>
          </a:bodyPr>
          <a:lstStyle/>
          <a:p>
            <a:pPr>
              <a:lnSpc>
                <a:spcPct val="150000"/>
              </a:lnSpc>
            </a:pPr>
            <a:r>
              <a:rPr lang="en-US" dirty="0">
                <a:solidFill>
                  <a:srgbClr val="000000"/>
                </a:solidFill>
                <a:latin typeface="Arial" panose="020B0604020202020204" pitchFamily="34" charset="0"/>
                <a:cs typeface="Arial" panose="020B0604020202020204" pitchFamily="34" charset="0"/>
              </a:rPr>
              <a:t>The concatenation (+) and repetition (*) operator work in the same way as they were working with the strings.</a:t>
            </a:r>
          </a:p>
          <a:p>
            <a:pPr>
              <a:lnSpc>
                <a:spcPct val="150000"/>
              </a:lnSpc>
            </a:pPr>
            <a:r>
              <a:rPr lang="en-US" dirty="0">
                <a:latin typeface="Arial" panose="020B0604020202020204" pitchFamily="34" charset="0"/>
                <a:cs typeface="Arial" panose="020B0604020202020204" pitchFamily="34" charset="0"/>
              </a:rPr>
              <a:t>Consider a List l1 = [1, 2, 3, 4], </a:t>
            </a:r>
            <a:r>
              <a:rPr lang="en-US" b="1" dirty="0">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l2 = [5, 6, 7, 8]</a:t>
            </a:r>
          </a:p>
        </p:txBody>
      </p:sp>
      <p:graphicFrame>
        <p:nvGraphicFramePr>
          <p:cNvPr id="4" name="Table 3"/>
          <p:cNvGraphicFramePr>
            <a:graphicFrameLocks noGrp="1"/>
          </p:cNvGraphicFramePr>
          <p:nvPr/>
        </p:nvGraphicFramePr>
        <p:xfrm>
          <a:off x="261935" y="2057400"/>
          <a:ext cx="8501065" cy="4563304"/>
        </p:xfrm>
        <a:graphic>
          <a:graphicData uri="http://schemas.openxmlformats.org/drawingml/2006/table">
            <a:tbl>
              <a:tblPr/>
              <a:tblGrid>
                <a:gridCol w="1719265">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66970">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Operator</a:t>
                      </a:r>
                    </a:p>
                  </a:txBody>
                  <a:tcPr marL="83402" marR="83402" marT="83402" marB="83402">
                    <a:lnL w="9525" cap="flat" cmpd="sng" algn="ctr">
                      <a:solidFill>
                        <a:srgbClr val="001DBE"/>
                      </a:solidFill>
                      <a:prstDash val="solid"/>
                      <a:round/>
                      <a:headEnd type="none" w="med" len="med"/>
                      <a:tailEnd type="none" w="med" len="med"/>
                    </a:lnL>
                    <a:lnR w="9525" cap="flat" cmpd="sng" algn="ctr">
                      <a:solidFill>
                        <a:srgbClr val="001DBE"/>
                      </a:solidFill>
                      <a:prstDash val="solid"/>
                      <a:round/>
                      <a:headEnd type="none" w="med" len="med"/>
                      <a:tailEnd type="none" w="med" len="med"/>
                    </a:lnR>
                    <a:lnT w="9525" cap="flat" cmpd="sng" algn="ctr">
                      <a:solidFill>
                        <a:srgbClr val="001D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Description</a:t>
                      </a:r>
                    </a:p>
                  </a:txBody>
                  <a:tcPr marL="83402" marR="83402" marT="83402" marB="83402">
                    <a:lnL w="9525" cap="flat" cmpd="sng" algn="ctr">
                      <a:solidFill>
                        <a:srgbClr val="001DBE"/>
                      </a:solidFill>
                      <a:prstDash val="solid"/>
                      <a:round/>
                      <a:headEnd type="none" w="med" len="med"/>
                      <a:tailEnd type="none" w="med" len="med"/>
                    </a:lnL>
                    <a:lnR w="9525" cap="flat" cmpd="sng" algn="ctr">
                      <a:solidFill>
                        <a:srgbClr val="001DBE"/>
                      </a:solidFill>
                      <a:prstDash val="solid"/>
                      <a:round/>
                      <a:headEnd type="none" w="med" len="med"/>
                      <a:tailEnd type="none" w="med" len="med"/>
                    </a:lnR>
                    <a:lnT w="9525" cap="flat" cmpd="sng" algn="ctr">
                      <a:solidFill>
                        <a:srgbClr val="001D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Example</a:t>
                      </a:r>
                    </a:p>
                  </a:txBody>
                  <a:tcPr marL="83402" marR="83402" marT="83402" marB="83402">
                    <a:lnL w="9525" cap="flat" cmpd="sng" algn="ctr">
                      <a:solidFill>
                        <a:srgbClr val="001DBE"/>
                      </a:solidFill>
                      <a:prstDash val="solid"/>
                      <a:round/>
                      <a:headEnd type="none" w="med" len="med"/>
                      <a:tailEnd type="none" w="med" len="med"/>
                    </a:lnL>
                    <a:lnR w="9525" cap="flat" cmpd="sng" algn="ctr">
                      <a:solidFill>
                        <a:srgbClr val="001DBE"/>
                      </a:solidFill>
                      <a:prstDash val="solid"/>
                      <a:round/>
                      <a:headEnd type="none" w="med" len="med"/>
                      <a:tailEnd type="none" w="med" len="med"/>
                    </a:lnR>
                    <a:lnT w="9525" cap="flat" cmpd="sng" algn="ctr">
                      <a:solidFill>
                        <a:srgbClr val="001D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71230">
                <a:tc>
                  <a:txBody>
                    <a:bodyPr/>
                    <a:lstStyle/>
                    <a:p>
                      <a:pPr algn="l" fontAlgn="t"/>
                      <a:r>
                        <a:rPr lang="en-US" sz="1800">
                          <a:solidFill>
                            <a:srgbClr val="000000"/>
                          </a:solidFill>
                          <a:effectLst/>
                          <a:latin typeface="Arial" panose="020B0604020202020204" pitchFamily="34" charset="0"/>
                          <a:cs typeface="Arial" panose="020B0604020202020204" pitchFamily="34" charset="0"/>
                        </a:rPr>
                        <a:t>Repetition</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The repetition operator enables the list elements to be repeated multiple times.</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L1*2 = [1, 2, 3, 4, 1, 2, 3, 4]</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7186">
                <a:tc>
                  <a:txBody>
                    <a:bodyPr/>
                    <a:lstStyle/>
                    <a:p>
                      <a:pPr algn="l" fontAlgn="t"/>
                      <a:r>
                        <a:rPr lang="en-US" sz="1800">
                          <a:solidFill>
                            <a:srgbClr val="000000"/>
                          </a:solidFill>
                          <a:effectLst/>
                          <a:latin typeface="Arial" panose="020B0604020202020204" pitchFamily="34" charset="0"/>
                          <a:cs typeface="Arial" panose="020B0604020202020204" pitchFamily="34" charset="0"/>
                        </a:rPr>
                        <a:t>Concatenation</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It concatenates the list mentioned on either side of the operator.</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l1+l2 = [1, 2, 3, 4, 5, 6, 7, 8]</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23142">
                <a:tc>
                  <a:txBody>
                    <a:bodyPr/>
                    <a:lstStyle/>
                    <a:p>
                      <a:pPr algn="l" fontAlgn="t"/>
                      <a:r>
                        <a:rPr lang="en-US" sz="1800">
                          <a:solidFill>
                            <a:srgbClr val="000000"/>
                          </a:solidFill>
                          <a:effectLst/>
                          <a:latin typeface="Arial" panose="020B0604020202020204" pitchFamily="34" charset="0"/>
                          <a:cs typeface="Arial" panose="020B0604020202020204" pitchFamily="34" charset="0"/>
                        </a:rPr>
                        <a:t>Membership</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It returns true if a particular item exists in a particular list otherwise false.</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print(2 in l1) prints True.</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57200">
                <a:tc>
                  <a:txBody>
                    <a:bodyPr/>
                    <a:lstStyle/>
                    <a:p>
                      <a:pPr algn="l" fontAlgn="t"/>
                      <a:r>
                        <a:rPr lang="en-US" sz="1800">
                          <a:solidFill>
                            <a:srgbClr val="000000"/>
                          </a:solidFill>
                          <a:effectLst/>
                          <a:latin typeface="Arial" panose="020B0604020202020204" pitchFamily="34" charset="0"/>
                          <a:cs typeface="Arial" panose="020B0604020202020204" pitchFamily="34" charset="0"/>
                        </a:rPr>
                        <a:t>Iteration</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The for loop is used to iterate over the list elements.</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Arial" panose="020B0604020202020204" pitchFamily="34" charset="0"/>
                          <a:cs typeface="Arial" panose="020B0604020202020204" pitchFamily="34" charset="0"/>
                        </a:rPr>
                        <a:t>for </a:t>
                      </a:r>
                      <a:r>
                        <a:rPr lang="en-US" sz="1800" dirty="0" err="1">
                          <a:solidFill>
                            <a:srgbClr val="000000"/>
                          </a:solidFill>
                          <a:effectLst/>
                          <a:latin typeface="Arial" panose="020B0604020202020204" pitchFamily="34" charset="0"/>
                          <a:cs typeface="Arial" panose="020B0604020202020204" pitchFamily="34" charset="0"/>
                        </a:rPr>
                        <a:t>i</a:t>
                      </a:r>
                      <a:r>
                        <a:rPr lang="en-US" sz="1800" dirty="0">
                          <a:solidFill>
                            <a:srgbClr val="000000"/>
                          </a:solidFill>
                          <a:effectLst/>
                          <a:latin typeface="Arial" panose="020B0604020202020204" pitchFamily="34" charset="0"/>
                          <a:cs typeface="Arial" panose="020B0604020202020204" pitchFamily="34" charset="0"/>
                        </a:rPr>
                        <a:t> in l1: print(</a:t>
                      </a:r>
                      <a:r>
                        <a:rPr lang="en-US" sz="1800" dirty="0" err="1">
                          <a:solidFill>
                            <a:srgbClr val="000000"/>
                          </a:solidFill>
                          <a:effectLst/>
                          <a:latin typeface="Arial" panose="020B0604020202020204" pitchFamily="34" charset="0"/>
                          <a:cs typeface="Arial" panose="020B0604020202020204" pitchFamily="34" charset="0"/>
                        </a:rPr>
                        <a:t>i</a:t>
                      </a:r>
                      <a:r>
                        <a:rPr lang="en-US" sz="1800" dirty="0">
                          <a:solidFill>
                            <a:srgbClr val="000000"/>
                          </a:solidFill>
                          <a:effectLst/>
                          <a:latin typeface="Arial" panose="020B0604020202020204" pitchFamily="34" charset="0"/>
                          <a:cs typeface="Arial" panose="020B0604020202020204" pitchFamily="34" charset="0"/>
                        </a:rPr>
                        <a:t>)</a:t>
                      </a:r>
                      <a:r>
                        <a:rPr lang="en-US" sz="1800" b="1" dirty="0">
                          <a:solidFill>
                            <a:srgbClr val="000000"/>
                          </a:solidFill>
                          <a:effectLst/>
                          <a:latin typeface="Arial" panose="020B0604020202020204" pitchFamily="34" charset="0"/>
                          <a:cs typeface="Arial" panose="020B0604020202020204" pitchFamily="34" charset="0"/>
                        </a:rPr>
                        <a:t>Output</a:t>
                      </a:r>
                      <a:r>
                        <a:rPr lang="en-US" sz="1800" dirty="0">
                          <a:solidFill>
                            <a:srgbClr val="000000"/>
                          </a:solidFill>
                          <a:effectLst/>
                          <a:latin typeface="Arial" panose="020B0604020202020204" pitchFamily="34" charset="0"/>
                          <a:cs typeface="Arial" panose="020B0604020202020204" pitchFamily="34" charset="0"/>
                        </a:rPr>
                        <a:t>1 2 3 4</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30756">
                <a:tc>
                  <a:txBody>
                    <a:bodyPr/>
                    <a:lstStyle/>
                    <a:p>
                      <a:pPr algn="l" fontAlgn="t"/>
                      <a:r>
                        <a:rPr lang="en-US" sz="1800">
                          <a:solidFill>
                            <a:srgbClr val="000000"/>
                          </a:solidFill>
                          <a:effectLst/>
                          <a:latin typeface="Arial" panose="020B0604020202020204" pitchFamily="34" charset="0"/>
                          <a:cs typeface="Arial" panose="020B0604020202020204" pitchFamily="34" charset="0"/>
                        </a:rPr>
                        <a:t>Length</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It is used to get the length of the list</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err="1">
                          <a:solidFill>
                            <a:srgbClr val="000000"/>
                          </a:solidFill>
                          <a:effectLst/>
                          <a:latin typeface="Arial" panose="020B0604020202020204" pitchFamily="34" charset="0"/>
                          <a:cs typeface="Arial" panose="020B0604020202020204" pitchFamily="34" charset="0"/>
                        </a:rPr>
                        <a:t>len</a:t>
                      </a:r>
                      <a:r>
                        <a:rPr lang="en-US" sz="1800" dirty="0">
                          <a:solidFill>
                            <a:srgbClr val="000000"/>
                          </a:solidFill>
                          <a:effectLst/>
                          <a:latin typeface="Arial" panose="020B0604020202020204" pitchFamily="34" charset="0"/>
                          <a:cs typeface="Arial" panose="020B0604020202020204" pitchFamily="34" charset="0"/>
                        </a:rPr>
                        <a:t>(l1) = 4 </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86074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
            <a:ext cx="8229600" cy="533400"/>
          </a:xfrm>
        </p:spPr>
        <p:txBody>
          <a:bodyPr>
            <a:normAutofit fontScale="90000"/>
          </a:bodyPr>
          <a:lstStyle/>
          <a:p>
            <a:r>
              <a:rPr lang="en-US" sz="3200" b="1" dirty="0"/>
              <a:t>Iterating a List</a:t>
            </a:r>
          </a:p>
        </p:txBody>
      </p:sp>
      <p:sp>
        <p:nvSpPr>
          <p:cNvPr id="3" name="Rectangle 2"/>
          <p:cNvSpPr/>
          <p:nvPr/>
        </p:nvSpPr>
        <p:spPr>
          <a:xfrm>
            <a:off x="228600" y="561975"/>
            <a:ext cx="8534400" cy="3226524"/>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A list can be iterated by using a for - in loop. A simple list containing four strings can be iterated as follows.</a:t>
            </a:r>
          </a:p>
          <a:p>
            <a:pPr algn="just">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List = [“Anand", “Raj", “Sam", “Siri"]  </a:t>
            </a:r>
          </a:p>
          <a:p>
            <a:pPr algn="just">
              <a:lnSpc>
                <a:spcPct val="150000"/>
              </a:lnSpc>
            </a:pPr>
            <a:r>
              <a:rPr lang="en-US" sz="2000" b="1"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List: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will iterate over the elements of the List</a:t>
            </a:r>
          </a:p>
          <a:p>
            <a:pPr algn="just">
              <a:lnSpc>
                <a:spcPct val="15000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320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
            <a:ext cx="8229600" cy="533400"/>
          </a:xfrm>
        </p:spPr>
        <p:txBody>
          <a:bodyPr>
            <a:noAutofit/>
          </a:bodyPr>
          <a:lstStyle/>
          <a:p>
            <a:r>
              <a:rPr lang="en-US" sz="3200" b="1" dirty="0"/>
              <a:t>Adding elements to the list</a:t>
            </a:r>
          </a:p>
        </p:txBody>
      </p:sp>
      <p:sp>
        <p:nvSpPr>
          <p:cNvPr id="3" name="Rectangle 2"/>
          <p:cNvSpPr/>
          <p:nvPr/>
        </p:nvSpPr>
        <p:spPr>
          <a:xfrm>
            <a:off x="228600" y="561975"/>
            <a:ext cx="8534400" cy="5990807"/>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Python provides append() function by using which we can add an element to the list. However, the append() method can only add the value to the end of the list.</a:t>
            </a:r>
          </a:p>
          <a:p>
            <a:pPr algn="just">
              <a:lnSpc>
                <a:spcPct val="150000"/>
              </a:lnSpc>
            </a:pPr>
            <a:r>
              <a:rPr lang="en-US" sz="2000" dirty="0">
                <a:latin typeface="Arial" panose="020B0604020202020204" pitchFamily="34" charset="0"/>
                <a:cs typeface="Arial" panose="020B0604020202020204" pitchFamily="34" charset="0"/>
              </a:rPr>
              <a:t>Consider the following example in which, we are taking the elements of the list from the user and printing the list on the console.</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l =[];  </a:t>
            </a:r>
          </a:p>
          <a:p>
            <a:pPr algn="just">
              <a:lnSpc>
                <a:spcPct val="150000"/>
              </a:lnSpc>
            </a:pPr>
            <a:r>
              <a:rPr lang="en-US" sz="2000" dirty="0">
                <a:latin typeface="Arial" panose="020B0604020202020204" pitchFamily="34" charset="0"/>
                <a:cs typeface="Arial" panose="020B0604020202020204" pitchFamily="34" charset="0"/>
              </a:rPr>
              <a:t>n = int(input("Enter the number of elements in the list")); </a:t>
            </a:r>
          </a:p>
          <a:p>
            <a:pPr algn="just">
              <a:lnSpc>
                <a:spcPct val="150000"/>
              </a:lnSpc>
            </a:pPr>
            <a:r>
              <a:rPr lang="en-US" sz="2000" b="1"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range(0,n): # for loop to take the input  </a:t>
            </a:r>
          </a:p>
          <a:p>
            <a:pPr algn="just">
              <a:lnSpc>
                <a:spcPct val="150000"/>
              </a:lnSpc>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l.append</a:t>
            </a:r>
            <a:r>
              <a:rPr lang="en-US" sz="2000" dirty="0">
                <a:latin typeface="Arial" panose="020B0604020202020204" pitchFamily="34" charset="0"/>
                <a:cs typeface="Arial" panose="020B0604020202020204" pitchFamily="34" charset="0"/>
              </a:rPr>
              <a:t>(input("Enter the item?")); # The input is taken from the user</a:t>
            </a:r>
          </a:p>
          <a:p>
            <a:pPr algn="just">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("printing the list items....");   </a:t>
            </a:r>
          </a:p>
          <a:p>
            <a:pPr algn="just">
              <a:lnSpc>
                <a:spcPct val="150000"/>
              </a:lnSpc>
            </a:pPr>
            <a:r>
              <a:rPr lang="en-US" sz="2000" b="1"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l: # traversal loop to print the list items  </a:t>
            </a:r>
          </a:p>
          <a:p>
            <a:pPr algn="just">
              <a:lnSpc>
                <a:spcPct val="15000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end = "  ");  </a:t>
            </a:r>
          </a:p>
        </p:txBody>
      </p:sp>
    </p:spTree>
    <p:extLst>
      <p:ext uri="{BB962C8B-B14F-4D97-AF65-F5344CB8AC3E}">
        <p14:creationId xmlns:p14="http://schemas.microsoft.com/office/powerpoint/2010/main" val="3735881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
            <a:ext cx="8229600" cy="533400"/>
          </a:xfrm>
        </p:spPr>
        <p:txBody>
          <a:bodyPr>
            <a:noAutofit/>
          </a:bodyPr>
          <a:lstStyle/>
          <a:p>
            <a:r>
              <a:rPr lang="en-US" sz="3200" b="1" dirty="0"/>
              <a:t>Removing elements from the list</a:t>
            </a:r>
          </a:p>
        </p:txBody>
      </p:sp>
      <p:sp>
        <p:nvSpPr>
          <p:cNvPr id="3" name="Rectangle 2"/>
          <p:cNvSpPr/>
          <p:nvPr/>
        </p:nvSpPr>
        <p:spPr>
          <a:xfrm>
            <a:off x="381000" y="990600"/>
            <a:ext cx="8534400" cy="3728649"/>
          </a:xfrm>
          <a:prstGeom prst="rect">
            <a:avLst/>
          </a:prstGeom>
        </p:spPr>
        <p:txBody>
          <a:bodyPr wrap="square">
            <a:spAutoFit/>
          </a:bodyPr>
          <a:lstStyle/>
          <a:p>
            <a:pPr>
              <a:lnSpc>
                <a:spcPct val="150000"/>
              </a:lnSpc>
            </a:pPr>
            <a:r>
              <a:rPr lang="en-US" sz="2000" dirty="0">
                <a:latin typeface="Arial" panose="020B0604020202020204" pitchFamily="34" charset="0"/>
                <a:cs typeface="Arial" panose="020B0604020202020204" pitchFamily="34" charset="0"/>
              </a:rPr>
              <a:t>List = [0,1,2,3,4]   </a:t>
            </a:r>
          </a:p>
          <a:p>
            <a:pPr>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("printing original list: ");  </a:t>
            </a:r>
          </a:p>
          <a:p>
            <a:pPr>
              <a:lnSpc>
                <a:spcPct val="150000"/>
              </a:lnSpc>
            </a:pPr>
            <a:r>
              <a:rPr lang="en-US" sz="2000" b="1"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List:  </a:t>
            </a:r>
          </a:p>
          <a:p>
            <a:pPr>
              <a:lnSpc>
                <a:spcPct val="15000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i,end</a:t>
            </a:r>
            <a:r>
              <a:rPr lang="en-US" sz="2000" dirty="0">
                <a:latin typeface="Arial" panose="020B0604020202020204" pitchFamily="34" charset="0"/>
                <a:cs typeface="Arial" panose="020B0604020202020204" pitchFamily="34" charset="0"/>
              </a:rPr>
              <a:t>=" ")  </a:t>
            </a:r>
          </a:p>
          <a:p>
            <a:pPr>
              <a:lnSpc>
                <a:spcPct val="150000"/>
              </a:lnSpc>
            </a:pPr>
            <a:r>
              <a:rPr lang="en-US" sz="2000" dirty="0">
                <a:latin typeface="Arial" panose="020B0604020202020204" pitchFamily="34" charset="0"/>
                <a:cs typeface="Arial" panose="020B0604020202020204" pitchFamily="34" charset="0"/>
              </a:rPr>
              <a:t>List.remove(0)  </a:t>
            </a:r>
          </a:p>
          <a:p>
            <a:pPr>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("\nprinting the list after the removal of first element...")  </a:t>
            </a:r>
          </a:p>
          <a:p>
            <a:pPr>
              <a:lnSpc>
                <a:spcPct val="150000"/>
              </a:lnSpc>
            </a:pPr>
            <a:r>
              <a:rPr lang="en-US" sz="2000" b="1"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List:  </a:t>
            </a:r>
          </a:p>
          <a:p>
            <a:pPr>
              <a:lnSpc>
                <a:spcPct val="15000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i,end</a:t>
            </a:r>
            <a:r>
              <a:rPr lang="en-US" sz="2000" dirty="0">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826256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
            <a:ext cx="8229600" cy="533400"/>
          </a:xfrm>
        </p:spPr>
        <p:txBody>
          <a:bodyPr>
            <a:noAutofit/>
          </a:bodyPr>
          <a:lstStyle/>
          <a:p>
            <a:r>
              <a:rPr lang="en-US" sz="3200" b="1" dirty="0"/>
              <a:t>Python List Built-in functions</a:t>
            </a:r>
          </a:p>
        </p:txBody>
      </p:sp>
      <p:graphicFrame>
        <p:nvGraphicFramePr>
          <p:cNvPr id="4" name="Table 3"/>
          <p:cNvGraphicFramePr>
            <a:graphicFrameLocks noGrp="1"/>
          </p:cNvGraphicFramePr>
          <p:nvPr>
            <p:extLst>
              <p:ext uri="{D42A27DB-BD31-4B8C-83A1-F6EECF244321}">
                <p14:modId xmlns:p14="http://schemas.microsoft.com/office/powerpoint/2010/main" val="2205870602"/>
              </p:ext>
            </p:extLst>
          </p:nvPr>
        </p:nvGraphicFramePr>
        <p:xfrm>
          <a:off x="228600" y="762000"/>
          <a:ext cx="8077201" cy="3474720"/>
        </p:xfrm>
        <a:graphic>
          <a:graphicData uri="http://schemas.openxmlformats.org/drawingml/2006/table">
            <a:tbl>
              <a:tblPr/>
              <a:tblGrid>
                <a:gridCol w="793714">
                  <a:extLst>
                    <a:ext uri="{9D8B030D-6E8A-4147-A177-3AD203B41FA5}">
                      <a16:colId xmlns:a16="http://schemas.microsoft.com/office/drawing/2014/main" val="20000"/>
                    </a:ext>
                  </a:extLst>
                </a:gridCol>
                <a:gridCol w="2101886">
                  <a:extLst>
                    <a:ext uri="{9D8B030D-6E8A-4147-A177-3AD203B41FA5}">
                      <a16:colId xmlns:a16="http://schemas.microsoft.com/office/drawing/2014/main" val="20001"/>
                    </a:ext>
                  </a:extLst>
                </a:gridCol>
                <a:gridCol w="5181601">
                  <a:extLst>
                    <a:ext uri="{9D8B030D-6E8A-4147-A177-3AD203B41FA5}">
                      <a16:colId xmlns:a16="http://schemas.microsoft.com/office/drawing/2014/main" val="20002"/>
                    </a:ext>
                  </a:extLst>
                </a:gridCol>
              </a:tblGrid>
              <a:tr h="457200">
                <a:tc>
                  <a:txBody>
                    <a:bodyPr/>
                    <a:lstStyle/>
                    <a:p>
                      <a:pPr algn="l" fontAlgn="t"/>
                      <a:r>
                        <a:rPr lang="en-US" sz="2000" dirty="0" err="1">
                          <a:solidFill>
                            <a:srgbClr val="000000"/>
                          </a:solidFill>
                          <a:effectLst/>
                          <a:latin typeface="Arial" panose="020B0604020202020204" pitchFamily="34" charset="0"/>
                          <a:cs typeface="Arial" panose="020B0604020202020204" pitchFamily="34" charset="0"/>
                        </a:rPr>
                        <a:t>SNo</a:t>
                      </a:r>
                      <a:endParaRPr lang="en-US" sz="2000" dirty="0">
                        <a:solidFill>
                          <a:srgbClr val="000000"/>
                        </a:solidFill>
                        <a:effectLst/>
                        <a:latin typeface="Arial" panose="020B0604020202020204" pitchFamily="34" charset="0"/>
                        <a:cs typeface="Arial" panose="020B0604020202020204" pitchFamily="34" charset="0"/>
                      </a:endParaRPr>
                    </a:p>
                  </a:txBody>
                  <a:tcPr marL="107081" marR="107081" marT="107081" marB="107081">
                    <a:lnL w="9525" cap="flat" cmpd="sng" algn="ctr">
                      <a:solidFill>
                        <a:srgbClr val="B88CCB"/>
                      </a:solidFill>
                      <a:prstDash val="solid"/>
                      <a:round/>
                      <a:headEnd type="none" w="med" len="med"/>
                      <a:tailEnd type="none" w="med" len="med"/>
                    </a:lnL>
                    <a:lnR w="9525" cap="flat" cmpd="sng" algn="ctr">
                      <a:solidFill>
                        <a:srgbClr val="B88CCB"/>
                      </a:solidFill>
                      <a:prstDash val="solid"/>
                      <a:round/>
                      <a:headEnd type="none" w="med" len="med"/>
                      <a:tailEnd type="none" w="med" len="med"/>
                    </a:lnR>
                    <a:lnT w="9525" cap="flat" cmpd="sng" algn="ctr">
                      <a:solidFill>
                        <a:srgbClr val="B88CC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Arial" panose="020B0604020202020204" pitchFamily="34" charset="0"/>
                          <a:cs typeface="Arial" panose="020B0604020202020204" pitchFamily="34" charset="0"/>
                        </a:rPr>
                        <a:t>Function</a:t>
                      </a:r>
                    </a:p>
                  </a:txBody>
                  <a:tcPr marL="107081" marR="107081" marT="107081" marB="107081">
                    <a:lnL w="9525" cap="flat" cmpd="sng" algn="ctr">
                      <a:solidFill>
                        <a:srgbClr val="B88CCB"/>
                      </a:solidFill>
                      <a:prstDash val="solid"/>
                      <a:round/>
                      <a:headEnd type="none" w="med" len="med"/>
                      <a:tailEnd type="none" w="med" len="med"/>
                    </a:lnL>
                    <a:lnR w="9525" cap="flat" cmpd="sng" algn="ctr">
                      <a:solidFill>
                        <a:srgbClr val="B88CCB"/>
                      </a:solidFill>
                      <a:prstDash val="solid"/>
                      <a:round/>
                      <a:headEnd type="none" w="med" len="med"/>
                      <a:tailEnd type="none" w="med" len="med"/>
                    </a:lnR>
                    <a:lnT w="9525" cap="flat" cmpd="sng" algn="ctr">
                      <a:solidFill>
                        <a:srgbClr val="B88CC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Arial" panose="020B0604020202020204" pitchFamily="34" charset="0"/>
                          <a:cs typeface="Arial" panose="020B0604020202020204" pitchFamily="34" charset="0"/>
                        </a:rPr>
                        <a:t>Description</a:t>
                      </a:r>
                    </a:p>
                  </a:txBody>
                  <a:tcPr marL="107081" marR="107081" marT="107081" marB="107081">
                    <a:lnL w="9525" cap="flat" cmpd="sng" algn="ctr">
                      <a:solidFill>
                        <a:srgbClr val="B88CCB"/>
                      </a:solidFill>
                      <a:prstDash val="solid"/>
                      <a:round/>
                      <a:headEnd type="none" w="med" len="med"/>
                      <a:tailEnd type="none" w="med" len="med"/>
                    </a:lnL>
                    <a:lnR w="9525" cap="flat" cmpd="sng" algn="ctr">
                      <a:solidFill>
                        <a:srgbClr val="B88CCB"/>
                      </a:solidFill>
                      <a:prstDash val="solid"/>
                      <a:round/>
                      <a:headEnd type="none" w="med" len="med"/>
                      <a:tailEnd type="none" w="med" len="med"/>
                    </a:lnR>
                    <a:lnT w="9525" cap="flat" cmpd="sng" algn="ctr">
                      <a:solidFill>
                        <a:srgbClr val="B88CC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93558">
                <a:tc>
                  <a:txBody>
                    <a:bodyPr/>
                    <a:lstStyle/>
                    <a:p>
                      <a:pPr algn="l" fontAlgn="t"/>
                      <a:r>
                        <a:rPr lang="en-US" sz="2000">
                          <a:solidFill>
                            <a:srgbClr val="000000"/>
                          </a:solidFill>
                          <a:effectLst/>
                          <a:latin typeface="Arial" panose="020B0604020202020204" pitchFamily="34" charset="0"/>
                          <a:cs typeface="Arial" panose="020B0604020202020204" pitchFamily="34" charset="0"/>
                        </a:rPr>
                        <a:t>1</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err="1">
                          <a:solidFill>
                            <a:srgbClr val="000000"/>
                          </a:solidFill>
                          <a:effectLst/>
                          <a:latin typeface="Arial" panose="020B0604020202020204" pitchFamily="34" charset="0"/>
                          <a:cs typeface="Arial" panose="020B0604020202020204" pitchFamily="34" charset="0"/>
                        </a:rPr>
                        <a:t>cmp</a:t>
                      </a:r>
                      <a:r>
                        <a:rPr lang="en-US" sz="2000" dirty="0">
                          <a:solidFill>
                            <a:srgbClr val="000000"/>
                          </a:solidFill>
                          <a:effectLst/>
                          <a:latin typeface="Arial" panose="020B0604020202020204" pitchFamily="34" charset="0"/>
                          <a:cs typeface="Arial" panose="020B0604020202020204" pitchFamily="34" charset="0"/>
                        </a:rPr>
                        <a:t>(list1, list2)</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Arial" panose="020B0604020202020204" pitchFamily="34" charset="0"/>
                          <a:cs typeface="Arial" panose="020B0604020202020204" pitchFamily="34" charset="0"/>
                        </a:rPr>
                        <a:t>It compares the elements of both the lists.</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56764">
                <a:tc>
                  <a:txBody>
                    <a:bodyPr/>
                    <a:lstStyle/>
                    <a:p>
                      <a:pPr algn="l" fontAlgn="t"/>
                      <a:r>
                        <a:rPr lang="en-US" sz="2000">
                          <a:solidFill>
                            <a:srgbClr val="000000"/>
                          </a:solidFill>
                          <a:effectLst/>
                          <a:latin typeface="Arial" panose="020B0604020202020204" pitchFamily="34" charset="0"/>
                          <a:cs typeface="Arial" panose="020B0604020202020204" pitchFamily="34" charset="0"/>
                        </a:rPr>
                        <a:t>2</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err="1">
                          <a:solidFill>
                            <a:srgbClr val="000000"/>
                          </a:solidFill>
                          <a:effectLst/>
                          <a:latin typeface="Arial" panose="020B0604020202020204" pitchFamily="34" charset="0"/>
                          <a:cs typeface="Arial" panose="020B0604020202020204" pitchFamily="34" charset="0"/>
                        </a:rPr>
                        <a:t>len</a:t>
                      </a:r>
                      <a:r>
                        <a:rPr lang="en-US" sz="2000" dirty="0">
                          <a:solidFill>
                            <a:srgbClr val="000000"/>
                          </a:solidFill>
                          <a:effectLst/>
                          <a:latin typeface="Arial" panose="020B0604020202020204" pitchFamily="34" charset="0"/>
                          <a:cs typeface="Arial" panose="020B0604020202020204" pitchFamily="34" charset="0"/>
                        </a:rPr>
                        <a:t>(list)</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Arial" panose="020B0604020202020204" pitchFamily="34" charset="0"/>
                          <a:cs typeface="Arial" panose="020B0604020202020204" pitchFamily="34" charset="0"/>
                        </a:rPr>
                        <a:t>It is used to calculate the length of the list.</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14836">
                <a:tc>
                  <a:txBody>
                    <a:bodyPr/>
                    <a:lstStyle/>
                    <a:p>
                      <a:pPr algn="l" fontAlgn="t"/>
                      <a:r>
                        <a:rPr lang="en-US" sz="2000">
                          <a:solidFill>
                            <a:srgbClr val="000000"/>
                          </a:solidFill>
                          <a:effectLst/>
                          <a:latin typeface="Arial" panose="020B0604020202020204" pitchFamily="34" charset="0"/>
                          <a:cs typeface="Arial" panose="020B0604020202020204" pitchFamily="34" charset="0"/>
                        </a:rPr>
                        <a:t>3</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Arial" panose="020B0604020202020204" pitchFamily="34" charset="0"/>
                          <a:cs typeface="Arial" panose="020B0604020202020204" pitchFamily="34" charset="0"/>
                        </a:rPr>
                        <a:t>max(list)</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Arial" panose="020B0604020202020204" pitchFamily="34" charset="0"/>
                          <a:cs typeface="Arial" panose="020B0604020202020204" pitchFamily="34" charset="0"/>
                        </a:rPr>
                        <a:t>It returns the maximum element of the list.</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3400">
                <a:tc>
                  <a:txBody>
                    <a:bodyPr/>
                    <a:lstStyle/>
                    <a:p>
                      <a:pPr algn="l" fontAlgn="t"/>
                      <a:r>
                        <a:rPr lang="en-US" sz="2000">
                          <a:solidFill>
                            <a:srgbClr val="000000"/>
                          </a:solidFill>
                          <a:effectLst/>
                          <a:latin typeface="Arial" panose="020B0604020202020204" pitchFamily="34" charset="0"/>
                          <a:cs typeface="Arial" panose="020B0604020202020204" pitchFamily="34" charset="0"/>
                        </a:rPr>
                        <a:t>4</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Arial" panose="020B0604020202020204" pitchFamily="34" charset="0"/>
                          <a:cs typeface="Arial" panose="020B0604020202020204" pitchFamily="34" charset="0"/>
                        </a:rPr>
                        <a:t>min(list)</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Arial" panose="020B0604020202020204" pitchFamily="34" charset="0"/>
                          <a:cs typeface="Arial" panose="020B0604020202020204" pitchFamily="34" charset="0"/>
                        </a:rPr>
                        <a:t>It returns the minimum element of the list.</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57200">
                <a:tc>
                  <a:txBody>
                    <a:bodyPr/>
                    <a:lstStyle/>
                    <a:p>
                      <a:pPr algn="l" fontAlgn="t"/>
                      <a:r>
                        <a:rPr lang="en-US" sz="2000">
                          <a:solidFill>
                            <a:srgbClr val="000000"/>
                          </a:solidFill>
                          <a:effectLst/>
                          <a:latin typeface="Arial" panose="020B0604020202020204" pitchFamily="34" charset="0"/>
                          <a:cs typeface="Arial" panose="020B0604020202020204" pitchFamily="34" charset="0"/>
                        </a:rPr>
                        <a:t>5</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Arial" panose="020B0604020202020204" pitchFamily="34" charset="0"/>
                          <a:cs typeface="Arial" panose="020B0604020202020204" pitchFamily="34" charset="0"/>
                        </a:rPr>
                        <a:t>list(</a:t>
                      </a:r>
                      <a:r>
                        <a:rPr lang="en-US" sz="2000" dirty="0" err="1">
                          <a:solidFill>
                            <a:srgbClr val="000000"/>
                          </a:solidFill>
                          <a:effectLst/>
                          <a:latin typeface="Arial" panose="020B0604020202020204" pitchFamily="34" charset="0"/>
                          <a:cs typeface="Arial" panose="020B0604020202020204" pitchFamily="34" charset="0"/>
                        </a:rPr>
                        <a:t>seq</a:t>
                      </a:r>
                      <a:r>
                        <a:rPr lang="en-US" sz="2000" dirty="0">
                          <a:solidFill>
                            <a:srgbClr val="000000"/>
                          </a:solidFill>
                          <a:effectLst/>
                          <a:latin typeface="Arial" panose="020B0604020202020204" pitchFamily="34" charset="0"/>
                          <a:cs typeface="Arial" panose="020B0604020202020204" pitchFamily="34" charset="0"/>
                        </a:rPr>
                        <a:t>)</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Arial" panose="020B0604020202020204" pitchFamily="34" charset="0"/>
                          <a:cs typeface="Arial" panose="020B0604020202020204" pitchFamily="34" charset="0"/>
                        </a:rPr>
                        <a:t>It converts any sequence to the list.</a:t>
                      </a:r>
                    </a:p>
                  </a:txBody>
                  <a:tcPr marL="71387" marR="71387" marT="71387" marB="713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5268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04800" y="566530"/>
            <a:ext cx="8153400" cy="461665"/>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Features of Python</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201439" y="0"/>
            <a:ext cx="952500" cy="838200"/>
          </a:xfrm>
          <a:prstGeom prst="rect">
            <a:avLst/>
          </a:prstGeom>
        </p:spPr>
      </p:pic>
      <p:sp>
        <p:nvSpPr>
          <p:cNvPr id="2" name="Rectangle 1">
            <a:extLst>
              <a:ext uri="{FF2B5EF4-FFF2-40B4-BE49-F238E27FC236}">
                <a16:creationId xmlns:a16="http://schemas.microsoft.com/office/drawing/2014/main" id="{A33DE4DC-918D-4EB7-A926-5D4B2EE54836}"/>
              </a:ext>
            </a:extLst>
          </p:cNvPr>
          <p:cNvSpPr/>
          <p:nvPr/>
        </p:nvSpPr>
        <p:spPr>
          <a:xfrm>
            <a:off x="235226" y="1067951"/>
            <a:ext cx="8603974" cy="3728649"/>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7. </a:t>
            </a:r>
            <a:r>
              <a:rPr lang="en-US" sz="2000" b="1" dirty="0">
                <a:solidFill>
                  <a:srgbClr val="FF0000"/>
                </a:solidFill>
                <a:latin typeface="Arial" panose="020B0604020202020204" pitchFamily="34" charset="0"/>
                <a:cs typeface="Arial" panose="020B0604020202020204" pitchFamily="34" charset="0"/>
              </a:rPr>
              <a:t>Supports exception handling:</a:t>
            </a:r>
            <a:r>
              <a:rPr lang="en-US" sz="2000" dirty="0">
                <a:latin typeface="Arial" panose="020B0604020202020204" pitchFamily="34" charset="0"/>
                <a:cs typeface="Arial" panose="020B0604020202020204" pitchFamily="34" charset="0"/>
              </a:rPr>
              <a:t> An exception is an event that can occur during program exception and can disrupt the normal flow of program. Python supports exception handling which means we can write less error prone code and can test various scenarios that can cause an exception later on.</a:t>
            </a:r>
          </a:p>
          <a:p>
            <a:pPr algn="just">
              <a:lnSpc>
                <a:spcPct val="150000"/>
              </a:lnSpc>
            </a:pPr>
            <a:r>
              <a:rPr lang="en-US" sz="2000" dirty="0">
                <a:latin typeface="Arial" panose="020B0604020202020204" pitchFamily="34" charset="0"/>
                <a:cs typeface="Arial" panose="020B0604020202020204" pitchFamily="34" charset="0"/>
              </a:rPr>
              <a:t>8. </a:t>
            </a:r>
            <a:r>
              <a:rPr lang="en-US" sz="2000" b="1" dirty="0">
                <a:solidFill>
                  <a:srgbClr val="FF0000"/>
                </a:solidFill>
                <a:latin typeface="Arial" panose="020B0604020202020204" pitchFamily="34" charset="0"/>
                <a:cs typeface="Arial" panose="020B0604020202020204" pitchFamily="34" charset="0"/>
              </a:rPr>
              <a:t>Advanced features:</a:t>
            </a:r>
            <a:r>
              <a:rPr lang="en-US" sz="2000" dirty="0">
                <a:latin typeface="Arial" panose="020B0604020202020204" pitchFamily="34" charset="0"/>
                <a:cs typeface="Arial" panose="020B0604020202020204" pitchFamily="34" charset="0"/>
              </a:rPr>
              <a:t> Supports generators and list comprehensions. </a:t>
            </a:r>
          </a:p>
          <a:p>
            <a:pPr algn="just">
              <a:lnSpc>
                <a:spcPct val="150000"/>
              </a:lnSpc>
            </a:pPr>
            <a:r>
              <a:rPr lang="en-US" sz="2000" dirty="0">
                <a:latin typeface="Arial" panose="020B0604020202020204" pitchFamily="34" charset="0"/>
                <a:cs typeface="Arial" panose="020B0604020202020204" pitchFamily="34" charset="0"/>
              </a:rPr>
              <a:t>9. </a:t>
            </a:r>
            <a:r>
              <a:rPr lang="en-US" sz="2000" b="1" dirty="0">
                <a:solidFill>
                  <a:srgbClr val="FF0000"/>
                </a:solidFill>
                <a:latin typeface="Arial" panose="020B0604020202020204" pitchFamily="34" charset="0"/>
                <a:cs typeface="Arial" panose="020B0604020202020204" pitchFamily="34" charset="0"/>
              </a:rPr>
              <a:t>Automatic memory management:</a:t>
            </a:r>
            <a:r>
              <a:rPr lang="en-US" sz="2000" dirty="0">
                <a:latin typeface="Arial" panose="020B0604020202020204" pitchFamily="34" charset="0"/>
                <a:cs typeface="Arial" panose="020B0604020202020204" pitchFamily="34" charset="0"/>
              </a:rPr>
              <a:t> Python supports automatic memory management which means the memory is cleared automatically. </a:t>
            </a:r>
          </a:p>
        </p:txBody>
      </p:sp>
    </p:spTree>
    <p:extLst>
      <p:ext uri="{BB962C8B-B14F-4D97-AF65-F5344CB8AC3E}">
        <p14:creationId xmlns:p14="http://schemas.microsoft.com/office/powerpoint/2010/main" val="32813795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7"/>
            <a:ext cx="8229600" cy="563562"/>
          </a:xfrm>
        </p:spPr>
        <p:txBody>
          <a:bodyPr>
            <a:normAutofit fontScale="90000"/>
          </a:bodyPr>
          <a:lstStyle/>
          <a:p>
            <a:r>
              <a:rPr lang="en-US" sz="3200" b="1" dirty="0"/>
              <a:t>Python Tuple</a:t>
            </a:r>
          </a:p>
        </p:txBody>
      </p:sp>
      <p:sp>
        <p:nvSpPr>
          <p:cNvPr id="3" name="Rectangle 2"/>
          <p:cNvSpPr/>
          <p:nvPr/>
        </p:nvSpPr>
        <p:spPr>
          <a:xfrm>
            <a:off x="428624" y="457200"/>
            <a:ext cx="8258175" cy="5990807"/>
          </a:xfrm>
          <a:prstGeom prst="rect">
            <a:avLst/>
          </a:prstGeom>
        </p:spPr>
        <p:txBody>
          <a:bodyPr wrap="square">
            <a:spAutoFit/>
          </a:bodyPr>
          <a:lstStyle/>
          <a:p>
            <a:pPr algn="just">
              <a:lnSpc>
                <a:spcPct val="150000"/>
              </a:lnSpc>
            </a:pPr>
            <a:r>
              <a:rPr lang="en-US" sz="2000" dirty="0">
                <a:solidFill>
                  <a:srgbClr val="000000"/>
                </a:solidFill>
                <a:latin typeface="Arial" panose="020B0604020202020204" pitchFamily="34" charset="0"/>
                <a:cs typeface="Arial" panose="020B0604020202020204" pitchFamily="34" charset="0"/>
              </a:rPr>
              <a:t>Python Tuple is used to store the sequence of immutable python objects. Tuple is similar to lists since the value of the items stored in the list can be changed whereas the tuple is immutable and the value of the items stored in the tuple can not be changed.</a:t>
            </a:r>
          </a:p>
          <a:p>
            <a:pPr algn="just">
              <a:lnSpc>
                <a:spcPct val="150000"/>
              </a:lnSpc>
            </a:pPr>
            <a:r>
              <a:rPr lang="en-US" sz="2000" dirty="0">
                <a:solidFill>
                  <a:srgbClr val="000000"/>
                </a:solidFill>
                <a:latin typeface="Arial" panose="020B0604020202020204" pitchFamily="34" charset="0"/>
                <a:cs typeface="Arial" panose="020B0604020202020204" pitchFamily="34" charset="0"/>
              </a:rPr>
              <a:t>A tuple can be written as the collection of comma-separated values enclosed with the small brackets. </a:t>
            </a:r>
          </a:p>
          <a:p>
            <a:pPr algn="just">
              <a:lnSpc>
                <a:spcPct val="150000"/>
              </a:lnSpc>
            </a:pPr>
            <a:endParaRPr lang="en-US" dirty="0">
              <a:solidFill>
                <a:srgbClr val="000000"/>
              </a:solidFill>
              <a:latin typeface="Arial" panose="020B0604020202020204" pitchFamily="34" charset="0"/>
              <a:cs typeface="Arial" panose="020B0604020202020204" pitchFamily="34" charset="0"/>
            </a:endParaRPr>
          </a:p>
          <a:p>
            <a:pPr algn="just">
              <a:lnSpc>
                <a:spcPct val="150000"/>
              </a:lnSpc>
            </a:pPr>
            <a:r>
              <a:rPr lang="en-US" sz="2000" b="1" i="0" dirty="0">
                <a:solidFill>
                  <a:srgbClr val="000000"/>
                </a:solidFill>
                <a:effectLst/>
                <a:latin typeface="Arial" panose="020B0604020202020204" pitchFamily="34" charset="0"/>
                <a:cs typeface="Arial" panose="020B0604020202020204" pitchFamily="34" charset="0"/>
              </a:rPr>
              <a:t>Example:</a:t>
            </a:r>
          </a:p>
          <a:p>
            <a:pPr>
              <a:lnSpc>
                <a:spcPct val="150000"/>
              </a:lnSpc>
            </a:pPr>
            <a:r>
              <a:rPr lang="en-US" sz="2000" dirty="0">
                <a:latin typeface="Arial" panose="020B0604020202020204" pitchFamily="34" charset="0"/>
                <a:cs typeface="Arial" panose="020B0604020202020204" pitchFamily="34" charset="0"/>
              </a:rPr>
              <a:t>tuple1 = (10, 20, 30, 40, 50, 60)  </a:t>
            </a:r>
          </a:p>
          <a:p>
            <a:pPr>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(tuple1)  </a:t>
            </a:r>
          </a:p>
          <a:p>
            <a:pPr>
              <a:lnSpc>
                <a:spcPct val="150000"/>
              </a:lnSpc>
            </a:pPr>
            <a:r>
              <a:rPr lang="en-US" sz="2000" dirty="0">
                <a:latin typeface="Arial" panose="020B0604020202020204" pitchFamily="34" charset="0"/>
                <a:cs typeface="Arial" panose="020B0604020202020204" pitchFamily="34" charset="0"/>
              </a:rPr>
              <a:t>count = 0  </a:t>
            </a:r>
          </a:p>
          <a:p>
            <a:pPr>
              <a:lnSpc>
                <a:spcPct val="150000"/>
              </a:lnSpc>
            </a:pPr>
            <a:r>
              <a:rPr lang="en-US" sz="2000" b="1"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tuple1:  </a:t>
            </a:r>
          </a:p>
          <a:p>
            <a:pPr>
              <a:lnSpc>
                <a:spcPct val="15000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("tuple1[%d] = %d"%(count,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39082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7"/>
            <a:ext cx="8229600" cy="563562"/>
          </a:xfrm>
        </p:spPr>
        <p:txBody>
          <a:bodyPr>
            <a:normAutofit fontScale="90000"/>
          </a:bodyPr>
          <a:lstStyle/>
          <a:p>
            <a:r>
              <a:rPr lang="en-US" sz="3200" b="1" dirty="0"/>
              <a:t>Python Tuple</a:t>
            </a:r>
          </a:p>
        </p:txBody>
      </p:sp>
      <p:sp>
        <p:nvSpPr>
          <p:cNvPr id="3" name="Rectangle 2"/>
          <p:cNvSpPr/>
          <p:nvPr/>
        </p:nvSpPr>
        <p:spPr>
          <a:xfrm>
            <a:off x="428625" y="596899"/>
            <a:ext cx="8258175" cy="5074787"/>
          </a:xfrm>
          <a:prstGeom prst="rect">
            <a:avLst/>
          </a:prstGeom>
        </p:spPr>
        <p:txBody>
          <a:bodyPr wrap="square">
            <a:spAutoFit/>
          </a:bodyPr>
          <a:lstStyle/>
          <a:p>
            <a:pPr algn="just">
              <a:lnSpc>
                <a:spcPct val="150000"/>
              </a:lnSpc>
            </a:pPr>
            <a:r>
              <a:rPr lang="en-US" sz="2000" b="1" i="0" dirty="0">
                <a:solidFill>
                  <a:srgbClr val="000000"/>
                </a:solidFill>
                <a:effectLst/>
                <a:latin typeface="Arial" panose="020B0604020202020204" pitchFamily="34" charset="0"/>
                <a:cs typeface="Arial" panose="020B0604020202020204" pitchFamily="34" charset="0"/>
              </a:rPr>
              <a:t>Example 2:</a:t>
            </a:r>
          </a:p>
          <a:p>
            <a:pPr>
              <a:lnSpc>
                <a:spcPct val="150000"/>
              </a:lnSpc>
            </a:pPr>
            <a:r>
              <a:rPr lang="en-US" sz="2000" dirty="0">
                <a:latin typeface="Arial" panose="020B0604020202020204" pitchFamily="34" charset="0"/>
                <a:cs typeface="Arial" panose="020B0604020202020204" pitchFamily="34" charset="0"/>
              </a:rPr>
              <a:t>tuple1 = tuple(input("Enter the tuple elements ..."))  </a:t>
            </a:r>
          </a:p>
          <a:p>
            <a:pPr>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(tuple1)  </a:t>
            </a:r>
          </a:p>
          <a:p>
            <a:pPr>
              <a:lnSpc>
                <a:spcPct val="150000"/>
              </a:lnSpc>
            </a:pPr>
            <a:r>
              <a:rPr lang="en-US" sz="2000" dirty="0">
                <a:latin typeface="Arial" panose="020B0604020202020204" pitchFamily="34" charset="0"/>
                <a:cs typeface="Arial" panose="020B0604020202020204" pitchFamily="34" charset="0"/>
              </a:rPr>
              <a:t>count = 0  </a:t>
            </a:r>
          </a:p>
          <a:p>
            <a:pPr>
              <a:lnSpc>
                <a:spcPct val="150000"/>
              </a:lnSpc>
            </a:pPr>
            <a:r>
              <a:rPr lang="en-US" sz="2000" b="1"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tuple1:  </a:t>
            </a:r>
          </a:p>
          <a:p>
            <a:pPr>
              <a:lnSpc>
                <a:spcPct val="15000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("tuple1[%d] = %s"%(count,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sz="2000" b="1" dirty="0">
                <a:latin typeface="Arial" panose="020B0604020202020204" pitchFamily="34" charset="0"/>
                <a:cs typeface="Arial" panose="020B0604020202020204" pitchFamily="34" charset="0"/>
              </a:rPr>
              <a:t>Note:</a:t>
            </a:r>
          </a:p>
          <a:p>
            <a:pPr>
              <a:lnSpc>
                <a:spcPct val="150000"/>
              </a:lnSpc>
            </a:pPr>
            <a:r>
              <a:rPr lang="en-US" sz="2000" dirty="0">
                <a:latin typeface="Arial" panose="020B0604020202020204" pitchFamily="34" charset="0"/>
                <a:cs typeface="Arial" panose="020B0604020202020204" pitchFamily="34" charset="0"/>
              </a:rPr>
              <a:t> if we try to reassign the items of a tuple, we would get an error</a:t>
            </a:r>
          </a:p>
          <a:p>
            <a:pPr>
              <a:lnSpc>
                <a:spcPct val="150000"/>
              </a:lnSpc>
            </a:pPr>
            <a:r>
              <a:rPr lang="en-US" sz="2000" dirty="0">
                <a:latin typeface="Arial" panose="020B0604020202020204" pitchFamily="34" charset="0"/>
                <a:cs typeface="Arial" panose="020B0604020202020204" pitchFamily="34" charset="0"/>
              </a:rPr>
              <a:t>An empty tuple can be written as -- T3 = () </a:t>
            </a:r>
          </a:p>
          <a:p>
            <a:pPr>
              <a:lnSpc>
                <a:spcPct val="150000"/>
              </a:lnSpc>
            </a:pPr>
            <a:r>
              <a:rPr lang="en-US" sz="2000" dirty="0">
                <a:latin typeface="Arial" panose="020B0604020202020204" pitchFamily="34" charset="0"/>
                <a:cs typeface="Arial" panose="020B0604020202020204" pitchFamily="34" charset="0"/>
              </a:rPr>
              <a:t>tuple having a single value must include a comma as -- T4 = (90,)</a:t>
            </a:r>
          </a:p>
        </p:txBody>
      </p:sp>
    </p:spTree>
    <p:extLst>
      <p:ext uri="{BB962C8B-B14F-4D97-AF65-F5344CB8AC3E}">
        <p14:creationId xmlns:p14="http://schemas.microsoft.com/office/powerpoint/2010/main" val="3038337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7"/>
            <a:ext cx="8229600" cy="563562"/>
          </a:xfrm>
        </p:spPr>
        <p:txBody>
          <a:bodyPr>
            <a:normAutofit/>
          </a:bodyPr>
          <a:lstStyle/>
          <a:p>
            <a:r>
              <a:rPr lang="en-US" sz="2800" b="1" dirty="0"/>
              <a:t>Tuple indexing and splitting</a:t>
            </a:r>
          </a:p>
        </p:txBody>
      </p:sp>
      <p:sp>
        <p:nvSpPr>
          <p:cNvPr id="3" name="Rectangle 2"/>
          <p:cNvSpPr/>
          <p:nvPr/>
        </p:nvSpPr>
        <p:spPr>
          <a:xfrm>
            <a:off x="428625" y="596899"/>
            <a:ext cx="8258175" cy="958660"/>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The indexing and slicing in tuple are similar to lists. The indexing in the tuple starts from 0 and goes to length(tuple) - 1.</a:t>
            </a:r>
          </a:p>
        </p:txBody>
      </p:sp>
      <p:pic>
        <p:nvPicPr>
          <p:cNvPr id="34818" name="Picture 2" descr="Python Tu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19121"/>
            <a:ext cx="6172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718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7"/>
            <a:ext cx="8229600" cy="563562"/>
          </a:xfrm>
        </p:spPr>
        <p:txBody>
          <a:bodyPr>
            <a:normAutofit/>
          </a:bodyPr>
          <a:lstStyle/>
          <a:p>
            <a:r>
              <a:rPr lang="en-US" sz="2800" b="1" dirty="0"/>
              <a:t>Tuples</a:t>
            </a:r>
          </a:p>
        </p:txBody>
      </p:sp>
      <p:sp>
        <p:nvSpPr>
          <p:cNvPr id="3" name="Rectangle 2"/>
          <p:cNvSpPr/>
          <p:nvPr/>
        </p:nvSpPr>
        <p:spPr>
          <a:xfrm>
            <a:off x="428625" y="762000"/>
            <a:ext cx="8258175" cy="4199611"/>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Unlike lists, the tuple items </a:t>
            </a:r>
            <a:r>
              <a:rPr lang="en-US" sz="2000" b="1" dirty="0">
                <a:latin typeface="Arial" panose="020B0604020202020204" pitchFamily="34" charset="0"/>
                <a:cs typeface="Arial" panose="020B0604020202020204" pitchFamily="34" charset="0"/>
              </a:rPr>
              <a:t>can not be deleted </a:t>
            </a:r>
            <a:r>
              <a:rPr lang="en-US" sz="2000" dirty="0">
                <a:latin typeface="Arial" panose="020B0604020202020204" pitchFamily="34" charset="0"/>
                <a:cs typeface="Arial" panose="020B0604020202020204" pitchFamily="34" charset="0"/>
              </a:rPr>
              <a:t>by using the del keyword as tuples are immutable. To delete an entire tuple, we can use the del keyword with the tuple name.</a:t>
            </a:r>
          </a:p>
          <a:p>
            <a:pPr>
              <a:lnSpc>
                <a:spcPct val="150000"/>
              </a:lnSpc>
            </a:pPr>
            <a:r>
              <a:rPr lang="fr-FR" sz="2000" dirty="0">
                <a:latin typeface="Arial" panose="020B0604020202020204" pitchFamily="34" charset="0"/>
                <a:cs typeface="Arial" panose="020B0604020202020204" pitchFamily="34" charset="0"/>
              </a:rPr>
              <a:t>tuple1 = (1, 2, 3, 4, 5, 6)  </a:t>
            </a:r>
          </a:p>
          <a:p>
            <a:pPr>
              <a:lnSpc>
                <a:spcPct val="150000"/>
              </a:lnSpc>
            </a:pPr>
            <a:r>
              <a:rPr lang="fr-FR" sz="2000" b="1" dirty="0">
                <a:latin typeface="Arial" panose="020B0604020202020204" pitchFamily="34" charset="0"/>
                <a:cs typeface="Arial" panose="020B0604020202020204" pitchFamily="34" charset="0"/>
              </a:rPr>
              <a:t>print</a:t>
            </a:r>
            <a:r>
              <a:rPr lang="fr-FR" sz="2000" dirty="0">
                <a:latin typeface="Arial" panose="020B0604020202020204" pitchFamily="34" charset="0"/>
                <a:cs typeface="Arial" panose="020B0604020202020204" pitchFamily="34" charset="0"/>
              </a:rPr>
              <a:t>(tuple1)  </a:t>
            </a:r>
          </a:p>
          <a:p>
            <a:pPr>
              <a:lnSpc>
                <a:spcPct val="150000"/>
              </a:lnSpc>
            </a:pPr>
            <a:r>
              <a:rPr lang="fr-FR" sz="2000" b="1" dirty="0" err="1">
                <a:latin typeface="Arial" panose="020B0604020202020204" pitchFamily="34" charset="0"/>
                <a:cs typeface="Arial" panose="020B0604020202020204" pitchFamily="34" charset="0"/>
              </a:rPr>
              <a:t>del</a:t>
            </a:r>
            <a:r>
              <a:rPr lang="fr-FR" sz="2000" dirty="0">
                <a:latin typeface="Arial" panose="020B0604020202020204" pitchFamily="34" charset="0"/>
                <a:cs typeface="Arial" panose="020B0604020202020204" pitchFamily="34" charset="0"/>
              </a:rPr>
              <a:t> tuple1[0]  </a:t>
            </a:r>
          </a:p>
          <a:p>
            <a:pPr>
              <a:lnSpc>
                <a:spcPct val="150000"/>
              </a:lnSpc>
            </a:pPr>
            <a:r>
              <a:rPr lang="fr-FR" sz="2000" b="1" dirty="0">
                <a:latin typeface="Arial" panose="020B0604020202020204" pitchFamily="34" charset="0"/>
                <a:cs typeface="Arial" panose="020B0604020202020204" pitchFamily="34" charset="0"/>
              </a:rPr>
              <a:t>print</a:t>
            </a:r>
            <a:r>
              <a:rPr lang="fr-FR" sz="2000" dirty="0">
                <a:latin typeface="Arial" panose="020B0604020202020204" pitchFamily="34" charset="0"/>
                <a:cs typeface="Arial" panose="020B0604020202020204" pitchFamily="34" charset="0"/>
              </a:rPr>
              <a:t>(tuple1)  </a:t>
            </a:r>
          </a:p>
          <a:p>
            <a:pPr>
              <a:lnSpc>
                <a:spcPct val="150000"/>
              </a:lnSpc>
            </a:pPr>
            <a:r>
              <a:rPr lang="fr-FR" sz="2000" b="1" dirty="0" err="1">
                <a:latin typeface="Arial" panose="020B0604020202020204" pitchFamily="34" charset="0"/>
                <a:cs typeface="Arial" panose="020B0604020202020204" pitchFamily="34" charset="0"/>
              </a:rPr>
              <a:t>del</a:t>
            </a:r>
            <a:r>
              <a:rPr lang="fr-FR" sz="2000" dirty="0">
                <a:latin typeface="Arial" panose="020B0604020202020204" pitchFamily="34" charset="0"/>
                <a:cs typeface="Arial" panose="020B0604020202020204" pitchFamily="34" charset="0"/>
              </a:rPr>
              <a:t> tuple1  </a:t>
            </a:r>
          </a:p>
          <a:p>
            <a:pPr>
              <a:lnSpc>
                <a:spcPct val="150000"/>
              </a:lnSpc>
            </a:pPr>
            <a:r>
              <a:rPr lang="fr-FR" sz="2000" b="1" dirty="0">
                <a:latin typeface="Arial" panose="020B0604020202020204" pitchFamily="34" charset="0"/>
                <a:cs typeface="Arial" panose="020B0604020202020204" pitchFamily="34" charset="0"/>
              </a:rPr>
              <a:t>print</a:t>
            </a:r>
            <a:r>
              <a:rPr lang="fr-FR" sz="2000" dirty="0">
                <a:latin typeface="Arial" panose="020B0604020202020204" pitchFamily="34" charset="0"/>
                <a:cs typeface="Arial" panose="020B0604020202020204" pitchFamily="34" charset="0"/>
              </a:rPr>
              <a:t>(tuple1)  </a:t>
            </a:r>
          </a:p>
        </p:txBody>
      </p:sp>
      <p:pic>
        <p:nvPicPr>
          <p:cNvPr id="4" name="Picture 3"/>
          <p:cNvPicPr>
            <a:picLocks noChangeAspect="1"/>
          </p:cNvPicPr>
          <p:nvPr/>
        </p:nvPicPr>
        <p:blipFill>
          <a:blip r:embed="rId2"/>
          <a:stretch>
            <a:fillRect/>
          </a:stretch>
        </p:blipFill>
        <p:spPr>
          <a:xfrm>
            <a:off x="480391" y="4877982"/>
            <a:ext cx="6048375" cy="1946681"/>
          </a:xfrm>
          <a:prstGeom prst="rect">
            <a:avLst/>
          </a:prstGeom>
        </p:spPr>
      </p:pic>
    </p:spTree>
    <p:extLst>
      <p:ext uri="{BB962C8B-B14F-4D97-AF65-F5344CB8AC3E}">
        <p14:creationId xmlns:p14="http://schemas.microsoft.com/office/powerpoint/2010/main" val="2157983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639762"/>
          </a:xfrm>
        </p:spPr>
        <p:txBody>
          <a:bodyPr>
            <a:normAutofit/>
          </a:bodyPr>
          <a:lstStyle/>
          <a:p>
            <a:r>
              <a:rPr lang="en-US" sz="3200" b="1" dirty="0"/>
              <a:t>Basic Tuple operations</a:t>
            </a:r>
          </a:p>
        </p:txBody>
      </p:sp>
      <p:sp>
        <p:nvSpPr>
          <p:cNvPr id="3" name="Rectangle 2"/>
          <p:cNvSpPr/>
          <p:nvPr/>
        </p:nvSpPr>
        <p:spPr>
          <a:xfrm>
            <a:off x="457200" y="658812"/>
            <a:ext cx="8229600" cy="1881990"/>
          </a:xfrm>
          <a:prstGeom prst="rect">
            <a:avLst/>
          </a:prstGeom>
        </p:spPr>
        <p:txBody>
          <a:bodyPr wrap="square">
            <a:spAutoFit/>
          </a:bodyPr>
          <a:lstStyle/>
          <a:p>
            <a:pPr algn="just">
              <a:lnSpc>
                <a:spcPct val="150000"/>
              </a:lnSpc>
            </a:pPr>
            <a:r>
              <a:rPr lang="en-US" sz="2000" dirty="0">
                <a:solidFill>
                  <a:srgbClr val="000000"/>
                </a:solidFill>
                <a:latin typeface="Arial" panose="020B0604020202020204" pitchFamily="34" charset="0"/>
                <a:cs typeface="Arial" panose="020B0604020202020204" pitchFamily="34" charset="0"/>
              </a:rPr>
              <a:t>The operators like concatenation (+), repetition (*), Membership (in) works in the same way as they work with the list. Consider the following table for more detail.</a:t>
            </a:r>
          </a:p>
          <a:p>
            <a:pPr algn="just">
              <a:lnSpc>
                <a:spcPct val="150000"/>
              </a:lnSpc>
            </a:pPr>
            <a:r>
              <a:rPr lang="en-US" sz="2000" dirty="0">
                <a:solidFill>
                  <a:srgbClr val="000000"/>
                </a:solidFill>
                <a:latin typeface="Arial" panose="020B0604020202020204" pitchFamily="34" charset="0"/>
                <a:cs typeface="Arial" panose="020B0604020202020204" pitchFamily="34" charset="0"/>
              </a:rPr>
              <a:t>Let's say Tuple t = (1, 2, 3, 4, 5) and Tuple t1 = (6, 7, 8, 9) are declared.</a:t>
            </a:r>
            <a:endParaRPr lang="en-US" sz="2000" b="0" i="0" dirty="0">
              <a:solidFill>
                <a:srgbClr val="000000"/>
              </a:solidFill>
              <a:effectLst/>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75385242"/>
              </p:ext>
            </p:extLst>
          </p:nvPr>
        </p:nvGraphicFramePr>
        <p:xfrm>
          <a:off x="450574" y="3137192"/>
          <a:ext cx="8229600" cy="3374966"/>
        </p:xfrm>
        <a:graphic>
          <a:graphicData uri="http://schemas.openxmlformats.org/drawingml/2006/table">
            <a:tbl>
              <a:tblPr/>
              <a:tblGrid>
                <a:gridCol w="1600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66970">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Operator</a:t>
                      </a:r>
                    </a:p>
                  </a:txBody>
                  <a:tcPr marL="83402" marR="83402" marT="83402" marB="83402">
                    <a:lnL w="9525" cap="flat" cmpd="sng" algn="ctr">
                      <a:solidFill>
                        <a:srgbClr val="68A1E3"/>
                      </a:solidFill>
                      <a:prstDash val="solid"/>
                      <a:round/>
                      <a:headEnd type="none" w="med" len="med"/>
                      <a:tailEnd type="none" w="med" len="med"/>
                    </a:lnL>
                    <a:lnR w="9525" cap="flat" cmpd="sng" algn="ctr">
                      <a:solidFill>
                        <a:srgbClr val="68A1E3"/>
                      </a:solidFill>
                      <a:prstDash val="solid"/>
                      <a:round/>
                      <a:headEnd type="none" w="med" len="med"/>
                      <a:tailEnd type="none" w="med" len="med"/>
                    </a:lnR>
                    <a:lnT w="9525" cap="flat" cmpd="sng" algn="ctr">
                      <a:solidFill>
                        <a:srgbClr val="68A1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Description</a:t>
                      </a:r>
                    </a:p>
                  </a:txBody>
                  <a:tcPr marL="83402" marR="83402" marT="83402" marB="83402">
                    <a:lnL w="9525" cap="flat" cmpd="sng" algn="ctr">
                      <a:solidFill>
                        <a:srgbClr val="68A1E3"/>
                      </a:solidFill>
                      <a:prstDash val="solid"/>
                      <a:round/>
                      <a:headEnd type="none" w="med" len="med"/>
                      <a:tailEnd type="none" w="med" len="med"/>
                    </a:lnL>
                    <a:lnR w="9525" cap="flat" cmpd="sng" algn="ctr">
                      <a:solidFill>
                        <a:srgbClr val="68A1E3"/>
                      </a:solidFill>
                      <a:prstDash val="solid"/>
                      <a:round/>
                      <a:headEnd type="none" w="med" len="med"/>
                      <a:tailEnd type="none" w="med" len="med"/>
                    </a:lnR>
                    <a:lnT w="9525" cap="flat" cmpd="sng" algn="ctr">
                      <a:solidFill>
                        <a:srgbClr val="68A1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Example</a:t>
                      </a:r>
                    </a:p>
                  </a:txBody>
                  <a:tcPr marL="83402" marR="83402" marT="83402" marB="83402">
                    <a:lnL w="9525" cap="flat" cmpd="sng" algn="ctr">
                      <a:solidFill>
                        <a:srgbClr val="68A1E3"/>
                      </a:solidFill>
                      <a:prstDash val="solid"/>
                      <a:round/>
                      <a:headEnd type="none" w="med" len="med"/>
                      <a:tailEnd type="none" w="med" len="med"/>
                    </a:lnL>
                    <a:lnR w="9525" cap="flat" cmpd="sng" algn="ctr">
                      <a:solidFill>
                        <a:srgbClr val="68A1E3"/>
                      </a:solidFill>
                      <a:prstDash val="solid"/>
                      <a:round/>
                      <a:headEnd type="none" w="med" len="med"/>
                      <a:tailEnd type="none" w="med" len="med"/>
                    </a:lnR>
                    <a:lnT w="9525" cap="flat" cmpd="sng" algn="ctr">
                      <a:solidFill>
                        <a:srgbClr val="68A1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23988">
                <a:tc>
                  <a:txBody>
                    <a:bodyPr/>
                    <a:lstStyle/>
                    <a:p>
                      <a:pPr algn="l" fontAlgn="t"/>
                      <a:r>
                        <a:rPr lang="en-US" sz="1600">
                          <a:solidFill>
                            <a:srgbClr val="000000"/>
                          </a:solidFill>
                          <a:effectLst/>
                          <a:latin typeface="Arial" panose="020B0604020202020204" pitchFamily="34" charset="0"/>
                          <a:cs typeface="Arial" panose="020B0604020202020204" pitchFamily="34" charset="0"/>
                        </a:rPr>
                        <a:t>Repetition</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The repetition operator enables the tuple elements to be repeated multiple times.</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T1*2 = (1, 2, 3, 4, 5, 1, 2, 3, 4, 5)</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9600">
                <a:tc>
                  <a:txBody>
                    <a:bodyPr/>
                    <a:lstStyle/>
                    <a:p>
                      <a:pPr algn="l" fontAlgn="t"/>
                      <a:r>
                        <a:rPr lang="en-US" sz="1600">
                          <a:solidFill>
                            <a:srgbClr val="000000"/>
                          </a:solidFill>
                          <a:effectLst/>
                          <a:latin typeface="Arial" panose="020B0604020202020204" pitchFamily="34" charset="0"/>
                          <a:cs typeface="Arial" panose="020B0604020202020204" pitchFamily="34" charset="0"/>
                        </a:rPr>
                        <a:t>Concatenation</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It concatenates the tuple mentioned on either side of the operator.</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T1+T2 = (1, 2, 3, 4, 5, 6, 7, 8, 9)</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09600">
                <a:tc>
                  <a:txBody>
                    <a:bodyPr/>
                    <a:lstStyle/>
                    <a:p>
                      <a:pPr algn="l" fontAlgn="t"/>
                      <a:r>
                        <a:rPr lang="en-US" sz="1600">
                          <a:solidFill>
                            <a:srgbClr val="000000"/>
                          </a:solidFill>
                          <a:effectLst/>
                          <a:latin typeface="Arial" panose="020B0604020202020204" pitchFamily="34" charset="0"/>
                          <a:cs typeface="Arial" panose="020B0604020202020204" pitchFamily="34" charset="0"/>
                        </a:rPr>
                        <a:t>Membership</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It returns true if a particular item exists in the tuple otherwise false.</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print (2 in T1) prints True. </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09600">
                <a:tc>
                  <a:txBody>
                    <a:bodyPr/>
                    <a:lstStyle/>
                    <a:p>
                      <a:pPr algn="l" fontAlgn="t"/>
                      <a:r>
                        <a:rPr lang="en-US" sz="1600">
                          <a:solidFill>
                            <a:srgbClr val="000000"/>
                          </a:solidFill>
                          <a:effectLst/>
                          <a:latin typeface="Arial" panose="020B0604020202020204" pitchFamily="34" charset="0"/>
                          <a:cs typeface="Arial" panose="020B0604020202020204" pitchFamily="34" charset="0"/>
                        </a:rPr>
                        <a:t>Iteration</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Arial" panose="020B0604020202020204" pitchFamily="34" charset="0"/>
                          <a:cs typeface="Arial" panose="020B0604020202020204" pitchFamily="34" charset="0"/>
                        </a:rPr>
                        <a:t>The for loop is used to iterate over the tuple elements.</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for i in T1: print(i)</a:t>
                      </a:r>
                      <a:r>
                        <a:rPr lang="en-US" sz="1600" b="1">
                          <a:solidFill>
                            <a:srgbClr val="000000"/>
                          </a:solidFill>
                          <a:effectLst/>
                          <a:latin typeface="Arial" panose="020B0604020202020204" pitchFamily="34" charset="0"/>
                          <a:cs typeface="Arial" panose="020B0604020202020204" pitchFamily="34" charset="0"/>
                        </a:rPr>
                        <a:t>Output</a:t>
                      </a:r>
                      <a:r>
                        <a:rPr lang="en-US" sz="1600">
                          <a:solidFill>
                            <a:srgbClr val="000000"/>
                          </a:solidFill>
                          <a:effectLst/>
                          <a:latin typeface="Arial" panose="020B0604020202020204" pitchFamily="34" charset="0"/>
                          <a:cs typeface="Arial" panose="020B0604020202020204" pitchFamily="34" charset="0"/>
                        </a:rPr>
                        <a:t>1 2 3 4 5</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11534">
                <a:tc>
                  <a:txBody>
                    <a:bodyPr/>
                    <a:lstStyle/>
                    <a:p>
                      <a:pPr algn="l" fontAlgn="t"/>
                      <a:r>
                        <a:rPr lang="en-US" sz="1600">
                          <a:solidFill>
                            <a:srgbClr val="000000"/>
                          </a:solidFill>
                          <a:effectLst/>
                          <a:latin typeface="Arial" panose="020B0604020202020204" pitchFamily="34" charset="0"/>
                          <a:cs typeface="Arial" panose="020B0604020202020204" pitchFamily="34" charset="0"/>
                        </a:rPr>
                        <a:t>Length</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It is used to get the length of the tuple.</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err="1">
                          <a:solidFill>
                            <a:srgbClr val="000000"/>
                          </a:solidFill>
                          <a:effectLst/>
                          <a:latin typeface="Arial" panose="020B0604020202020204" pitchFamily="34" charset="0"/>
                          <a:cs typeface="Arial" panose="020B0604020202020204" pitchFamily="34" charset="0"/>
                        </a:rPr>
                        <a:t>len</a:t>
                      </a:r>
                      <a:r>
                        <a:rPr lang="en-US" sz="1600" dirty="0">
                          <a:solidFill>
                            <a:srgbClr val="000000"/>
                          </a:solidFill>
                          <a:effectLst/>
                          <a:latin typeface="Arial" panose="020B0604020202020204" pitchFamily="34" charset="0"/>
                          <a:cs typeface="Arial" panose="020B0604020202020204" pitchFamily="34" charset="0"/>
                        </a:rPr>
                        <a:t>(T1) = 5 </a:t>
                      </a:r>
                    </a:p>
                  </a:txBody>
                  <a:tcPr marL="55602" marR="55602" marT="55602" marB="556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2243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sz="3200" b="1" dirty="0"/>
              <a:t>Python Tuple inbuilt functions</a:t>
            </a:r>
          </a:p>
        </p:txBody>
      </p:sp>
      <p:graphicFrame>
        <p:nvGraphicFramePr>
          <p:cNvPr id="3" name="Table 2"/>
          <p:cNvGraphicFramePr>
            <a:graphicFrameLocks noGrp="1"/>
          </p:cNvGraphicFramePr>
          <p:nvPr>
            <p:extLst>
              <p:ext uri="{D42A27DB-BD31-4B8C-83A1-F6EECF244321}">
                <p14:modId xmlns:p14="http://schemas.microsoft.com/office/powerpoint/2010/main" val="2765199828"/>
              </p:ext>
            </p:extLst>
          </p:nvPr>
        </p:nvGraphicFramePr>
        <p:xfrm>
          <a:off x="304800" y="914400"/>
          <a:ext cx="8382000" cy="2868087"/>
        </p:xfrm>
        <a:graphic>
          <a:graphicData uri="http://schemas.openxmlformats.org/drawingml/2006/table">
            <a:tbl>
              <a:tblPr/>
              <a:tblGrid>
                <a:gridCol w="533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402579">
                <a:tc>
                  <a:txBody>
                    <a:bodyPr/>
                    <a:lstStyle/>
                    <a:p>
                      <a:pPr algn="l" fontAlgn="t"/>
                      <a:r>
                        <a:rPr lang="en-US" sz="1800">
                          <a:solidFill>
                            <a:srgbClr val="000000"/>
                          </a:solidFill>
                          <a:effectLst/>
                          <a:latin typeface="Arial" panose="020B0604020202020204" pitchFamily="34" charset="0"/>
                          <a:cs typeface="Arial" panose="020B0604020202020204" pitchFamily="34" charset="0"/>
                        </a:rPr>
                        <a:t>SN</a:t>
                      </a:r>
                    </a:p>
                  </a:txBody>
                  <a:tcPr marL="91495" marR="91495" marT="91495" marB="91495">
                    <a:lnL w="9525" cap="flat" cmpd="sng" algn="ctr">
                      <a:solidFill>
                        <a:srgbClr val="E05978"/>
                      </a:solidFill>
                      <a:prstDash val="solid"/>
                      <a:round/>
                      <a:headEnd type="none" w="med" len="med"/>
                      <a:tailEnd type="none" w="med" len="med"/>
                    </a:lnL>
                    <a:lnR w="9525" cap="flat" cmpd="sng" algn="ctr">
                      <a:solidFill>
                        <a:srgbClr val="E05978"/>
                      </a:solidFill>
                      <a:prstDash val="solid"/>
                      <a:round/>
                      <a:headEnd type="none" w="med" len="med"/>
                      <a:tailEnd type="none" w="med" len="med"/>
                    </a:lnR>
                    <a:lnT w="9525" cap="flat" cmpd="sng" algn="ctr">
                      <a:solidFill>
                        <a:srgbClr val="E0597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Function</a:t>
                      </a:r>
                    </a:p>
                  </a:txBody>
                  <a:tcPr marL="91495" marR="91495" marT="91495" marB="91495">
                    <a:lnL w="9525" cap="flat" cmpd="sng" algn="ctr">
                      <a:solidFill>
                        <a:srgbClr val="E05978"/>
                      </a:solidFill>
                      <a:prstDash val="solid"/>
                      <a:round/>
                      <a:headEnd type="none" w="med" len="med"/>
                      <a:tailEnd type="none" w="med" len="med"/>
                    </a:lnL>
                    <a:lnR w="9525" cap="flat" cmpd="sng" algn="ctr">
                      <a:solidFill>
                        <a:srgbClr val="E05978"/>
                      </a:solidFill>
                      <a:prstDash val="solid"/>
                      <a:round/>
                      <a:headEnd type="none" w="med" len="med"/>
                      <a:tailEnd type="none" w="med" len="med"/>
                    </a:lnR>
                    <a:lnT w="9525" cap="flat" cmpd="sng" algn="ctr">
                      <a:solidFill>
                        <a:srgbClr val="E0597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Description</a:t>
                      </a:r>
                    </a:p>
                  </a:txBody>
                  <a:tcPr marL="91495" marR="91495" marT="91495" marB="91495">
                    <a:lnL w="9525" cap="flat" cmpd="sng" algn="ctr">
                      <a:solidFill>
                        <a:srgbClr val="E05978"/>
                      </a:solidFill>
                      <a:prstDash val="solid"/>
                      <a:round/>
                      <a:headEnd type="none" w="med" len="med"/>
                      <a:tailEnd type="none" w="med" len="med"/>
                    </a:lnL>
                    <a:lnR w="9525" cap="flat" cmpd="sng" algn="ctr">
                      <a:solidFill>
                        <a:srgbClr val="E05978"/>
                      </a:solidFill>
                      <a:prstDash val="solid"/>
                      <a:round/>
                      <a:headEnd type="none" w="med" len="med"/>
                      <a:tailEnd type="none" w="med" len="med"/>
                    </a:lnR>
                    <a:lnT w="9525" cap="flat" cmpd="sng" algn="ctr">
                      <a:solidFill>
                        <a:srgbClr val="E0597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88021">
                <a:tc>
                  <a:txBody>
                    <a:bodyPr/>
                    <a:lstStyle/>
                    <a:p>
                      <a:pPr algn="l" fontAlgn="t"/>
                      <a:r>
                        <a:rPr lang="en-US" sz="1800">
                          <a:solidFill>
                            <a:srgbClr val="000000"/>
                          </a:solidFill>
                          <a:effectLst/>
                          <a:latin typeface="Arial" panose="020B0604020202020204" pitchFamily="34" charset="0"/>
                          <a:cs typeface="Arial" panose="020B0604020202020204" pitchFamily="34" charset="0"/>
                        </a:rPr>
                        <a:t>1</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err="1">
                          <a:solidFill>
                            <a:srgbClr val="000000"/>
                          </a:solidFill>
                          <a:effectLst/>
                          <a:latin typeface="Arial" panose="020B0604020202020204" pitchFamily="34" charset="0"/>
                          <a:cs typeface="Arial" panose="020B0604020202020204" pitchFamily="34" charset="0"/>
                        </a:rPr>
                        <a:t>cmp</a:t>
                      </a:r>
                      <a:r>
                        <a:rPr lang="en-US" sz="1800" dirty="0">
                          <a:solidFill>
                            <a:srgbClr val="000000"/>
                          </a:solidFill>
                          <a:effectLst/>
                          <a:latin typeface="Arial" panose="020B0604020202020204" pitchFamily="34" charset="0"/>
                          <a:cs typeface="Arial" panose="020B0604020202020204" pitchFamily="34" charset="0"/>
                        </a:rPr>
                        <a:t>(tuple1, tuple2)</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It compares two tuples and returns true if tuple1 is greater than tuple2 otherwise false.</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6056">
                <a:tc>
                  <a:txBody>
                    <a:bodyPr/>
                    <a:lstStyle/>
                    <a:p>
                      <a:pPr algn="l" fontAlgn="t"/>
                      <a:r>
                        <a:rPr lang="en-US" sz="1800">
                          <a:solidFill>
                            <a:srgbClr val="000000"/>
                          </a:solidFill>
                          <a:effectLst/>
                          <a:latin typeface="Arial" panose="020B0604020202020204" pitchFamily="34" charset="0"/>
                          <a:cs typeface="Arial" panose="020B0604020202020204" pitchFamily="34" charset="0"/>
                        </a:rPr>
                        <a:t>2</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err="1">
                          <a:solidFill>
                            <a:srgbClr val="000000"/>
                          </a:solidFill>
                          <a:effectLst/>
                          <a:latin typeface="Arial" panose="020B0604020202020204" pitchFamily="34" charset="0"/>
                          <a:cs typeface="Arial" panose="020B0604020202020204" pitchFamily="34" charset="0"/>
                        </a:rPr>
                        <a:t>len</a:t>
                      </a:r>
                      <a:r>
                        <a:rPr lang="en-US" sz="1800" dirty="0">
                          <a:solidFill>
                            <a:srgbClr val="000000"/>
                          </a:solidFill>
                          <a:effectLst/>
                          <a:latin typeface="Arial" panose="020B0604020202020204" pitchFamily="34" charset="0"/>
                          <a:cs typeface="Arial" panose="020B0604020202020204" pitchFamily="34" charset="0"/>
                        </a:rPr>
                        <a:t>(tuple)</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It calculates the length of the tuple.</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9429">
                <a:tc>
                  <a:txBody>
                    <a:bodyPr/>
                    <a:lstStyle/>
                    <a:p>
                      <a:pPr algn="l" fontAlgn="t"/>
                      <a:r>
                        <a:rPr lang="en-US" sz="1800">
                          <a:solidFill>
                            <a:srgbClr val="000000"/>
                          </a:solidFill>
                          <a:effectLst/>
                          <a:latin typeface="Arial" panose="020B0604020202020204" pitchFamily="34" charset="0"/>
                          <a:cs typeface="Arial" panose="020B0604020202020204" pitchFamily="34" charset="0"/>
                        </a:rPr>
                        <a:t>3</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max(tuple)</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It returns the maximum element of the tuple.</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57200">
                <a:tc>
                  <a:txBody>
                    <a:bodyPr/>
                    <a:lstStyle/>
                    <a:p>
                      <a:pPr algn="l" fontAlgn="t"/>
                      <a:r>
                        <a:rPr lang="en-US" sz="1800">
                          <a:solidFill>
                            <a:srgbClr val="000000"/>
                          </a:solidFill>
                          <a:effectLst/>
                          <a:latin typeface="Arial" panose="020B0604020202020204" pitchFamily="34" charset="0"/>
                          <a:cs typeface="Arial" panose="020B0604020202020204" pitchFamily="34" charset="0"/>
                        </a:rPr>
                        <a:t>4</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min(tuple)</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It returns the minimum element of the tuple.</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57200">
                <a:tc>
                  <a:txBody>
                    <a:bodyPr/>
                    <a:lstStyle/>
                    <a:p>
                      <a:pPr algn="l" fontAlgn="t"/>
                      <a:r>
                        <a:rPr lang="en-US" sz="1800">
                          <a:solidFill>
                            <a:srgbClr val="000000"/>
                          </a:solidFill>
                          <a:effectLst/>
                          <a:latin typeface="Arial" panose="020B0604020202020204" pitchFamily="34" charset="0"/>
                          <a:cs typeface="Arial" panose="020B0604020202020204" pitchFamily="34" charset="0"/>
                        </a:rPr>
                        <a:t>5</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Arial" panose="020B0604020202020204" pitchFamily="34" charset="0"/>
                          <a:cs typeface="Arial" panose="020B0604020202020204" pitchFamily="34" charset="0"/>
                        </a:rPr>
                        <a:t>tuple(seq)</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It converts the specified sequence to the tuple.</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396838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
            <a:ext cx="8229600" cy="742950"/>
          </a:xfrm>
        </p:spPr>
        <p:txBody>
          <a:bodyPr>
            <a:normAutofit/>
          </a:bodyPr>
          <a:lstStyle/>
          <a:p>
            <a:r>
              <a:rPr lang="en-US" sz="3200" b="1" dirty="0"/>
              <a:t>List VS Tuple</a:t>
            </a:r>
          </a:p>
        </p:txBody>
      </p:sp>
      <p:graphicFrame>
        <p:nvGraphicFramePr>
          <p:cNvPr id="3" name="Table 2"/>
          <p:cNvGraphicFramePr>
            <a:graphicFrameLocks noGrp="1"/>
          </p:cNvGraphicFramePr>
          <p:nvPr/>
        </p:nvGraphicFramePr>
        <p:xfrm>
          <a:off x="381000" y="762000"/>
          <a:ext cx="8229601" cy="4255006"/>
        </p:xfrm>
        <a:graphic>
          <a:graphicData uri="http://schemas.openxmlformats.org/drawingml/2006/table">
            <a:tbl>
              <a:tblPr/>
              <a:tblGrid>
                <a:gridCol w="5334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4038601">
                  <a:extLst>
                    <a:ext uri="{9D8B030D-6E8A-4147-A177-3AD203B41FA5}">
                      <a16:colId xmlns:a16="http://schemas.microsoft.com/office/drawing/2014/main" val="20002"/>
                    </a:ext>
                  </a:extLst>
                </a:gridCol>
              </a:tblGrid>
              <a:tr h="351428">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SN</a:t>
                      </a:r>
                    </a:p>
                  </a:txBody>
                  <a:tcPr marL="79870" marR="79870" marT="79870" marB="79870">
                    <a:lnL w="9525" cap="flat" cmpd="sng" algn="ctr">
                      <a:solidFill>
                        <a:srgbClr val="F85894"/>
                      </a:solidFill>
                      <a:prstDash val="solid"/>
                      <a:round/>
                      <a:headEnd type="none" w="med" len="med"/>
                      <a:tailEnd type="none" w="med" len="med"/>
                    </a:lnL>
                    <a:lnR w="9525" cap="flat" cmpd="sng" algn="ctr">
                      <a:solidFill>
                        <a:srgbClr val="F85894"/>
                      </a:solidFill>
                      <a:prstDash val="solid"/>
                      <a:round/>
                      <a:headEnd type="none" w="med" len="med"/>
                      <a:tailEnd type="none" w="med" len="med"/>
                    </a:lnR>
                    <a:lnT w="9525" cap="flat" cmpd="sng" algn="ctr">
                      <a:solidFill>
                        <a:srgbClr val="F8589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List</a:t>
                      </a:r>
                    </a:p>
                  </a:txBody>
                  <a:tcPr marL="79870" marR="79870" marT="79870" marB="79870">
                    <a:lnL w="9525" cap="flat" cmpd="sng" algn="ctr">
                      <a:solidFill>
                        <a:srgbClr val="F85894"/>
                      </a:solidFill>
                      <a:prstDash val="solid"/>
                      <a:round/>
                      <a:headEnd type="none" w="med" len="med"/>
                      <a:tailEnd type="none" w="med" len="med"/>
                    </a:lnL>
                    <a:lnR w="9525" cap="flat" cmpd="sng" algn="ctr">
                      <a:solidFill>
                        <a:srgbClr val="F85894"/>
                      </a:solidFill>
                      <a:prstDash val="solid"/>
                      <a:round/>
                      <a:headEnd type="none" w="med" len="med"/>
                      <a:tailEnd type="none" w="med" len="med"/>
                    </a:lnR>
                    <a:lnT w="9525" cap="flat" cmpd="sng" algn="ctr">
                      <a:solidFill>
                        <a:srgbClr val="F8589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Tuple</a:t>
                      </a:r>
                    </a:p>
                  </a:txBody>
                  <a:tcPr marL="79870" marR="79870" marT="79870" marB="79870">
                    <a:lnL w="9525" cap="flat" cmpd="sng" algn="ctr">
                      <a:solidFill>
                        <a:srgbClr val="F85894"/>
                      </a:solidFill>
                      <a:prstDash val="solid"/>
                      <a:round/>
                      <a:headEnd type="none" w="med" len="med"/>
                      <a:tailEnd type="none" w="med" len="med"/>
                    </a:lnL>
                    <a:lnR w="9525" cap="flat" cmpd="sng" algn="ctr">
                      <a:solidFill>
                        <a:srgbClr val="F85894"/>
                      </a:solidFill>
                      <a:prstDash val="solid"/>
                      <a:round/>
                      <a:headEnd type="none" w="med" len="med"/>
                      <a:tailEnd type="none" w="med" len="med"/>
                    </a:lnR>
                    <a:lnT w="9525" cap="flat" cmpd="sng" algn="ctr">
                      <a:solidFill>
                        <a:srgbClr val="F8589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81557">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1</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The literal syntax of list is shown by the [].</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The literal syntax of the tuple is shown by the ().</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9869">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2</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The List is mutable.</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The tuple is immutable.</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89869">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3</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The List has the variable length.</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The tuple has the fixed length.</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81557">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4</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The list provides more functionality than tuple.</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The tuple provides less functionality than the list.</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185488">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5</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The list Is used in the scenario in which we need to store the simple collections with no constraints where the value of the items can be changed.</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The tuple is used in the cases where we need to store the read-only collections i.e., the value of the items can not be changed. It can be used as the key inside the dictionary.</a:t>
                      </a:r>
                    </a:p>
                  </a:txBody>
                  <a:tcPr marL="53247" marR="53247" marT="53247" marB="532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9081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563562"/>
          </a:xfrm>
        </p:spPr>
        <p:txBody>
          <a:bodyPr>
            <a:normAutofit fontScale="90000"/>
          </a:bodyPr>
          <a:lstStyle/>
          <a:p>
            <a:r>
              <a:rPr lang="en-US" sz="3200" b="1" dirty="0">
                <a:latin typeface="Arial" panose="020B0604020202020204" pitchFamily="34" charset="0"/>
                <a:cs typeface="Arial" panose="020B0604020202020204" pitchFamily="34" charset="0"/>
              </a:rPr>
              <a:t>Python sets</a:t>
            </a:r>
          </a:p>
        </p:txBody>
      </p:sp>
      <p:sp>
        <p:nvSpPr>
          <p:cNvPr id="3" name="Rectangle 2"/>
          <p:cNvSpPr/>
          <p:nvPr/>
        </p:nvSpPr>
        <p:spPr>
          <a:xfrm>
            <a:off x="381000" y="596899"/>
            <a:ext cx="8229600" cy="3266985"/>
          </a:xfrm>
          <a:prstGeom prst="rect">
            <a:avLst/>
          </a:prstGeom>
        </p:spPr>
        <p:txBody>
          <a:bodyPr wrap="square">
            <a:spAutoFit/>
          </a:bodyPr>
          <a:lstStyle/>
          <a:p>
            <a:pPr algn="just">
              <a:lnSpc>
                <a:spcPct val="150000"/>
              </a:lnSpc>
            </a:pPr>
            <a:r>
              <a:rPr lang="en-US" sz="2000" dirty="0">
                <a:solidFill>
                  <a:srgbClr val="000000"/>
                </a:solidFill>
                <a:latin typeface="Arial" panose="020B0604020202020204" pitchFamily="34" charset="0"/>
                <a:cs typeface="Arial" panose="020B0604020202020204" pitchFamily="34" charset="0"/>
              </a:rPr>
              <a:t>The set in python can be defined as the unordered collection of various items enclosed within the curly braces. The elements of the set can not be duplicate. The elements of the python set must be immutable.</a:t>
            </a:r>
          </a:p>
          <a:p>
            <a:pPr algn="just">
              <a:lnSpc>
                <a:spcPct val="150000"/>
              </a:lnSpc>
            </a:pPr>
            <a:r>
              <a:rPr lang="en-US" sz="2000" dirty="0">
                <a:latin typeface="Arial" panose="020B0604020202020204" pitchFamily="34" charset="0"/>
                <a:cs typeface="Arial" panose="020B0604020202020204" pitchFamily="34" charset="0"/>
              </a:rPr>
              <a:t>There is no index attached to the elements of the set, i.e., we cannot directly access any element of the set by the index. However, we can print them all together or we can get the list of elements by looping through the set.</a:t>
            </a:r>
          </a:p>
        </p:txBody>
      </p:sp>
      <p:sp>
        <p:nvSpPr>
          <p:cNvPr id="4" name="Rectangle 3"/>
          <p:cNvSpPr/>
          <p:nvPr/>
        </p:nvSpPr>
        <p:spPr>
          <a:xfrm>
            <a:off x="457200" y="4114800"/>
            <a:ext cx="8077200" cy="1881990"/>
          </a:xfrm>
          <a:prstGeom prst="rect">
            <a:avLst/>
          </a:prstGeom>
        </p:spPr>
        <p:txBody>
          <a:bodyPr wrap="square">
            <a:spAutoFit/>
          </a:bodyPr>
          <a:lstStyle/>
          <a:p>
            <a:pPr algn="just">
              <a:lnSpc>
                <a:spcPct val="150000"/>
              </a:lnSpc>
            </a:pPr>
            <a:r>
              <a:rPr lang="en-US" sz="2000" dirty="0">
                <a:solidFill>
                  <a:srgbClr val="000000"/>
                </a:solidFill>
                <a:latin typeface="Arial" panose="020B0604020202020204" pitchFamily="34" charset="0"/>
                <a:cs typeface="Arial" panose="020B0604020202020204" pitchFamily="34" charset="0"/>
              </a:rPr>
              <a:t>Creating a set:</a:t>
            </a:r>
          </a:p>
          <a:p>
            <a:pPr algn="just">
              <a:lnSpc>
                <a:spcPct val="150000"/>
              </a:lnSpc>
            </a:pPr>
            <a:r>
              <a:rPr lang="en-US" sz="2000" dirty="0">
                <a:solidFill>
                  <a:srgbClr val="000000"/>
                </a:solidFill>
                <a:latin typeface="Arial" panose="020B0604020202020204" pitchFamily="34" charset="0"/>
                <a:cs typeface="Arial" panose="020B0604020202020204" pitchFamily="34" charset="0"/>
              </a:rPr>
              <a:t>The set can be created by enclosing the comma separated items with the curly braces. Python also provides the set method which can be used to create the set by the passed sequence.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9905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563562"/>
          </a:xfrm>
        </p:spPr>
        <p:txBody>
          <a:bodyPr>
            <a:normAutofit fontScale="90000"/>
          </a:bodyPr>
          <a:lstStyle/>
          <a:p>
            <a:r>
              <a:rPr lang="en-US" sz="3200" b="1" dirty="0">
                <a:latin typeface="Arial" panose="020B0604020202020204" pitchFamily="34" charset="0"/>
                <a:cs typeface="Arial" panose="020B0604020202020204" pitchFamily="34" charset="0"/>
              </a:rPr>
              <a:t>Python sets</a:t>
            </a:r>
          </a:p>
        </p:txBody>
      </p:sp>
      <p:sp>
        <p:nvSpPr>
          <p:cNvPr id="4" name="Rectangle 3"/>
          <p:cNvSpPr/>
          <p:nvPr/>
        </p:nvSpPr>
        <p:spPr>
          <a:xfrm>
            <a:off x="228600" y="457200"/>
            <a:ext cx="8534400" cy="6129307"/>
          </a:xfrm>
          <a:prstGeom prst="rect">
            <a:avLst/>
          </a:prstGeom>
        </p:spPr>
        <p:txBody>
          <a:bodyPr wrap="square">
            <a:spAutoFit/>
          </a:bodyPr>
          <a:lstStyle/>
          <a:p>
            <a:pPr algn="just">
              <a:lnSpc>
                <a:spcPct val="150000"/>
              </a:lnSpc>
            </a:pPr>
            <a:r>
              <a:rPr lang="en-US" sz="2400" b="1" dirty="0">
                <a:solidFill>
                  <a:srgbClr val="000000"/>
                </a:solidFill>
                <a:latin typeface="Arial" panose="020B0604020202020204" pitchFamily="34" charset="0"/>
                <a:cs typeface="Arial" panose="020B0604020202020204" pitchFamily="34" charset="0"/>
              </a:rPr>
              <a:t>Creating a set:</a:t>
            </a:r>
          </a:p>
          <a:p>
            <a:pPr algn="just">
              <a:lnSpc>
                <a:spcPct val="150000"/>
              </a:lnSpc>
            </a:pPr>
            <a:r>
              <a:rPr lang="en-US" sz="2000" dirty="0">
                <a:solidFill>
                  <a:srgbClr val="000000"/>
                </a:solidFill>
                <a:latin typeface="Arial" panose="020B0604020202020204" pitchFamily="34" charset="0"/>
                <a:cs typeface="Arial" panose="020B0604020202020204" pitchFamily="34" charset="0"/>
              </a:rPr>
              <a:t>The set can be created by enclosing the comma separated items with the curly braces. Python also provides the set method which can be used to create the set by the passed sequence.</a:t>
            </a:r>
          </a:p>
          <a:p>
            <a:pPr algn="just">
              <a:lnSpc>
                <a:spcPct val="150000"/>
              </a:lnSpc>
            </a:pPr>
            <a:endParaRPr lang="en-US" sz="2000" dirty="0">
              <a:solidFill>
                <a:srgbClr val="000000"/>
              </a:solidFill>
              <a:latin typeface="Arial" panose="020B0604020202020204" pitchFamily="34" charset="0"/>
              <a:cs typeface="Arial" panose="020B0604020202020204" pitchFamily="34" charset="0"/>
            </a:endParaRPr>
          </a:p>
          <a:p>
            <a:pPr algn="just">
              <a:lnSpc>
                <a:spcPct val="150000"/>
              </a:lnSpc>
            </a:pPr>
            <a:r>
              <a:rPr lang="en-US" sz="2000" b="1" dirty="0">
                <a:solidFill>
                  <a:srgbClr val="000000"/>
                </a:solidFill>
                <a:latin typeface="Arial" panose="020B0604020202020204" pitchFamily="34" charset="0"/>
                <a:cs typeface="Arial" panose="020B0604020202020204" pitchFamily="34" charset="0"/>
              </a:rPr>
              <a:t>Example:</a:t>
            </a:r>
          </a:p>
          <a:p>
            <a:pPr algn="just">
              <a:lnSpc>
                <a:spcPct val="150000"/>
              </a:lnSpc>
            </a:pPr>
            <a:r>
              <a:rPr lang="en-US" sz="2000" dirty="0">
                <a:latin typeface="Arial" panose="020B0604020202020204" pitchFamily="34" charset="0"/>
                <a:cs typeface="Arial" panose="020B0604020202020204" pitchFamily="34" charset="0"/>
              </a:rPr>
              <a:t>Days = {"Monday", "Tuesday", "Wednesday", "Thursday", "Friday", "Saturday", "Sunday"}  </a:t>
            </a:r>
          </a:p>
          <a:p>
            <a:pPr algn="just">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(Days)  </a:t>
            </a:r>
          </a:p>
          <a:p>
            <a:pPr algn="just">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(type(Days))  </a:t>
            </a:r>
          </a:p>
          <a:p>
            <a:pPr algn="just">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("looping through the set elements ... ")  </a:t>
            </a:r>
          </a:p>
          <a:p>
            <a:pPr algn="just">
              <a:lnSpc>
                <a:spcPct val="150000"/>
              </a:lnSpc>
            </a:pPr>
            <a:r>
              <a:rPr lang="en-US" sz="2000" b="1"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Days:  </a:t>
            </a:r>
          </a:p>
          <a:p>
            <a:pPr algn="just">
              <a:lnSpc>
                <a:spcPct val="15000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40648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563562"/>
          </a:xfrm>
        </p:spPr>
        <p:txBody>
          <a:bodyPr>
            <a:normAutofit fontScale="90000"/>
          </a:bodyPr>
          <a:lstStyle/>
          <a:p>
            <a:r>
              <a:rPr lang="en-US" sz="3200" b="1" dirty="0">
                <a:latin typeface="Arial" panose="020B0604020202020204" pitchFamily="34" charset="0"/>
                <a:cs typeface="Arial" panose="020B0604020202020204" pitchFamily="34" charset="0"/>
              </a:rPr>
              <a:t>Python sets</a:t>
            </a:r>
          </a:p>
        </p:txBody>
      </p:sp>
      <p:sp>
        <p:nvSpPr>
          <p:cNvPr id="4" name="Rectangle 3"/>
          <p:cNvSpPr/>
          <p:nvPr/>
        </p:nvSpPr>
        <p:spPr>
          <a:xfrm>
            <a:off x="228600" y="762000"/>
            <a:ext cx="8534400" cy="4236481"/>
          </a:xfrm>
          <a:prstGeom prst="rect">
            <a:avLst/>
          </a:prstGeom>
        </p:spPr>
        <p:txBody>
          <a:bodyPr wrap="square">
            <a:spAutoFit/>
          </a:bodyPr>
          <a:lstStyle/>
          <a:p>
            <a:pPr algn="just">
              <a:lnSpc>
                <a:spcPct val="150000"/>
              </a:lnSpc>
            </a:pPr>
            <a:r>
              <a:rPr lang="en-US" sz="2400" b="1" dirty="0">
                <a:solidFill>
                  <a:srgbClr val="000000"/>
                </a:solidFill>
                <a:latin typeface="Arial" panose="020B0604020202020204" pitchFamily="34" charset="0"/>
                <a:cs typeface="Arial" panose="020B0604020202020204" pitchFamily="34" charset="0"/>
              </a:rPr>
              <a:t>Creating a set: Using a set() Method</a:t>
            </a:r>
          </a:p>
          <a:p>
            <a:pPr algn="just">
              <a:lnSpc>
                <a:spcPct val="150000"/>
              </a:lnSpc>
            </a:pPr>
            <a:endParaRPr lang="en-US" dirty="0">
              <a:solidFill>
                <a:srgbClr val="000000"/>
              </a:solidFill>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Days = set(["Monday", "Tuesday", "Wednesday", "Thursday", "Friday", "Saturday", "Sunday"])  </a:t>
            </a:r>
          </a:p>
          <a:p>
            <a:pPr>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(Days)  </a:t>
            </a:r>
          </a:p>
          <a:p>
            <a:pPr>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(type(Days))  </a:t>
            </a:r>
          </a:p>
          <a:p>
            <a:pPr>
              <a:lnSpc>
                <a:spcPct val="150000"/>
              </a:lnSpc>
            </a:pP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("looping through the set elements ... ")  </a:t>
            </a:r>
          </a:p>
          <a:p>
            <a:pPr>
              <a:lnSpc>
                <a:spcPct val="150000"/>
              </a:lnSpc>
            </a:pPr>
            <a:r>
              <a:rPr lang="en-US" sz="2000" b="1"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Days:  </a:t>
            </a:r>
          </a:p>
          <a:p>
            <a:pPr>
              <a:lnSpc>
                <a:spcPct val="15000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print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759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228600" y="457200"/>
            <a:ext cx="8153400" cy="586699"/>
          </a:xfrm>
          <a:prstGeom prst="rect">
            <a:avLst/>
          </a:prstGeom>
        </p:spPr>
        <p:txBody>
          <a:bodyPr wrap="square">
            <a:spAutoFit/>
          </a:bodyPr>
          <a:lstStyle/>
          <a:p>
            <a:pPr algn="just">
              <a:lnSpc>
                <a:spcPct val="150000"/>
              </a:lnSpc>
            </a:pPr>
            <a:r>
              <a:rPr lang="en-IN" sz="2400" b="1" dirty="0">
                <a:solidFill>
                  <a:srgbClr val="0070C0"/>
                </a:solidFill>
                <a:latin typeface="Arial" panose="020B0604020202020204" pitchFamily="34" charset="0"/>
                <a:cs typeface="Arial" panose="020B0604020202020204" pitchFamily="34" charset="0"/>
              </a:rPr>
              <a:t>Applications of Python</a:t>
            </a:r>
            <a:endParaRPr lang="en-IN"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84874" y="13252"/>
            <a:ext cx="952500" cy="824948"/>
          </a:xfrm>
          <a:prstGeom prst="rect">
            <a:avLst/>
          </a:prstGeom>
        </p:spPr>
      </p:pic>
      <p:sp>
        <p:nvSpPr>
          <p:cNvPr id="2" name="Rectangle 1">
            <a:extLst>
              <a:ext uri="{FF2B5EF4-FFF2-40B4-BE49-F238E27FC236}">
                <a16:creationId xmlns:a16="http://schemas.microsoft.com/office/drawing/2014/main" id="{0F6FB9ED-51A4-454B-B2B4-8B326CC5D243}"/>
              </a:ext>
            </a:extLst>
          </p:cNvPr>
          <p:cNvSpPr/>
          <p:nvPr/>
        </p:nvSpPr>
        <p:spPr>
          <a:xfrm>
            <a:off x="228600" y="990600"/>
            <a:ext cx="8610600" cy="5858014"/>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1. </a:t>
            </a:r>
            <a:r>
              <a:rPr lang="en-US" b="1" dirty="0">
                <a:solidFill>
                  <a:srgbClr val="FF0000"/>
                </a:solidFill>
                <a:latin typeface="Arial" panose="020B0604020202020204" pitchFamily="34" charset="0"/>
                <a:cs typeface="Arial" panose="020B0604020202020204" pitchFamily="34" charset="0"/>
              </a:rPr>
              <a:t>Web development </a:t>
            </a:r>
            <a:r>
              <a:rPr lang="en-US" dirty="0">
                <a:latin typeface="Arial" panose="020B0604020202020204" pitchFamily="34" charset="0"/>
                <a:cs typeface="Arial" panose="020B0604020202020204" pitchFamily="34" charset="0"/>
              </a:rPr>
              <a:t>– Web framework like Django and Flask are based on Python. They help you write server side code which helps you manage database, write backend programming logic, mapping urls etc.</a:t>
            </a:r>
          </a:p>
          <a:p>
            <a:pPr algn="just">
              <a:lnSpc>
                <a:spcPct val="150000"/>
              </a:lnSpc>
            </a:pPr>
            <a:r>
              <a:rPr lang="en-US" dirty="0">
                <a:latin typeface="Arial" panose="020B0604020202020204" pitchFamily="34" charset="0"/>
                <a:cs typeface="Arial" panose="020B0604020202020204" pitchFamily="34" charset="0"/>
              </a:rPr>
              <a:t>2. </a:t>
            </a:r>
            <a:r>
              <a:rPr lang="en-US" b="1" dirty="0">
                <a:solidFill>
                  <a:srgbClr val="FF0000"/>
                </a:solidFill>
                <a:latin typeface="Arial" panose="020B0604020202020204" pitchFamily="34" charset="0"/>
                <a:cs typeface="Arial" panose="020B0604020202020204" pitchFamily="34" charset="0"/>
              </a:rPr>
              <a:t>Machine learning </a:t>
            </a:r>
            <a:r>
              <a:rPr lang="en-US" dirty="0">
                <a:latin typeface="Arial" panose="020B0604020202020204" pitchFamily="34" charset="0"/>
                <a:cs typeface="Arial" panose="020B0604020202020204" pitchFamily="34" charset="0"/>
              </a:rPr>
              <a:t>– There are many machine learning applications written in Python. Machine learning is a way to write a logic so that a machine can learn and solve a particular problem on its own. </a:t>
            </a:r>
          </a:p>
          <a:p>
            <a:pPr algn="just">
              <a:lnSpc>
                <a:spcPct val="150000"/>
              </a:lnSpc>
            </a:pPr>
            <a:r>
              <a:rPr lang="en-US" dirty="0">
                <a:latin typeface="Arial" panose="020B0604020202020204" pitchFamily="34" charset="0"/>
                <a:cs typeface="Arial" panose="020B0604020202020204" pitchFamily="34" charset="0"/>
              </a:rPr>
              <a:t>3. </a:t>
            </a:r>
            <a:r>
              <a:rPr lang="en-US" b="1" dirty="0">
                <a:solidFill>
                  <a:srgbClr val="FF0000"/>
                </a:solidFill>
                <a:latin typeface="Arial" panose="020B0604020202020204" pitchFamily="34" charset="0"/>
                <a:cs typeface="Arial" panose="020B0604020202020204" pitchFamily="34" charset="0"/>
              </a:rPr>
              <a:t>Data Analysis </a:t>
            </a:r>
            <a:r>
              <a:rPr lang="en-US" dirty="0">
                <a:latin typeface="Arial" panose="020B0604020202020204" pitchFamily="34" charset="0"/>
                <a:cs typeface="Arial" panose="020B0604020202020204" pitchFamily="34" charset="0"/>
              </a:rPr>
              <a:t>– Data analysis and data visualization in form of charts can also be developed using Python.</a:t>
            </a:r>
          </a:p>
          <a:p>
            <a:pPr algn="just">
              <a:lnSpc>
                <a:spcPct val="150000"/>
              </a:lnSpc>
            </a:pPr>
            <a:r>
              <a:rPr lang="en-US" dirty="0">
                <a:latin typeface="Arial" panose="020B0604020202020204" pitchFamily="34" charset="0"/>
                <a:cs typeface="Arial" panose="020B0604020202020204" pitchFamily="34" charset="0"/>
              </a:rPr>
              <a:t>4.</a:t>
            </a:r>
            <a:r>
              <a:rPr lang="en-US" b="1" dirty="0">
                <a:solidFill>
                  <a:srgbClr val="FF0000"/>
                </a:solidFill>
                <a:latin typeface="Arial" panose="020B0604020202020204" pitchFamily="34" charset="0"/>
                <a:cs typeface="Arial" panose="020B0604020202020204" pitchFamily="34" charset="0"/>
              </a:rPr>
              <a:t> Scripting </a:t>
            </a:r>
            <a:r>
              <a:rPr lang="en-US" dirty="0">
                <a:latin typeface="Arial" panose="020B0604020202020204" pitchFamily="34" charset="0"/>
                <a:cs typeface="Arial" panose="020B0604020202020204" pitchFamily="34" charset="0"/>
              </a:rPr>
              <a:t>– Scripting is writing small programs to automate simple tasks such as sending automated response emails etc</a:t>
            </a:r>
          </a:p>
          <a:p>
            <a:pPr algn="just">
              <a:lnSpc>
                <a:spcPct val="150000"/>
              </a:lnSpc>
            </a:pPr>
            <a:r>
              <a:rPr lang="en-US" dirty="0">
                <a:latin typeface="Arial" panose="020B0604020202020204" pitchFamily="34" charset="0"/>
                <a:cs typeface="Arial" panose="020B0604020202020204" pitchFamily="34" charset="0"/>
              </a:rPr>
              <a:t>5. </a:t>
            </a:r>
            <a:r>
              <a:rPr lang="en-US" b="1" dirty="0">
                <a:solidFill>
                  <a:srgbClr val="FF0000"/>
                </a:solidFill>
                <a:latin typeface="Arial" panose="020B0604020202020204" pitchFamily="34" charset="0"/>
                <a:cs typeface="Arial" panose="020B0604020202020204" pitchFamily="34" charset="0"/>
              </a:rPr>
              <a:t>Game development </a:t>
            </a:r>
            <a:r>
              <a:rPr lang="en-US" dirty="0">
                <a:latin typeface="Arial" panose="020B0604020202020204" pitchFamily="34" charset="0"/>
                <a:cs typeface="Arial" panose="020B0604020202020204" pitchFamily="34" charset="0"/>
              </a:rPr>
              <a:t>– You can develop games using Python.</a:t>
            </a:r>
          </a:p>
          <a:p>
            <a:pPr algn="just">
              <a:lnSpc>
                <a:spcPct val="150000"/>
              </a:lnSpc>
            </a:pPr>
            <a:r>
              <a:rPr lang="en-US" dirty="0">
                <a:latin typeface="Arial" panose="020B0604020202020204" pitchFamily="34" charset="0"/>
                <a:cs typeface="Arial" panose="020B0604020202020204" pitchFamily="34" charset="0"/>
              </a:rPr>
              <a:t>6. </a:t>
            </a:r>
            <a:r>
              <a:rPr lang="en-US" b="1" dirty="0">
                <a:solidFill>
                  <a:srgbClr val="FF0000"/>
                </a:solidFill>
                <a:latin typeface="Arial" panose="020B0604020202020204" pitchFamily="34" charset="0"/>
                <a:cs typeface="Arial" panose="020B0604020202020204" pitchFamily="34" charset="0"/>
              </a:rPr>
              <a:t>Embedded applications </a:t>
            </a:r>
            <a:r>
              <a:rPr lang="en-US" dirty="0">
                <a:latin typeface="Arial" panose="020B0604020202020204" pitchFamily="34" charset="0"/>
                <a:cs typeface="Arial" panose="020B0604020202020204" pitchFamily="34" charset="0"/>
              </a:rPr>
              <a:t>- You can develop Embedded applications in Python.</a:t>
            </a:r>
          </a:p>
          <a:p>
            <a:pPr algn="just">
              <a:lnSpc>
                <a:spcPct val="150000"/>
              </a:lnSpc>
            </a:pPr>
            <a:r>
              <a:rPr lang="en-US" dirty="0">
                <a:latin typeface="Arial" panose="020B0604020202020204" pitchFamily="34" charset="0"/>
                <a:cs typeface="Arial" panose="020B0604020202020204" pitchFamily="34" charset="0"/>
              </a:rPr>
              <a:t>7. </a:t>
            </a:r>
            <a:r>
              <a:rPr lang="en-US" b="1" dirty="0">
                <a:solidFill>
                  <a:srgbClr val="FF0000"/>
                </a:solidFill>
                <a:latin typeface="Arial" panose="020B0604020202020204" pitchFamily="34" charset="0"/>
                <a:cs typeface="Arial" panose="020B0604020202020204" pitchFamily="34" charset="0"/>
              </a:rPr>
              <a:t>Desktop applications </a:t>
            </a:r>
            <a:r>
              <a:rPr lang="en-US" dirty="0">
                <a:latin typeface="Arial" panose="020B0604020202020204" pitchFamily="34" charset="0"/>
                <a:cs typeface="Arial" panose="020B0604020202020204" pitchFamily="34" charset="0"/>
              </a:rPr>
              <a:t>– You can develop desktop application in Python using library like TKinter or QT.</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8584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563562"/>
          </a:xfrm>
        </p:spPr>
        <p:txBody>
          <a:bodyPr>
            <a:normAutofit fontScale="90000"/>
          </a:bodyPr>
          <a:lstStyle/>
          <a:p>
            <a:r>
              <a:rPr lang="en-US" sz="3200" b="1" dirty="0">
                <a:latin typeface="Arial" panose="020B0604020202020204" pitchFamily="34" charset="0"/>
                <a:cs typeface="Arial" panose="020B0604020202020204" pitchFamily="34" charset="0"/>
              </a:rPr>
              <a:t>Python sets</a:t>
            </a:r>
          </a:p>
        </p:txBody>
      </p:sp>
      <p:sp>
        <p:nvSpPr>
          <p:cNvPr id="4" name="Rectangle 3"/>
          <p:cNvSpPr/>
          <p:nvPr/>
        </p:nvSpPr>
        <p:spPr>
          <a:xfrm>
            <a:off x="228600" y="596899"/>
            <a:ext cx="8534400" cy="6370975"/>
          </a:xfrm>
          <a:prstGeom prst="rect">
            <a:avLst/>
          </a:prstGeom>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Adding items to the set</a:t>
            </a:r>
          </a:p>
          <a:p>
            <a:pPr algn="just">
              <a:lnSpc>
                <a:spcPct val="150000"/>
              </a:lnSpc>
            </a:pPr>
            <a:r>
              <a:rPr lang="en-US" dirty="0">
                <a:latin typeface="Arial" panose="020B0604020202020204" pitchFamily="34" charset="0"/>
                <a:cs typeface="Arial" panose="020B0604020202020204" pitchFamily="34" charset="0"/>
              </a:rPr>
              <a:t>Python provides the add() method which can be used to add some particular item to the set.</a:t>
            </a:r>
          </a:p>
          <a:p>
            <a:pPr algn="just">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Months = set(["January","February", "March", "April", "May", "June"])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original set ... ")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("\nAdding other months to the set...");  </a:t>
            </a:r>
          </a:p>
          <a:p>
            <a:pPr>
              <a:lnSpc>
                <a:spcPct val="150000"/>
              </a:lnSpc>
            </a:pPr>
            <a:r>
              <a:rPr lang="en-US" dirty="0">
                <a:latin typeface="Arial" panose="020B0604020202020204" pitchFamily="34" charset="0"/>
                <a:cs typeface="Arial" panose="020B0604020202020204" pitchFamily="34" charset="0"/>
              </a:rPr>
              <a:t>Months.add("July");  </a:t>
            </a:r>
          </a:p>
          <a:p>
            <a:pPr>
              <a:lnSpc>
                <a:spcPct val="150000"/>
              </a:lnSpc>
            </a:pPr>
            <a:r>
              <a:rPr lang="en-US" dirty="0">
                <a:latin typeface="Arial" panose="020B0604020202020204" pitchFamily="34" charset="0"/>
                <a:cs typeface="Arial" panose="020B0604020202020204" pitchFamily="34" charset="0"/>
              </a:rPr>
              <a:t>Months.add("August");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modified set...");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("\nlooping through the set elements ... ")  </a:t>
            </a:r>
          </a:p>
          <a:p>
            <a:pPr>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Months: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33694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563562"/>
          </a:xfrm>
        </p:spPr>
        <p:txBody>
          <a:bodyPr>
            <a:normAutofit fontScale="90000"/>
          </a:bodyPr>
          <a:lstStyle/>
          <a:p>
            <a:r>
              <a:rPr lang="en-US" sz="3200" b="1" dirty="0">
                <a:latin typeface="Arial" panose="020B0604020202020204" pitchFamily="34" charset="0"/>
                <a:cs typeface="Arial" panose="020B0604020202020204" pitchFamily="34" charset="0"/>
              </a:rPr>
              <a:t>Python sets</a:t>
            </a:r>
          </a:p>
        </p:txBody>
      </p:sp>
      <p:sp>
        <p:nvSpPr>
          <p:cNvPr id="4" name="Rectangle 3"/>
          <p:cNvSpPr/>
          <p:nvPr/>
        </p:nvSpPr>
        <p:spPr>
          <a:xfrm>
            <a:off x="228600" y="596899"/>
            <a:ext cx="8534400" cy="4196020"/>
          </a:xfrm>
          <a:prstGeom prst="rect">
            <a:avLst/>
          </a:prstGeom>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Adding items to the set</a:t>
            </a:r>
          </a:p>
          <a:p>
            <a:pPr algn="just">
              <a:lnSpc>
                <a:spcPct val="150000"/>
              </a:lnSpc>
            </a:pPr>
            <a:r>
              <a:rPr lang="en-US" dirty="0">
                <a:latin typeface="Arial" panose="020B0604020202020204" pitchFamily="34" charset="0"/>
                <a:cs typeface="Arial" panose="020B0604020202020204" pitchFamily="34" charset="0"/>
              </a:rPr>
              <a:t>To add more than one item in the set, Python provides the </a:t>
            </a:r>
            <a:r>
              <a:rPr lang="en-US" b="1" dirty="0">
                <a:latin typeface="Arial" panose="020B0604020202020204" pitchFamily="34" charset="0"/>
                <a:cs typeface="Arial" panose="020B0604020202020204" pitchFamily="34" charset="0"/>
              </a:rPr>
              <a:t>update()</a:t>
            </a:r>
            <a:r>
              <a:rPr lang="en-US" dirty="0">
                <a:latin typeface="Arial" panose="020B0604020202020204" pitchFamily="34" charset="0"/>
                <a:cs typeface="Arial" panose="020B0604020202020204" pitchFamily="34" charset="0"/>
              </a:rPr>
              <a:t> method.</a:t>
            </a:r>
          </a:p>
          <a:p>
            <a:pPr algn="just">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Months = set(["January","February", "March", "April", "May", "June"])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original set ... ")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("\nupdating the original set ... ")  </a:t>
            </a:r>
          </a:p>
          <a:p>
            <a:pPr>
              <a:lnSpc>
                <a:spcPct val="150000"/>
              </a:lnSpc>
            </a:pPr>
            <a:r>
              <a:rPr lang="en-US" dirty="0">
                <a:latin typeface="Arial" panose="020B0604020202020204" pitchFamily="34" charset="0"/>
                <a:cs typeface="Arial" panose="020B0604020202020204" pitchFamily="34" charset="0"/>
              </a:rPr>
              <a:t>Months.update(["July","August","September","October"]);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modified set ... ")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p:txBody>
      </p:sp>
    </p:spTree>
    <p:extLst>
      <p:ext uri="{BB962C8B-B14F-4D97-AF65-F5344CB8AC3E}">
        <p14:creationId xmlns:p14="http://schemas.microsoft.com/office/powerpoint/2010/main" val="9329254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563562"/>
          </a:xfrm>
        </p:spPr>
        <p:txBody>
          <a:bodyPr>
            <a:normAutofit fontScale="90000"/>
          </a:bodyPr>
          <a:lstStyle/>
          <a:p>
            <a:r>
              <a:rPr lang="en-US" sz="3200" b="1" dirty="0">
                <a:latin typeface="Arial" panose="020B0604020202020204" pitchFamily="34" charset="0"/>
                <a:cs typeface="Arial" panose="020B0604020202020204" pitchFamily="34" charset="0"/>
              </a:rPr>
              <a:t>Python sets</a:t>
            </a:r>
          </a:p>
        </p:txBody>
      </p:sp>
      <p:sp>
        <p:nvSpPr>
          <p:cNvPr id="4" name="Rectangle 3"/>
          <p:cNvSpPr/>
          <p:nvPr/>
        </p:nvSpPr>
        <p:spPr>
          <a:xfrm>
            <a:off x="228600" y="596899"/>
            <a:ext cx="8534400" cy="6324808"/>
          </a:xfrm>
          <a:prstGeom prst="rect">
            <a:avLst/>
          </a:prstGeom>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Removing items from the set</a:t>
            </a:r>
          </a:p>
          <a:p>
            <a:pPr algn="just">
              <a:lnSpc>
                <a:spcPct val="150000"/>
              </a:lnSpc>
            </a:pPr>
            <a:r>
              <a:rPr lang="en-US" dirty="0">
                <a:latin typeface="Arial" panose="020B0604020202020204" pitchFamily="34" charset="0"/>
                <a:cs typeface="Arial" panose="020B0604020202020204" pitchFamily="34" charset="0"/>
              </a:rPr>
              <a:t>Python provides </a:t>
            </a:r>
            <a:r>
              <a:rPr lang="en-US" b="1" dirty="0">
                <a:latin typeface="Arial" panose="020B0604020202020204" pitchFamily="34" charset="0"/>
                <a:cs typeface="Arial" panose="020B0604020202020204" pitchFamily="34" charset="0"/>
              </a:rPr>
              <a:t>discard()</a:t>
            </a:r>
            <a:r>
              <a:rPr lang="en-US" dirty="0">
                <a:latin typeface="Arial" panose="020B0604020202020204" pitchFamily="34" charset="0"/>
                <a:cs typeface="Arial" panose="020B0604020202020204" pitchFamily="34" charset="0"/>
              </a:rPr>
              <a:t> method which can be used to remove the items from the set.</a:t>
            </a:r>
          </a:p>
          <a:p>
            <a:pPr algn="just">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Months = set(["January","February", "March", "April", "May", "June"])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original set ... ")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("\nRemoving some months from the set...");  </a:t>
            </a:r>
          </a:p>
          <a:p>
            <a:pPr>
              <a:lnSpc>
                <a:spcPct val="150000"/>
              </a:lnSpc>
            </a:pPr>
            <a:r>
              <a:rPr lang="en-US" dirty="0">
                <a:latin typeface="Arial" panose="020B0604020202020204" pitchFamily="34" charset="0"/>
                <a:cs typeface="Arial" panose="020B0604020202020204" pitchFamily="34" charset="0"/>
              </a:rPr>
              <a:t>Months.discard("January");  </a:t>
            </a:r>
          </a:p>
          <a:p>
            <a:pPr>
              <a:lnSpc>
                <a:spcPct val="150000"/>
              </a:lnSpc>
            </a:pPr>
            <a:r>
              <a:rPr lang="en-US" dirty="0">
                <a:latin typeface="Arial" panose="020B0604020202020204" pitchFamily="34" charset="0"/>
                <a:cs typeface="Arial" panose="020B0604020202020204" pitchFamily="34" charset="0"/>
              </a:rPr>
              <a:t>Months.discard("May");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modified set...");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("\nlooping through the set elements ... ")  </a:t>
            </a:r>
          </a:p>
          <a:p>
            <a:pPr>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Months: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12779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563562"/>
          </a:xfrm>
        </p:spPr>
        <p:txBody>
          <a:bodyPr>
            <a:normAutofit fontScale="90000"/>
          </a:bodyPr>
          <a:lstStyle/>
          <a:p>
            <a:r>
              <a:rPr lang="en-US" sz="3200" b="1" dirty="0">
                <a:latin typeface="Arial" panose="020B0604020202020204" pitchFamily="34" charset="0"/>
                <a:cs typeface="Arial" panose="020B0604020202020204" pitchFamily="34" charset="0"/>
              </a:rPr>
              <a:t>Python sets</a:t>
            </a:r>
          </a:p>
        </p:txBody>
      </p:sp>
      <p:sp>
        <p:nvSpPr>
          <p:cNvPr id="4" name="Rectangle 3"/>
          <p:cNvSpPr/>
          <p:nvPr/>
        </p:nvSpPr>
        <p:spPr>
          <a:xfrm>
            <a:off x="228600" y="596899"/>
            <a:ext cx="8534400" cy="4247317"/>
          </a:xfrm>
          <a:prstGeom prst="rect">
            <a:avLst/>
          </a:prstGeom>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Removing items from the set</a:t>
            </a:r>
          </a:p>
          <a:p>
            <a:pPr algn="just">
              <a:lnSpc>
                <a:spcPct val="150000"/>
              </a:lnSpc>
            </a:pPr>
            <a:r>
              <a:rPr lang="en-US" dirty="0">
                <a:latin typeface="Arial" panose="020B0604020202020204" pitchFamily="34" charset="0"/>
                <a:cs typeface="Arial" panose="020B0604020202020204" pitchFamily="34" charset="0"/>
              </a:rPr>
              <a:t>Python also provide the </a:t>
            </a:r>
            <a:r>
              <a:rPr lang="en-US" b="1" dirty="0">
                <a:latin typeface="Arial" panose="020B0604020202020204" pitchFamily="34" charset="0"/>
                <a:cs typeface="Arial" panose="020B0604020202020204" pitchFamily="34" charset="0"/>
              </a:rPr>
              <a:t>remove() </a:t>
            </a:r>
            <a:r>
              <a:rPr lang="en-US" dirty="0">
                <a:latin typeface="Arial" panose="020B0604020202020204" pitchFamily="34" charset="0"/>
                <a:cs typeface="Arial" panose="020B0604020202020204" pitchFamily="34" charset="0"/>
              </a:rPr>
              <a:t>method to remove the items from the set.</a:t>
            </a:r>
          </a:p>
          <a:p>
            <a:pPr>
              <a:lnSpc>
                <a:spcPct val="150000"/>
              </a:lnSpc>
            </a:pPr>
            <a:r>
              <a:rPr lang="en-US" dirty="0">
                <a:latin typeface="Arial" panose="020B0604020202020204" pitchFamily="34" charset="0"/>
                <a:cs typeface="Arial" panose="020B0604020202020204" pitchFamily="34" charset="0"/>
              </a:rPr>
              <a:t>Months = set(["January","February", "March", "April", "May", "June"])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original set ... ")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("\nRemoving some months from the set...");  </a:t>
            </a:r>
          </a:p>
          <a:p>
            <a:pPr>
              <a:lnSpc>
                <a:spcPct val="150000"/>
              </a:lnSpc>
            </a:pPr>
            <a:r>
              <a:rPr lang="en-US" dirty="0">
                <a:latin typeface="Arial" panose="020B0604020202020204" pitchFamily="34" charset="0"/>
                <a:cs typeface="Arial" panose="020B0604020202020204" pitchFamily="34" charset="0"/>
              </a:rPr>
              <a:t>Months.remove("January");  </a:t>
            </a:r>
          </a:p>
          <a:p>
            <a:pPr>
              <a:lnSpc>
                <a:spcPct val="150000"/>
              </a:lnSpc>
            </a:pPr>
            <a:r>
              <a:rPr lang="en-US" dirty="0">
                <a:latin typeface="Arial" panose="020B0604020202020204" pitchFamily="34" charset="0"/>
                <a:cs typeface="Arial" panose="020B0604020202020204" pitchFamily="34" charset="0"/>
              </a:rPr>
              <a:t>Months.remove("May");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modified set...");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p:txBody>
      </p:sp>
      <p:sp>
        <p:nvSpPr>
          <p:cNvPr id="3" name="Rectangle 2"/>
          <p:cNvSpPr/>
          <p:nvPr/>
        </p:nvSpPr>
        <p:spPr>
          <a:xfrm>
            <a:off x="154781" y="4872791"/>
            <a:ext cx="8682038" cy="1754326"/>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If the key to be deleted from the set using </a:t>
            </a:r>
            <a:r>
              <a:rPr lang="en-US" b="1" dirty="0">
                <a:solidFill>
                  <a:srgbClr val="000000"/>
                </a:solidFill>
                <a:latin typeface="Arial" panose="020B0604020202020204" pitchFamily="34" charset="0"/>
                <a:cs typeface="Arial" panose="020B0604020202020204" pitchFamily="34" charset="0"/>
              </a:rPr>
              <a:t>discard()</a:t>
            </a:r>
            <a:r>
              <a:rPr lang="en-US" dirty="0">
                <a:solidFill>
                  <a:srgbClr val="000000"/>
                </a:solidFill>
                <a:latin typeface="Arial" panose="020B0604020202020204" pitchFamily="34" charset="0"/>
                <a:cs typeface="Arial" panose="020B0604020202020204" pitchFamily="34" charset="0"/>
              </a:rPr>
              <a:t> doesn't exist in the set, the python will not give the error. The program maintains its control flow.</a:t>
            </a:r>
          </a:p>
          <a:p>
            <a:pPr algn="just">
              <a:lnSpc>
                <a:spcPct val="150000"/>
              </a:lnSpc>
            </a:pPr>
            <a:r>
              <a:rPr lang="en-US" dirty="0">
                <a:solidFill>
                  <a:srgbClr val="000000"/>
                </a:solidFill>
                <a:latin typeface="Arial" panose="020B0604020202020204" pitchFamily="34" charset="0"/>
                <a:cs typeface="Arial" panose="020B0604020202020204" pitchFamily="34" charset="0"/>
              </a:rPr>
              <a:t>On the other hand, if the item to be deleted from the set using </a:t>
            </a:r>
            <a:r>
              <a:rPr lang="en-US" b="1" dirty="0">
                <a:solidFill>
                  <a:srgbClr val="000000"/>
                </a:solidFill>
                <a:latin typeface="Arial" panose="020B0604020202020204" pitchFamily="34" charset="0"/>
                <a:cs typeface="Arial" panose="020B0604020202020204" pitchFamily="34" charset="0"/>
              </a:rPr>
              <a:t>remove() </a:t>
            </a:r>
            <a:r>
              <a:rPr lang="en-US" dirty="0">
                <a:solidFill>
                  <a:srgbClr val="000000"/>
                </a:solidFill>
                <a:latin typeface="Arial" panose="020B0604020202020204" pitchFamily="34" charset="0"/>
                <a:cs typeface="Arial" panose="020B0604020202020204" pitchFamily="34" charset="0"/>
              </a:rPr>
              <a:t>doesn't exist in the set, the python will give the error.</a:t>
            </a:r>
            <a:endParaRPr lang="en-US"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3008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563562"/>
          </a:xfrm>
        </p:spPr>
        <p:txBody>
          <a:bodyPr>
            <a:normAutofit fontScale="90000"/>
          </a:bodyPr>
          <a:lstStyle/>
          <a:p>
            <a:r>
              <a:rPr lang="en-US" sz="3200" b="1" dirty="0">
                <a:latin typeface="Arial" panose="020B0604020202020204" pitchFamily="34" charset="0"/>
                <a:cs typeface="Arial" panose="020B0604020202020204" pitchFamily="34" charset="0"/>
              </a:rPr>
              <a:t>Python sets</a:t>
            </a:r>
          </a:p>
        </p:txBody>
      </p:sp>
      <p:sp>
        <p:nvSpPr>
          <p:cNvPr id="4" name="Rectangle 3"/>
          <p:cNvSpPr/>
          <p:nvPr/>
        </p:nvSpPr>
        <p:spPr>
          <a:xfrm>
            <a:off x="228600" y="596899"/>
            <a:ext cx="8534400" cy="5124480"/>
          </a:xfrm>
          <a:prstGeom prst="rect">
            <a:avLst/>
          </a:prstGeom>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Removing items from the set</a:t>
            </a:r>
          </a:p>
          <a:p>
            <a:pPr algn="just">
              <a:lnSpc>
                <a:spcPct val="150000"/>
              </a:lnSpc>
            </a:pPr>
            <a:r>
              <a:rPr lang="en-US" dirty="0">
                <a:latin typeface="Arial" panose="020B0604020202020204" pitchFamily="34" charset="0"/>
                <a:cs typeface="Arial" panose="020B0604020202020204" pitchFamily="34" charset="0"/>
              </a:rPr>
              <a:t>We can also use the </a:t>
            </a:r>
            <a:r>
              <a:rPr lang="en-US" b="1" dirty="0">
                <a:latin typeface="Arial" panose="020B0604020202020204" pitchFamily="34" charset="0"/>
                <a:cs typeface="Arial" panose="020B0604020202020204" pitchFamily="34" charset="0"/>
              </a:rPr>
              <a:t>pop() </a:t>
            </a:r>
            <a:r>
              <a:rPr lang="en-US" dirty="0">
                <a:latin typeface="Arial" panose="020B0604020202020204" pitchFamily="34" charset="0"/>
                <a:cs typeface="Arial" panose="020B0604020202020204" pitchFamily="34" charset="0"/>
              </a:rPr>
              <a:t>method to remove the item. However, this method will always remove the last item.</a:t>
            </a:r>
          </a:p>
          <a:p>
            <a:pPr algn="just">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Months = set(["January","February", "March", "April", "May", "June"])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original set ... ")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("\nRemoving some months from the set...");  </a:t>
            </a:r>
          </a:p>
          <a:p>
            <a:pPr>
              <a:lnSpc>
                <a:spcPct val="150000"/>
              </a:lnSpc>
            </a:pPr>
            <a:r>
              <a:rPr lang="en-US" dirty="0" err="1">
                <a:latin typeface="Arial" panose="020B0604020202020204" pitchFamily="34" charset="0"/>
                <a:cs typeface="Arial" panose="020B0604020202020204" pitchFamily="34" charset="0"/>
              </a:rPr>
              <a:t>Months.pop</a:t>
            </a:r>
            <a:r>
              <a:rPr lang="en-US" dirty="0">
                <a:latin typeface="Arial" panose="020B0604020202020204" pitchFamily="34" charset="0"/>
                <a:cs typeface="Arial" panose="020B0604020202020204" pitchFamily="34" charset="0"/>
              </a:rPr>
              <a:t>();  </a:t>
            </a:r>
          </a:p>
          <a:p>
            <a:pPr>
              <a:lnSpc>
                <a:spcPct val="150000"/>
              </a:lnSpc>
            </a:pPr>
            <a:r>
              <a:rPr lang="en-US" dirty="0" err="1">
                <a:latin typeface="Arial" panose="020B0604020202020204" pitchFamily="34" charset="0"/>
                <a:cs typeface="Arial" panose="020B0604020202020204" pitchFamily="34" charset="0"/>
              </a:rPr>
              <a:t>Months.pop</a:t>
            </a:r>
            <a:r>
              <a:rPr lang="en-US" dirty="0">
                <a:latin typeface="Arial" panose="020B0604020202020204" pitchFamily="34" charset="0"/>
                <a:cs typeface="Arial" panose="020B0604020202020204" pitchFamily="34" charset="0"/>
              </a:rPr>
              <a:t>();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modified set...");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p:txBody>
      </p:sp>
    </p:spTree>
    <p:extLst>
      <p:ext uri="{BB962C8B-B14F-4D97-AF65-F5344CB8AC3E}">
        <p14:creationId xmlns:p14="http://schemas.microsoft.com/office/powerpoint/2010/main" val="3975202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563562"/>
          </a:xfrm>
        </p:spPr>
        <p:txBody>
          <a:bodyPr>
            <a:normAutofit fontScale="90000"/>
          </a:bodyPr>
          <a:lstStyle/>
          <a:p>
            <a:r>
              <a:rPr lang="en-US" sz="3200" b="1" dirty="0">
                <a:latin typeface="Arial" panose="020B0604020202020204" pitchFamily="34" charset="0"/>
                <a:cs typeface="Arial" panose="020B0604020202020204" pitchFamily="34" charset="0"/>
              </a:rPr>
              <a:t>Python sets</a:t>
            </a:r>
          </a:p>
        </p:txBody>
      </p:sp>
      <p:sp>
        <p:nvSpPr>
          <p:cNvPr id="4" name="Rectangle 3"/>
          <p:cNvSpPr/>
          <p:nvPr/>
        </p:nvSpPr>
        <p:spPr>
          <a:xfrm>
            <a:off x="228600" y="596899"/>
            <a:ext cx="8534400" cy="4293483"/>
          </a:xfrm>
          <a:prstGeom prst="rect">
            <a:avLst/>
          </a:prstGeom>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Removing items from the set</a:t>
            </a:r>
          </a:p>
          <a:p>
            <a:pPr algn="just">
              <a:lnSpc>
                <a:spcPct val="150000"/>
              </a:lnSpc>
            </a:pPr>
            <a:r>
              <a:rPr lang="en-US" dirty="0">
                <a:latin typeface="Arial" panose="020B0604020202020204" pitchFamily="34" charset="0"/>
                <a:cs typeface="Arial" panose="020B0604020202020204" pitchFamily="34" charset="0"/>
              </a:rPr>
              <a:t>Python provides the </a:t>
            </a:r>
            <a:r>
              <a:rPr lang="en-US" b="1" dirty="0">
                <a:latin typeface="Arial" panose="020B0604020202020204" pitchFamily="34" charset="0"/>
                <a:cs typeface="Arial" panose="020B0604020202020204" pitchFamily="34" charset="0"/>
              </a:rPr>
              <a:t>clear() </a:t>
            </a:r>
            <a:r>
              <a:rPr lang="en-US" dirty="0">
                <a:latin typeface="Arial" panose="020B0604020202020204" pitchFamily="34" charset="0"/>
                <a:cs typeface="Arial" panose="020B0604020202020204" pitchFamily="34" charset="0"/>
              </a:rPr>
              <a:t>method to remove all the items from the set.</a:t>
            </a:r>
          </a:p>
          <a:p>
            <a:pPr algn="just">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Months = set(["January","February", "March", "April", "May", "June"])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original set ... ")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("\nRemoving all the items from the set...");  </a:t>
            </a:r>
          </a:p>
          <a:p>
            <a:pPr>
              <a:lnSpc>
                <a:spcPct val="150000"/>
              </a:lnSpc>
            </a:pPr>
            <a:r>
              <a:rPr lang="en-US" dirty="0">
                <a:latin typeface="Arial" panose="020B0604020202020204" pitchFamily="34" charset="0"/>
                <a:cs typeface="Arial" panose="020B0604020202020204" pitchFamily="34" charset="0"/>
              </a:rPr>
              <a:t>Months.clear()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modified set...")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(Months)</a:t>
            </a:r>
          </a:p>
        </p:txBody>
      </p:sp>
    </p:spTree>
    <p:extLst>
      <p:ext uri="{BB962C8B-B14F-4D97-AF65-F5344CB8AC3E}">
        <p14:creationId xmlns:p14="http://schemas.microsoft.com/office/powerpoint/2010/main" val="1600904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a:bodyPr>
          <a:lstStyle/>
          <a:p>
            <a:r>
              <a:rPr lang="en-US" sz="3200" b="1" dirty="0"/>
              <a:t>Union of two Sets</a:t>
            </a:r>
          </a:p>
        </p:txBody>
      </p:sp>
      <p:sp>
        <p:nvSpPr>
          <p:cNvPr id="3" name="Rectangle 2"/>
          <p:cNvSpPr/>
          <p:nvPr/>
        </p:nvSpPr>
        <p:spPr>
          <a:xfrm>
            <a:off x="228600" y="668337"/>
            <a:ext cx="8382000" cy="5078313"/>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The union of two sets are calculated by using the or (|) operator. The union of the two sets contains the all the items that are present in both the sets.</a:t>
            </a:r>
          </a:p>
          <a:p>
            <a:pPr algn="just">
              <a:lnSpc>
                <a:spcPct val="150000"/>
              </a:lnSpc>
            </a:pPr>
            <a:endParaRPr lang="en-US" dirty="0">
              <a:solidFill>
                <a:srgbClr val="000000"/>
              </a:solidFill>
              <a:latin typeface="Arial" panose="020B0604020202020204" pitchFamily="34" charset="0"/>
              <a:cs typeface="Arial" panose="020B0604020202020204" pitchFamily="34" charset="0"/>
            </a:endParaRPr>
          </a:p>
          <a:p>
            <a:pPr algn="just">
              <a:lnSpc>
                <a:spcPct val="150000"/>
              </a:lnSpc>
            </a:pPr>
            <a:r>
              <a:rPr lang="en-US" b="1" dirty="0">
                <a:latin typeface="Arial" panose="020B0604020202020204" pitchFamily="34" charset="0"/>
                <a:cs typeface="Arial" panose="020B0604020202020204" pitchFamily="34" charset="0"/>
              </a:rPr>
              <a:t>Example 1 : using union | operator</a:t>
            </a:r>
          </a:p>
          <a:p>
            <a:pPr algn="just">
              <a:lnSpc>
                <a:spcPct val="150000"/>
              </a:lnSpc>
            </a:pPr>
            <a:r>
              <a:rPr lang="en-US" dirty="0">
                <a:latin typeface="Arial" panose="020B0604020202020204" pitchFamily="34" charset="0"/>
                <a:cs typeface="Arial" panose="020B0604020202020204" pitchFamily="34" charset="0"/>
              </a:rPr>
              <a:t>Days1 = {"Monday","Tuesday","Wednesday","Thursday"}  </a:t>
            </a:r>
          </a:p>
          <a:p>
            <a:pPr algn="just">
              <a:lnSpc>
                <a:spcPct val="150000"/>
              </a:lnSpc>
            </a:pPr>
            <a:r>
              <a:rPr lang="en-US" dirty="0">
                <a:latin typeface="Arial" panose="020B0604020202020204" pitchFamily="34" charset="0"/>
                <a:cs typeface="Arial" panose="020B0604020202020204" pitchFamily="34" charset="0"/>
              </a:rPr>
              <a:t>Days2 = {"Friday","Saturday","Sunday"}  </a:t>
            </a:r>
          </a:p>
          <a:p>
            <a:pPr algn="just">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(Days1|Days2) #printing the union of the sets   </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b="1" dirty="0">
                <a:latin typeface="Arial" panose="020B0604020202020204" pitchFamily="34" charset="0"/>
                <a:cs typeface="Arial" panose="020B0604020202020204" pitchFamily="34" charset="0"/>
              </a:rPr>
              <a:t>Example 2: using union() method</a:t>
            </a:r>
          </a:p>
          <a:p>
            <a:pPr algn="just">
              <a:lnSpc>
                <a:spcPct val="150000"/>
              </a:lnSpc>
            </a:pPr>
            <a:r>
              <a:rPr lang="en-US" dirty="0">
                <a:latin typeface="Arial" panose="020B0604020202020204" pitchFamily="34" charset="0"/>
                <a:cs typeface="Arial" panose="020B0604020202020204" pitchFamily="34" charset="0"/>
              </a:rPr>
              <a:t>Days1 = {"Monday","Tuesday","Wednesday","Thursday"}  </a:t>
            </a:r>
          </a:p>
          <a:p>
            <a:pPr algn="just">
              <a:lnSpc>
                <a:spcPct val="150000"/>
              </a:lnSpc>
            </a:pPr>
            <a:r>
              <a:rPr lang="en-US" dirty="0">
                <a:latin typeface="Arial" panose="020B0604020202020204" pitchFamily="34" charset="0"/>
                <a:cs typeface="Arial" panose="020B0604020202020204" pitchFamily="34" charset="0"/>
              </a:rPr>
              <a:t>Days2 = {"Friday","Saturday","Sunday"}  </a:t>
            </a:r>
          </a:p>
          <a:p>
            <a:pPr algn="just">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(Days1.union(Days2)) #printing the union of the sets </a:t>
            </a:r>
          </a:p>
        </p:txBody>
      </p:sp>
    </p:spTree>
    <p:extLst>
      <p:ext uri="{BB962C8B-B14F-4D97-AF65-F5344CB8AC3E}">
        <p14:creationId xmlns:p14="http://schemas.microsoft.com/office/powerpoint/2010/main" val="2280456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a:bodyPr>
          <a:lstStyle/>
          <a:p>
            <a:r>
              <a:rPr lang="en-US" sz="3200" b="1" dirty="0"/>
              <a:t>Intersection of two sets</a:t>
            </a:r>
          </a:p>
        </p:txBody>
      </p:sp>
      <p:sp>
        <p:nvSpPr>
          <p:cNvPr id="3" name="Rectangle 2"/>
          <p:cNvSpPr/>
          <p:nvPr/>
        </p:nvSpPr>
        <p:spPr>
          <a:xfrm>
            <a:off x="228600" y="668337"/>
            <a:ext cx="8382000" cy="5493812"/>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The &amp; (intersection) operator is used to calculate the intersection of the two sets in python. The intersection of the two sets are given as the set of the elements that common in both sets.</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b="1" dirty="0">
                <a:latin typeface="Arial" panose="020B0604020202020204" pitchFamily="34" charset="0"/>
                <a:cs typeface="Arial" panose="020B0604020202020204" pitchFamily="34" charset="0"/>
              </a:rPr>
              <a:t>Example 1: using &amp; operator</a:t>
            </a:r>
          </a:p>
          <a:p>
            <a:pPr>
              <a:lnSpc>
                <a:spcPct val="150000"/>
              </a:lnSpc>
            </a:pPr>
            <a:r>
              <a:rPr lang="en-US" dirty="0">
                <a:latin typeface="Arial" panose="020B0604020202020204" pitchFamily="34" charset="0"/>
                <a:cs typeface="Arial" panose="020B0604020202020204" pitchFamily="34" charset="0"/>
              </a:rPr>
              <a:t>set1 = {"Ayush","John", "David", "Martin"}  </a:t>
            </a:r>
          </a:p>
          <a:p>
            <a:pPr>
              <a:lnSpc>
                <a:spcPct val="150000"/>
              </a:lnSpc>
            </a:pPr>
            <a:r>
              <a:rPr lang="en-US" dirty="0">
                <a:latin typeface="Arial" panose="020B0604020202020204" pitchFamily="34" charset="0"/>
                <a:cs typeface="Arial" panose="020B0604020202020204" pitchFamily="34" charset="0"/>
              </a:rPr>
              <a:t>set2 = {"Steve","Milan","David", "Martin"}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(set1&amp;set2) #prints the intersection of the two sets  </a:t>
            </a:r>
          </a:p>
          <a:p>
            <a:pPr>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b="1" dirty="0">
                <a:latin typeface="Arial" panose="020B0604020202020204" pitchFamily="34" charset="0"/>
                <a:cs typeface="Arial" panose="020B0604020202020204" pitchFamily="34" charset="0"/>
              </a:rPr>
              <a:t>Example 2: using intersection() method</a:t>
            </a:r>
          </a:p>
          <a:p>
            <a:pPr>
              <a:lnSpc>
                <a:spcPct val="150000"/>
              </a:lnSpc>
            </a:pPr>
            <a:r>
              <a:rPr lang="en-US" dirty="0">
                <a:latin typeface="Arial" panose="020B0604020202020204" pitchFamily="34" charset="0"/>
                <a:cs typeface="Arial" panose="020B0604020202020204" pitchFamily="34" charset="0"/>
              </a:rPr>
              <a:t>set1 = {"Ayush","John", "David", "Martin"}  </a:t>
            </a:r>
          </a:p>
          <a:p>
            <a:pPr>
              <a:lnSpc>
                <a:spcPct val="150000"/>
              </a:lnSpc>
            </a:pPr>
            <a:r>
              <a:rPr lang="en-US" dirty="0">
                <a:latin typeface="Arial" panose="020B0604020202020204" pitchFamily="34" charset="0"/>
                <a:cs typeface="Arial" panose="020B0604020202020204" pitchFamily="34" charset="0"/>
              </a:rPr>
              <a:t>set2 = {"Steave","Milan","David", "Martin"}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(set1.intersection(set2)) #prints the intersection of the two sets </a:t>
            </a:r>
          </a:p>
        </p:txBody>
      </p:sp>
    </p:spTree>
    <p:extLst>
      <p:ext uri="{BB962C8B-B14F-4D97-AF65-F5344CB8AC3E}">
        <p14:creationId xmlns:p14="http://schemas.microsoft.com/office/powerpoint/2010/main" val="3602509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a:bodyPr>
          <a:lstStyle/>
          <a:p>
            <a:r>
              <a:rPr lang="en-US" sz="3200" b="1" dirty="0"/>
              <a:t>Intersection of two sets</a:t>
            </a:r>
          </a:p>
        </p:txBody>
      </p:sp>
      <p:sp>
        <p:nvSpPr>
          <p:cNvPr id="3" name="Rectangle 2"/>
          <p:cNvSpPr/>
          <p:nvPr/>
        </p:nvSpPr>
        <p:spPr>
          <a:xfrm>
            <a:off x="228600" y="668337"/>
            <a:ext cx="8382000" cy="6047809"/>
          </a:xfrm>
          <a:prstGeom prst="rect">
            <a:avLst/>
          </a:prstGeom>
        </p:spPr>
        <p:txBody>
          <a:bodyPr wrap="square">
            <a:spAutoFit/>
          </a:bodyPr>
          <a:lstStyle/>
          <a:p>
            <a:pPr algn="just">
              <a:lnSpc>
                <a:spcPct val="150000"/>
              </a:lnSpc>
            </a:pPr>
            <a:r>
              <a:rPr lang="en-US" sz="2400" b="1" dirty="0">
                <a:latin typeface="Arial" panose="020B0604020202020204" pitchFamily="34" charset="0"/>
                <a:cs typeface="Arial" panose="020B0604020202020204" pitchFamily="34" charset="0"/>
              </a:rPr>
              <a:t>The intersection_update() method</a:t>
            </a:r>
          </a:p>
          <a:p>
            <a:pPr algn="just">
              <a:lnSpc>
                <a:spcPct val="150000"/>
              </a:lnSpc>
            </a:pPr>
            <a:r>
              <a:rPr lang="en-US" dirty="0">
                <a:latin typeface="Arial" panose="020B0604020202020204" pitchFamily="34" charset="0"/>
                <a:cs typeface="Arial" panose="020B0604020202020204" pitchFamily="34" charset="0"/>
              </a:rPr>
              <a:t>The intersection_update() method removes the items from the original set that are not present in both the sets (all the sets if more than one are specified).</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The Intersection_update() method is different from intersection() method since it modifies the original set by removing the unwanted items, on the other hand, intersection() method returns a new set.</a:t>
            </a:r>
          </a:p>
          <a:p>
            <a:pPr algn="just">
              <a:lnSpc>
                <a:spcPct val="150000"/>
              </a:lnSpc>
            </a:pPr>
            <a:r>
              <a:rPr lang="en-US" dirty="0">
                <a:latin typeface="Arial" panose="020B0604020202020204" pitchFamily="34" charset="0"/>
                <a:cs typeface="Arial" panose="020B0604020202020204" pitchFamily="34" charset="0"/>
              </a:rPr>
              <a:t>a = {"ayush", "bob", "castle"}  </a:t>
            </a:r>
          </a:p>
          <a:p>
            <a:pPr algn="just">
              <a:lnSpc>
                <a:spcPct val="150000"/>
              </a:lnSpc>
            </a:pPr>
            <a:r>
              <a:rPr lang="en-US" dirty="0">
                <a:latin typeface="Arial" panose="020B0604020202020204" pitchFamily="34" charset="0"/>
                <a:cs typeface="Arial" panose="020B0604020202020204" pitchFamily="34" charset="0"/>
              </a:rPr>
              <a:t>b = {"castle", "dude", "emyway"}  </a:t>
            </a:r>
          </a:p>
          <a:p>
            <a:pPr algn="just">
              <a:lnSpc>
                <a:spcPct val="150000"/>
              </a:lnSpc>
            </a:pPr>
            <a:r>
              <a:rPr lang="en-US" dirty="0">
                <a:latin typeface="Arial" panose="020B0604020202020204" pitchFamily="34" charset="0"/>
                <a:cs typeface="Arial" panose="020B0604020202020204" pitchFamily="34" charset="0"/>
              </a:rPr>
              <a:t>c = {"fuson", "gaurav", "castle"}  </a:t>
            </a:r>
          </a:p>
          <a:p>
            <a:pPr algn="just">
              <a:lnSpc>
                <a:spcPct val="150000"/>
              </a:lnSpc>
            </a:pPr>
            <a:r>
              <a:rPr lang="en-US" dirty="0">
                <a:latin typeface="Arial" panose="020B0604020202020204" pitchFamily="34" charset="0"/>
                <a:cs typeface="Arial" panose="020B0604020202020204" pitchFamily="34" charset="0"/>
              </a:rPr>
              <a:t>  </a:t>
            </a:r>
          </a:p>
          <a:p>
            <a:pPr algn="just">
              <a:lnSpc>
                <a:spcPct val="150000"/>
              </a:lnSpc>
            </a:pPr>
            <a:r>
              <a:rPr lang="en-US" dirty="0">
                <a:latin typeface="Arial" panose="020B0604020202020204" pitchFamily="34" charset="0"/>
                <a:cs typeface="Arial" panose="020B0604020202020204" pitchFamily="34" charset="0"/>
              </a:rPr>
              <a:t>a.intersection_update(b, c)  </a:t>
            </a:r>
          </a:p>
          <a:p>
            <a:pPr algn="just">
              <a:lnSpc>
                <a:spcPct val="150000"/>
              </a:lnSpc>
            </a:pPr>
            <a:r>
              <a:rPr lang="en-US" dirty="0">
                <a:latin typeface="Arial" panose="020B0604020202020204" pitchFamily="34" charset="0"/>
                <a:cs typeface="Arial" panose="020B0604020202020204" pitchFamily="34" charset="0"/>
              </a:rPr>
              <a:t>  </a:t>
            </a:r>
          </a:p>
          <a:p>
            <a:pPr algn="just">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  </a:t>
            </a:r>
          </a:p>
        </p:txBody>
      </p:sp>
    </p:spTree>
    <p:extLst>
      <p:ext uri="{BB962C8B-B14F-4D97-AF65-F5344CB8AC3E}">
        <p14:creationId xmlns:p14="http://schemas.microsoft.com/office/powerpoint/2010/main" val="1073107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639762"/>
          </a:xfrm>
        </p:spPr>
        <p:txBody>
          <a:bodyPr>
            <a:normAutofit/>
          </a:bodyPr>
          <a:lstStyle/>
          <a:p>
            <a:r>
              <a:rPr lang="en-US" sz="3200" b="1" dirty="0"/>
              <a:t>Difference of two sets</a:t>
            </a:r>
          </a:p>
        </p:txBody>
      </p:sp>
      <p:sp>
        <p:nvSpPr>
          <p:cNvPr id="3" name="Rectangle 2"/>
          <p:cNvSpPr/>
          <p:nvPr/>
        </p:nvSpPr>
        <p:spPr>
          <a:xfrm>
            <a:off x="381000" y="692149"/>
            <a:ext cx="8305800" cy="5909310"/>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The difference of two sets can be calculated by using the subtraction (-) operator. The resulting set will be obtained by removing all the elements from set 1 that are present in set 2.</a:t>
            </a:r>
          </a:p>
          <a:p>
            <a:pPr algn="just">
              <a:lnSpc>
                <a:spcPct val="150000"/>
              </a:lnSpc>
            </a:pPr>
            <a:endParaRPr lang="en-US" dirty="0">
              <a:solidFill>
                <a:srgbClr val="000000"/>
              </a:solidFill>
              <a:latin typeface="Arial" panose="020B0604020202020204" pitchFamily="34" charset="0"/>
              <a:cs typeface="Arial" panose="020B0604020202020204" pitchFamily="34" charset="0"/>
            </a:endParaRPr>
          </a:p>
          <a:p>
            <a:pPr algn="just">
              <a:lnSpc>
                <a:spcPct val="150000"/>
              </a:lnSpc>
            </a:pPr>
            <a:r>
              <a:rPr lang="en-US" b="1" dirty="0">
                <a:latin typeface="Arial" panose="020B0604020202020204" pitchFamily="34" charset="0"/>
                <a:cs typeface="Arial" panose="020B0604020202020204" pitchFamily="34" charset="0"/>
              </a:rPr>
              <a:t>Example 1 : using subtraction ( - ) operator</a:t>
            </a:r>
          </a:p>
          <a:p>
            <a:pPr algn="just">
              <a:lnSpc>
                <a:spcPct val="150000"/>
              </a:lnSpc>
            </a:pPr>
            <a:r>
              <a:rPr lang="en-US" dirty="0">
                <a:latin typeface="Arial" panose="020B0604020202020204" pitchFamily="34" charset="0"/>
                <a:cs typeface="Arial" panose="020B0604020202020204" pitchFamily="34" charset="0"/>
              </a:rPr>
              <a:t>Days1 = {"Monday",  "Tuesday", "Wednesday", "Thursday"}  </a:t>
            </a:r>
          </a:p>
          <a:p>
            <a:pPr algn="just">
              <a:lnSpc>
                <a:spcPct val="150000"/>
              </a:lnSpc>
            </a:pPr>
            <a:r>
              <a:rPr lang="en-US" dirty="0">
                <a:latin typeface="Arial" panose="020B0604020202020204" pitchFamily="34" charset="0"/>
                <a:cs typeface="Arial" panose="020B0604020202020204" pitchFamily="34" charset="0"/>
              </a:rPr>
              <a:t>Days2 = {"Monday", "Tuesday", "Sunday"}  </a:t>
            </a:r>
          </a:p>
          <a:p>
            <a:pPr algn="just">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(Days1-Days2) #{"Wednesday", "Thursday" will be printed}  </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b="1" dirty="0">
                <a:latin typeface="Arial" panose="020B0604020202020204" pitchFamily="34" charset="0"/>
                <a:cs typeface="Arial" panose="020B0604020202020204" pitchFamily="34" charset="0"/>
              </a:rPr>
              <a:t>Example 2 : using difference() method</a:t>
            </a:r>
          </a:p>
          <a:p>
            <a:pPr algn="just">
              <a:lnSpc>
                <a:spcPct val="150000"/>
              </a:lnSpc>
            </a:pPr>
            <a:r>
              <a:rPr lang="en-US" dirty="0">
                <a:latin typeface="Arial" panose="020B0604020202020204" pitchFamily="34" charset="0"/>
                <a:cs typeface="Arial" panose="020B0604020202020204" pitchFamily="34" charset="0"/>
              </a:rPr>
              <a:t>Days1 = {"Monday",  "Tuesday", "Wednesday", "Thursday"}  </a:t>
            </a:r>
          </a:p>
          <a:p>
            <a:pPr algn="just">
              <a:lnSpc>
                <a:spcPct val="150000"/>
              </a:lnSpc>
            </a:pPr>
            <a:r>
              <a:rPr lang="en-US" dirty="0">
                <a:latin typeface="Arial" panose="020B0604020202020204" pitchFamily="34" charset="0"/>
                <a:cs typeface="Arial" panose="020B0604020202020204" pitchFamily="34" charset="0"/>
              </a:rPr>
              <a:t>Days2 = {"Monday", "Tuesday", "Sunday"}  </a:t>
            </a:r>
          </a:p>
          <a:p>
            <a:pPr algn="just">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(Days1.difference(Days2)) # prints the difference of the two sets Days1 and Days2.</a:t>
            </a:r>
          </a:p>
        </p:txBody>
      </p:sp>
    </p:spTree>
    <p:extLst>
      <p:ext uri="{BB962C8B-B14F-4D97-AF65-F5344CB8AC3E}">
        <p14:creationId xmlns:p14="http://schemas.microsoft.com/office/powerpoint/2010/main" val="255825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04800" y="540026"/>
            <a:ext cx="8153400" cy="5667642"/>
          </a:xfrm>
          <a:prstGeom prst="rect">
            <a:avLst/>
          </a:prstGeom>
        </p:spPr>
        <p:txBody>
          <a:bodyPr wrap="square">
            <a:spAutoFit/>
          </a:bodyPr>
          <a:lstStyle/>
          <a:p>
            <a:pPr algn="just">
              <a:lnSpc>
                <a:spcPct val="150000"/>
              </a:lnSpc>
            </a:pPr>
            <a:r>
              <a:rPr lang="en-IN" sz="2400" b="1" dirty="0">
                <a:solidFill>
                  <a:srgbClr val="0070C0"/>
                </a:solidFill>
                <a:latin typeface="Arial" panose="020B0604020202020204" pitchFamily="34" charset="0"/>
                <a:cs typeface="Arial" panose="020B0604020202020204" pitchFamily="34" charset="0"/>
              </a:rPr>
              <a:t>Python comments</a:t>
            </a:r>
          </a:p>
          <a:p>
            <a:pPr algn="just">
              <a:lnSpc>
                <a:spcPct val="150000"/>
              </a:lnSpc>
            </a:pPr>
            <a:r>
              <a:rPr lang="en-US" sz="2000" dirty="0">
                <a:latin typeface="Arial" panose="020B0604020202020204" pitchFamily="34" charset="0"/>
                <a:cs typeface="Arial" panose="020B0604020202020204" pitchFamily="34" charset="0"/>
              </a:rPr>
              <a:t>A comment is text that doesn’t affect the outcome of a code, it is just a </a:t>
            </a:r>
            <a:r>
              <a:rPr lang="en-US" sz="2000" b="1" dirty="0">
                <a:latin typeface="Arial" panose="020B0604020202020204" pitchFamily="34" charset="0"/>
                <a:cs typeface="Arial" panose="020B0604020202020204" pitchFamily="34" charset="0"/>
              </a:rPr>
              <a:t>piece of text</a:t>
            </a:r>
            <a:r>
              <a:rPr lang="en-US" sz="2000" dirty="0">
                <a:latin typeface="Arial" panose="020B0604020202020204" pitchFamily="34" charset="0"/>
                <a:cs typeface="Arial" panose="020B0604020202020204" pitchFamily="34" charset="0"/>
              </a:rPr>
              <a:t> to let someone know what you have done in a program or what is being done in a block of code.</a:t>
            </a:r>
          </a:p>
          <a:p>
            <a:pPr>
              <a:lnSpc>
                <a:spcPct val="150000"/>
              </a:lnSpc>
            </a:pPr>
            <a:r>
              <a:rPr lang="en-US" sz="2000" dirty="0">
                <a:latin typeface="Arial" panose="020B0604020202020204" pitchFamily="34" charset="0"/>
                <a:cs typeface="Arial" panose="020B0604020202020204" pitchFamily="34" charset="0"/>
              </a:rPr>
              <a:t>There are two types of comments in Python.</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1. Single line comment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2. Multiple line comment</a:t>
            </a:r>
          </a:p>
          <a:p>
            <a:pPr algn="just">
              <a:lnSpc>
                <a:spcPct val="150000"/>
              </a:lnSpc>
            </a:pPr>
            <a:r>
              <a:rPr lang="en-US" sz="2000" b="1" dirty="0">
                <a:solidFill>
                  <a:srgbClr val="FF0000"/>
                </a:solidFill>
                <a:latin typeface="Arial" panose="020B0604020202020204" pitchFamily="34" charset="0"/>
                <a:cs typeface="Arial" panose="020B0604020202020204" pitchFamily="34" charset="0"/>
              </a:rPr>
              <a:t>Single line comment</a:t>
            </a:r>
          </a:p>
          <a:p>
            <a:pPr algn="just">
              <a:lnSpc>
                <a:spcPct val="150000"/>
              </a:lnSpc>
            </a:pPr>
            <a:r>
              <a:rPr lang="en-US" sz="2000" dirty="0">
                <a:latin typeface="Arial" panose="020B0604020202020204" pitchFamily="34" charset="0"/>
                <a:cs typeface="Arial" panose="020B0604020202020204" pitchFamily="34" charset="0"/>
              </a:rPr>
              <a:t>we use # special character to start the comment. </a:t>
            </a:r>
          </a:p>
          <a:p>
            <a:pPr algn="just">
              <a:lnSpc>
                <a:spcPct val="150000"/>
              </a:lnSpc>
            </a:pPr>
            <a:r>
              <a:rPr lang="en-US" sz="2000" b="1" dirty="0">
                <a:solidFill>
                  <a:srgbClr val="FF0000"/>
                </a:solidFill>
                <a:latin typeface="Arial" panose="020B0604020202020204" pitchFamily="34" charset="0"/>
                <a:cs typeface="Arial" panose="020B0604020202020204" pitchFamily="34" charset="0"/>
              </a:rPr>
              <a:t>Multi-line comment:</a:t>
            </a:r>
          </a:p>
          <a:p>
            <a:pPr algn="just">
              <a:lnSpc>
                <a:spcPct val="150000"/>
              </a:lnSpc>
            </a:pPr>
            <a:r>
              <a:rPr lang="en-US" sz="2000" dirty="0">
                <a:latin typeface="Arial" panose="020B0604020202020204" pitchFamily="34" charset="0"/>
                <a:cs typeface="Arial" panose="020B0604020202020204" pitchFamily="34" charset="0"/>
              </a:rPr>
              <a:t>we use triple single quotes at the beginning and at the end of the comment.</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82389" y="6626"/>
            <a:ext cx="952500" cy="755374"/>
          </a:xfrm>
          <a:prstGeom prst="rect">
            <a:avLst/>
          </a:prstGeom>
        </p:spPr>
      </p:pic>
    </p:spTree>
    <p:extLst>
      <p:ext uri="{BB962C8B-B14F-4D97-AF65-F5344CB8AC3E}">
        <p14:creationId xmlns:p14="http://schemas.microsoft.com/office/powerpoint/2010/main" val="15626790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US" sz="3200" b="1" dirty="0"/>
              <a:t>Set comparisons</a:t>
            </a:r>
          </a:p>
        </p:txBody>
      </p:sp>
      <p:sp>
        <p:nvSpPr>
          <p:cNvPr id="3" name="Rectangle 2"/>
          <p:cNvSpPr/>
          <p:nvPr/>
        </p:nvSpPr>
        <p:spPr>
          <a:xfrm>
            <a:off x="381000" y="685800"/>
            <a:ext cx="8229600" cy="5909310"/>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Python allows us to use the comparison operators i.e., &lt;, &gt;, &lt;=, &gt;= , == with the sets by using which we can check whether a set is subset, superset, or equivalent to other set. The </a:t>
            </a:r>
            <a:r>
              <a:rPr lang="en-US" dirty="0" err="1">
                <a:solidFill>
                  <a:srgbClr val="000000"/>
                </a:solidFill>
                <a:latin typeface="Arial" panose="020B0604020202020204" pitchFamily="34" charset="0"/>
                <a:cs typeface="Arial" panose="020B0604020202020204" pitchFamily="34" charset="0"/>
              </a:rPr>
              <a:t>boolean</a:t>
            </a:r>
            <a:r>
              <a:rPr lang="en-US" dirty="0">
                <a:solidFill>
                  <a:srgbClr val="000000"/>
                </a:solidFill>
                <a:latin typeface="Arial" panose="020B0604020202020204" pitchFamily="34" charset="0"/>
                <a:cs typeface="Arial" panose="020B0604020202020204" pitchFamily="34" charset="0"/>
              </a:rPr>
              <a:t> true or false is returned depending upon the items present inside the sets.</a:t>
            </a:r>
          </a:p>
          <a:p>
            <a:pPr algn="just">
              <a:lnSpc>
                <a:spcPct val="150000"/>
              </a:lnSpc>
            </a:pPr>
            <a:endParaRPr lang="en-US" dirty="0">
              <a:solidFill>
                <a:srgbClr val="000000"/>
              </a:solidFill>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Days1 = {"Monday",  "Tuesday", "Wednesday", "Thursday"}  </a:t>
            </a:r>
          </a:p>
          <a:p>
            <a:pPr algn="just">
              <a:lnSpc>
                <a:spcPct val="150000"/>
              </a:lnSpc>
            </a:pPr>
            <a:r>
              <a:rPr lang="en-US" dirty="0">
                <a:latin typeface="Arial" panose="020B0604020202020204" pitchFamily="34" charset="0"/>
                <a:cs typeface="Arial" panose="020B0604020202020204" pitchFamily="34" charset="0"/>
              </a:rPr>
              <a:t>Days2 = {"Monday", "Tuesday"}  </a:t>
            </a:r>
          </a:p>
          <a:p>
            <a:pPr algn="just">
              <a:lnSpc>
                <a:spcPct val="150000"/>
              </a:lnSpc>
            </a:pPr>
            <a:r>
              <a:rPr lang="en-US" dirty="0">
                <a:latin typeface="Arial" panose="020B0604020202020204" pitchFamily="34" charset="0"/>
                <a:cs typeface="Arial" panose="020B0604020202020204" pitchFamily="34" charset="0"/>
              </a:rPr>
              <a:t>Days3 = {"Monday", "Tuesday", "Friday"}  </a:t>
            </a:r>
          </a:p>
          <a:p>
            <a:pPr algn="just">
              <a:lnSpc>
                <a:spcPct val="150000"/>
              </a:lnSpc>
            </a:pPr>
            <a:r>
              <a:rPr lang="en-US" dirty="0">
                <a:latin typeface="Arial" panose="020B0604020202020204" pitchFamily="34" charset="0"/>
                <a:cs typeface="Arial" panose="020B0604020202020204" pitchFamily="34" charset="0"/>
              </a:rPr>
              <a:t> #Days1 is the superset of Days2 hence it will print true.   </a:t>
            </a:r>
          </a:p>
          <a:p>
            <a:pPr algn="just">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 (Days1&gt;Days2)   </a:t>
            </a:r>
          </a:p>
          <a:p>
            <a:pPr algn="just">
              <a:lnSpc>
                <a:spcPct val="150000"/>
              </a:lnSpc>
            </a:pPr>
            <a:r>
              <a:rPr lang="en-US" dirty="0">
                <a:latin typeface="Arial" panose="020B0604020202020204" pitchFamily="34" charset="0"/>
                <a:cs typeface="Arial" panose="020B0604020202020204" pitchFamily="34" charset="0"/>
              </a:rPr>
              <a:t>#prints false since Days1 is not the subset of Days2   </a:t>
            </a:r>
          </a:p>
          <a:p>
            <a:pPr algn="just">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 (Days1&lt;Days2)  </a:t>
            </a:r>
          </a:p>
          <a:p>
            <a:pPr algn="just">
              <a:lnSpc>
                <a:spcPct val="150000"/>
              </a:lnSpc>
            </a:pPr>
            <a:r>
              <a:rPr lang="en-US" dirty="0">
                <a:latin typeface="Arial" panose="020B0604020202020204" pitchFamily="34" charset="0"/>
                <a:cs typeface="Arial" panose="020B0604020202020204" pitchFamily="34" charset="0"/>
              </a:rPr>
              <a:t>#prints false since Days2 and Days3 are not equivalent   </a:t>
            </a:r>
          </a:p>
          <a:p>
            <a:pPr algn="just">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 (Days2 == Days3)  </a:t>
            </a:r>
          </a:p>
        </p:txBody>
      </p:sp>
    </p:spTree>
    <p:extLst>
      <p:ext uri="{BB962C8B-B14F-4D97-AF65-F5344CB8AC3E}">
        <p14:creationId xmlns:p14="http://schemas.microsoft.com/office/powerpoint/2010/main" val="35960072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US" altLang="en-US" sz="3200" b="1" dirty="0">
                <a:latin typeface="Arial" panose="020B0604020202020204" pitchFamily="34" charset="0"/>
                <a:cs typeface="Arial" panose="020B0604020202020204" pitchFamily="34" charset="0"/>
              </a:rPr>
              <a:t>Dictionary</a:t>
            </a:r>
            <a:endParaRPr lang="en-US" sz="3200" b="1" dirty="0">
              <a:latin typeface="Arial" panose="020B0604020202020204" pitchFamily="34" charset="0"/>
              <a:cs typeface="Arial" panose="020B0604020202020204" pitchFamily="34" charset="0"/>
            </a:endParaRPr>
          </a:p>
        </p:txBody>
      </p:sp>
      <p:sp>
        <p:nvSpPr>
          <p:cNvPr id="3" name="Rectangle 2"/>
          <p:cNvSpPr/>
          <p:nvPr/>
        </p:nvSpPr>
        <p:spPr>
          <a:xfrm>
            <a:off x="304800" y="533400"/>
            <a:ext cx="8229600" cy="6579493"/>
          </a:xfrm>
          <a:prstGeom prst="rect">
            <a:avLst/>
          </a:prstGeom>
        </p:spPr>
        <p:txBody>
          <a:bodyPr wrap="square">
            <a:spAutoFit/>
          </a:bodyPr>
          <a:lstStyle/>
          <a:p>
            <a:pPr lvl="0" algn="just"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Python dictionary is an unordered collection of items. Each item of a dictionary has a key/value pair.</a:t>
            </a:r>
          </a:p>
          <a:p>
            <a:pPr lvl="0" algn="just"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Dictionaries are optimized to retrieve values when the key is known.</a:t>
            </a:r>
          </a:p>
          <a:p>
            <a:pPr algn="just"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An item has a key and a corresponding value that is expressed as a pair (</a:t>
            </a:r>
            <a:r>
              <a:rPr lang="en-US" altLang="en-US" sz="2000" b="1" dirty="0">
                <a:latin typeface="Arial" panose="020B0604020202020204" pitchFamily="34" charset="0"/>
                <a:cs typeface="Arial" panose="020B0604020202020204" pitchFamily="34" charset="0"/>
              </a:rPr>
              <a:t>key: value</a:t>
            </a:r>
            <a:r>
              <a:rPr lang="en-US" altLang="en-US" sz="2000" dirty="0">
                <a:latin typeface="Arial" panose="020B0604020202020204" pitchFamily="34" charset="0"/>
                <a:cs typeface="Arial" panose="020B0604020202020204" pitchFamily="34" charset="0"/>
              </a:rPr>
              <a:t>). </a:t>
            </a:r>
          </a:p>
          <a:p>
            <a:pPr algn="just"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 dictionary with integer keys </a:t>
            </a:r>
          </a:p>
          <a:p>
            <a:pPr algn="just" eaLnBrk="0" fontAlgn="base" hangingPunct="0">
              <a:lnSpc>
                <a:spcPct val="150000"/>
              </a:lnSpc>
              <a:spcBef>
                <a:spcPct val="0"/>
              </a:spcBef>
              <a:spcAft>
                <a:spcPct val="0"/>
              </a:spcAft>
            </a:pPr>
            <a:r>
              <a:rPr lang="en-US" altLang="en-US" sz="2000" dirty="0" err="1">
                <a:solidFill>
                  <a:srgbClr val="0070C0"/>
                </a:solidFill>
                <a:latin typeface="Arial" panose="020B0604020202020204" pitchFamily="34" charset="0"/>
                <a:cs typeface="Arial" panose="020B0604020202020204" pitchFamily="34" charset="0"/>
              </a:rPr>
              <a:t>my_dict</a:t>
            </a:r>
            <a:r>
              <a:rPr lang="en-US" altLang="en-US" sz="2000" dirty="0">
                <a:solidFill>
                  <a:srgbClr val="0070C0"/>
                </a:solidFill>
                <a:latin typeface="Arial" panose="020B0604020202020204" pitchFamily="34" charset="0"/>
                <a:cs typeface="Arial" panose="020B0604020202020204" pitchFamily="34" charset="0"/>
              </a:rPr>
              <a:t> = {1: 'apple', 2: 'ball’} </a:t>
            </a:r>
          </a:p>
          <a:p>
            <a:pPr algn="just"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 dictionary with mixed keys </a:t>
            </a:r>
          </a:p>
          <a:p>
            <a:pPr algn="just" eaLnBrk="0" fontAlgn="base" hangingPunct="0">
              <a:lnSpc>
                <a:spcPct val="150000"/>
              </a:lnSpc>
              <a:spcBef>
                <a:spcPct val="0"/>
              </a:spcBef>
              <a:spcAft>
                <a:spcPct val="0"/>
              </a:spcAft>
            </a:pPr>
            <a:r>
              <a:rPr lang="en-US" altLang="en-US" sz="2000" dirty="0" err="1">
                <a:solidFill>
                  <a:srgbClr val="0070C0"/>
                </a:solidFill>
                <a:latin typeface="Arial" panose="020B0604020202020204" pitchFamily="34" charset="0"/>
                <a:cs typeface="Arial" panose="020B0604020202020204" pitchFamily="34" charset="0"/>
              </a:rPr>
              <a:t>my_dict</a:t>
            </a:r>
            <a:r>
              <a:rPr lang="en-US" altLang="en-US" sz="2000" dirty="0">
                <a:solidFill>
                  <a:srgbClr val="0070C0"/>
                </a:solidFill>
                <a:latin typeface="Arial" panose="020B0604020202020204" pitchFamily="34" charset="0"/>
                <a:cs typeface="Arial" panose="020B0604020202020204" pitchFamily="34" charset="0"/>
              </a:rPr>
              <a:t> = {'name': 'John', 1: [2, 4, 3]} </a:t>
            </a:r>
          </a:p>
          <a:p>
            <a:pPr algn="just"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 using </a:t>
            </a:r>
            <a:r>
              <a:rPr lang="en-US" altLang="en-US" sz="2000" dirty="0" err="1">
                <a:latin typeface="Arial" panose="020B0604020202020204" pitchFamily="34" charset="0"/>
                <a:cs typeface="Arial" panose="020B0604020202020204" pitchFamily="34" charset="0"/>
              </a:rPr>
              <a:t>dict</a:t>
            </a:r>
            <a:r>
              <a:rPr lang="en-US" altLang="en-US" sz="2000" dirty="0">
                <a:latin typeface="Arial" panose="020B0604020202020204" pitchFamily="34" charset="0"/>
                <a:cs typeface="Arial" panose="020B0604020202020204" pitchFamily="34" charset="0"/>
              </a:rPr>
              <a:t>() </a:t>
            </a:r>
          </a:p>
          <a:p>
            <a:pPr algn="just" eaLnBrk="0" fontAlgn="base" hangingPunct="0">
              <a:lnSpc>
                <a:spcPct val="150000"/>
              </a:lnSpc>
              <a:spcBef>
                <a:spcPct val="0"/>
              </a:spcBef>
              <a:spcAft>
                <a:spcPct val="0"/>
              </a:spcAft>
            </a:pPr>
            <a:r>
              <a:rPr lang="en-US" altLang="en-US" sz="2000" dirty="0" err="1">
                <a:solidFill>
                  <a:srgbClr val="0070C0"/>
                </a:solidFill>
                <a:latin typeface="Arial" panose="020B0604020202020204" pitchFamily="34" charset="0"/>
                <a:cs typeface="Arial" panose="020B0604020202020204" pitchFamily="34" charset="0"/>
              </a:rPr>
              <a:t>my_dict</a:t>
            </a:r>
            <a:r>
              <a:rPr lang="en-US" altLang="en-US" sz="2000" dirty="0">
                <a:solidFill>
                  <a:srgbClr val="0070C0"/>
                </a:solidFill>
                <a:latin typeface="Arial" panose="020B0604020202020204" pitchFamily="34" charset="0"/>
                <a:cs typeface="Arial" panose="020B0604020202020204" pitchFamily="34" charset="0"/>
              </a:rPr>
              <a:t> = </a:t>
            </a:r>
            <a:r>
              <a:rPr lang="en-US" altLang="en-US" sz="2000" dirty="0" err="1">
                <a:solidFill>
                  <a:srgbClr val="0070C0"/>
                </a:solidFill>
                <a:latin typeface="Arial" panose="020B0604020202020204" pitchFamily="34" charset="0"/>
                <a:cs typeface="Arial" panose="020B0604020202020204" pitchFamily="34" charset="0"/>
              </a:rPr>
              <a:t>dict</a:t>
            </a:r>
            <a:r>
              <a:rPr lang="en-US" altLang="en-US" sz="2000" dirty="0">
                <a:solidFill>
                  <a:srgbClr val="0070C0"/>
                </a:solidFill>
                <a:latin typeface="Arial" panose="020B0604020202020204" pitchFamily="34" charset="0"/>
                <a:cs typeface="Arial" panose="020B0604020202020204" pitchFamily="34" charset="0"/>
              </a:rPr>
              <a:t>({1:'apple', 2:'ball’}) </a:t>
            </a:r>
          </a:p>
          <a:p>
            <a:pPr algn="just" eaLnBrk="0" fontAlgn="base" hangingPunct="0">
              <a:lnSpc>
                <a:spcPct val="150000"/>
              </a:lnSpc>
              <a:spcBef>
                <a:spcPct val="0"/>
              </a:spcBef>
              <a:spcAft>
                <a:spcPct val="0"/>
              </a:spcAft>
            </a:pPr>
            <a:r>
              <a:rPr lang="en-US" altLang="en-US" sz="2000" dirty="0">
                <a:latin typeface="Arial" panose="020B0604020202020204" pitchFamily="34" charset="0"/>
                <a:cs typeface="Arial" panose="020B0604020202020204" pitchFamily="34" charset="0"/>
              </a:rPr>
              <a:t># from sequence having each item as a pair </a:t>
            </a:r>
          </a:p>
          <a:p>
            <a:pPr algn="just" eaLnBrk="0" fontAlgn="base" hangingPunct="0">
              <a:lnSpc>
                <a:spcPct val="150000"/>
              </a:lnSpc>
              <a:spcBef>
                <a:spcPct val="0"/>
              </a:spcBef>
              <a:spcAft>
                <a:spcPct val="0"/>
              </a:spcAft>
            </a:pPr>
            <a:r>
              <a:rPr lang="en-US" altLang="en-US" sz="2000" dirty="0" err="1">
                <a:solidFill>
                  <a:srgbClr val="0070C0"/>
                </a:solidFill>
                <a:latin typeface="Arial" panose="020B0604020202020204" pitchFamily="34" charset="0"/>
                <a:cs typeface="Arial" panose="020B0604020202020204" pitchFamily="34" charset="0"/>
              </a:rPr>
              <a:t>my_dict</a:t>
            </a:r>
            <a:r>
              <a:rPr lang="en-US" altLang="en-US" sz="2000" dirty="0">
                <a:solidFill>
                  <a:srgbClr val="0070C0"/>
                </a:solidFill>
                <a:latin typeface="Arial" panose="020B0604020202020204" pitchFamily="34" charset="0"/>
                <a:cs typeface="Arial" panose="020B0604020202020204" pitchFamily="34" charset="0"/>
              </a:rPr>
              <a:t> = </a:t>
            </a:r>
            <a:r>
              <a:rPr lang="en-US" altLang="en-US" sz="2000" dirty="0" err="1">
                <a:solidFill>
                  <a:srgbClr val="0070C0"/>
                </a:solidFill>
                <a:latin typeface="Arial" panose="020B0604020202020204" pitchFamily="34" charset="0"/>
                <a:cs typeface="Arial" panose="020B0604020202020204" pitchFamily="34" charset="0"/>
              </a:rPr>
              <a:t>dict</a:t>
            </a:r>
            <a:r>
              <a:rPr lang="en-US" altLang="en-US" sz="2000" dirty="0">
                <a:solidFill>
                  <a:srgbClr val="0070C0"/>
                </a:solidFill>
                <a:latin typeface="Arial" panose="020B0604020202020204" pitchFamily="34" charset="0"/>
                <a:cs typeface="Arial" panose="020B0604020202020204" pitchFamily="34" charset="0"/>
              </a:rPr>
              <a:t>([(1,'apple'), (2,'ball')]) </a:t>
            </a:r>
          </a:p>
          <a:p>
            <a:pPr lvl="0" algn="just" eaLnBrk="0" fontAlgn="base" hangingPunct="0">
              <a:lnSpc>
                <a:spcPct val="150000"/>
              </a:lnSpc>
              <a:spcBef>
                <a:spcPct val="0"/>
              </a:spcBef>
              <a:spcAft>
                <a:spcPct val="0"/>
              </a:spcAft>
            </a:pPr>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82490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US" altLang="en-US" sz="3200" b="1" dirty="0">
                <a:latin typeface="Arial" panose="020B0604020202020204" pitchFamily="34" charset="0"/>
                <a:cs typeface="Arial" panose="020B0604020202020204" pitchFamily="34" charset="0"/>
              </a:rPr>
              <a:t>Dictionary - Create</a:t>
            </a:r>
            <a:endParaRPr lang="en-US" sz="32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E77CCA1-5F12-4220-A464-86E33152B61F}"/>
              </a:ext>
            </a:extLst>
          </p:cNvPr>
          <p:cNvSpPr/>
          <p:nvPr/>
        </p:nvSpPr>
        <p:spPr>
          <a:xfrm>
            <a:off x="364434" y="762000"/>
            <a:ext cx="8398565" cy="5390643"/>
          </a:xfrm>
          <a:prstGeom prst="rect">
            <a:avLst/>
          </a:prstGeom>
        </p:spPr>
        <p:txBody>
          <a:bodyPr wrap="square">
            <a:spAutoFit/>
          </a:bodyPr>
          <a:lstStyle/>
          <a:p>
            <a:pPr lvl="0" eaLnBrk="0" fontAlgn="base" hangingPunct="0">
              <a:lnSpc>
                <a:spcPct val="150000"/>
              </a:lnSpc>
              <a:spcBef>
                <a:spcPct val="0"/>
              </a:spcBef>
              <a:spcAft>
                <a:spcPct val="0"/>
              </a:spcAft>
            </a:pPr>
            <a:r>
              <a:rPr lang="en-US" altLang="en-US" sz="2000" dirty="0">
                <a:solidFill>
                  <a:srgbClr val="0070C0"/>
                </a:solidFill>
                <a:latin typeface="Arial" panose="020B0604020202020204" pitchFamily="34" charset="0"/>
                <a:cs typeface="Arial" panose="020B0604020202020204" pitchFamily="34" charset="0"/>
              </a:rPr>
              <a:t>squares = {1: 1, 2: 4, 3: 9, 4: 16, 5: 25}</a:t>
            </a:r>
          </a:p>
          <a:p>
            <a:pPr lvl="0" eaLnBrk="0" fontAlgn="base" hangingPunct="0">
              <a:lnSpc>
                <a:spcPct val="150000"/>
              </a:lnSpc>
              <a:spcBef>
                <a:spcPct val="0"/>
              </a:spcBef>
              <a:spcAft>
                <a:spcPct val="0"/>
              </a:spcAft>
            </a:pPr>
            <a:r>
              <a:rPr lang="en-US" altLang="en-US" sz="2000" dirty="0">
                <a:solidFill>
                  <a:srgbClr val="0070C0"/>
                </a:solidFill>
                <a:latin typeface="Arial" panose="020B0604020202020204" pitchFamily="34" charset="0"/>
                <a:cs typeface="Arial" panose="020B0604020202020204" pitchFamily="34" charset="0"/>
              </a:rPr>
              <a:t> print(s[3])</a:t>
            </a:r>
          </a:p>
          <a:p>
            <a:pPr lvl="0" eaLnBrk="0" fontAlgn="base" hangingPunct="0">
              <a:lnSpc>
                <a:spcPct val="150000"/>
              </a:lnSpc>
              <a:spcBef>
                <a:spcPct val="0"/>
              </a:spcBef>
              <a:spcAft>
                <a:spcPct val="0"/>
              </a:spcAft>
            </a:pPr>
            <a:r>
              <a:rPr lang="en-US" altLang="en-US" sz="2000" dirty="0">
                <a:solidFill>
                  <a:srgbClr val="0070C0"/>
                </a:solidFill>
                <a:latin typeface="Arial" panose="020B0604020202020204" pitchFamily="34" charset="0"/>
                <a:cs typeface="Arial" panose="020B0604020202020204" pitchFamily="34" charset="0"/>
              </a:rPr>
              <a:t>print(d1.keys())</a:t>
            </a:r>
          </a:p>
          <a:p>
            <a:pPr lvl="0" eaLnBrk="0" fontAlgn="base" hangingPunct="0">
              <a:lnSpc>
                <a:spcPct val="150000"/>
              </a:lnSpc>
              <a:spcBef>
                <a:spcPct val="0"/>
              </a:spcBef>
              <a:spcAft>
                <a:spcPct val="0"/>
              </a:spcAft>
            </a:pPr>
            <a:r>
              <a:rPr lang="en-US" altLang="en-US" sz="2000" dirty="0">
                <a:solidFill>
                  <a:srgbClr val="0070C0"/>
                </a:solidFill>
                <a:latin typeface="Arial" panose="020B0604020202020204" pitchFamily="34" charset="0"/>
                <a:cs typeface="Arial" panose="020B0604020202020204" pitchFamily="34" charset="0"/>
              </a:rPr>
              <a:t>print(d1.values())</a:t>
            </a:r>
          </a:p>
          <a:p>
            <a:pPr lvl="0" eaLnBrk="0" fontAlgn="base" hangingPunct="0">
              <a:lnSpc>
                <a:spcPct val="150000"/>
              </a:lnSpc>
              <a:spcBef>
                <a:spcPct val="0"/>
              </a:spcBef>
              <a:spcAft>
                <a:spcPct val="0"/>
              </a:spcAft>
            </a:pPr>
            <a:r>
              <a:rPr lang="en-US" altLang="en-US" sz="2000" dirty="0">
                <a:solidFill>
                  <a:srgbClr val="0070C0"/>
                </a:solidFill>
                <a:latin typeface="Arial" panose="020B0604020202020204" pitchFamily="34" charset="0"/>
                <a:cs typeface="Arial" panose="020B0604020202020204" pitchFamily="34" charset="0"/>
              </a:rPr>
              <a:t>print(</a:t>
            </a:r>
            <a:r>
              <a:rPr lang="en-US" altLang="en-US" sz="2000" dirty="0" err="1">
                <a:solidFill>
                  <a:srgbClr val="0070C0"/>
                </a:solidFill>
                <a:latin typeface="Arial" panose="020B0604020202020204" pitchFamily="34" charset="0"/>
                <a:cs typeface="Arial" panose="020B0604020202020204" pitchFamily="34" charset="0"/>
              </a:rPr>
              <a:t>len</a:t>
            </a:r>
            <a:r>
              <a:rPr lang="en-US" altLang="en-US" sz="2000" dirty="0">
                <a:solidFill>
                  <a:srgbClr val="0070C0"/>
                </a:solidFill>
                <a:latin typeface="Arial" panose="020B0604020202020204" pitchFamily="34" charset="0"/>
                <a:cs typeface="Arial" panose="020B0604020202020204" pitchFamily="34" charset="0"/>
              </a:rPr>
              <a:t>(squares))</a:t>
            </a:r>
          </a:p>
          <a:p>
            <a:pPr lvl="0" eaLnBrk="0" fontAlgn="base" hangingPunct="0">
              <a:lnSpc>
                <a:spcPct val="150000"/>
              </a:lnSpc>
              <a:spcBef>
                <a:spcPct val="0"/>
              </a:spcBef>
              <a:spcAft>
                <a:spcPct val="0"/>
              </a:spcAft>
            </a:pPr>
            <a:endParaRPr lang="en-US" altLang="en-US" sz="2000" dirty="0">
              <a:solidFill>
                <a:srgbClr val="0070C0"/>
              </a:solidFill>
              <a:latin typeface="Arial" panose="020B0604020202020204" pitchFamily="34" charset="0"/>
              <a:cs typeface="Arial" panose="020B0604020202020204" pitchFamily="34" charset="0"/>
            </a:endParaRPr>
          </a:p>
          <a:p>
            <a:pPr eaLnBrk="0" fontAlgn="base" hangingPunct="0">
              <a:lnSpc>
                <a:spcPct val="150000"/>
              </a:lnSpc>
              <a:spcBef>
                <a:spcPct val="0"/>
              </a:spcBef>
              <a:spcAft>
                <a:spcPct val="0"/>
              </a:spcAft>
            </a:pPr>
            <a:r>
              <a:rPr lang="en-US" altLang="en-US" dirty="0">
                <a:solidFill>
                  <a:srgbClr val="0070C0"/>
                </a:solidFill>
                <a:latin typeface="Courier New" panose="02070309020205020404" pitchFamily="49" charset="0"/>
                <a:cs typeface="Courier New" panose="02070309020205020404" pitchFamily="49" charset="0"/>
              </a:rPr>
              <a:t>d1 = {'Name': ‘Lakshmi', 'Age’: 21, 'Class': 'First’}</a:t>
            </a:r>
          </a:p>
          <a:p>
            <a:pPr eaLnBrk="0" fontAlgn="base" hangingPunct="0">
              <a:lnSpc>
                <a:spcPct val="150000"/>
              </a:lnSpc>
              <a:spcBef>
                <a:spcPct val="0"/>
              </a:spcBef>
              <a:spcAft>
                <a:spcPct val="0"/>
              </a:spcAft>
            </a:pPr>
            <a:r>
              <a:rPr lang="en-US" altLang="en-US" dirty="0">
                <a:solidFill>
                  <a:srgbClr val="0070C0"/>
                </a:solidFill>
              </a:rPr>
              <a:t> </a:t>
            </a:r>
            <a:r>
              <a:rPr lang="en-US" altLang="en-US" dirty="0">
                <a:solidFill>
                  <a:srgbClr val="0070C0"/>
                </a:solidFill>
                <a:latin typeface="Arial" panose="020B0604020202020204" pitchFamily="34" charset="0"/>
                <a:cs typeface="Arial" panose="020B0604020202020204" pitchFamily="34" charset="0"/>
              </a:rPr>
              <a:t> print(d1[‘name])</a:t>
            </a:r>
          </a:p>
          <a:p>
            <a:pPr eaLnBrk="0" fontAlgn="base" hangingPunct="0">
              <a:lnSpc>
                <a:spcPct val="150000"/>
              </a:lnSpc>
              <a:spcBef>
                <a:spcPct val="0"/>
              </a:spcBef>
              <a:spcAft>
                <a:spcPct val="0"/>
              </a:spcAft>
            </a:pPr>
            <a:r>
              <a:rPr lang="en-US" altLang="en-US" dirty="0">
                <a:solidFill>
                  <a:srgbClr val="0070C0"/>
                </a:solidFill>
                <a:latin typeface="Arial" panose="020B0604020202020204" pitchFamily="34" charset="0"/>
                <a:cs typeface="Arial" panose="020B0604020202020204" pitchFamily="34" charset="0"/>
              </a:rPr>
              <a:t> print(d1[‘age’])</a:t>
            </a:r>
            <a:endParaRPr lang="en-US" altLang="en-US" dirty="0">
              <a:solidFill>
                <a:srgbClr val="0070C0"/>
              </a:solidFill>
              <a:latin typeface="Arial" panose="020B0604020202020204" pitchFamily="34" charset="0"/>
            </a:endParaRPr>
          </a:p>
          <a:p>
            <a:pPr eaLnBrk="0" fontAlgn="base" hangingPunct="0">
              <a:lnSpc>
                <a:spcPct val="150000"/>
              </a:lnSpc>
              <a:spcBef>
                <a:spcPct val="0"/>
              </a:spcBef>
              <a:spcAft>
                <a:spcPct val="0"/>
              </a:spcAft>
            </a:pPr>
            <a:r>
              <a:rPr lang="en-US" altLang="en-US" dirty="0">
                <a:solidFill>
                  <a:srgbClr val="0070C0"/>
                </a:solidFill>
                <a:latin typeface="Arial" panose="020B0604020202020204" pitchFamily="34" charset="0"/>
                <a:cs typeface="Arial" panose="020B0604020202020204" pitchFamily="34" charset="0"/>
              </a:rPr>
              <a:t>print(d1[‘class’])</a:t>
            </a:r>
          </a:p>
          <a:p>
            <a:pPr eaLnBrk="0" fontAlgn="base" hangingPunct="0">
              <a:lnSpc>
                <a:spcPct val="150000"/>
              </a:lnSpc>
              <a:spcBef>
                <a:spcPct val="0"/>
              </a:spcBef>
              <a:spcAft>
                <a:spcPct val="0"/>
              </a:spcAft>
            </a:pPr>
            <a:endParaRPr lang="en-US" altLang="en-US" sz="2000" dirty="0">
              <a:solidFill>
                <a:srgbClr val="0070C0"/>
              </a:solidFill>
              <a:latin typeface="Arial" panose="020B0604020202020204" pitchFamily="34" charset="0"/>
            </a:endParaRPr>
          </a:p>
          <a:p>
            <a:pPr lvl="0" eaLnBrk="0" fontAlgn="base" hangingPunct="0">
              <a:lnSpc>
                <a:spcPct val="150000"/>
              </a:lnSpc>
              <a:spcBef>
                <a:spcPct val="0"/>
              </a:spcBef>
              <a:spcAft>
                <a:spcPct val="0"/>
              </a:spcAft>
            </a:pPr>
            <a:endParaRPr lang="en-US" altLang="en-US" sz="20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9429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IN" sz="2800" b="1" dirty="0">
                <a:latin typeface="Arial" panose="020B0604020202020204" pitchFamily="34" charset="0"/>
                <a:cs typeface="Arial" panose="020B0604020202020204" pitchFamily="34" charset="0"/>
              </a:rPr>
              <a:t>Updating </a:t>
            </a:r>
            <a:r>
              <a:rPr lang="en-US" altLang="en-US" sz="2800" b="1" dirty="0">
                <a:latin typeface="Arial" panose="020B0604020202020204" pitchFamily="34" charset="0"/>
                <a:cs typeface="Arial" panose="020B0604020202020204" pitchFamily="34" charset="0"/>
              </a:rPr>
              <a:t>Dictionary </a:t>
            </a:r>
            <a:endParaRPr lang="en-US" sz="28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E77CCA1-5F12-4220-A464-86E33152B61F}"/>
              </a:ext>
            </a:extLst>
          </p:cNvPr>
          <p:cNvSpPr/>
          <p:nvPr/>
        </p:nvSpPr>
        <p:spPr>
          <a:xfrm>
            <a:off x="364434" y="762000"/>
            <a:ext cx="8398565" cy="405181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You can update a dictionary by adding a new entry or a key-value pair, modifying an existing entry, or deleting an existing entry.</a:t>
            </a:r>
            <a:endParaRPr lang="en-US" altLang="en-US" sz="2000" dirty="0">
              <a:solidFill>
                <a:srgbClr val="0070C0"/>
              </a:solidFill>
              <a:latin typeface="Arial" panose="020B0604020202020204" pitchFamily="34" charset="0"/>
              <a:cs typeface="Arial" panose="020B0604020202020204" pitchFamily="34" charset="0"/>
            </a:endParaRPr>
          </a:p>
          <a:p>
            <a:pPr eaLnBrk="0" fontAlgn="base" hangingPunct="0">
              <a:lnSpc>
                <a:spcPct val="150000"/>
              </a:lnSpc>
              <a:spcBef>
                <a:spcPct val="0"/>
              </a:spcBef>
              <a:spcAft>
                <a:spcPct val="0"/>
              </a:spcAft>
            </a:pPr>
            <a:r>
              <a:rPr lang="en-US" altLang="en-US" sz="2000" dirty="0">
                <a:solidFill>
                  <a:srgbClr val="0070C0"/>
                </a:solidFill>
                <a:latin typeface="Courier New" panose="02070309020205020404" pitchFamily="49" charset="0"/>
                <a:cs typeface="Courier New" panose="02070309020205020404" pitchFamily="49" charset="0"/>
              </a:rPr>
              <a:t>d1 = {'Name': ‘Lakshmi', 'Age’: 21, 'Class': 'First’}</a:t>
            </a:r>
          </a:p>
          <a:p>
            <a:pPr eaLnBrk="0" fontAlgn="base" hangingPunct="0">
              <a:lnSpc>
                <a:spcPct val="150000"/>
              </a:lnSpc>
              <a:spcBef>
                <a:spcPct val="0"/>
              </a:spcBef>
              <a:spcAft>
                <a:spcPct val="0"/>
              </a:spcAft>
            </a:pPr>
            <a:r>
              <a:rPr lang="en-US" altLang="en-US" sz="2000" dirty="0">
                <a:solidFill>
                  <a:srgbClr val="0070C0"/>
                </a:solidFill>
                <a:latin typeface="Courier New" panose="02070309020205020404" pitchFamily="49" charset="0"/>
                <a:cs typeface="Courier New" panose="02070309020205020404" pitchFamily="49" charset="0"/>
              </a:rPr>
              <a:t>d1['Age'] = 23</a:t>
            </a:r>
          </a:p>
          <a:p>
            <a:pPr eaLnBrk="0" fontAlgn="base" hangingPunct="0">
              <a:lnSpc>
                <a:spcPct val="150000"/>
              </a:lnSpc>
              <a:spcBef>
                <a:spcPct val="0"/>
              </a:spcBef>
              <a:spcAft>
                <a:spcPct val="0"/>
              </a:spcAft>
            </a:pPr>
            <a:endParaRPr lang="en-US" altLang="en-US" sz="2000" dirty="0">
              <a:solidFill>
                <a:srgbClr val="0070C0"/>
              </a:solidFill>
              <a:latin typeface="Courier New" panose="02070309020205020404" pitchFamily="49" charset="0"/>
              <a:cs typeface="Courier New" panose="02070309020205020404" pitchFamily="49" charset="0"/>
            </a:endParaRPr>
          </a:p>
          <a:p>
            <a:pPr eaLnBrk="0" fontAlgn="base" hangingPunct="0">
              <a:lnSpc>
                <a:spcPct val="150000"/>
              </a:lnSpc>
              <a:spcBef>
                <a:spcPct val="0"/>
              </a:spcBef>
              <a:spcAft>
                <a:spcPct val="0"/>
              </a:spcAft>
            </a:pPr>
            <a:r>
              <a:rPr lang="en-US" altLang="en-US" dirty="0">
                <a:solidFill>
                  <a:srgbClr val="0070C0"/>
                </a:solidFill>
                <a:latin typeface="Arial" panose="020B0604020202020204" pitchFamily="34" charset="0"/>
              </a:rPr>
              <a:t>squares = {1: 1, 2: 4, 3: 9, 4: 16, 5: 25}</a:t>
            </a:r>
          </a:p>
          <a:p>
            <a:pPr eaLnBrk="0" fontAlgn="base" hangingPunct="0">
              <a:lnSpc>
                <a:spcPct val="150000"/>
              </a:lnSpc>
              <a:spcBef>
                <a:spcPct val="0"/>
              </a:spcBef>
              <a:spcAft>
                <a:spcPct val="0"/>
              </a:spcAft>
            </a:pPr>
            <a:r>
              <a:rPr lang="en-US" altLang="en-US" dirty="0">
                <a:solidFill>
                  <a:srgbClr val="0070C0"/>
                </a:solidFill>
                <a:latin typeface="Arial" panose="020B0604020202020204" pitchFamily="34" charset="0"/>
              </a:rPr>
              <a:t>squares[1]=3</a:t>
            </a:r>
          </a:p>
          <a:p>
            <a:pPr eaLnBrk="0" fontAlgn="base" hangingPunct="0">
              <a:lnSpc>
                <a:spcPct val="150000"/>
              </a:lnSpc>
              <a:spcBef>
                <a:spcPct val="0"/>
              </a:spcBef>
              <a:spcAft>
                <a:spcPct val="0"/>
              </a:spcAft>
            </a:pPr>
            <a:r>
              <a:rPr lang="en-US" altLang="en-US" dirty="0">
                <a:solidFill>
                  <a:srgbClr val="0070C0"/>
                </a:solidFill>
                <a:latin typeface="Arial" panose="020B0604020202020204" pitchFamily="34" charset="0"/>
              </a:rPr>
              <a:t>squares</a:t>
            </a:r>
          </a:p>
          <a:p>
            <a:pPr lvl="0" eaLnBrk="0" fontAlgn="base" hangingPunct="0">
              <a:lnSpc>
                <a:spcPct val="150000"/>
              </a:lnSpc>
              <a:spcBef>
                <a:spcPct val="0"/>
              </a:spcBef>
              <a:spcAft>
                <a:spcPct val="0"/>
              </a:spcAft>
            </a:pPr>
            <a:endParaRPr lang="en-US" altLang="en-US" sz="20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3357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 y="76200"/>
            <a:ext cx="8769627" cy="685800"/>
          </a:xfrm>
        </p:spPr>
        <p:txBody>
          <a:bodyPr>
            <a:noAutofit/>
          </a:bodyPr>
          <a:lstStyle/>
          <a:p>
            <a:r>
              <a:rPr lang="en-IN" sz="3200" b="1" dirty="0">
                <a:latin typeface="Arial" panose="020B0604020202020204" pitchFamily="34" charset="0"/>
                <a:cs typeface="Arial" panose="020B0604020202020204" pitchFamily="34" charset="0"/>
              </a:rPr>
              <a:t>Adding Items - </a:t>
            </a:r>
            <a:r>
              <a:rPr lang="en-US" altLang="en-US" sz="3200" b="1" dirty="0">
                <a:latin typeface="Arial" panose="020B0604020202020204" pitchFamily="34" charset="0"/>
                <a:cs typeface="Arial" panose="020B0604020202020204" pitchFamily="34" charset="0"/>
              </a:rPr>
              <a:t>Dictionary </a:t>
            </a:r>
            <a:endParaRPr lang="en-US" sz="32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E77CCA1-5F12-4220-A464-86E33152B61F}"/>
              </a:ext>
            </a:extLst>
          </p:cNvPr>
          <p:cNvSpPr/>
          <p:nvPr/>
        </p:nvSpPr>
        <p:spPr>
          <a:xfrm>
            <a:off x="364434" y="762000"/>
            <a:ext cx="8398565" cy="2205155"/>
          </a:xfrm>
          <a:prstGeom prst="rect">
            <a:avLst/>
          </a:prstGeom>
        </p:spPr>
        <p:txBody>
          <a:bodyPr wrap="square">
            <a:spAutoFit/>
          </a:bodyPr>
          <a:lstStyle/>
          <a:p>
            <a:pPr algn="just">
              <a:lnSpc>
                <a:spcPct val="150000"/>
              </a:lnSpc>
            </a:pPr>
            <a:r>
              <a:rPr lang="en-US" dirty="0"/>
              <a:t>Adding an item to the dictionary is done by using a new index key and assigning a value to it.</a:t>
            </a:r>
          </a:p>
          <a:p>
            <a:pPr algn="just">
              <a:lnSpc>
                <a:spcPct val="150000"/>
              </a:lnSpc>
            </a:pPr>
            <a:r>
              <a:rPr lang="en-US" altLang="en-US" dirty="0">
                <a:solidFill>
                  <a:srgbClr val="0070C0"/>
                </a:solidFill>
                <a:latin typeface="Courier New" panose="02070309020205020404" pitchFamily="49" charset="0"/>
                <a:cs typeface="Courier New" panose="02070309020205020404" pitchFamily="49" charset="0"/>
              </a:rPr>
              <a:t>d1 = {'Name': ‘Lakshmi', 'Age’: 21, 'Class': 'First’}</a:t>
            </a:r>
            <a:endParaRPr lang="en-US" dirty="0"/>
          </a:p>
          <a:p>
            <a:pPr algn="just">
              <a:lnSpc>
                <a:spcPct val="150000"/>
              </a:lnSpc>
            </a:pPr>
            <a:r>
              <a:rPr lang="en-US" altLang="en-US" sz="2000" b="1" dirty="0">
                <a:solidFill>
                  <a:srgbClr val="0070C0"/>
                </a:solidFill>
                <a:latin typeface="Arial" panose="020B0604020202020204" pitchFamily="34" charset="0"/>
                <a:cs typeface="Arial" panose="020B0604020202020204" pitchFamily="34" charset="0"/>
              </a:rPr>
              <a:t>D1[‘gender’]= ‘female’</a:t>
            </a:r>
          </a:p>
          <a:p>
            <a:pPr algn="just">
              <a:lnSpc>
                <a:spcPct val="150000"/>
              </a:lnSpc>
            </a:pPr>
            <a:r>
              <a:rPr lang="en-US" altLang="en-US" sz="2000" b="1" dirty="0">
                <a:solidFill>
                  <a:srgbClr val="0070C0"/>
                </a:solidFill>
                <a:latin typeface="Arial" panose="020B0604020202020204" pitchFamily="34" charset="0"/>
                <a:cs typeface="Arial" panose="020B0604020202020204" pitchFamily="34" charset="0"/>
              </a:rPr>
              <a:t>Print(d1)</a:t>
            </a:r>
          </a:p>
        </p:txBody>
      </p:sp>
    </p:spTree>
    <p:extLst>
      <p:ext uri="{BB962C8B-B14F-4D97-AF65-F5344CB8AC3E}">
        <p14:creationId xmlns:p14="http://schemas.microsoft.com/office/powerpoint/2010/main" val="8082003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 y="76200"/>
            <a:ext cx="8769627" cy="685800"/>
          </a:xfrm>
        </p:spPr>
        <p:txBody>
          <a:bodyPr>
            <a:noAutofit/>
          </a:bodyPr>
          <a:lstStyle/>
          <a:p>
            <a:r>
              <a:rPr lang="en-IN" sz="3200" b="1" dirty="0">
                <a:latin typeface="Arial" panose="020B0604020202020204" pitchFamily="34" charset="0"/>
                <a:cs typeface="Arial" panose="020B0604020202020204" pitchFamily="34" charset="0"/>
              </a:rPr>
              <a:t>Removing Items - </a:t>
            </a:r>
            <a:r>
              <a:rPr lang="en-US" altLang="en-US" sz="3200" b="1" dirty="0">
                <a:latin typeface="Arial" panose="020B0604020202020204" pitchFamily="34" charset="0"/>
                <a:cs typeface="Arial" panose="020B0604020202020204" pitchFamily="34" charset="0"/>
              </a:rPr>
              <a:t>Dictionary </a:t>
            </a:r>
            <a:endParaRPr lang="en-US" sz="32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E77CCA1-5F12-4220-A464-86E33152B61F}"/>
              </a:ext>
            </a:extLst>
          </p:cNvPr>
          <p:cNvSpPr/>
          <p:nvPr/>
        </p:nvSpPr>
        <p:spPr>
          <a:xfrm>
            <a:off x="364434" y="762000"/>
            <a:ext cx="8398565" cy="3266985"/>
          </a:xfrm>
          <a:prstGeom prst="rect">
            <a:avLst/>
          </a:prstGeom>
        </p:spPr>
        <p:txBody>
          <a:bodyPr wrap="square">
            <a:spAutoFit/>
          </a:bodyPr>
          <a:lstStyle/>
          <a:p>
            <a:pPr lvl="0" algn="just" eaLnBrk="0" fontAlgn="base" hangingPunct="0">
              <a:lnSpc>
                <a:spcPct val="150000"/>
              </a:lnSpc>
            </a:pPr>
            <a:r>
              <a:rPr lang="en-US" altLang="en-US" sz="2000" dirty="0">
                <a:latin typeface="Arial" panose="020B0604020202020204" pitchFamily="34" charset="0"/>
                <a:cs typeface="Arial" panose="020B0604020202020204" pitchFamily="34" charset="0"/>
              </a:rPr>
              <a:t>The pop() method removes the item with the specified key name</a:t>
            </a:r>
          </a:p>
          <a:p>
            <a:pPr algn="just">
              <a:lnSpc>
                <a:spcPct val="150000"/>
              </a:lnSpc>
            </a:pPr>
            <a:r>
              <a:rPr lang="en-US" altLang="en-US" sz="2000" dirty="0">
                <a:solidFill>
                  <a:srgbClr val="0070C0"/>
                </a:solidFill>
                <a:latin typeface="Courier New" panose="02070309020205020404" pitchFamily="49" charset="0"/>
                <a:cs typeface="Courier New" panose="02070309020205020404" pitchFamily="49" charset="0"/>
              </a:rPr>
              <a:t>d1 = {'Name': ‘Lakshmi', 'Age’: 21, 'Class': 'First’}</a:t>
            </a:r>
            <a:endParaRPr lang="en-US" sz="2000" dirty="0"/>
          </a:p>
          <a:p>
            <a:pPr lvl="0" algn="just" eaLnBrk="0" fontAlgn="base" hangingPunct="0">
              <a:lnSpc>
                <a:spcPct val="150000"/>
              </a:lnSpc>
            </a:pPr>
            <a:r>
              <a:rPr lang="en-US" altLang="en-US" sz="2000" dirty="0">
                <a:latin typeface="Arial" panose="020B0604020202020204" pitchFamily="34" charset="0"/>
                <a:cs typeface="Arial" panose="020B0604020202020204" pitchFamily="34" charset="0"/>
              </a:rPr>
              <a:t>d1.pop(“class”)</a:t>
            </a:r>
          </a:p>
          <a:p>
            <a:pPr lvl="0" algn="just" eaLnBrk="0" fontAlgn="base" hangingPunct="0">
              <a:lnSpc>
                <a:spcPct val="150000"/>
              </a:lnSpc>
            </a:pPr>
            <a:r>
              <a:rPr lang="en-US" altLang="en-US" sz="2000" dirty="0">
                <a:latin typeface="Arial" panose="020B0604020202020204" pitchFamily="34" charset="0"/>
                <a:cs typeface="Arial" panose="020B0604020202020204" pitchFamily="34" charset="0"/>
              </a:rPr>
              <a:t>Print(d1)</a:t>
            </a:r>
          </a:p>
          <a:p>
            <a:pPr algn="just" eaLnBrk="0" fontAlgn="base" hangingPunct="0">
              <a:lnSpc>
                <a:spcPct val="150000"/>
              </a:lnSpc>
            </a:pPr>
            <a:r>
              <a:rPr lang="en-US" altLang="en-US" sz="2000" dirty="0">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The </a:t>
            </a:r>
            <a:r>
              <a:rPr lang="en-US" altLang="en-US" sz="2000" dirty="0">
                <a:solidFill>
                  <a:srgbClr val="DC143C"/>
                </a:solidFill>
                <a:latin typeface="Arial" panose="020B0604020202020204" pitchFamily="34" charset="0"/>
                <a:cs typeface="Arial" panose="020B0604020202020204" pitchFamily="34" charset="0"/>
              </a:rPr>
              <a:t>del</a:t>
            </a:r>
            <a:r>
              <a:rPr lang="en-US" altLang="en-US" sz="2000" dirty="0">
                <a:solidFill>
                  <a:srgbClr val="000000"/>
                </a:solidFill>
                <a:latin typeface="Arial" panose="020B0604020202020204" pitchFamily="34" charset="0"/>
                <a:cs typeface="Arial" panose="020B0604020202020204" pitchFamily="34" charset="0"/>
              </a:rPr>
              <a:t> keyword removes the item with the specified key name</a:t>
            </a:r>
            <a:r>
              <a:rPr lang="en-US" altLang="en-US" sz="2000" dirty="0">
                <a:latin typeface="Arial" panose="020B0604020202020204" pitchFamily="34" charset="0"/>
                <a:cs typeface="Arial" panose="020B0604020202020204" pitchFamily="34" charset="0"/>
              </a:rPr>
              <a:t> </a:t>
            </a:r>
          </a:p>
          <a:p>
            <a:pPr algn="just" eaLnBrk="0" fontAlgn="base" hangingPunct="0">
              <a:lnSpc>
                <a:spcPct val="150000"/>
              </a:lnSpc>
            </a:pPr>
            <a:r>
              <a:rPr lang="en-US" altLang="en-US" sz="2000" dirty="0">
                <a:latin typeface="Arial" panose="020B0604020202020204" pitchFamily="34" charset="0"/>
                <a:cs typeface="Arial" panose="020B0604020202020204" pitchFamily="34" charset="0"/>
              </a:rPr>
              <a:t>del d1[“age”]</a:t>
            </a:r>
          </a:p>
          <a:p>
            <a:pPr lvl="0" algn="just" eaLnBrk="0" fontAlgn="base" hangingPunct="0">
              <a:lnSpc>
                <a:spcPct val="150000"/>
              </a:lnSpc>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74978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 y="76200"/>
            <a:ext cx="8769627" cy="685800"/>
          </a:xfrm>
        </p:spPr>
        <p:txBody>
          <a:bodyPr>
            <a:noAutofit/>
          </a:bodyPr>
          <a:lstStyle/>
          <a:p>
            <a:r>
              <a:rPr lang="en-IN" sz="3200" b="1" dirty="0">
                <a:latin typeface="Arial" panose="020B0604020202020204" pitchFamily="34" charset="0"/>
                <a:cs typeface="Arial" panose="020B0604020202020204" pitchFamily="34" charset="0"/>
              </a:rPr>
              <a:t>Change Keys - </a:t>
            </a:r>
            <a:r>
              <a:rPr lang="en-US" altLang="en-US" sz="3200" b="1" dirty="0">
                <a:latin typeface="Arial" panose="020B0604020202020204" pitchFamily="34" charset="0"/>
                <a:cs typeface="Arial" panose="020B0604020202020204" pitchFamily="34" charset="0"/>
              </a:rPr>
              <a:t>Dictionary </a:t>
            </a:r>
            <a:endParaRPr lang="en-US" sz="32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E77CCA1-5F12-4220-A464-86E33152B61F}"/>
              </a:ext>
            </a:extLst>
          </p:cNvPr>
          <p:cNvSpPr/>
          <p:nvPr/>
        </p:nvSpPr>
        <p:spPr>
          <a:xfrm>
            <a:off x="364434" y="762000"/>
            <a:ext cx="8398565" cy="5113644"/>
          </a:xfrm>
          <a:prstGeom prst="rect">
            <a:avLst/>
          </a:prstGeom>
        </p:spPr>
        <p:txBody>
          <a:bodyPr wrap="square">
            <a:spAutoFit/>
          </a:bodyPr>
          <a:lstStyle/>
          <a:p>
            <a:pPr lvl="0" algn="just" eaLnBrk="0" fontAlgn="base" hangingPunct="0">
              <a:lnSpc>
                <a:spcPct val="150000"/>
              </a:lnSpc>
            </a:pPr>
            <a:r>
              <a:rPr lang="en-US" altLang="en-US" sz="2000" b="1" dirty="0">
                <a:latin typeface="Arial" panose="020B0604020202020204" pitchFamily="34" charset="0"/>
                <a:cs typeface="Arial" panose="020B0604020202020204" pitchFamily="34" charset="0"/>
              </a:rPr>
              <a:t>Method 1:</a:t>
            </a:r>
          </a:p>
          <a:p>
            <a:pPr lvl="0" algn="just" eaLnBrk="0" fontAlgn="base" hangingPunct="0">
              <a:lnSpc>
                <a:spcPct val="150000"/>
              </a:lnSpc>
            </a:pPr>
            <a:endParaRPr lang="en-US" altLang="en-US" sz="2000" dirty="0">
              <a:latin typeface="Arial" panose="020B0604020202020204" pitchFamily="34" charset="0"/>
              <a:cs typeface="Arial" panose="020B0604020202020204" pitchFamily="34" charset="0"/>
            </a:endParaRPr>
          </a:p>
          <a:p>
            <a:pPr lvl="0" algn="just" eaLnBrk="0" fontAlgn="base" hangingPunct="0">
              <a:lnSpc>
                <a:spcPct val="150000"/>
              </a:lnSpc>
            </a:pPr>
            <a:r>
              <a:rPr lang="en-US" altLang="en-US" sz="2000" dirty="0">
                <a:latin typeface="Arial" panose="020B0604020202020204" pitchFamily="34" charset="0"/>
                <a:cs typeface="Arial" panose="020B0604020202020204" pitchFamily="34" charset="0"/>
              </a:rPr>
              <a:t>d1={1:2,2:4,3:6}</a:t>
            </a:r>
          </a:p>
          <a:p>
            <a:pPr lvl="0" algn="just" eaLnBrk="0" fontAlgn="base" hangingPunct="0">
              <a:lnSpc>
                <a:spcPct val="150000"/>
              </a:lnSpc>
            </a:pPr>
            <a:r>
              <a:rPr lang="en-US" altLang="en-US" sz="2000" dirty="0">
                <a:latin typeface="Arial" panose="020B0604020202020204" pitchFamily="34" charset="0"/>
                <a:cs typeface="Arial" panose="020B0604020202020204" pitchFamily="34" charset="0"/>
              </a:rPr>
              <a:t>d1[8]=d1[1]</a:t>
            </a:r>
          </a:p>
          <a:p>
            <a:pPr lvl="0" algn="just" eaLnBrk="0" fontAlgn="base" hangingPunct="0">
              <a:lnSpc>
                <a:spcPct val="150000"/>
              </a:lnSpc>
            </a:pPr>
            <a:r>
              <a:rPr lang="en-US" altLang="en-US" sz="2000" dirty="0">
                <a:latin typeface="Arial" panose="020B0604020202020204" pitchFamily="34" charset="0"/>
                <a:cs typeface="Arial" panose="020B0604020202020204" pitchFamily="34" charset="0"/>
              </a:rPr>
              <a:t>d1</a:t>
            </a:r>
          </a:p>
          <a:p>
            <a:pPr lvl="0" algn="just" eaLnBrk="0" fontAlgn="base" hangingPunct="0">
              <a:lnSpc>
                <a:spcPct val="150000"/>
              </a:lnSpc>
            </a:pPr>
            <a:r>
              <a:rPr lang="en-US" altLang="en-US" sz="2000" dirty="0">
                <a:latin typeface="Arial" panose="020B0604020202020204" pitchFamily="34" charset="0"/>
                <a:cs typeface="Arial" panose="020B0604020202020204" pitchFamily="34" charset="0"/>
              </a:rPr>
              <a:t>{1: 2, 2: 4, 3: 6, 8: 2}</a:t>
            </a:r>
          </a:p>
          <a:p>
            <a:pPr lvl="0" algn="just" eaLnBrk="0" fontAlgn="base" hangingPunct="0">
              <a:lnSpc>
                <a:spcPct val="150000"/>
              </a:lnSpc>
            </a:pPr>
            <a:r>
              <a:rPr lang="en-US" altLang="en-US" sz="2000" dirty="0">
                <a:latin typeface="Arial" panose="020B0604020202020204" pitchFamily="34" charset="0"/>
                <a:cs typeface="Arial" panose="020B0604020202020204" pitchFamily="34" charset="0"/>
              </a:rPr>
              <a:t>del d1[1]</a:t>
            </a:r>
          </a:p>
          <a:p>
            <a:pPr lvl="0" algn="just" eaLnBrk="0" fontAlgn="base" hangingPunct="0">
              <a:lnSpc>
                <a:spcPct val="150000"/>
              </a:lnSpc>
            </a:pPr>
            <a:endParaRPr lang="en-US" altLang="en-US" sz="2000" dirty="0">
              <a:latin typeface="Arial" panose="020B0604020202020204" pitchFamily="34" charset="0"/>
              <a:cs typeface="Arial" panose="020B0604020202020204" pitchFamily="34" charset="0"/>
            </a:endParaRPr>
          </a:p>
          <a:p>
            <a:pPr lvl="0" algn="just" eaLnBrk="0" fontAlgn="base" hangingPunct="0">
              <a:lnSpc>
                <a:spcPct val="150000"/>
              </a:lnSpc>
            </a:pPr>
            <a:r>
              <a:rPr lang="en-US" altLang="en-US" sz="2000" b="1" dirty="0">
                <a:latin typeface="Arial" panose="020B0604020202020204" pitchFamily="34" charset="0"/>
                <a:cs typeface="Arial" panose="020B0604020202020204" pitchFamily="34" charset="0"/>
              </a:rPr>
              <a:t>Method 2:</a:t>
            </a:r>
          </a:p>
          <a:p>
            <a:pPr lvl="0" algn="just" eaLnBrk="0" fontAlgn="base" hangingPunct="0">
              <a:lnSpc>
                <a:spcPct val="150000"/>
              </a:lnSpc>
            </a:pPr>
            <a:endParaRPr lang="en-US" altLang="en-US" sz="2000" dirty="0">
              <a:latin typeface="Arial" panose="020B0604020202020204" pitchFamily="34" charset="0"/>
              <a:cs typeface="Arial" panose="020B0604020202020204" pitchFamily="34" charset="0"/>
            </a:endParaRPr>
          </a:p>
          <a:p>
            <a:pPr lvl="0" algn="just" eaLnBrk="0" fontAlgn="base" hangingPunct="0">
              <a:lnSpc>
                <a:spcPct val="150000"/>
              </a:lnSpc>
            </a:pPr>
            <a:r>
              <a:rPr lang="en-US" altLang="en-US" sz="2000" dirty="0">
                <a:latin typeface="Arial" panose="020B0604020202020204" pitchFamily="34" charset="0"/>
                <a:cs typeface="Arial" panose="020B0604020202020204" pitchFamily="34" charset="0"/>
              </a:rPr>
              <a:t>d1[11]=d1.pop(2)</a:t>
            </a:r>
          </a:p>
        </p:txBody>
      </p:sp>
    </p:spTree>
    <p:extLst>
      <p:ext uri="{BB962C8B-B14F-4D97-AF65-F5344CB8AC3E}">
        <p14:creationId xmlns:p14="http://schemas.microsoft.com/office/powerpoint/2010/main" val="28341687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 y="76200"/>
            <a:ext cx="8769627" cy="685800"/>
          </a:xfrm>
        </p:spPr>
        <p:txBody>
          <a:bodyPr>
            <a:noAutofit/>
          </a:bodyPr>
          <a:lstStyle/>
          <a:p>
            <a:r>
              <a:rPr lang="en-IN" sz="3200" b="1" dirty="0">
                <a:latin typeface="Arial" panose="020B0604020202020204" pitchFamily="34" charset="0"/>
                <a:cs typeface="Arial" panose="020B0604020202020204" pitchFamily="34" charset="0"/>
              </a:rPr>
              <a:t>Change Keys - </a:t>
            </a:r>
            <a:r>
              <a:rPr lang="en-US" altLang="en-US" sz="3200" b="1" dirty="0">
                <a:latin typeface="Arial" panose="020B0604020202020204" pitchFamily="34" charset="0"/>
                <a:cs typeface="Arial" panose="020B0604020202020204" pitchFamily="34" charset="0"/>
              </a:rPr>
              <a:t>Dictionary </a:t>
            </a:r>
            <a:endParaRPr lang="en-US" sz="32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E77CCA1-5F12-4220-A464-86E33152B61F}"/>
              </a:ext>
            </a:extLst>
          </p:cNvPr>
          <p:cNvSpPr/>
          <p:nvPr/>
        </p:nvSpPr>
        <p:spPr>
          <a:xfrm>
            <a:off x="364434" y="762000"/>
            <a:ext cx="8398565" cy="5113644"/>
          </a:xfrm>
          <a:prstGeom prst="rect">
            <a:avLst/>
          </a:prstGeom>
        </p:spPr>
        <p:txBody>
          <a:bodyPr wrap="square">
            <a:spAutoFit/>
          </a:bodyPr>
          <a:lstStyle/>
          <a:p>
            <a:pPr lvl="0" algn="just" eaLnBrk="0" fontAlgn="base" hangingPunct="0">
              <a:lnSpc>
                <a:spcPct val="150000"/>
              </a:lnSpc>
            </a:pPr>
            <a:r>
              <a:rPr lang="en-US" altLang="en-US" sz="2000" b="1" dirty="0">
                <a:latin typeface="Arial" panose="020B0604020202020204" pitchFamily="34" charset="0"/>
                <a:cs typeface="Arial" panose="020B0604020202020204" pitchFamily="34" charset="0"/>
              </a:rPr>
              <a:t># Using for loop getting the keys</a:t>
            </a:r>
          </a:p>
          <a:p>
            <a:pPr lvl="0" algn="just" eaLnBrk="0" fontAlgn="base" hangingPunct="0">
              <a:lnSpc>
                <a:spcPct val="150000"/>
              </a:lnSpc>
            </a:pPr>
            <a:r>
              <a:rPr lang="en-US" altLang="en-US" sz="2000" b="1" dirty="0">
                <a:solidFill>
                  <a:srgbClr val="0070C0"/>
                </a:solidFill>
                <a:latin typeface="Arial" panose="020B0604020202020204" pitchFamily="34" charset="0"/>
                <a:cs typeface="Arial" panose="020B0604020202020204" pitchFamily="34" charset="0"/>
              </a:rPr>
              <a:t>d1 = {"</a:t>
            </a:r>
            <a:r>
              <a:rPr lang="en-US" altLang="en-US" sz="2000" b="1" dirty="0" err="1">
                <a:solidFill>
                  <a:srgbClr val="0070C0"/>
                </a:solidFill>
                <a:latin typeface="Arial" panose="020B0604020202020204" pitchFamily="34" charset="0"/>
                <a:cs typeface="Arial" panose="020B0604020202020204" pitchFamily="34" charset="0"/>
              </a:rPr>
              <a:t>Name":"Lakshmi</a:t>
            </a:r>
            <a:r>
              <a:rPr lang="en-US" altLang="en-US" sz="2000" b="1" dirty="0">
                <a:solidFill>
                  <a:srgbClr val="0070C0"/>
                </a:solidFill>
                <a:latin typeface="Arial" panose="020B0604020202020204" pitchFamily="34" charset="0"/>
                <a:cs typeface="Arial" panose="020B0604020202020204" pitchFamily="34" charset="0"/>
              </a:rPr>
              <a:t>", "Age": 21, "Class": "First"}</a:t>
            </a:r>
          </a:p>
          <a:p>
            <a:pPr lvl="0" algn="just" eaLnBrk="0" fontAlgn="base" hangingPunct="0">
              <a:lnSpc>
                <a:spcPct val="150000"/>
              </a:lnSpc>
            </a:pPr>
            <a:r>
              <a:rPr lang="en-US" altLang="en-US" sz="2000" b="1" dirty="0">
                <a:solidFill>
                  <a:srgbClr val="0070C0"/>
                </a:solidFill>
                <a:latin typeface="Arial" panose="020B0604020202020204" pitchFamily="34" charset="0"/>
                <a:cs typeface="Arial" panose="020B0604020202020204" pitchFamily="34" charset="0"/>
              </a:rPr>
              <a:t>for </a:t>
            </a:r>
            <a:r>
              <a:rPr lang="en-US" altLang="en-US" sz="2000" b="1" dirty="0" err="1">
                <a:solidFill>
                  <a:srgbClr val="0070C0"/>
                </a:solidFill>
                <a:latin typeface="Arial" panose="020B0604020202020204" pitchFamily="34" charset="0"/>
                <a:cs typeface="Arial" panose="020B0604020202020204" pitchFamily="34" charset="0"/>
              </a:rPr>
              <a:t>i</a:t>
            </a:r>
            <a:r>
              <a:rPr lang="en-US" altLang="en-US" sz="2000" b="1" dirty="0">
                <a:solidFill>
                  <a:srgbClr val="0070C0"/>
                </a:solidFill>
                <a:latin typeface="Arial" panose="020B0604020202020204" pitchFamily="34" charset="0"/>
                <a:cs typeface="Arial" panose="020B0604020202020204" pitchFamily="34" charset="0"/>
              </a:rPr>
              <a:t> in d1.keys():</a:t>
            </a:r>
          </a:p>
          <a:p>
            <a:pPr lvl="0" algn="just" eaLnBrk="0" fontAlgn="base" hangingPunct="0">
              <a:lnSpc>
                <a:spcPct val="150000"/>
              </a:lnSpc>
            </a:pPr>
            <a:r>
              <a:rPr lang="en-US" altLang="en-US" sz="2000" b="1" dirty="0">
                <a:solidFill>
                  <a:srgbClr val="0070C0"/>
                </a:solidFill>
                <a:latin typeface="Arial" panose="020B0604020202020204" pitchFamily="34" charset="0"/>
                <a:cs typeface="Arial" panose="020B0604020202020204" pitchFamily="34" charset="0"/>
              </a:rPr>
              <a:t>      print(</a:t>
            </a:r>
            <a:r>
              <a:rPr lang="en-US" altLang="en-US" sz="2000" b="1" dirty="0" err="1">
                <a:solidFill>
                  <a:srgbClr val="0070C0"/>
                </a:solidFill>
                <a:latin typeface="Arial" panose="020B0604020202020204" pitchFamily="34" charset="0"/>
                <a:cs typeface="Arial" panose="020B0604020202020204" pitchFamily="34" charset="0"/>
              </a:rPr>
              <a:t>i</a:t>
            </a:r>
            <a:r>
              <a:rPr lang="en-US" altLang="en-US" sz="2000" b="1" dirty="0">
                <a:solidFill>
                  <a:srgbClr val="0070C0"/>
                </a:solidFill>
                <a:latin typeface="Arial" panose="020B0604020202020204" pitchFamily="34" charset="0"/>
                <a:cs typeface="Arial" panose="020B0604020202020204" pitchFamily="34" charset="0"/>
              </a:rPr>
              <a:t>)</a:t>
            </a:r>
          </a:p>
          <a:p>
            <a:pPr lvl="0" algn="just" eaLnBrk="0" fontAlgn="base" hangingPunct="0">
              <a:lnSpc>
                <a:spcPct val="150000"/>
              </a:lnSpc>
            </a:pPr>
            <a:r>
              <a:rPr lang="en-US" altLang="en-US" sz="2000" b="1" dirty="0">
                <a:latin typeface="Arial" panose="020B0604020202020204" pitchFamily="34" charset="0"/>
                <a:cs typeface="Arial" panose="020B0604020202020204" pitchFamily="34" charset="0"/>
              </a:rPr>
              <a:t> # Using for loop getting the keys</a:t>
            </a:r>
          </a:p>
          <a:p>
            <a:pPr lvl="0" algn="just" eaLnBrk="0" fontAlgn="base" hangingPunct="0">
              <a:lnSpc>
                <a:spcPct val="150000"/>
              </a:lnSpc>
            </a:pPr>
            <a:r>
              <a:rPr lang="en-US" altLang="en-US" sz="2000" b="1" dirty="0">
                <a:solidFill>
                  <a:srgbClr val="0070C0"/>
                </a:solidFill>
                <a:latin typeface="Arial" panose="020B0604020202020204" pitchFamily="34" charset="0"/>
                <a:cs typeface="Arial" panose="020B0604020202020204" pitchFamily="34" charset="0"/>
              </a:rPr>
              <a:t>for </a:t>
            </a:r>
            <a:r>
              <a:rPr lang="en-US" altLang="en-US" sz="2000" b="1" dirty="0" err="1">
                <a:solidFill>
                  <a:srgbClr val="0070C0"/>
                </a:solidFill>
                <a:latin typeface="Arial" panose="020B0604020202020204" pitchFamily="34" charset="0"/>
                <a:cs typeface="Arial" panose="020B0604020202020204" pitchFamily="34" charset="0"/>
              </a:rPr>
              <a:t>i</a:t>
            </a:r>
            <a:r>
              <a:rPr lang="en-US" altLang="en-US" sz="2000" b="1" dirty="0">
                <a:solidFill>
                  <a:srgbClr val="0070C0"/>
                </a:solidFill>
                <a:latin typeface="Arial" panose="020B0604020202020204" pitchFamily="34" charset="0"/>
                <a:cs typeface="Arial" panose="020B0604020202020204" pitchFamily="34" charset="0"/>
              </a:rPr>
              <a:t> in d1.values():</a:t>
            </a:r>
          </a:p>
          <a:p>
            <a:pPr lvl="0" algn="just" eaLnBrk="0" fontAlgn="base" hangingPunct="0">
              <a:lnSpc>
                <a:spcPct val="150000"/>
              </a:lnSpc>
            </a:pPr>
            <a:r>
              <a:rPr lang="en-US" altLang="en-US" sz="2000" b="1" dirty="0">
                <a:solidFill>
                  <a:srgbClr val="0070C0"/>
                </a:solidFill>
                <a:latin typeface="Arial" panose="020B0604020202020204" pitchFamily="34" charset="0"/>
                <a:cs typeface="Arial" panose="020B0604020202020204" pitchFamily="34" charset="0"/>
              </a:rPr>
              <a:t>      print(</a:t>
            </a:r>
            <a:r>
              <a:rPr lang="en-US" altLang="en-US" sz="2000" b="1" dirty="0" err="1">
                <a:solidFill>
                  <a:srgbClr val="0070C0"/>
                </a:solidFill>
                <a:latin typeface="Arial" panose="020B0604020202020204" pitchFamily="34" charset="0"/>
                <a:cs typeface="Arial" panose="020B0604020202020204" pitchFamily="34" charset="0"/>
              </a:rPr>
              <a:t>i</a:t>
            </a:r>
            <a:r>
              <a:rPr lang="en-US" altLang="en-US" sz="2000" b="1" dirty="0">
                <a:solidFill>
                  <a:srgbClr val="0070C0"/>
                </a:solidFill>
                <a:latin typeface="Arial" panose="020B0604020202020204" pitchFamily="34" charset="0"/>
                <a:cs typeface="Arial" panose="020B0604020202020204" pitchFamily="34" charset="0"/>
              </a:rPr>
              <a:t>)</a:t>
            </a:r>
          </a:p>
          <a:p>
            <a:pPr algn="just" eaLnBrk="0" fontAlgn="base" hangingPunct="0">
              <a:lnSpc>
                <a:spcPct val="150000"/>
              </a:lnSpc>
            </a:pPr>
            <a:r>
              <a:rPr lang="en-US" altLang="en-US" sz="2000" b="1" dirty="0">
                <a:latin typeface="Arial" panose="020B0604020202020204" pitchFamily="34" charset="0"/>
                <a:cs typeface="Arial" panose="020B0604020202020204" pitchFamily="34" charset="0"/>
              </a:rPr>
              <a:t>#</a:t>
            </a:r>
            <a:r>
              <a:rPr lang="en-US" altLang="en-US" sz="2000" b="1" dirty="0">
                <a:solidFill>
                  <a:srgbClr val="0070C0"/>
                </a:solidFill>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Using for loop getting the keys</a:t>
            </a:r>
            <a:r>
              <a:rPr lang="en-US" altLang="en-US" sz="2000" b="1">
                <a:latin typeface="Arial" panose="020B0604020202020204" pitchFamily="34" charset="0"/>
                <a:cs typeface="Arial" panose="020B0604020202020204" pitchFamily="34" charset="0"/>
              </a:rPr>
              <a:t>, values</a:t>
            </a:r>
            <a:endParaRPr lang="en-US" altLang="en-US" sz="2000" b="1" dirty="0">
              <a:latin typeface="Arial" panose="020B0604020202020204" pitchFamily="34" charset="0"/>
              <a:cs typeface="Arial" panose="020B0604020202020204" pitchFamily="34" charset="0"/>
            </a:endParaRPr>
          </a:p>
          <a:p>
            <a:pPr lvl="0" algn="just" eaLnBrk="0" fontAlgn="base" hangingPunct="0">
              <a:lnSpc>
                <a:spcPct val="150000"/>
              </a:lnSpc>
            </a:pPr>
            <a:r>
              <a:rPr lang="en-US" altLang="en-US" sz="2000" dirty="0">
                <a:solidFill>
                  <a:srgbClr val="0070C0"/>
                </a:solidFill>
                <a:latin typeface="Arial" panose="020B0604020202020204" pitchFamily="34" charset="0"/>
                <a:cs typeface="Arial" panose="020B0604020202020204" pitchFamily="34" charset="0"/>
              </a:rPr>
              <a:t>for </a:t>
            </a:r>
            <a:r>
              <a:rPr lang="en-US" altLang="en-US" sz="2000" dirty="0" err="1">
                <a:solidFill>
                  <a:srgbClr val="0070C0"/>
                </a:solidFill>
                <a:latin typeface="Arial" panose="020B0604020202020204" pitchFamily="34" charset="0"/>
                <a:cs typeface="Arial" panose="020B0604020202020204" pitchFamily="34" charset="0"/>
              </a:rPr>
              <a:t>k,v</a:t>
            </a:r>
            <a:r>
              <a:rPr lang="en-US" altLang="en-US" sz="2000" dirty="0">
                <a:solidFill>
                  <a:srgbClr val="0070C0"/>
                </a:solidFill>
                <a:latin typeface="Arial" panose="020B0604020202020204" pitchFamily="34" charset="0"/>
                <a:cs typeface="Arial" panose="020B0604020202020204" pitchFamily="34" charset="0"/>
              </a:rPr>
              <a:t> in d1.items():</a:t>
            </a:r>
          </a:p>
          <a:p>
            <a:pPr lvl="0" algn="just" eaLnBrk="0" fontAlgn="base" hangingPunct="0">
              <a:lnSpc>
                <a:spcPct val="150000"/>
              </a:lnSpc>
            </a:pPr>
            <a:r>
              <a:rPr lang="en-US" altLang="en-US" sz="2000" dirty="0">
                <a:solidFill>
                  <a:srgbClr val="0070C0"/>
                </a:solidFill>
                <a:latin typeface="Arial" panose="020B0604020202020204" pitchFamily="34" charset="0"/>
                <a:cs typeface="Arial" panose="020B0604020202020204" pitchFamily="34" charset="0"/>
              </a:rPr>
              <a:t>      print(</a:t>
            </a:r>
            <a:r>
              <a:rPr lang="en-US" altLang="en-US" sz="2000" dirty="0" err="1">
                <a:solidFill>
                  <a:srgbClr val="0070C0"/>
                </a:solidFill>
                <a:latin typeface="Arial" panose="020B0604020202020204" pitchFamily="34" charset="0"/>
                <a:cs typeface="Arial" panose="020B0604020202020204" pitchFamily="34" charset="0"/>
              </a:rPr>
              <a:t>k,":",v</a:t>
            </a:r>
            <a:r>
              <a:rPr lang="en-US" altLang="en-US" sz="2000" dirty="0">
                <a:solidFill>
                  <a:srgbClr val="0070C0"/>
                </a:solidFill>
                <a:latin typeface="Arial" panose="020B0604020202020204" pitchFamily="34" charset="0"/>
                <a:cs typeface="Arial" panose="020B0604020202020204" pitchFamily="34" charset="0"/>
              </a:rPr>
              <a:t>)</a:t>
            </a:r>
          </a:p>
          <a:p>
            <a:pPr lvl="0" algn="just" eaLnBrk="0" fontAlgn="base" hangingPunct="0">
              <a:lnSpc>
                <a:spcPct val="150000"/>
              </a:lnSpc>
            </a:pPr>
            <a:r>
              <a:rPr lang="en-US" altLang="en-US" sz="2000" dirty="0">
                <a:solidFill>
                  <a:srgbClr val="0070C0"/>
                </a:solidFill>
                <a:latin typeface="Arial" panose="020B0604020202020204" pitchFamily="34" charset="0"/>
                <a:cs typeface="Arial" panose="020B0604020202020204" pitchFamily="34" charset="0"/>
              </a:rPr>
              <a:t>      print(</a:t>
            </a:r>
            <a:r>
              <a:rPr lang="en-US" altLang="en-US" sz="2000" dirty="0" err="1">
                <a:solidFill>
                  <a:srgbClr val="0070C0"/>
                </a:solidFill>
                <a:latin typeface="Arial" panose="020B0604020202020204" pitchFamily="34" charset="0"/>
                <a:cs typeface="Arial" panose="020B0604020202020204" pitchFamily="34" charset="0"/>
              </a:rPr>
              <a:t>k,v</a:t>
            </a:r>
            <a:r>
              <a:rPr lang="en-US" altLang="en-US" sz="2000" dirty="0">
                <a:solidFill>
                  <a:srgbClr val="0070C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62986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US" altLang="en-US" sz="3200" b="1" dirty="0">
                <a:latin typeface="Arial" panose="020B0604020202020204" pitchFamily="34" charset="0"/>
                <a:cs typeface="Arial" panose="020B0604020202020204" pitchFamily="34" charset="0"/>
              </a:rPr>
              <a:t>Dictionary - Methods</a:t>
            </a:r>
            <a:endParaRPr lang="en-US" sz="3200" b="1"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E17A526C-13CC-48DA-A591-5368DBBF64C0}"/>
              </a:ext>
            </a:extLst>
          </p:cNvPr>
          <p:cNvGraphicFramePr>
            <a:graphicFrameLocks noGrp="1"/>
          </p:cNvGraphicFramePr>
          <p:nvPr>
            <p:extLst>
              <p:ext uri="{D42A27DB-BD31-4B8C-83A1-F6EECF244321}">
                <p14:modId xmlns:p14="http://schemas.microsoft.com/office/powerpoint/2010/main" val="1062780671"/>
              </p:ext>
            </p:extLst>
          </p:nvPr>
        </p:nvGraphicFramePr>
        <p:xfrm>
          <a:off x="304800" y="685800"/>
          <a:ext cx="8534400" cy="6117772"/>
        </p:xfrm>
        <a:graphic>
          <a:graphicData uri="http://schemas.openxmlformats.org/drawingml/2006/table">
            <a:tbl>
              <a:tblPr/>
              <a:tblGrid>
                <a:gridCol w="1524000">
                  <a:extLst>
                    <a:ext uri="{9D8B030D-6E8A-4147-A177-3AD203B41FA5}">
                      <a16:colId xmlns:a16="http://schemas.microsoft.com/office/drawing/2014/main" val="3109913311"/>
                    </a:ext>
                  </a:extLst>
                </a:gridCol>
                <a:gridCol w="7010400">
                  <a:extLst>
                    <a:ext uri="{9D8B030D-6E8A-4147-A177-3AD203B41FA5}">
                      <a16:colId xmlns:a16="http://schemas.microsoft.com/office/drawing/2014/main" val="4058769934"/>
                    </a:ext>
                  </a:extLst>
                </a:gridCol>
              </a:tblGrid>
              <a:tr h="156986">
                <a:tc>
                  <a:txBody>
                    <a:bodyPr/>
                    <a:lstStyle/>
                    <a:p>
                      <a:pPr algn="ctr" fontAlgn="base"/>
                      <a:r>
                        <a:rPr lang="en-IN" sz="1800" b="1" cap="all">
                          <a:solidFill>
                            <a:srgbClr val="000000"/>
                          </a:solidFill>
                          <a:effectLst/>
                          <a:latin typeface="Arial" panose="020B0604020202020204" pitchFamily="34" charset="0"/>
                          <a:cs typeface="Arial" panose="020B0604020202020204" pitchFamily="34" charset="0"/>
                        </a:rPr>
                        <a:t>METHODS</a:t>
                      </a:r>
                    </a:p>
                  </a:txBody>
                  <a:tcPr marL="28033" marR="28033" marT="28033" marB="28033" anchor="ctr">
                    <a:lnL>
                      <a:noFill/>
                    </a:lnL>
                    <a:lnR>
                      <a:noFill/>
                    </a:lnR>
                    <a:lnT>
                      <a:noFill/>
                    </a:lnT>
                    <a:lnB w="9525" cap="flat" cmpd="sng" algn="ctr">
                      <a:solidFill>
                        <a:srgbClr val="EDEDED"/>
                      </a:solidFill>
                      <a:prstDash val="solid"/>
                      <a:round/>
                      <a:headEnd type="none" w="med" len="med"/>
                      <a:tailEnd type="none" w="med" len="med"/>
                    </a:lnB>
                    <a:solidFill>
                      <a:srgbClr val="C6EBD9"/>
                    </a:solidFill>
                  </a:tcPr>
                </a:tc>
                <a:tc>
                  <a:txBody>
                    <a:bodyPr/>
                    <a:lstStyle/>
                    <a:p>
                      <a:pPr algn="ctr" fontAlgn="base"/>
                      <a:r>
                        <a:rPr lang="en-IN" sz="1800" b="1" cap="all">
                          <a:solidFill>
                            <a:srgbClr val="000000"/>
                          </a:solidFill>
                          <a:effectLst/>
                          <a:latin typeface="Arial" panose="020B0604020202020204" pitchFamily="34" charset="0"/>
                          <a:cs typeface="Arial" panose="020B0604020202020204" pitchFamily="34" charset="0"/>
                        </a:rPr>
                        <a:t>DESCRIPTION</a:t>
                      </a:r>
                    </a:p>
                  </a:txBody>
                  <a:tcPr marL="28033" marR="28033" marT="28033" marB="28033" anchor="ctr">
                    <a:lnL>
                      <a:noFill/>
                    </a:lnL>
                    <a:lnR>
                      <a:noFill/>
                    </a:lnR>
                    <a:lnT>
                      <a:noFill/>
                    </a:lnT>
                    <a:lnB w="9525" cap="flat" cmpd="sng" algn="ctr">
                      <a:solidFill>
                        <a:srgbClr val="EDEDED"/>
                      </a:solidFill>
                      <a:prstDash val="solid"/>
                      <a:round/>
                      <a:headEnd type="none" w="med" len="med"/>
                      <a:tailEnd type="none" w="med" len="med"/>
                    </a:lnB>
                    <a:solidFill>
                      <a:srgbClr val="C6EBD9"/>
                    </a:solidFill>
                  </a:tcPr>
                </a:tc>
                <a:extLst>
                  <a:ext uri="{0D108BD9-81ED-4DB2-BD59-A6C34878D82A}">
                    <a16:rowId xmlns:a16="http://schemas.microsoft.com/office/drawing/2014/main" val="524981586"/>
                  </a:ext>
                </a:extLst>
              </a:tr>
              <a:tr h="35181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2"/>
                        </a:rPr>
                        <a:t>copy()</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They copy() method returns a shallow copy of the dictionary.</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71771117"/>
                  </a:ext>
                </a:extLst>
              </a:tr>
              <a:tr h="25089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3"/>
                        </a:rPr>
                        <a:t>clear()</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The clear() method removes all items from the dictionary.</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248720608"/>
                  </a:ext>
                </a:extLst>
              </a:tr>
              <a:tr h="351817">
                <a:tc>
                  <a:txBody>
                    <a:bodyPr/>
                    <a:lstStyle/>
                    <a:p>
                      <a:pPr algn="l" fontAlgn="base"/>
                      <a:r>
                        <a:rPr lang="en-IN" sz="1800" b="0" u="none" strike="noStrike" dirty="0">
                          <a:solidFill>
                            <a:srgbClr val="EC4E20"/>
                          </a:solidFill>
                          <a:effectLst/>
                          <a:latin typeface="Arial" panose="020B0604020202020204" pitchFamily="34" charset="0"/>
                          <a:cs typeface="Arial" panose="020B0604020202020204" pitchFamily="34" charset="0"/>
                          <a:hlinkClick r:id="rId4"/>
                        </a:rPr>
                        <a:t>pop()</a:t>
                      </a:r>
                      <a:endParaRPr lang="en-IN" sz="1800" b="0" dirty="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latin typeface="Arial" panose="020B0604020202020204" pitchFamily="34" charset="0"/>
                          <a:cs typeface="Arial" panose="020B0604020202020204" pitchFamily="34" charset="0"/>
                        </a:rPr>
                        <a:t>Removes and returns an element from a dictionary having the given key.</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708070939"/>
                  </a:ext>
                </a:extLst>
              </a:tr>
              <a:tr h="35181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5"/>
                        </a:rPr>
                        <a:t>popitem()</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Removes the arbitrary key-value pair from the dictionary and returns it as tuple.</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886403317"/>
                  </a:ext>
                </a:extLst>
              </a:tr>
              <a:tr h="25089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6"/>
                        </a:rPr>
                        <a:t>get()</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It is a conventional method to access a value for a key.</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568851444"/>
                  </a:ext>
                </a:extLst>
              </a:tr>
              <a:tr h="25089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7"/>
                        </a:rPr>
                        <a:t>dictionary_name.values()</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returns a list of all the values available in a given dictionary.</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907620111"/>
                  </a:ext>
                </a:extLst>
              </a:tr>
              <a:tr h="351817">
                <a:tc>
                  <a:txBody>
                    <a:bodyPr/>
                    <a:lstStyle/>
                    <a:p>
                      <a:pPr algn="l" fontAlgn="base"/>
                      <a:r>
                        <a:rPr lang="en-IN" sz="1800" b="0" dirty="0">
                          <a:effectLst/>
                          <a:latin typeface="Arial" panose="020B0604020202020204" pitchFamily="34" charset="0"/>
                          <a:cs typeface="Arial" panose="020B0604020202020204" pitchFamily="34" charset="0"/>
                        </a:rPr>
                        <a:t>str()</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latin typeface="Arial" panose="020B0604020202020204" pitchFamily="34" charset="0"/>
                          <a:cs typeface="Arial" panose="020B0604020202020204" pitchFamily="34" charset="0"/>
                        </a:rPr>
                        <a:t>Produces a printable string representation of a dictionary.</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861807069"/>
                  </a:ext>
                </a:extLst>
              </a:tr>
              <a:tr h="250897">
                <a:tc>
                  <a:txBody>
                    <a:bodyPr/>
                    <a:lstStyle/>
                    <a:p>
                      <a:pPr algn="l" fontAlgn="base"/>
                      <a:r>
                        <a:rPr lang="en-IN" sz="1800" b="0" u="none" strike="noStrike" dirty="0">
                          <a:solidFill>
                            <a:srgbClr val="EC4E20"/>
                          </a:solidFill>
                          <a:effectLst/>
                          <a:latin typeface="Arial" panose="020B0604020202020204" pitchFamily="34" charset="0"/>
                          <a:cs typeface="Arial" panose="020B0604020202020204" pitchFamily="34" charset="0"/>
                          <a:hlinkClick r:id="rId8"/>
                        </a:rPr>
                        <a:t>update()</a:t>
                      </a:r>
                      <a:endParaRPr lang="en-IN" sz="1800" b="0" dirty="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Adds dictionary dict2’s key-values pairs to dict</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594510734"/>
                  </a:ext>
                </a:extLst>
              </a:tr>
              <a:tr h="25089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9"/>
                        </a:rPr>
                        <a:t>setdefault()</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latin typeface="Arial" panose="020B0604020202020204" pitchFamily="34" charset="0"/>
                          <a:cs typeface="Arial" panose="020B0604020202020204" pitchFamily="34" charset="0"/>
                        </a:rPr>
                        <a:t>Set </a:t>
                      </a:r>
                      <a:r>
                        <a:rPr lang="en-US" sz="1800" b="0" dirty="0" err="1">
                          <a:effectLst/>
                          <a:latin typeface="Arial" panose="020B0604020202020204" pitchFamily="34" charset="0"/>
                          <a:cs typeface="Arial" panose="020B0604020202020204" pitchFamily="34" charset="0"/>
                        </a:rPr>
                        <a:t>dict</a:t>
                      </a:r>
                      <a:r>
                        <a:rPr lang="en-US" sz="1800" b="0" dirty="0">
                          <a:effectLst/>
                          <a:latin typeface="Arial" panose="020B0604020202020204" pitchFamily="34" charset="0"/>
                          <a:cs typeface="Arial" panose="020B0604020202020204" pitchFamily="34" charset="0"/>
                        </a:rPr>
                        <a:t>[key]=default if key is not already in </a:t>
                      </a:r>
                      <a:r>
                        <a:rPr lang="en-US" sz="1800" b="0" dirty="0" err="1">
                          <a:effectLst/>
                          <a:latin typeface="Arial" panose="020B0604020202020204" pitchFamily="34" charset="0"/>
                          <a:cs typeface="Arial" panose="020B0604020202020204" pitchFamily="34" charset="0"/>
                        </a:rPr>
                        <a:t>dict</a:t>
                      </a:r>
                      <a:endParaRPr lang="en-US" sz="1800" b="0" dirty="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713221882"/>
                  </a:ext>
                </a:extLst>
              </a:tr>
              <a:tr h="25089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10"/>
                        </a:rPr>
                        <a:t>keys()</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Returns list of dictionary dict’s keys</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540280800"/>
                  </a:ext>
                </a:extLst>
              </a:tr>
              <a:tr h="250897">
                <a:tc>
                  <a:txBody>
                    <a:bodyPr/>
                    <a:lstStyle/>
                    <a:p>
                      <a:pPr algn="l" fontAlgn="base"/>
                      <a:r>
                        <a:rPr lang="en-IN" sz="1800" b="0" u="none" strike="noStrike" dirty="0">
                          <a:solidFill>
                            <a:srgbClr val="EC4E20"/>
                          </a:solidFill>
                          <a:effectLst/>
                          <a:latin typeface="Arial" panose="020B0604020202020204" pitchFamily="34" charset="0"/>
                          <a:cs typeface="Arial" panose="020B0604020202020204" pitchFamily="34" charset="0"/>
                          <a:hlinkClick r:id="rId11"/>
                        </a:rPr>
                        <a:t>items()</a:t>
                      </a:r>
                      <a:endParaRPr lang="en-IN" sz="1800" b="0" dirty="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Returns a list of dict’s (key, value) tuple pairs</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624774319"/>
                  </a:ext>
                </a:extLst>
              </a:tr>
              <a:tr h="35181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12"/>
                        </a:rPr>
                        <a:t>has_key()</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Returns true if key in dictionary dict, false otherwise</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848202977"/>
                  </a:ext>
                </a:extLst>
              </a:tr>
              <a:tr h="35181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13"/>
                        </a:rPr>
                        <a:t>fromkeys()</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Create a new dictionary with keys from seq and values set to value.</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75241934"/>
                  </a:ext>
                </a:extLst>
              </a:tr>
              <a:tr h="25089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14"/>
                        </a:rPr>
                        <a:t>type()</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latin typeface="Arial" panose="020B0604020202020204" pitchFamily="34" charset="0"/>
                          <a:cs typeface="Arial" panose="020B0604020202020204" pitchFamily="34" charset="0"/>
                        </a:rPr>
                        <a:t>Returns the type of the passed variable.</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989760812"/>
                  </a:ext>
                </a:extLst>
              </a:tr>
              <a:tr h="250897">
                <a:tc>
                  <a:txBody>
                    <a:bodyPr/>
                    <a:lstStyle/>
                    <a:p>
                      <a:pPr algn="l" fontAlgn="base"/>
                      <a:r>
                        <a:rPr lang="en-IN" sz="1800" b="0" u="none" strike="noStrike">
                          <a:solidFill>
                            <a:srgbClr val="EC4E20"/>
                          </a:solidFill>
                          <a:effectLst/>
                          <a:latin typeface="Arial" panose="020B0604020202020204" pitchFamily="34" charset="0"/>
                          <a:cs typeface="Arial" panose="020B0604020202020204" pitchFamily="34" charset="0"/>
                          <a:hlinkClick r:id="rId15"/>
                        </a:rPr>
                        <a:t>cmp()</a:t>
                      </a:r>
                      <a:endParaRPr lang="en-IN" sz="1800" b="0">
                        <a:effectLst/>
                        <a:latin typeface="Arial" panose="020B0604020202020204" pitchFamily="34" charset="0"/>
                        <a:cs typeface="Arial" panose="020B0604020202020204" pitchFamily="34" charset="0"/>
                      </a:endParaRPr>
                    </a:p>
                  </a:txBody>
                  <a:tcPr marL="49058" marR="49058" marT="24529" marB="24529"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800" b="0" dirty="0">
                          <a:effectLst/>
                          <a:latin typeface="Arial" panose="020B0604020202020204" pitchFamily="34" charset="0"/>
                          <a:cs typeface="Arial" panose="020B0604020202020204" pitchFamily="34" charset="0"/>
                        </a:rPr>
                        <a:t>Compares elements of both dict.</a:t>
                      </a:r>
                    </a:p>
                  </a:txBody>
                  <a:tcPr marL="49058" marR="49058" marT="24529" marB="24529"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19277837"/>
                  </a:ext>
                </a:extLst>
              </a:tr>
            </a:tbl>
          </a:graphicData>
        </a:graphic>
      </p:graphicFrame>
    </p:spTree>
    <p:extLst>
      <p:ext uri="{BB962C8B-B14F-4D97-AF65-F5344CB8AC3E}">
        <p14:creationId xmlns:p14="http://schemas.microsoft.com/office/powerpoint/2010/main" val="2840946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7"/>
            <a:ext cx="8229600" cy="639762"/>
          </a:xfrm>
        </p:spPr>
        <p:txBody>
          <a:bodyPr>
            <a:normAutofit/>
          </a:bodyPr>
          <a:lstStyle/>
          <a:p>
            <a:r>
              <a:rPr lang="en-US" sz="3200" b="1" dirty="0"/>
              <a:t>FrozenSets</a:t>
            </a:r>
          </a:p>
        </p:txBody>
      </p:sp>
      <p:sp>
        <p:nvSpPr>
          <p:cNvPr id="3" name="Rectangle 2"/>
          <p:cNvSpPr/>
          <p:nvPr/>
        </p:nvSpPr>
        <p:spPr>
          <a:xfrm>
            <a:off x="381000" y="673099"/>
            <a:ext cx="8382000" cy="6324808"/>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The frozen sets are the immutable form of the normal sets, i.e., the items of the frozen set can not be changed and therefore it can be used as a key in dictionary.</a:t>
            </a:r>
          </a:p>
          <a:p>
            <a:pPr algn="just">
              <a:lnSpc>
                <a:spcPct val="150000"/>
              </a:lnSpc>
            </a:pPr>
            <a:r>
              <a:rPr lang="en-US" dirty="0">
                <a:solidFill>
                  <a:srgbClr val="000000"/>
                </a:solidFill>
                <a:latin typeface="Arial" panose="020B0604020202020204" pitchFamily="34" charset="0"/>
                <a:cs typeface="Arial" panose="020B0604020202020204" pitchFamily="34" charset="0"/>
              </a:rPr>
              <a:t>The elements of the frozen set can not be changed after the creation. We cannot change or append the content of the frozen sets by using the methods like add() or remove().</a:t>
            </a:r>
          </a:p>
          <a:p>
            <a:pPr algn="just">
              <a:lnSpc>
                <a:spcPct val="150000"/>
              </a:lnSpc>
            </a:pPr>
            <a:r>
              <a:rPr lang="en-US" dirty="0">
                <a:latin typeface="Arial" panose="020B0604020202020204" pitchFamily="34" charset="0"/>
                <a:cs typeface="Arial" panose="020B0604020202020204" pitchFamily="34" charset="0"/>
              </a:rPr>
              <a:t>The frozenset() method is used to create the frozenset object. The iterable sequence is passed into this method which is converted into the frozen set as a return type of the method.</a:t>
            </a:r>
          </a:p>
          <a:p>
            <a:pPr algn="just">
              <a:lnSpc>
                <a:spcPct val="150000"/>
              </a:lnSpc>
            </a:pPr>
            <a:r>
              <a:rPr lang="en-US" dirty="0">
                <a:latin typeface="Arial" panose="020B0604020202020204" pitchFamily="34" charset="0"/>
                <a:cs typeface="Arial" panose="020B0604020202020204" pitchFamily="34" charset="0"/>
              </a:rPr>
              <a:t>Frozenset = frozenset([1,2,3,4,5])   </a:t>
            </a:r>
          </a:p>
          <a:p>
            <a:pPr algn="just">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(type(</a:t>
            </a:r>
            <a:r>
              <a:rPr lang="en-US" dirty="0" err="1">
                <a:latin typeface="Arial" panose="020B0604020202020204" pitchFamily="34" charset="0"/>
                <a:cs typeface="Arial" panose="020B0604020202020204" pitchFamily="34" charset="0"/>
              </a:rPr>
              <a:t>Frozenset</a:t>
            </a:r>
            <a:r>
              <a:rPr lang="en-US" dirty="0">
                <a:latin typeface="Arial" panose="020B0604020202020204" pitchFamily="34" charset="0"/>
                <a:cs typeface="Arial" panose="020B0604020202020204" pitchFamily="34" charset="0"/>
              </a:rPr>
              <a:t>))  </a:t>
            </a:r>
          </a:p>
          <a:p>
            <a:pPr algn="just">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("\nprinting the content of frozen set...")  </a:t>
            </a:r>
          </a:p>
          <a:p>
            <a:pPr algn="just">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Frozenset:  </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pPr algn="just">
              <a:lnSpc>
                <a:spcPct val="150000"/>
              </a:lnSpc>
            </a:pPr>
            <a:r>
              <a:rPr lang="en-US" dirty="0">
                <a:latin typeface="Arial" panose="020B0604020202020204" pitchFamily="34" charset="0"/>
                <a:cs typeface="Arial" panose="020B0604020202020204" pitchFamily="34" charset="0"/>
              </a:rPr>
              <a:t>Frozenset.add(6) #gives an error, we cannot change the content.</a:t>
            </a:r>
            <a:endParaRPr lang="en-US" b="0" i="0" dirty="0">
              <a:solidFill>
                <a:srgbClr val="000000"/>
              </a:solidFill>
              <a:effectLst/>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8FE773ED-A10E-4B7C-BBC7-21D9E9E5BDC6}"/>
                  </a:ext>
                </a:extLst>
              </p14:cNvPr>
              <p14:cNvContentPartPr/>
              <p14:nvPr/>
            </p14:nvContentPartPr>
            <p14:xfrm>
              <a:off x="3577790" y="3604210"/>
              <a:ext cx="360" cy="360"/>
            </p14:xfrm>
          </p:contentPart>
        </mc:Choice>
        <mc:Fallback xmlns="">
          <p:pic>
            <p:nvPicPr>
              <p:cNvPr id="4" name="Ink 3">
                <a:extLst>
                  <a:ext uri="{FF2B5EF4-FFF2-40B4-BE49-F238E27FC236}">
                    <a16:creationId xmlns:a16="http://schemas.microsoft.com/office/drawing/2014/main" id="{8FE773ED-A10E-4B7C-BBC7-21D9E9E5BDC6}"/>
                  </a:ext>
                </a:extLst>
              </p:cNvPr>
              <p:cNvPicPr/>
              <p:nvPr/>
            </p:nvPicPr>
            <p:blipFill>
              <a:blip r:embed="rId3"/>
              <a:stretch>
                <a:fillRect/>
              </a:stretch>
            </p:blipFill>
            <p:spPr>
              <a:xfrm>
                <a:off x="3559790" y="358621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DA9EB4A5-DF68-4702-8343-E3CBB7B33153}"/>
                  </a:ext>
                </a:extLst>
              </p14:cNvPr>
              <p14:cNvContentPartPr/>
              <p14:nvPr/>
            </p14:nvContentPartPr>
            <p14:xfrm>
              <a:off x="4133990" y="4823170"/>
              <a:ext cx="360" cy="360"/>
            </p14:xfrm>
          </p:contentPart>
        </mc:Choice>
        <mc:Fallback xmlns="">
          <p:pic>
            <p:nvPicPr>
              <p:cNvPr id="5" name="Ink 4">
                <a:extLst>
                  <a:ext uri="{FF2B5EF4-FFF2-40B4-BE49-F238E27FC236}">
                    <a16:creationId xmlns:a16="http://schemas.microsoft.com/office/drawing/2014/main" id="{DA9EB4A5-DF68-4702-8343-E3CBB7B33153}"/>
                  </a:ext>
                </a:extLst>
              </p:cNvPr>
              <p:cNvPicPr/>
              <p:nvPr/>
            </p:nvPicPr>
            <p:blipFill>
              <a:blip r:embed="rId5"/>
              <a:stretch>
                <a:fillRect/>
              </a:stretch>
            </p:blipFill>
            <p:spPr>
              <a:xfrm>
                <a:off x="4116350" y="4805530"/>
                <a:ext cx="36000" cy="36000"/>
              </a:xfrm>
              <a:prstGeom prst="rect">
                <a:avLst/>
              </a:prstGeom>
            </p:spPr>
          </p:pic>
        </mc:Fallback>
      </mc:AlternateContent>
    </p:spTree>
    <p:extLst>
      <p:ext uri="{BB962C8B-B14F-4D97-AF65-F5344CB8AC3E}">
        <p14:creationId xmlns:p14="http://schemas.microsoft.com/office/powerpoint/2010/main" val="196266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04800" y="540026"/>
            <a:ext cx="8153400" cy="461665"/>
          </a:xfrm>
          <a:prstGeom prst="rect">
            <a:avLst/>
          </a:prstGeom>
        </p:spPr>
        <p:txBody>
          <a:bodyPr wrap="square">
            <a:spAutoFit/>
          </a:bodyPr>
          <a:lstStyle/>
          <a:p>
            <a:r>
              <a:rPr lang="en-IN" sz="2400" b="1" dirty="0">
                <a:solidFill>
                  <a:srgbClr val="0070C0"/>
                </a:solidFill>
                <a:latin typeface="Arial" panose="020B0604020202020204" pitchFamily="34" charset="0"/>
                <a:cs typeface="Arial" panose="020B0604020202020204" pitchFamily="34" charset="0"/>
              </a:rPr>
              <a:t>Python Keywords</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82389" y="6626"/>
            <a:ext cx="952500" cy="755374"/>
          </a:xfrm>
          <a:prstGeom prst="rect">
            <a:avLst/>
          </a:prstGeom>
        </p:spPr>
      </p:pic>
      <p:sp>
        <p:nvSpPr>
          <p:cNvPr id="5" name="Rectangle 4">
            <a:extLst>
              <a:ext uri="{FF2B5EF4-FFF2-40B4-BE49-F238E27FC236}">
                <a16:creationId xmlns:a16="http://schemas.microsoft.com/office/drawing/2014/main" id="{5246B71E-7119-40CF-AEEB-FE3B60223E30}"/>
              </a:ext>
            </a:extLst>
          </p:cNvPr>
          <p:cNvSpPr/>
          <p:nvPr/>
        </p:nvSpPr>
        <p:spPr>
          <a:xfrm>
            <a:off x="266700" y="1001691"/>
            <a:ext cx="8534400" cy="4651979"/>
          </a:xfrm>
          <a:prstGeom prst="rect">
            <a:avLst/>
          </a:prstGeom>
        </p:spPr>
        <p:txBody>
          <a:bodyPr wrap="square">
            <a:spAutoFit/>
          </a:bodyPr>
          <a:lstStyle/>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Keywords are the reserved words in Python.</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We cannot use a keyword as a </a:t>
            </a:r>
            <a:r>
              <a:rPr lang="en-US" altLang="en-US" sz="2000" dirty="0">
                <a:solidFill>
                  <a:srgbClr val="0556F3"/>
                </a:solidFill>
                <a:latin typeface="Arial" panose="020B0604020202020204" pitchFamily="34" charset="0"/>
                <a:cs typeface="Arial" panose="020B0604020202020204" pitchFamily="34" charset="0"/>
                <a:hlinkClick r:id="rId3"/>
              </a:rPr>
              <a:t>variable</a:t>
            </a:r>
            <a:r>
              <a:rPr lang="en-US" altLang="en-US" sz="2000" dirty="0">
                <a:latin typeface="Arial" panose="020B0604020202020204" pitchFamily="34" charset="0"/>
                <a:cs typeface="Arial" panose="020B0604020202020204" pitchFamily="34" charset="0"/>
              </a:rPr>
              <a:t> name, </a:t>
            </a:r>
            <a:r>
              <a:rPr lang="en-US" altLang="en-US" sz="2000" dirty="0">
                <a:solidFill>
                  <a:srgbClr val="0556F3"/>
                </a:solidFill>
                <a:latin typeface="Arial" panose="020B0604020202020204" pitchFamily="34" charset="0"/>
                <a:cs typeface="Arial" panose="020B0604020202020204" pitchFamily="34" charset="0"/>
                <a:hlinkClick r:id="rId4"/>
              </a:rPr>
              <a:t>function</a:t>
            </a:r>
            <a:r>
              <a:rPr lang="en-US" altLang="en-US" sz="2000" dirty="0">
                <a:latin typeface="Arial" panose="020B0604020202020204" pitchFamily="34" charset="0"/>
                <a:cs typeface="Arial" panose="020B0604020202020204" pitchFamily="34" charset="0"/>
              </a:rPr>
              <a:t> name or any other identifier. They are used to define the syntax and structure of the Python language.</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In Python, keywords are case sensitive.</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There are 33 keywords in Python 3.7. This number can vary slightly over the course of time.</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 the keywords except True, False and None are in lowercase and they must be written as they are. The list of all the keywords is given below.</a:t>
            </a:r>
          </a:p>
        </p:txBody>
      </p:sp>
    </p:spTree>
    <p:extLst>
      <p:ext uri="{BB962C8B-B14F-4D97-AF65-F5344CB8AC3E}">
        <p14:creationId xmlns:p14="http://schemas.microsoft.com/office/powerpoint/2010/main" val="38516176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a:bodyPr>
          <a:lstStyle/>
          <a:p>
            <a:r>
              <a:rPr lang="en-US" sz="3200" b="1" dirty="0"/>
              <a:t>The if statement</a:t>
            </a:r>
          </a:p>
        </p:txBody>
      </p:sp>
      <p:sp>
        <p:nvSpPr>
          <p:cNvPr id="5" name="Rectangle 4"/>
          <p:cNvSpPr/>
          <p:nvPr/>
        </p:nvSpPr>
        <p:spPr>
          <a:xfrm>
            <a:off x="381000" y="762000"/>
            <a:ext cx="8382000" cy="369332"/>
          </a:xfrm>
          <a:prstGeom prst="rect">
            <a:avLst/>
          </a:prstGeom>
        </p:spPr>
        <p:txBody>
          <a:bodyPr wrap="square">
            <a:spAutoFit/>
          </a:bodyPr>
          <a:lstStyle/>
          <a:p>
            <a:r>
              <a:rPr lang="en-US" dirty="0">
                <a:solidFill>
                  <a:srgbClr val="000000"/>
                </a:solidFill>
                <a:latin typeface="Arial" panose="020B0604020202020204" pitchFamily="34" charset="0"/>
                <a:cs typeface="Arial" panose="020B0604020202020204" pitchFamily="34" charset="0"/>
              </a:rPr>
              <a:t>In python, decision making is performed by the following statements</a:t>
            </a:r>
            <a:r>
              <a:rPr lang="en-US" dirty="0">
                <a:solidFill>
                  <a:srgbClr val="000000"/>
                </a:solidFill>
                <a:latin typeface="verdana" panose="020B0604030504040204" pitchFamily="34" charset="0"/>
              </a:rPr>
              <a:t>.</a:t>
            </a:r>
            <a:endParaRPr lang="en-US" dirty="0"/>
          </a:p>
        </p:txBody>
      </p:sp>
      <p:graphicFrame>
        <p:nvGraphicFramePr>
          <p:cNvPr id="6" name="Table 5"/>
          <p:cNvGraphicFramePr>
            <a:graphicFrameLocks noGrp="1"/>
          </p:cNvGraphicFramePr>
          <p:nvPr/>
        </p:nvGraphicFramePr>
        <p:xfrm>
          <a:off x="381000" y="1447800"/>
          <a:ext cx="8382000" cy="3935577"/>
        </p:xfrm>
        <a:graphic>
          <a:graphicData uri="http://schemas.openxmlformats.org/drawingml/2006/table">
            <a:tbl>
              <a:tblPr/>
              <a:tblGrid>
                <a:gridCol w="228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491565">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Statement</a:t>
                      </a:r>
                    </a:p>
                  </a:txBody>
                  <a:tcPr marL="95083" marR="95083" marT="95083" marB="95083">
                    <a:lnL w="9525" cap="flat" cmpd="sng" algn="ctr">
                      <a:solidFill>
                        <a:srgbClr val="289265"/>
                      </a:solidFill>
                      <a:prstDash val="solid"/>
                      <a:round/>
                      <a:headEnd type="none" w="med" len="med"/>
                      <a:tailEnd type="none" w="med" len="med"/>
                    </a:lnL>
                    <a:lnR w="9525" cap="flat" cmpd="sng" algn="ctr">
                      <a:solidFill>
                        <a:srgbClr val="289265"/>
                      </a:solidFill>
                      <a:prstDash val="solid"/>
                      <a:round/>
                      <a:headEnd type="none" w="med" len="med"/>
                      <a:tailEnd type="none" w="med" len="med"/>
                    </a:lnR>
                    <a:lnT w="9525" cap="flat" cmpd="sng" algn="ctr">
                      <a:solidFill>
                        <a:srgbClr val="289265"/>
                      </a:solidFill>
                      <a:prstDash val="solid"/>
                      <a:round/>
                      <a:headEnd type="none" w="med" len="med"/>
                      <a:tailEnd type="none" w="med" len="med"/>
                    </a:lnT>
                    <a:lnB w="9525" cap="flat" cmpd="sng" algn="ctr">
                      <a:solidFill>
                        <a:srgbClr val="289265"/>
                      </a:solidFill>
                      <a:prstDash val="solid"/>
                      <a:round/>
                      <a:headEnd type="none" w="med" len="med"/>
                      <a:tailEnd type="none" w="med" len="med"/>
                    </a:lnB>
                    <a:solidFill>
                      <a:srgbClr val="C7CCBE"/>
                    </a:solidFill>
                  </a:tcPr>
                </a:tc>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Description</a:t>
                      </a:r>
                    </a:p>
                  </a:txBody>
                  <a:tcPr marL="95083" marR="95083" marT="95083" marB="95083">
                    <a:lnL w="9525" cap="flat" cmpd="sng" algn="ctr">
                      <a:solidFill>
                        <a:srgbClr val="289265"/>
                      </a:solidFill>
                      <a:prstDash val="solid"/>
                      <a:round/>
                      <a:headEnd type="none" w="med" len="med"/>
                      <a:tailEnd type="none" w="med" len="med"/>
                    </a:lnL>
                    <a:lnR w="9525" cap="flat" cmpd="sng" algn="ctr">
                      <a:solidFill>
                        <a:srgbClr val="289265"/>
                      </a:solidFill>
                      <a:prstDash val="solid"/>
                      <a:round/>
                      <a:headEnd type="none" w="med" len="med"/>
                      <a:tailEnd type="none" w="med" len="med"/>
                    </a:lnR>
                    <a:lnT w="9525" cap="flat" cmpd="sng" algn="ctr">
                      <a:solidFill>
                        <a:srgbClr val="289265"/>
                      </a:solidFill>
                      <a:prstDash val="solid"/>
                      <a:round/>
                      <a:headEnd type="none" w="med" len="med"/>
                      <a:tailEnd type="none" w="med" len="med"/>
                    </a:lnT>
                    <a:lnB w="9525" cap="flat" cmpd="sng" algn="ctr">
                      <a:solidFill>
                        <a:srgbClr val="289265"/>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04266">
                <a:tc>
                  <a:txBody>
                    <a:bodyPr/>
                    <a:lstStyle/>
                    <a:p>
                      <a:pPr algn="just"/>
                      <a:endParaRPr lang="en-US" sz="1800" dirty="0">
                        <a:latin typeface="Arial" panose="020B0604020202020204" pitchFamily="34" charset="0"/>
                        <a:cs typeface="Arial" panose="020B0604020202020204" pitchFamily="34" charset="0"/>
                      </a:endParaRPr>
                    </a:p>
                  </a:txBody>
                  <a:tcPr marL="76067" marR="76067" marT="38033" marB="38033">
                    <a:lnT w="9525" cap="flat" cmpd="sng" algn="ctr">
                      <a:solidFill>
                        <a:srgbClr val="289265"/>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just"/>
                      <a:endParaRPr lang="en-US" sz="1800" dirty="0">
                        <a:latin typeface="Arial" panose="020B0604020202020204" pitchFamily="34" charset="0"/>
                        <a:cs typeface="Arial" panose="020B0604020202020204" pitchFamily="34" charset="0"/>
                      </a:endParaRPr>
                    </a:p>
                  </a:txBody>
                  <a:tcPr marL="76067" marR="76067" marT="38033" marB="38033">
                    <a:lnT w="9525" cap="flat" cmpd="sng" algn="ctr">
                      <a:solidFill>
                        <a:srgbClr val="289265"/>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1"/>
                  </a:ext>
                </a:extLst>
              </a:tr>
              <a:tr h="758249">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If Statement</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The if statement is used to test a specific condition. If the condition is true, a block of code (if-block) will be executed.</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524000">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If - else Statement</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The if-else statement is similar to if statement except the fact that, it also provides the block of the code for the false case of the condition to be checked. If the condition provided in the if statement is false, then the else statement will be executed.</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11377">
                <a:tc>
                  <a:txBody>
                    <a:bodyPr/>
                    <a:lstStyle/>
                    <a:p>
                      <a:pPr algn="just" fontAlgn="t"/>
                      <a:r>
                        <a:rPr lang="en-US" sz="1800">
                          <a:solidFill>
                            <a:srgbClr val="000000"/>
                          </a:solidFill>
                          <a:effectLst/>
                          <a:latin typeface="Arial" panose="020B0604020202020204" pitchFamily="34" charset="0"/>
                          <a:cs typeface="Arial" panose="020B0604020202020204" pitchFamily="34" charset="0"/>
                        </a:rPr>
                        <a:t>Nested if Statement</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000000"/>
                          </a:solidFill>
                          <a:effectLst/>
                          <a:latin typeface="Arial" panose="020B0604020202020204" pitchFamily="34" charset="0"/>
                          <a:cs typeface="Arial" panose="020B0604020202020204" pitchFamily="34" charset="0"/>
                        </a:rPr>
                        <a:t>Nested if statements enable us to use if ? else statement inside an outer if statement.</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pic>
        <p:nvPicPr>
          <p:cNvPr id="7" name="Picture 6">
            <a:extLst>
              <a:ext uri="{FF2B5EF4-FFF2-40B4-BE49-F238E27FC236}">
                <a16:creationId xmlns:a16="http://schemas.microsoft.com/office/drawing/2014/main" id="{EA528FD7-835F-4BA8-9F16-3CF4D8A9D24E}"/>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13410380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762"/>
            <a:ext cx="8229600" cy="639762"/>
          </a:xfrm>
        </p:spPr>
        <p:txBody>
          <a:bodyPr>
            <a:normAutofit/>
          </a:bodyPr>
          <a:lstStyle/>
          <a:p>
            <a:r>
              <a:rPr lang="en-US" sz="3200" b="1" dirty="0"/>
              <a:t>Indentation in Python</a:t>
            </a:r>
          </a:p>
        </p:txBody>
      </p:sp>
      <p:sp>
        <p:nvSpPr>
          <p:cNvPr id="3" name="Rectangle 2"/>
          <p:cNvSpPr/>
          <p:nvPr/>
        </p:nvSpPr>
        <p:spPr>
          <a:xfrm>
            <a:off x="381000" y="673099"/>
            <a:ext cx="8382000" cy="1703030"/>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For the ease of programming and to achieve simplicity, python doesn't allow the use of parentheses for the block level code. In Python, indentation is used to declare a block. If two statements are at the same indentation level, then they are the part of the same block.</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ED73EEF-7789-44A5-8764-38F80812A921}"/>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11162442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762000"/>
            <a:ext cx="8229600" cy="1287532"/>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The if statement is used to test a particular condition and if the condition is true, it executes a block of code known as if-block. The condition of if statement can be any valid logical expression which can be either evaluated to true or false.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04800" y="0"/>
            <a:ext cx="8230313" cy="859611"/>
          </a:xfrm>
          <a:prstGeom prst="rect">
            <a:avLst/>
          </a:prstGeom>
        </p:spPr>
      </p:pic>
      <p:pic>
        <p:nvPicPr>
          <p:cNvPr id="9218" name="Picture 2" descr="Python If-else stat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362200"/>
            <a:ext cx="35814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78E6B3D-F82C-4E41-9E8A-2E67AE0D1E9B}"/>
              </a:ext>
            </a:extLst>
          </p:cNvPr>
          <p:cNvPicPr>
            <a:picLocks noChangeAspect="1"/>
          </p:cNvPicPr>
          <p:nvPr/>
        </p:nvPicPr>
        <p:blipFill>
          <a:blip r:embed="rId4"/>
          <a:stretch>
            <a:fillRect/>
          </a:stretch>
        </p:blipFill>
        <p:spPr>
          <a:xfrm>
            <a:off x="8191500" y="51352"/>
            <a:ext cx="952500" cy="786848"/>
          </a:xfrm>
          <a:prstGeom prst="rect">
            <a:avLst/>
          </a:prstGeom>
        </p:spPr>
      </p:pic>
    </p:spTree>
    <p:extLst>
      <p:ext uri="{BB962C8B-B14F-4D97-AF65-F5344CB8AC3E}">
        <p14:creationId xmlns:p14="http://schemas.microsoft.com/office/powerpoint/2010/main" val="40768133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0"/>
            <a:ext cx="8230313" cy="859611"/>
          </a:xfrm>
          <a:prstGeom prst="rect">
            <a:avLst/>
          </a:prstGeom>
        </p:spPr>
      </p:pic>
      <p:sp>
        <p:nvSpPr>
          <p:cNvPr id="2" name="Rectangle 1"/>
          <p:cNvSpPr/>
          <p:nvPr/>
        </p:nvSpPr>
        <p:spPr>
          <a:xfrm>
            <a:off x="457200" y="897711"/>
            <a:ext cx="8001000" cy="5632311"/>
          </a:xfrm>
          <a:prstGeom prst="rect">
            <a:avLst/>
          </a:prstGeom>
        </p:spPr>
        <p:txBody>
          <a:bodyPr wrap="square">
            <a:spAutoFit/>
          </a:bodyPr>
          <a:lstStyle/>
          <a:p>
            <a:r>
              <a:rPr lang="en-US" dirty="0">
                <a:solidFill>
                  <a:srgbClr val="000000"/>
                </a:solidFill>
                <a:latin typeface="verdana" panose="020B0604030504040204" pitchFamily="34" charset="0"/>
              </a:rPr>
              <a:t>The syntax of the if-statement is…</a:t>
            </a:r>
          </a:p>
          <a:p>
            <a:endParaRPr lang="en-US" b="1" dirty="0">
              <a:solidFill>
                <a:srgbClr val="000000"/>
              </a:solidFill>
              <a:latin typeface="verdana" panose="020B0604030504040204" pitchFamily="34" charset="0"/>
            </a:endParaRPr>
          </a:p>
          <a:p>
            <a:r>
              <a:rPr lang="en-US" b="1" dirty="0"/>
              <a:t>if expression:  </a:t>
            </a:r>
          </a:p>
          <a:p>
            <a:r>
              <a:rPr lang="en-US" b="1" dirty="0"/>
              <a:t>    statement  </a:t>
            </a:r>
          </a:p>
          <a:p>
            <a:endParaRPr lang="en-US" dirty="0"/>
          </a:p>
          <a:p>
            <a:r>
              <a:rPr lang="en-US" b="1" dirty="0"/>
              <a:t>Example 1:</a:t>
            </a:r>
          </a:p>
          <a:p>
            <a:r>
              <a:rPr lang="en-US" dirty="0" err="1"/>
              <a:t>num</a:t>
            </a:r>
            <a:r>
              <a:rPr lang="en-US" dirty="0"/>
              <a:t> = int(input("enter the number?"))  </a:t>
            </a:r>
          </a:p>
          <a:p>
            <a:r>
              <a:rPr lang="en-US" b="1" dirty="0"/>
              <a:t>if</a:t>
            </a:r>
            <a:r>
              <a:rPr lang="en-US" dirty="0"/>
              <a:t> num%2 == 0:  </a:t>
            </a:r>
          </a:p>
          <a:p>
            <a:r>
              <a:rPr lang="en-US" dirty="0"/>
              <a:t>    </a:t>
            </a:r>
            <a:r>
              <a:rPr lang="en-US" b="1" dirty="0"/>
              <a:t>print</a:t>
            </a:r>
            <a:r>
              <a:rPr lang="en-US" dirty="0"/>
              <a:t>("Number is even")  </a:t>
            </a:r>
          </a:p>
          <a:p>
            <a:endParaRPr lang="en-US" b="1" dirty="0"/>
          </a:p>
          <a:p>
            <a:r>
              <a:rPr lang="en-US" b="1" dirty="0"/>
              <a:t>Example 1:</a:t>
            </a:r>
          </a:p>
          <a:p>
            <a:r>
              <a:rPr lang="en-US" dirty="0"/>
              <a:t>a = int(input("Enter a? "));  </a:t>
            </a:r>
          </a:p>
          <a:p>
            <a:r>
              <a:rPr lang="en-US" dirty="0"/>
              <a:t>b = int(input("Enter b? "));  </a:t>
            </a:r>
          </a:p>
          <a:p>
            <a:r>
              <a:rPr lang="en-US" dirty="0"/>
              <a:t>c = int(input("Enter c? "));  </a:t>
            </a:r>
          </a:p>
          <a:p>
            <a:r>
              <a:rPr lang="en-US" b="1" dirty="0"/>
              <a:t>if</a:t>
            </a:r>
            <a:r>
              <a:rPr lang="en-US" dirty="0"/>
              <a:t> a&gt;b </a:t>
            </a:r>
            <a:r>
              <a:rPr lang="en-US" b="1" dirty="0"/>
              <a:t>and</a:t>
            </a:r>
            <a:r>
              <a:rPr lang="en-US" dirty="0"/>
              <a:t> a&gt;c:  </a:t>
            </a:r>
          </a:p>
          <a:p>
            <a:r>
              <a:rPr lang="en-US" dirty="0"/>
              <a:t>    </a:t>
            </a:r>
            <a:r>
              <a:rPr lang="en-US" b="1" dirty="0"/>
              <a:t>print</a:t>
            </a:r>
            <a:r>
              <a:rPr lang="en-US" dirty="0"/>
              <a:t>("a is largest");  </a:t>
            </a:r>
          </a:p>
          <a:p>
            <a:r>
              <a:rPr lang="en-US" b="1" dirty="0"/>
              <a:t>if</a:t>
            </a:r>
            <a:r>
              <a:rPr lang="en-US" dirty="0"/>
              <a:t> b&gt;a </a:t>
            </a:r>
            <a:r>
              <a:rPr lang="en-US" b="1" dirty="0"/>
              <a:t>and</a:t>
            </a:r>
            <a:r>
              <a:rPr lang="en-US" dirty="0"/>
              <a:t> b&gt;c:  </a:t>
            </a:r>
          </a:p>
          <a:p>
            <a:r>
              <a:rPr lang="en-US" dirty="0"/>
              <a:t>    </a:t>
            </a:r>
            <a:r>
              <a:rPr lang="en-US" b="1" dirty="0"/>
              <a:t>print</a:t>
            </a:r>
            <a:r>
              <a:rPr lang="en-US" dirty="0"/>
              <a:t>("b is largest");  </a:t>
            </a:r>
          </a:p>
          <a:p>
            <a:r>
              <a:rPr lang="en-US" b="1" dirty="0"/>
              <a:t>if</a:t>
            </a:r>
            <a:r>
              <a:rPr lang="en-US" dirty="0"/>
              <a:t> c&gt;a </a:t>
            </a:r>
            <a:r>
              <a:rPr lang="en-US" b="1" dirty="0"/>
              <a:t>and</a:t>
            </a:r>
            <a:r>
              <a:rPr lang="en-US" dirty="0"/>
              <a:t> c&gt;b:  </a:t>
            </a:r>
          </a:p>
          <a:p>
            <a:r>
              <a:rPr lang="en-US" dirty="0"/>
              <a:t>    </a:t>
            </a:r>
            <a:r>
              <a:rPr lang="en-US" b="1" dirty="0"/>
              <a:t>print</a:t>
            </a:r>
            <a:r>
              <a:rPr lang="en-US" dirty="0"/>
              <a:t>("c is largest"); </a:t>
            </a:r>
          </a:p>
        </p:txBody>
      </p:sp>
      <p:pic>
        <p:nvPicPr>
          <p:cNvPr id="5" name="Picture 4">
            <a:extLst>
              <a:ext uri="{FF2B5EF4-FFF2-40B4-BE49-F238E27FC236}">
                <a16:creationId xmlns:a16="http://schemas.microsoft.com/office/drawing/2014/main" id="{79E1A66A-E240-4598-AA41-376CF776BF15}"/>
              </a:ext>
            </a:extLst>
          </p:cNvPr>
          <p:cNvPicPr>
            <a:picLocks noChangeAspect="1"/>
          </p:cNvPicPr>
          <p:nvPr/>
        </p:nvPicPr>
        <p:blipFill>
          <a:blip r:embed="rId3"/>
          <a:stretch>
            <a:fillRect/>
          </a:stretch>
        </p:blipFill>
        <p:spPr>
          <a:xfrm>
            <a:off x="8191500" y="51352"/>
            <a:ext cx="952500" cy="786848"/>
          </a:xfrm>
          <a:prstGeom prst="rect">
            <a:avLst/>
          </a:prstGeom>
        </p:spPr>
      </p:pic>
    </p:spTree>
    <p:extLst>
      <p:ext uri="{BB962C8B-B14F-4D97-AF65-F5344CB8AC3E}">
        <p14:creationId xmlns:p14="http://schemas.microsoft.com/office/powerpoint/2010/main" val="39452980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563562"/>
          </a:xfrm>
        </p:spPr>
        <p:txBody>
          <a:bodyPr>
            <a:normAutofit fontScale="90000"/>
          </a:bodyPr>
          <a:lstStyle/>
          <a:p>
            <a:r>
              <a:rPr lang="en-US" sz="3200" b="1" dirty="0"/>
              <a:t>The if-else statement</a:t>
            </a:r>
          </a:p>
        </p:txBody>
      </p:sp>
      <p:sp>
        <p:nvSpPr>
          <p:cNvPr id="3" name="Rectangle 2"/>
          <p:cNvSpPr/>
          <p:nvPr/>
        </p:nvSpPr>
        <p:spPr>
          <a:xfrm>
            <a:off x="304800" y="715962"/>
            <a:ext cx="8534400" cy="1698285"/>
          </a:xfrm>
          <a:prstGeom prst="rect">
            <a:avLst/>
          </a:prstGeom>
        </p:spPr>
        <p:txBody>
          <a:bodyPr wrap="square">
            <a:spAutoFit/>
          </a:bodyPr>
          <a:lstStyle/>
          <a:p>
            <a:pPr algn="just">
              <a:lnSpc>
                <a:spcPct val="150000"/>
              </a:lnSpc>
            </a:pPr>
            <a:r>
              <a:rPr lang="en-US" dirty="0">
                <a:solidFill>
                  <a:srgbClr val="000000"/>
                </a:solidFill>
                <a:latin typeface="verdana" panose="020B0604030504040204" pitchFamily="34" charset="0"/>
              </a:rPr>
              <a:t>The if-else statement provides an else block combined with the if statement which is executed in the false case of the condition.</a:t>
            </a:r>
          </a:p>
          <a:p>
            <a:pPr algn="just">
              <a:lnSpc>
                <a:spcPct val="150000"/>
              </a:lnSpc>
            </a:pPr>
            <a:r>
              <a:rPr lang="en-US" dirty="0">
                <a:solidFill>
                  <a:srgbClr val="000000"/>
                </a:solidFill>
                <a:latin typeface="verdana" panose="020B0604030504040204" pitchFamily="34" charset="0"/>
              </a:rPr>
              <a:t>If the condition is true, then the if-block is executed. Otherwise, the else-block is executed.</a:t>
            </a:r>
            <a:endParaRPr lang="en-US" b="0" i="0" dirty="0">
              <a:solidFill>
                <a:srgbClr val="000000"/>
              </a:solidFill>
              <a:effectLst/>
              <a:latin typeface="verdana" panose="020B0604030504040204" pitchFamily="34" charset="0"/>
            </a:endParaRPr>
          </a:p>
        </p:txBody>
      </p:sp>
      <p:pic>
        <p:nvPicPr>
          <p:cNvPr id="10242" name="Picture 2" descr="Python If-else stat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209800"/>
            <a:ext cx="3724275" cy="41498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4B8AEBF-94C0-4C27-A27B-66104C6786E7}"/>
              </a:ext>
            </a:extLst>
          </p:cNvPr>
          <p:cNvPicPr>
            <a:picLocks noChangeAspect="1"/>
          </p:cNvPicPr>
          <p:nvPr/>
        </p:nvPicPr>
        <p:blipFill>
          <a:blip r:embed="rId3"/>
          <a:stretch>
            <a:fillRect/>
          </a:stretch>
        </p:blipFill>
        <p:spPr>
          <a:xfrm>
            <a:off x="8191500" y="51352"/>
            <a:ext cx="952500" cy="786848"/>
          </a:xfrm>
          <a:prstGeom prst="rect">
            <a:avLst/>
          </a:prstGeom>
        </p:spPr>
      </p:pic>
    </p:spTree>
    <p:extLst>
      <p:ext uri="{BB962C8B-B14F-4D97-AF65-F5344CB8AC3E}">
        <p14:creationId xmlns:p14="http://schemas.microsoft.com/office/powerpoint/2010/main" val="16316810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63" y="33337"/>
            <a:ext cx="8230313" cy="774259"/>
          </a:xfrm>
          <a:prstGeom prst="rect">
            <a:avLst/>
          </a:prstGeom>
        </p:spPr>
      </p:pic>
      <p:sp>
        <p:nvSpPr>
          <p:cNvPr id="4" name="Rectangle 3"/>
          <p:cNvSpPr/>
          <p:nvPr/>
        </p:nvSpPr>
        <p:spPr>
          <a:xfrm>
            <a:off x="457200" y="807596"/>
            <a:ext cx="8229600" cy="369332"/>
          </a:xfrm>
          <a:prstGeom prst="rect">
            <a:avLst/>
          </a:prstGeom>
        </p:spPr>
        <p:txBody>
          <a:bodyPr wrap="square">
            <a:spAutoFit/>
          </a:bodyPr>
          <a:lstStyle/>
          <a:p>
            <a:r>
              <a:rPr lang="en-US" dirty="0">
                <a:solidFill>
                  <a:srgbClr val="000000"/>
                </a:solidFill>
                <a:latin typeface="Arial" panose="020B0604020202020204" pitchFamily="34" charset="0"/>
                <a:cs typeface="Arial" panose="020B0604020202020204" pitchFamily="34" charset="0"/>
              </a:rPr>
              <a:t>The syntax of the if-else statement is given below.</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466724" y="1371600"/>
            <a:ext cx="8067675" cy="1703030"/>
          </a:xfrm>
          <a:prstGeom prst="rect">
            <a:avLst/>
          </a:prstGeom>
        </p:spPr>
        <p:txBody>
          <a:bodyPr wrap="square">
            <a:spAutoFit/>
          </a:bodyPr>
          <a:lstStyle/>
          <a:p>
            <a:pPr>
              <a:lnSpc>
                <a:spcPct val="150000"/>
              </a:lnSpc>
            </a:pPr>
            <a:r>
              <a:rPr lang="en-US" b="1" dirty="0">
                <a:solidFill>
                  <a:srgbClr val="006699"/>
                </a:solidFill>
                <a:latin typeface="Arial" panose="020B0604020202020204" pitchFamily="34" charset="0"/>
                <a:cs typeface="Arial" panose="020B0604020202020204" pitchFamily="34" charset="0"/>
              </a:rPr>
              <a:t>if</a:t>
            </a:r>
            <a:r>
              <a:rPr lang="en-US" dirty="0">
                <a:solidFill>
                  <a:srgbClr val="000000"/>
                </a:solidFill>
                <a:latin typeface="Arial" panose="020B0604020202020204" pitchFamily="34" charset="0"/>
                <a:cs typeface="Arial" panose="020B0604020202020204" pitchFamily="34" charset="0"/>
              </a:rPr>
              <a:t> condition:  </a:t>
            </a:r>
          </a:p>
          <a:p>
            <a:pPr>
              <a:lnSpc>
                <a:spcPct val="150000"/>
              </a:lnSpc>
            </a:pPr>
            <a:r>
              <a:rPr lang="en-US" dirty="0">
                <a:solidFill>
                  <a:srgbClr val="000000"/>
                </a:solidFill>
                <a:latin typeface="Arial" panose="020B0604020202020204" pitchFamily="34" charset="0"/>
                <a:cs typeface="Arial" panose="020B0604020202020204" pitchFamily="34" charset="0"/>
              </a:rPr>
              <a:t>    </a:t>
            </a:r>
            <a:r>
              <a:rPr lang="en-US" dirty="0">
                <a:solidFill>
                  <a:srgbClr val="008200"/>
                </a:solidFill>
                <a:latin typeface="Arial" panose="020B0604020202020204" pitchFamily="34" charset="0"/>
                <a:cs typeface="Arial" panose="020B0604020202020204" pitchFamily="34" charset="0"/>
              </a:rPr>
              <a:t>#block of statements </a:t>
            </a:r>
            <a:r>
              <a:rPr lang="en-US" dirty="0">
                <a:solidFill>
                  <a:srgbClr val="000000"/>
                </a:solidFill>
                <a:latin typeface="Arial" panose="020B0604020202020204" pitchFamily="34" charset="0"/>
                <a:cs typeface="Arial" panose="020B0604020202020204" pitchFamily="34" charset="0"/>
              </a:rPr>
              <a:t>  </a:t>
            </a:r>
          </a:p>
          <a:p>
            <a:pPr>
              <a:lnSpc>
                <a:spcPct val="150000"/>
              </a:lnSpc>
            </a:pPr>
            <a:r>
              <a:rPr lang="en-US" b="1" dirty="0">
                <a:solidFill>
                  <a:srgbClr val="006699"/>
                </a:solidFill>
                <a:latin typeface="Arial" panose="020B0604020202020204" pitchFamily="34" charset="0"/>
                <a:cs typeface="Arial" panose="020B0604020202020204" pitchFamily="34" charset="0"/>
              </a:rPr>
              <a:t>else</a:t>
            </a:r>
            <a:r>
              <a:rPr lang="en-US" dirty="0">
                <a:solidFill>
                  <a:srgbClr val="000000"/>
                </a:solidFill>
                <a:latin typeface="Arial" panose="020B0604020202020204" pitchFamily="34" charset="0"/>
                <a:cs typeface="Arial" panose="020B0604020202020204" pitchFamily="34" charset="0"/>
              </a:rPr>
              <a:t>:   </a:t>
            </a:r>
          </a:p>
          <a:p>
            <a:pPr>
              <a:lnSpc>
                <a:spcPct val="150000"/>
              </a:lnSpc>
            </a:pPr>
            <a:r>
              <a:rPr lang="en-US" dirty="0">
                <a:solidFill>
                  <a:srgbClr val="000000"/>
                </a:solidFill>
                <a:latin typeface="Arial" panose="020B0604020202020204" pitchFamily="34" charset="0"/>
                <a:cs typeface="Arial" panose="020B0604020202020204" pitchFamily="34" charset="0"/>
              </a:rPr>
              <a:t>    </a:t>
            </a:r>
            <a:r>
              <a:rPr lang="en-US" dirty="0">
                <a:solidFill>
                  <a:srgbClr val="008200"/>
                </a:solidFill>
                <a:latin typeface="Arial" panose="020B0604020202020204" pitchFamily="34" charset="0"/>
                <a:cs typeface="Arial" panose="020B0604020202020204" pitchFamily="34" charset="0"/>
              </a:rPr>
              <a:t>#another block of statements (else-block) </a:t>
            </a:r>
            <a:r>
              <a:rPr lang="en-US" dirty="0">
                <a:solidFill>
                  <a:srgbClr val="000000"/>
                </a:solidFill>
                <a:latin typeface="Arial" panose="020B0604020202020204" pitchFamily="34" charset="0"/>
                <a:cs typeface="Arial" panose="020B0604020202020204" pitchFamily="34" charset="0"/>
              </a:rPr>
              <a:t>  </a:t>
            </a:r>
            <a:endParaRPr lang="en-US" b="0" i="0" dirty="0">
              <a:solidFill>
                <a:srgbClr val="000000"/>
              </a:solidFill>
              <a:effectLst/>
              <a:latin typeface="Arial" panose="020B0604020202020204" pitchFamily="34" charset="0"/>
              <a:cs typeface="Arial" panose="020B0604020202020204" pitchFamily="34" charset="0"/>
            </a:endParaRPr>
          </a:p>
        </p:txBody>
      </p:sp>
      <p:sp>
        <p:nvSpPr>
          <p:cNvPr id="6" name="Rectangle 5"/>
          <p:cNvSpPr/>
          <p:nvPr/>
        </p:nvSpPr>
        <p:spPr>
          <a:xfrm>
            <a:off x="471486" y="3581400"/>
            <a:ext cx="8229600" cy="300082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Example 1 : </a:t>
            </a:r>
            <a:r>
              <a:rPr lang="en-US" dirty="0">
                <a:latin typeface="Arial" panose="020B0604020202020204" pitchFamily="34" charset="0"/>
                <a:cs typeface="Arial" panose="020B0604020202020204" pitchFamily="34" charset="0"/>
              </a:rPr>
              <a:t>Program to check whether a person is eligible to vote or not.</a:t>
            </a:r>
          </a:p>
          <a:p>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age = int (input("Enter your age? "))  </a:t>
            </a:r>
          </a:p>
          <a:p>
            <a:pPr>
              <a:lnSpc>
                <a:spcPct val="150000"/>
              </a:lnSpc>
            </a:pP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age&gt;=18: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("You are eligible to vote !!");  </a:t>
            </a:r>
          </a:p>
          <a:p>
            <a:pPr>
              <a:lnSpc>
                <a:spcPct val="150000"/>
              </a:lnSpc>
            </a:pPr>
            <a:r>
              <a:rPr lang="en-US" b="1" dirty="0">
                <a:latin typeface="Arial" panose="020B0604020202020204" pitchFamily="34" charset="0"/>
                <a:cs typeface="Arial" panose="020B0604020202020204" pitchFamily="34" charset="0"/>
              </a:rPr>
              <a:t>else</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("Sorry! you have to wait !!");  </a:t>
            </a:r>
          </a:p>
          <a:p>
            <a:endParaRPr lang="en-US" b="0" i="0" dirty="0">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3746754-F6FB-42DF-90C3-EE6BF6B1B12C}"/>
              </a:ext>
            </a:extLst>
          </p:cNvPr>
          <p:cNvPicPr>
            <a:picLocks noChangeAspect="1"/>
          </p:cNvPicPr>
          <p:nvPr/>
        </p:nvPicPr>
        <p:blipFill>
          <a:blip r:embed="rId3"/>
          <a:stretch>
            <a:fillRect/>
          </a:stretch>
        </p:blipFill>
        <p:spPr>
          <a:xfrm>
            <a:off x="8191500" y="51352"/>
            <a:ext cx="952500" cy="786848"/>
          </a:xfrm>
          <a:prstGeom prst="rect">
            <a:avLst/>
          </a:prstGeom>
        </p:spPr>
      </p:pic>
    </p:spTree>
    <p:extLst>
      <p:ext uri="{BB962C8B-B14F-4D97-AF65-F5344CB8AC3E}">
        <p14:creationId xmlns:p14="http://schemas.microsoft.com/office/powerpoint/2010/main" val="32595816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4800" y="14288"/>
            <a:ext cx="8230313" cy="774259"/>
          </a:xfrm>
          <a:prstGeom prst="rect">
            <a:avLst/>
          </a:prstGeom>
        </p:spPr>
      </p:pic>
      <p:sp>
        <p:nvSpPr>
          <p:cNvPr id="5" name="Rectangle 4"/>
          <p:cNvSpPr/>
          <p:nvPr/>
        </p:nvSpPr>
        <p:spPr>
          <a:xfrm>
            <a:off x="457199" y="1219200"/>
            <a:ext cx="7925513" cy="3000821"/>
          </a:xfrm>
          <a:prstGeom prst="rect">
            <a:avLst/>
          </a:prstGeom>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Example 2: </a:t>
            </a:r>
            <a:r>
              <a:rPr lang="en-US" dirty="0">
                <a:latin typeface="Arial" panose="020B0604020202020204" pitchFamily="34" charset="0"/>
                <a:cs typeface="Arial" panose="020B0604020202020204" pitchFamily="34" charset="0"/>
              </a:rPr>
              <a:t>Program to check whether a number is even or not.</a:t>
            </a:r>
          </a:p>
          <a:p>
            <a:pPr>
              <a:lnSpc>
                <a:spcPct val="150000"/>
              </a:lnSpc>
            </a:pPr>
            <a:endParaRPr lang="en-US" b="0" i="0" dirty="0">
              <a:effectLst/>
              <a:latin typeface="Arial" panose="020B0604020202020204" pitchFamily="34" charset="0"/>
              <a:cs typeface="Arial" panose="020B0604020202020204" pitchFamily="34" charset="0"/>
            </a:endParaRPr>
          </a:p>
          <a:p>
            <a:pPr>
              <a:lnSpc>
                <a:spcPct val="150000"/>
              </a:lnSpc>
            </a:pPr>
            <a:r>
              <a:rPr lang="en-US" dirty="0" err="1">
                <a:latin typeface="Arial" panose="020B0604020202020204" pitchFamily="34" charset="0"/>
                <a:cs typeface="Arial" panose="020B0604020202020204" pitchFamily="34" charset="0"/>
              </a:rPr>
              <a:t>num</a:t>
            </a:r>
            <a:r>
              <a:rPr lang="en-US" dirty="0">
                <a:latin typeface="Arial" panose="020B0604020202020204" pitchFamily="34" charset="0"/>
                <a:cs typeface="Arial" panose="020B0604020202020204" pitchFamily="34" charset="0"/>
              </a:rPr>
              <a:t> = int(input("enter the number?"))  </a:t>
            </a:r>
          </a:p>
          <a:p>
            <a:pPr>
              <a:lnSpc>
                <a:spcPct val="150000"/>
              </a:lnSpc>
            </a:pP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num%2 == 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("Number is even...")  </a:t>
            </a:r>
          </a:p>
          <a:p>
            <a:pPr>
              <a:lnSpc>
                <a:spcPct val="150000"/>
              </a:lnSpc>
            </a:pPr>
            <a:r>
              <a:rPr lang="en-US" b="1" dirty="0">
                <a:latin typeface="Arial" panose="020B0604020202020204" pitchFamily="34" charset="0"/>
                <a:cs typeface="Arial" panose="020B0604020202020204" pitchFamily="34" charset="0"/>
              </a:rPr>
              <a:t>else</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("Number is odd...")  </a:t>
            </a:r>
          </a:p>
        </p:txBody>
      </p:sp>
      <p:pic>
        <p:nvPicPr>
          <p:cNvPr id="4" name="Picture 3">
            <a:extLst>
              <a:ext uri="{FF2B5EF4-FFF2-40B4-BE49-F238E27FC236}">
                <a16:creationId xmlns:a16="http://schemas.microsoft.com/office/drawing/2014/main" id="{BABBDCED-9236-4E5F-A951-724FD92CC981}"/>
              </a:ext>
            </a:extLst>
          </p:cNvPr>
          <p:cNvPicPr>
            <a:picLocks noChangeAspect="1"/>
          </p:cNvPicPr>
          <p:nvPr/>
        </p:nvPicPr>
        <p:blipFill>
          <a:blip r:embed="rId3"/>
          <a:stretch>
            <a:fillRect/>
          </a:stretch>
        </p:blipFill>
        <p:spPr>
          <a:xfrm>
            <a:off x="8191500" y="51352"/>
            <a:ext cx="952500" cy="786848"/>
          </a:xfrm>
          <a:prstGeom prst="rect">
            <a:avLst/>
          </a:prstGeom>
        </p:spPr>
      </p:pic>
    </p:spTree>
    <p:extLst>
      <p:ext uri="{BB962C8B-B14F-4D97-AF65-F5344CB8AC3E}">
        <p14:creationId xmlns:p14="http://schemas.microsoft.com/office/powerpoint/2010/main" val="40698255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39762"/>
          </a:xfrm>
        </p:spPr>
        <p:txBody>
          <a:bodyPr>
            <a:normAutofit/>
          </a:bodyPr>
          <a:lstStyle/>
          <a:p>
            <a:r>
              <a:rPr lang="en-US" sz="3200" b="1" dirty="0">
                <a:latin typeface="+mn-lt"/>
              </a:rPr>
              <a:t>The elif statement</a:t>
            </a:r>
          </a:p>
        </p:txBody>
      </p:sp>
      <p:sp>
        <p:nvSpPr>
          <p:cNvPr id="3" name="Rectangle 2"/>
          <p:cNvSpPr/>
          <p:nvPr/>
        </p:nvSpPr>
        <p:spPr>
          <a:xfrm>
            <a:off x="338136" y="668337"/>
            <a:ext cx="8196263" cy="4662815"/>
          </a:xfrm>
          <a:prstGeom prst="rect">
            <a:avLst/>
          </a:prstGeom>
        </p:spPr>
        <p:txBody>
          <a:bodyPr wrap="square">
            <a:spAutoFit/>
          </a:bodyPr>
          <a:lstStyle/>
          <a:p>
            <a:pPr>
              <a:lnSpc>
                <a:spcPct val="150000"/>
              </a:lnSpc>
            </a:pPr>
            <a:r>
              <a:rPr lang="en-US" dirty="0">
                <a:solidFill>
                  <a:srgbClr val="000000"/>
                </a:solidFill>
                <a:latin typeface="Arial" panose="020B0604020202020204" pitchFamily="34" charset="0"/>
                <a:cs typeface="Arial" panose="020B0604020202020204" pitchFamily="34" charset="0"/>
              </a:rPr>
              <a:t>The elif statement works like an if-else-if ladder statement in C. It must be succeeded by an if statement.</a:t>
            </a:r>
          </a:p>
          <a:p>
            <a:pPr>
              <a:lnSpc>
                <a:spcPct val="150000"/>
              </a:lnSpc>
            </a:pPr>
            <a:r>
              <a:rPr lang="en-US" dirty="0">
                <a:latin typeface="Arial" panose="020B0604020202020204" pitchFamily="34" charset="0"/>
                <a:cs typeface="Arial" panose="020B0604020202020204" pitchFamily="34" charset="0"/>
              </a:rPr>
              <a:t>The syntax of the elif statement is</a:t>
            </a:r>
          </a:p>
          <a:p>
            <a:pPr>
              <a:lnSpc>
                <a:spcPct val="150000"/>
              </a:lnSpc>
            </a:pP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expression 1:   </a:t>
            </a:r>
          </a:p>
          <a:p>
            <a:pPr>
              <a:lnSpc>
                <a:spcPct val="150000"/>
              </a:lnSpc>
            </a:pPr>
            <a:r>
              <a:rPr lang="en-US" dirty="0">
                <a:latin typeface="Arial" panose="020B0604020202020204" pitchFamily="34" charset="0"/>
                <a:cs typeface="Arial" panose="020B0604020202020204" pitchFamily="34" charset="0"/>
              </a:rPr>
              <a:t>    # block of statements   </a:t>
            </a:r>
          </a:p>
          <a:p>
            <a:pPr>
              <a:lnSpc>
                <a:spcPct val="150000"/>
              </a:lnSpc>
            </a:pPr>
            <a:r>
              <a:rPr lang="en-US" b="1" dirty="0">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expression 2:   </a:t>
            </a:r>
          </a:p>
          <a:p>
            <a:pPr>
              <a:lnSpc>
                <a:spcPct val="150000"/>
              </a:lnSpc>
            </a:pPr>
            <a:r>
              <a:rPr lang="en-US" dirty="0">
                <a:latin typeface="Arial" panose="020B0604020202020204" pitchFamily="34" charset="0"/>
                <a:cs typeface="Arial" panose="020B0604020202020204" pitchFamily="34" charset="0"/>
              </a:rPr>
              <a:t>    # block of statements   </a:t>
            </a:r>
          </a:p>
          <a:p>
            <a:pPr>
              <a:lnSpc>
                <a:spcPct val="150000"/>
              </a:lnSpc>
            </a:pPr>
            <a:r>
              <a:rPr lang="en-US" b="1" dirty="0">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expression 3:   </a:t>
            </a:r>
          </a:p>
          <a:p>
            <a:pPr>
              <a:lnSpc>
                <a:spcPct val="150000"/>
              </a:lnSpc>
            </a:pPr>
            <a:r>
              <a:rPr lang="en-US" dirty="0">
                <a:latin typeface="Arial" panose="020B0604020202020204" pitchFamily="34" charset="0"/>
                <a:cs typeface="Arial" panose="020B0604020202020204" pitchFamily="34" charset="0"/>
              </a:rPr>
              <a:t>    # block of statements   </a:t>
            </a:r>
          </a:p>
          <a:p>
            <a:pPr>
              <a:lnSpc>
                <a:spcPct val="150000"/>
              </a:lnSpc>
            </a:pPr>
            <a:r>
              <a:rPr lang="en-US" b="1" dirty="0">
                <a:latin typeface="Arial" panose="020B0604020202020204" pitchFamily="34" charset="0"/>
                <a:cs typeface="Arial" panose="020B0604020202020204" pitchFamily="34" charset="0"/>
              </a:rPr>
              <a:t>else</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 block of statements  </a:t>
            </a:r>
          </a:p>
        </p:txBody>
      </p:sp>
      <p:pic>
        <p:nvPicPr>
          <p:cNvPr id="4" name="Picture 3">
            <a:extLst>
              <a:ext uri="{FF2B5EF4-FFF2-40B4-BE49-F238E27FC236}">
                <a16:creationId xmlns:a16="http://schemas.microsoft.com/office/drawing/2014/main" id="{11FF41C2-6970-4EE9-899C-21E79A32A6FB}"/>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16032390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Python If-else stat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859612"/>
            <a:ext cx="4876800" cy="55411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0" y="0"/>
            <a:ext cx="8230313" cy="859611"/>
          </a:xfrm>
          <a:prstGeom prst="rect">
            <a:avLst/>
          </a:prstGeom>
        </p:spPr>
      </p:pic>
      <p:pic>
        <p:nvPicPr>
          <p:cNvPr id="4" name="Picture 3">
            <a:extLst>
              <a:ext uri="{FF2B5EF4-FFF2-40B4-BE49-F238E27FC236}">
                <a16:creationId xmlns:a16="http://schemas.microsoft.com/office/drawing/2014/main" id="{E2F979E5-10E3-4342-908F-29C4D509A9CF}"/>
              </a:ext>
            </a:extLst>
          </p:cNvPr>
          <p:cNvPicPr>
            <a:picLocks noChangeAspect="1"/>
          </p:cNvPicPr>
          <p:nvPr/>
        </p:nvPicPr>
        <p:blipFill>
          <a:blip r:embed="rId4"/>
          <a:stretch>
            <a:fillRect/>
          </a:stretch>
        </p:blipFill>
        <p:spPr>
          <a:xfrm>
            <a:off x="8191500" y="51352"/>
            <a:ext cx="952500" cy="786848"/>
          </a:xfrm>
          <a:prstGeom prst="rect">
            <a:avLst/>
          </a:prstGeom>
        </p:spPr>
      </p:pic>
    </p:spTree>
    <p:extLst>
      <p:ext uri="{BB962C8B-B14F-4D97-AF65-F5344CB8AC3E}">
        <p14:creationId xmlns:p14="http://schemas.microsoft.com/office/powerpoint/2010/main" val="23410762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2793" y="4762"/>
            <a:ext cx="8230313" cy="609600"/>
          </a:xfrm>
          <a:prstGeom prst="rect">
            <a:avLst/>
          </a:prstGeom>
        </p:spPr>
      </p:pic>
      <p:sp>
        <p:nvSpPr>
          <p:cNvPr id="2" name="Rectangle 1"/>
          <p:cNvSpPr/>
          <p:nvPr/>
        </p:nvSpPr>
        <p:spPr>
          <a:xfrm>
            <a:off x="467080" y="859611"/>
            <a:ext cx="8676919" cy="4247317"/>
          </a:xfrm>
          <a:prstGeom prst="rect">
            <a:avLst/>
          </a:prstGeom>
        </p:spPr>
        <p:txBody>
          <a:bodyPr wrap="square">
            <a:spAutoFit/>
          </a:bodyPr>
          <a:lstStyle/>
          <a:p>
            <a:pPr>
              <a:lnSpc>
                <a:spcPct val="150000"/>
              </a:lnSpc>
            </a:pPr>
            <a:r>
              <a:rPr lang="en-US" b="1" dirty="0">
                <a:solidFill>
                  <a:srgbClr val="610B4B"/>
                </a:solidFill>
                <a:latin typeface="Arial" panose="020B0604020202020204" pitchFamily="34" charset="0"/>
                <a:cs typeface="Arial" panose="020B0604020202020204" pitchFamily="34" charset="0"/>
              </a:rPr>
              <a:t>Example 1:</a:t>
            </a:r>
          </a:p>
          <a:p>
            <a:pPr>
              <a:lnSpc>
                <a:spcPct val="150000"/>
              </a:lnSpc>
            </a:pPr>
            <a:r>
              <a:rPr lang="en-US" dirty="0">
                <a:latin typeface="Arial" panose="020B0604020202020204" pitchFamily="34" charset="0"/>
                <a:cs typeface="Arial" panose="020B0604020202020204" pitchFamily="34" charset="0"/>
              </a:rPr>
              <a:t>number = int(input("Enter the number?"))  </a:t>
            </a:r>
          </a:p>
          <a:p>
            <a:pPr>
              <a:lnSpc>
                <a:spcPct val="150000"/>
              </a:lnSpc>
            </a:pP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number==10: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("number is equals to 10")  </a:t>
            </a:r>
          </a:p>
          <a:p>
            <a:pPr>
              <a:lnSpc>
                <a:spcPct val="150000"/>
              </a:lnSpc>
            </a:pPr>
            <a:r>
              <a:rPr lang="en-US" b="1" dirty="0">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number==50: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("number is equal to 50") </a:t>
            </a:r>
          </a:p>
          <a:p>
            <a:pPr>
              <a:lnSpc>
                <a:spcPct val="150000"/>
              </a:lnSpc>
            </a:pPr>
            <a:r>
              <a:rPr lang="en-US" b="1" dirty="0">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number==100: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("number is equal to 100")  </a:t>
            </a:r>
          </a:p>
          <a:p>
            <a:pPr>
              <a:lnSpc>
                <a:spcPct val="150000"/>
              </a:lnSpc>
            </a:pPr>
            <a:r>
              <a:rPr lang="en-US" b="1" dirty="0">
                <a:latin typeface="Arial" panose="020B0604020202020204" pitchFamily="34" charset="0"/>
                <a:cs typeface="Arial" panose="020B0604020202020204" pitchFamily="34" charset="0"/>
              </a:rPr>
              <a:t>else</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("number is not equal to 10, 50 or 100") </a:t>
            </a:r>
          </a:p>
        </p:txBody>
      </p:sp>
      <p:pic>
        <p:nvPicPr>
          <p:cNvPr id="4" name="Picture 3">
            <a:extLst>
              <a:ext uri="{FF2B5EF4-FFF2-40B4-BE49-F238E27FC236}">
                <a16:creationId xmlns:a16="http://schemas.microsoft.com/office/drawing/2014/main" id="{A7A92DC8-DE2B-462C-863E-CCA82B188BF0}"/>
              </a:ext>
            </a:extLst>
          </p:cNvPr>
          <p:cNvPicPr>
            <a:picLocks noChangeAspect="1"/>
          </p:cNvPicPr>
          <p:nvPr/>
        </p:nvPicPr>
        <p:blipFill>
          <a:blip r:embed="rId3"/>
          <a:stretch>
            <a:fillRect/>
          </a:stretch>
        </p:blipFill>
        <p:spPr>
          <a:xfrm>
            <a:off x="8191500" y="51352"/>
            <a:ext cx="952500" cy="786848"/>
          </a:xfrm>
          <a:prstGeom prst="rect">
            <a:avLst/>
          </a:prstGeom>
        </p:spPr>
      </p:pic>
    </p:spTree>
    <p:extLst>
      <p:ext uri="{BB962C8B-B14F-4D97-AF65-F5344CB8AC3E}">
        <p14:creationId xmlns:p14="http://schemas.microsoft.com/office/powerpoint/2010/main" val="37256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B98FB-DF5E-4DE7-8045-6E81D3382C1B}"/>
              </a:ext>
            </a:extLst>
          </p:cNvPr>
          <p:cNvSpPr>
            <a:spLocks noGrp="1"/>
          </p:cNvSpPr>
          <p:nvPr>
            <p:ph type="subTitle" idx="1"/>
          </p:nvPr>
        </p:nvSpPr>
        <p:spPr>
          <a:xfrm>
            <a:off x="228600" y="6626"/>
            <a:ext cx="8610600" cy="533400"/>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Python</a:t>
            </a:r>
            <a:endParaRPr lang="en-IN" sz="28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A44A76D-CE29-415A-B90D-BDAF9A2DC3FF}"/>
              </a:ext>
            </a:extLst>
          </p:cNvPr>
          <p:cNvSpPr/>
          <p:nvPr/>
        </p:nvSpPr>
        <p:spPr>
          <a:xfrm>
            <a:off x="304800" y="540026"/>
            <a:ext cx="8153400" cy="461665"/>
          </a:xfrm>
          <a:prstGeom prst="rect">
            <a:avLst/>
          </a:prstGeom>
        </p:spPr>
        <p:txBody>
          <a:bodyPr wrap="square">
            <a:spAutoFit/>
          </a:bodyPr>
          <a:lstStyle/>
          <a:p>
            <a:r>
              <a:rPr lang="en-IN" sz="2400" b="1" dirty="0">
                <a:solidFill>
                  <a:srgbClr val="0070C0"/>
                </a:solidFill>
                <a:latin typeface="Arial" panose="020B0604020202020204" pitchFamily="34" charset="0"/>
                <a:cs typeface="Arial" panose="020B0604020202020204" pitchFamily="34" charset="0"/>
              </a:rPr>
              <a:t>Python Keywords List</a:t>
            </a:r>
          </a:p>
        </p:txBody>
      </p:sp>
      <p:pic>
        <p:nvPicPr>
          <p:cNvPr id="6" name="Picture 5">
            <a:extLst>
              <a:ext uri="{FF2B5EF4-FFF2-40B4-BE49-F238E27FC236}">
                <a16:creationId xmlns:a16="http://schemas.microsoft.com/office/drawing/2014/main" id="{B63470A9-D93F-4678-BAD3-BEBB66DA808D}"/>
              </a:ext>
            </a:extLst>
          </p:cNvPr>
          <p:cNvPicPr>
            <a:picLocks noChangeAspect="1"/>
          </p:cNvPicPr>
          <p:nvPr/>
        </p:nvPicPr>
        <p:blipFill>
          <a:blip r:embed="rId2"/>
          <a:stretch>
            <a:fillRect/>
          </a:stretch>
        </p:blipFill>
        <p:spPr>
          <a:xfrm>
            <a:off x="8182389" y="6626"/>
            <a:ext cx="952500" cy="755374"/>
          </a:xfrm>
          <a:prstGeom prst="rect">
            <a:avLst/>
          </a:prstGeom>
        </p:spPr>
      </p:pic>
      <p:graphicFrame>
        <p:nvGraphicFramePr>
          <p:cNvPr id="2" name="Table 1">
            <a:extLst>
              <a:ext uri="{FF2B5EF4-FFF2-40B4-BE49-F238E27FC236}">
                <a16:creationId xmlns:a16="http://schemas.microsoft.com/office/drawing/2014/main" id="{27264B6B-7C73-46DE-A54A-BDF6E8523629}"/>
              </a:ext>
            </a:extLst>
          </p:cNvPr>
          <p:cNvGraphicFramePr>
            <a:graphicFrameLocks noGrp="1"/>
          </p:cNvGraphicFramePr>
          <p:nvPr>
            <p:extLst>
              <p:ext uri="{D42A27DB-BD31-4B8C-83A1-F6EECF244321}">
                <p14:modId xmlns:p14="http://schemas.microsoft.com/office/powerpoint/2010/main" val="1391661669"/>
              </p:ext>
            </p:extLst>
          </p:nvPr>
        </p:nvGraphicFramePr>
        <p:xfrm>
          <a:off x="457199" y="1371600"/>
          <a:ext cx="7725190" cy="4944294"/>
        </p:xfrm>
        <a:graphic>
          <a:graphicData uri="http://schemas.openxmlformats.org/drawingml/2006/table">
            <a:tbl>
              <a:tblPr/>
              <a:tblGrid>
                <a:gridCol w="1545038">
                  <a:extLst>
                    <a:ext uri="{9D8B030D-6E8A-4147-A177-3AD203B41FA5}">
                      <a16:colId xmlns:a16="http://schemas.microsoft.com/office/drawing/2014/main" val="2244217197"/>
                    </a:ext>
                  </a:extLst>
                </a:gridCol>
                <a:gridCol w="1545038">
                  <a:extLst>
                    <a:ext uri="{9D8B030D-6E8A-4147-A177-3AD203B41FA5}">
                      <a16:colId xmlns:a16="http://schemas.microsoft.com/office/drawing/2014/main" val="3790382027"/>
                    </a:ext>
                  </a:extLst>
                </a:gridCol>
                <a:gridCol w="1545038">
                  <a:extLst>
                    <a:ext uri="{9D8B030D-6E8A-4147-A177-3AD203B41FA5}">
                      <a16:colId xmlns:a16="http://schemas.microsoft.com/office/drawing/2014/main" val="3720331745"/>
                    </a:ext>
                  </a:extLst>
                </a:gridCol>
                <a:gridCol w="1545038">
                  <a:extLst>
                    <a:ext uri="{9D8B030D-6E8A-4147-A177-3AD203B41FA5}">
                      <a16:colId xmlns:a16="http://schemas.microsoft.com/office/drawing/2014/main" val="1560609058"/>
                    </a:ext>
                  </a:extLst>
                </a:gridCol>
                <a:gridCol w="1545038">
                  <a:extLst>
                    <a:ext uri="{9D8B030D-6E8A-4147-A177-3AD203B41FA5}">
                      <a16:colId xmlns:a16="http://schemas.microsoft.com/office/drawing/2014/main" val="2493805306"/>
                    </a:ext>
                  </a:extLst>
                </a:gridCol>
              </a:tblGrid>
              <a:tr h="664029">
                <a:tc>
                  <a:txBody>
                    <a:bodyPr/>
                    <a:lstStyle/>
                    <a:p>
                      <a:r>
                        <a:rPr lang="en-IN" sz="2400">
                          <a:effectLst/>
                        </a:rPr>
                        <a:t>False</a:t>
                      </a:r>
                    </a:p>
                  </a:txBody>
                  <a:tcPr marL="228600" marR="228600" marT="114300" marB="114300" anchor="ctr">
                    <a:lnL>
                      <a:noFill/>
                    </a:lnL>
                    <a:lnR>
                      <a:noFill/>
                    </a:lnR>
                    <a:lnT>
                      <a:noFill/>
                    </a:lnT>
                    <a:lnB>
                      <a:noFill/>
                    </a:lnB>
                    <a:solidFill>
                      <a:srgbClr val="F8FAFF"/>
                    </a:solidFill>
                  </a:tcPr>
                </a:tc>
                <a:tc>
                  <a:txBody>
                    <a:bodyPr/>
                    <a:lstStyle/>
                    <a:p>
                      <a:r>
                        <a:rPr lang="en-IN" sz="2400">
                          <a:effectLst/>
                        </a:rPr>
                        <a:t>await</a:t>
                      </a:r>
                    </a:p>
                  </a:txBody>
                  <a:tcPr marL="228600" marR="228600" marT="114300" marB="114300" anchor="ctr">
                    <a:lnL>
                      <a:noFill/>
                    </a:lnL>
                    <a:lnR>
                      <a:noFill/>
                    </a:lnR>
                    <a:lnT>
                      <a:noFill/>
                    </a:lnT>
                    <a:lnB>
                      <a:noFill/>
                    </a:lnB>
                    <a:solidFill>
                      <a:srgbClr val="F8FAFF"/>
                    </a:solidFill>
                  </a:tcPr>
                </a:tc>
                <a:tc>
                  <a:txBody>
                    <a:bodyPr/>
                    <a:lstStyle/>
                    <a:p>
                      <a:r>
                        <a:rPr lang="en-IN" sz="2400" dirty="0">
                          <a:effectLst/>
                        </a:rPr>
                        <a:t>else</a:t>
                      </a:r>
                    </a:p>
                  </a:txBody>
                  <a:tcPr marL="228600" marR="228600" marT="114300" marB="114300" anchor="ctr">
                    <a:lnL>
                      <a:noFill/>
                    </a:lnL>
                    <a:lnR>
                      <a:noFill/>
                    </a:lnR>
                    <a:lnT>
                      <a:noFill/>
                    </a:lnT>
                    <a:lnB>
                      <a:noFill/>
                    </a:lnB>
                    <a:solidFill>
                      <a:srgbClr val="F8FAFF"/>
                    </a:solidFill>
                  </a:tcPr>
                </a:tc>
                <a:tc>
                  <a:txBody>
                    <a:bodyPr/>
                    <a:lstStyle/>
                    <a:p>
                      <a:r>
                        <a:rPr lang="en-IN" sz="2400">
                          <a:effectLst/>
                        </a:rPr>
                        <a:t>import</a:t>
                      </a:r>
                    </a:p>
                  </a:txBody>
                  <a:tcPr marL="228600" marR="228600" marT="114300" marB="114300" anchor="ctr">
                    <a:lnL>
                      <a:noFill/>
                    </a:lnL>
                    <a:lnR>
                      <a:noFill/>
                    </a:lnR>
                    <a:lnT>
                      <a:noFill/>
                    </a:lnT>
                    <a:lnB>
                      <a:noFill/>
                    </a:lnB>
                    <a:solidFill>
                      <a:srgbClr val="F8FAFF"/>
                    </a:solidFill>
                  </a:tcPr>
                </a:tc>
                <a:tc>
                  <a:txBody>
                    <a:bodyPr/>
                    <a:lstStyle/>
                    <a:p>
                      <a:r>
                        <a:rPr lang="en-IN" sz="2400">
                          <a:effectLst/>
                        </a:rPr>
                        <a:t>pass</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053289754"/>
                  </a:ext>
                </a:extLst>
              </a:tr>
              <a:tr h="664029">
                <a:tc>
                  <a:txBody>
                    <a:bodyPr/>
                    <a:lstStyle/>
                    <a:p>
                      <a:r>
                        <a:rPr lang="en-IN" sz="2400">
                          <a:effectLst/>
                        </a:rPr>
                        <a:t>None</a:t>
                      </a:r>
                    </a:p>
                  </a:txBody>
                  <a:tcPr marL="228600" marR="228600" marT="114300" marB="114300" anchor="ctr">
                    <a:lnL>
                      <a:noFill/>
                    </a:lnL>
                    <a:lnR>
                      <a:noFill/>
                    </a:lnR>
                    <a:lnT>
                      <a:noFill/>
                    </a:lnT>
                    <a:lnB>
                      <a:noFill/>
                    </a:lnB>
                    <a:solidFill>
                      <a:srgbClr val="F8FAFF"/>
                    </a:solidFill>
                  </a:tcPr>
                </a:tc>
                <a:tc>
                  <a:txBody>
                    <a:bodyPr/>
                    <a:lstStyle/>
                    <a:p>
                      <a:r>
                        <a:rPr lang="en-IN" sz="2400">
                          <a:effectLst/>
                        </a:rPr>
                        <a:t>break</a:t>
                      </a:r>
                    </a:p>
                  </a:txBody>
                  <a:tcPr marL="228600" marR="228600" marT="114300" marB="114300" anchor="ctr">
                    <a:lnL>
                      <a:noFill/>
                    </a:lnL>
                    <a:lnR>
                      <a:noFill/>
                    </a:lnR>
                    <a:lnT>
                      <a:noFill/>
                    </a:lnT>
                    <a:lnB>
                      <a:noFill/>
                    </a:lnB>
                    <a:solidFill>
                      <a:srgbClr val="F8FAFF"/>
                    </a:solidFill>
                  </a:tcPr>
                </a:tc>
                <a:tc>
                  <a:txBody>
                    <a:bodyPr/>
                    <a:lstStyle/>
                    <a:p>
                      <a:r>
                        <a:rPr lang="en-IN" sz="2400" dirty="0">
                          <a:effectLst/>
                        </a:rPr>
                        <a:t>except</a:t>
                      </a:r>
                    </a:p>
                  </a:txBody>
                  <a:tcPr marL="228600" marR="228600" marT="114300" marB="114300" anchor="ctr">
                    <a:lnL>
                      <a:noFill/>
                    </a:lnL>
                    <a:lnR>
                      <a:noFill/>
                    </a:lnR>
                    <a:lnT>
                      <a:noFill/>
                    </a:lnT>
                    <a:lnB>
                      <a:noFill/>
                    </a:lnB>
                    <a:solidFill>
                      <a:srgbClr val="F8FAFF"/>
                    </a:solidFill>
                  </a:tcPr>
                </a:tc>
                <a:tc>
                  <a:txBody>
                    <a:bodyPr/>
                    <a:lstStyle/>
                    <a:p>
                      <a:r>
                        <a:rPr lang="en-IN" sz="2400">
                          <a:effectLst/>
                        </a:rPr>
                        <a:t>in</a:t>
                      </a:r>
                    </a:p>
                  </a:txBody>
                  <a:tcPr marL="228600" marR="228600" marT="114300" marB="114300" anchor="ctr">
                    <a:lnL>
                      <a:noFill/>
                    </a:lnL>
                    <a:lnR>
                      <a:noFill/>
                    </a:lnR>
                    <a:lnT>
                      <a:noFill/>
                    </a:lnT>
                    <a:lnB>
                      <a:noFill/>
                    </a:lnB>
                    <a:solidFill>
                      <a:srgbClr val="F8FAFF"/>
                    </a:solidFill>
                  </a:tcPr>
                </a:tc>
                <a:tc>
                  <a:txBody>
                    <a:bodyPr/>
                    <a:lstStyle/>
                    <a:p>
                      <a:r>
                        <a:rPr lang="en-IN" sz="2400">
                          <a:effectLst/>
                        </a:rPr>
                        <a:t>raise</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286856286"/>
                  </a:ext>
                </a:extLst>
              </a:tr>
              <a:tr h="664029">
                <a:tc>
                  <a:txBody>
                    <a:bodyPr/>
                    <a:lstStyle/>
                    <a:p>
                      <a:r>
                        <a:rPr lang="en-IN" sz="2400">
                          <a:effectLst/>
                        </a:rPr>
                        <a:t>True</a:t>
                      </a:r>
                    </a:p>
                  </a:txBody>
                  <a:tcPr marL="228600" marR="228600" marT="114300" marB="114300" anchor="ctr">
                    <a:lnL>
                      <a:noFill/>
                    </a:lnL>
                    <a:lnR>
                      <a:noFill/>
                    </a:lnR>
                    <a:lnT>
                      <a:noFill/>
                    </a:lnT>
                    <a:lnB>
                      <a:noFill/>
                    </a:lnB>
                    <a:solidFill>
                      <a:srgbClr val="F8FAFF"/>
                    </a:solidFill>
                  </a:tcPr>
                </a:tc>
                <a:tc>
                  <a:txBody>
                    <a:bodyPr/>
                    <a:lstStyle/>
                    <a:p>
                      <a:r>
                        <a:rPr lang="en-IN" sz="2400">
                          <a:effectLst/>
                        </a:rPr>
                        <a:t>class</a:t>
                      </a:r>
                    </a:p>
                  </a:txBody>
                  <a:tcPr marL="228600" marR="228600" marT="114300" marB="114300" anchor="ctr">
                    <a:lnL>
                      <a:noFill/>
                    </a:lnL>
                    <a:lnR>
                      <a:noFill/>
                    </a:lnR>
                    <a:lnT>
                      <a:noFill/>
                    </a:lnT>
                    <a:lnB>
                      <a:noFill/>
                    </a:lnB>
                    <a:solidFill>
                      <a:srgbClr val="F8FAFF"/>
                    </a:solidFill>
                  </a:tcPr>
                </a:tc>
                <a:tc>
                  <a:txBody>
                    <a:bodyPr/>
                    <a:lstStyle/>
                    <a:p>
                      <a:r>
                        <a:rPr lang="en-IN" sz="2400" dirty="0">
                          <a:effectLst/>
                        </a:rPr>
                        <a:t>finally</a:t>
                      </a:r>
                    </a:p>
                  </a:txBody>
                  <a:tcPr marL="228600" marR="228600" marT="114300" marB="114300" anchor="ctr">
                    <a:lnL>
                      <a:noFill/>
                    </a:lnL>
                    <a:lnR>
                      <a:noFill/>
                    </a:lnR>
                    <a:lnT>
                      <a:noFill/>
                    </a:lnT>
                    <a:lnB>
                      <a:noFill/>
                    </a:lnB>
                    <a:solidFill>
                      <a:srgbClr val="F8FAFF"/>
                    </a:solidFill>
                  </a:tcPr>
                </a:tc>
                <a:tc>
                  <a:txBody>
                    <a:bodyPr/>
                    <a:lstStyle/>
                    <a:p>
                      <a:r>
                        <a:rPr lang="en-IN" sz="2400">
                          <a:effectLst/>
                        </a:rPr>
                        <a:t>is</a:t>
                      </a:r>
                    </a:p>
                  </a:txBody>
                  <a:tcPr marL="228600" marR="228600" marT="114300" marB="114300" anchor="ctr">
                    <a:lnL>
                      <a:noFill/>
                    </a:lnL>
                    <a:lnR>
                      <a:noFill/>
                    </a:lnR>
                    <a:lnT>
                      <a:noFill/>
                    </a:lnT>
                    <a:lnB>
                      <a:noFill/>
                    </a:lnB>
                    <a:solidFill>
                      <a:srgbClr val="F8FAFF"/>
                    </a:solidFill>
                  </a:tcPr>
                </a:tc>
                <a:tc>
                  <a:txBody>
                    <a:bodyPr/>
                    <a:lstStyle/>
                    <a:p>
                      <a:r>
                        <a:rPr lang="en-IN" sz="2400">
                          <a:effectLst/>
                        </a:rPr>
                        <a:t>return</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132365786"/>
                  </a:ext>
                </a:extLst>
              </a:tr>
              <a:tr h="664029">
                <a:tc>
                  <a:txBody>
                    <a:bodyPr/>
                    <a:lstStyle/>
                    <a:p>
                      <a:r>
                        <a:rPr lang="en-IN" sz="2400">
                          <a:effectLst/>
                        </a:rPr>
                        <a:t>and</a:t>
                      </a:r>
                    </a:p>
                  </a:txBody>
                  <a:tcPr marL="228600" marR="228600" marT="114300" marB="114300" anchor="ctr">
                    <a:lnL>
                      <a:noFill/>
                    </a:lnL>
                    <a:lnR>
                      <a:noFill/>
                    </a:lnR>
                    <a:lnT>
                      <a:noFill/>
                    </a:lnT>
                    <a:lnB>
                      <a:noFill/>
                    </a:lnB>
                    <a:solidFill>
                      <a:srgbClr val="F8FAFF"/>
                    </a:solidFill>
                  </a:tcPr>
                </a:tc>
                <a:tc>
                  <a:txBody>
                    <a:bodyPr/>
                    <a:lstStyle/>
                    <a:p>
                      <a:r>
                        <a:rPr lang="en-IN" sz="2400">
                          <a:effectLst/>
                        </a:rPr>
                        <a:t>continue</a:t>
                      </a:r>
                    </a:p>
                  </a:txBody>
                  <a:tcPr marL="228600" marR="228600" marT="114300" marB="114300" anchor="ctr">
                    <a:lnL>
                      <a:noFill/>
                    </a:lnL>
                    <a:lnR>
                      <a:noFill/>
                    </a:lnR>
                    <a:lnT>
                      <a:noFill/>
                    </a:lnT>
                    <a:lnB>
                      <a:noFill/>
                    </a:lnB>
                    <a:solidFill>
                      <a:srgbClr val="F8FAFF"/>
                    </a:solidFill>
                  </a:tcPr>
                </a:tc>
                <a:tc>
                  <a:txBody>
                    <a:bodyPr/>
                    <a:lstStyle/>
                    <a:p>
                      <a:r>
                        <a:rPr lang="en-IN" sz="2400">
                          <a:effectLst/>
                        </a:rPr>
                        <a:t>for</a:t>
                      </a:r>
                    </a:p>
                  </a:txBody>
                  <a:tcPr marL="228600" marR="228600" marT="114300" marB="114300" anchor="ctr">
                    <a:lnL>
                      <a:noFill/>
                    </a:lnL>
                    <a:lnR>
                      <a:noFill/>
                    </a:lnR>
                    <a:lnT>
                      <a:noFill/>
                    </a:lnT>
                    <a:lnB>
                      <a:noFill/>
                    </a:lnB>
                    <a:solidFill>
                      <a:srgbClr val="F8FAFF"/>
                    </a:solidFill>
                  </a:tcPr>
                </a:tc>
                <a:tc>
                  <a:txBody>
                    <a:bodyPr/>
                    <a:lstStyle/>
                    <a:p>
                      <a:r>
                        <a:rPr lang="en-IN" sz="2400">
                          <a:effectLst/>
                        </a:rPr>
                        <a:t>lambda</a:t>
                      </a:r>
                    </a:p>
                  </a:txBody>
                  <a:tcPr marL="228600" marR="228600" marT="114300" marB="114300" anchor="ctr">
                    <a:lnL>
                      <a:noFill/>
                    </a:lnL>
                    <a:lnR>
                      <a:noFill/>
                    </a:lnR>
                    <a:lnT>
                      <a:noFill/>
                    </a:lnT>
                    <a:lnB>
                      <a:noFill/>
                    </a:lnB>
                    <a:solidFill>
                      <a:srgbClr val="F8FAFF"/>
                    </a:solidFill>
                  </a:tcPr>
                </a:tc>
                <a:tc>
                  <a:txBody>
                    <a:bodyPr/>
                    <a:lstStyle/>
                    <a:p>
                      <a:r>
                        <a:rPr lang="en-IN" sz="2400">
                          <a:effectLst/>
                        </a:rPr>
                        <a:t>try</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003265129"/>
                  </a:ext>
                </a:extLst>
              </a:tr>
              <a:tr h="664029">
                <a:tc>
                  <a:txBody>
                    <a:bodyPr/>
                    <a:lstStyle/>
                    <a:p>
                      <a:r>
                        <a:rPr lang="en-IN" sz="2400">
                          <a:effectLst/>
                        </a:rPr>
                        <a:t>as</a:t>
                      </a:r>
                    </a:p>
                  </a:txBody>
                  <a:tcPr marL="228600" marR="228600" marT="114300" marB="114300" anchor="ctr">
                    <a:lnL>
                      <a:noFill/>
                    </a:lnL>
                    <a:lnR>
                      <a:noFill/>
                    </a:lnR>
                    <a:lnT>
                      <a:noFill/>
                    </a:lnT>
                    <a:lnB>
                      <a:noFill/>
                    </a:lnB>
                    <a:solidFill>
                      <a:srgbClr val="F8FAFF"/>
                    </a:solidFill>
                  </a:tcPr>
                </a:tc>
                <a:tc>
                  <a:txBody>
                    <a:bodyPr/>
                    <a:lstStyle/>
                    <a:p>
                      <a:r>
                        <a:rPr lang="en-IN" sz="2400">
                          <a:effectLst/>
                        </a:rPr>
                        <a:t>def</a:t>
                      </a:r>
                    </a:p>
                  </a:txBody>
                  <a:tcPr marL="228600" marR="228600" marT="114300" marB="114300" anchor="ctr">
                    <a:lnL>
                      <a:noFill/>
                    </a:lnL>
                    <a:lnR>
                      <a:noFill/>
                    </a:lnR>
                    <a:lnT>
                      <a:noFill/>
                    </a:lnT>
                    <a:lnB>
                      <a:noFill/>
                    </a:lnB>
                    <a:solidFill>
                      <a:srgbClr val="F8FAFF"/>
                    </a:solidFill>
                  </a:tcPr>
                </a:tc>
                <a:tc>
                  <a:txBody>
                    <a:bodyPr/>
                    <a:lstStyle/>
                    <a:p>
                      <a:r>
                        <a:rPr lang="en-IN" sz="2400">
                          <a:effectLst/>
                        </a:rPr>
                        <a:t>from</a:t>
                      </a:r>
                    </a:p>
                  </a:txBody>
                  <a:tcPr marL="228600" marR="228600" marT="114300" marB="114300" anchor="ctr">
                    <a:lnL>
                      <a:noFill/>
                    </a:lnL>
                    <a:lnR>
                      <a:noFill/>
                    </a:lnR>
                    <a:lnT>
                      <a:noFill/>
                    </a:lnT>
                    <a:lnB>
                      <a:noFill/>
                    </a:lnB>
                    <a:solidFill>
                      <a:srgbClr val="F8FAFF"/>
                    </a:solidFill>
                  </a:tcPr>
                </a:tc>
                <a:tc>
                  <a:txBody>
                    <a:bodyPr/>
                    <a:lstStyle/>
                    <a:p>
                      <a:r>
                        <a:rPr lang="en-IN" sz="2400">
                          <a:effectLst/>
                        </a:rPr>
                        <a:t>nonlocal</a:t>
                      </a:r>
                    </a:p>
                  </a:txBody>
                  <a:tcPr marL="228600" marR="228600" marT="114300" marB="114300" anchor="ctr">
                    <a:lnL>
                      <a:noFill/>
                    </a:lnL>
                    <a:lnR>
                      <a:noFill/>
                    </a:lnR>
                    <a:lnT>
                      <a:noFill/>
                    </a:lnT>
                    <a:lnB>
                      <a:noFill/>
                    </a:lnB>
                    <a:solidFill>
                      <a:srgbClr val="F8FAFF"/>
                    </a:solidFill>
                  </a:tcPr>
                </a:tc>
                <a:tc>
                  <a:txBody>
                    <a:bodyPr/>
                    <a:lstStyle/>
                    <a:p>
                      <a:r>
                        <a:rPr lang="en-IN" sz="2400">
                          <a:effectLst/>
                        </a:rPr>
                        <a:t>while</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534241090"/>
                  </a:ext>
                </a:extLst>
              </a:tr>
              <a:tr h="664029">
                <a:tc>
                  <a:txBody>
                    <a:bodyPr/>
                    <a:lstStyle/>
                    <a:p>
                      <a:r>
                        <a:rPr lang="en-IN" sz="2400">
                          <a:effectLst/>
                        </a:rPr>
                        <a:t>assert</a:t>
                      </a:r>
                    </a:p>
                  </a:txBody>
                  <a:tcPr marL="228600" marR="228600" marT="114300" marB="114300" anchor="ctr">
                    <a:lnL>
                      <a:noFill/>
                    </a:lnL>
                    <a:lnR>
                      <a:noFill/>
                    </a:lnR>
                    <a:lnT>
                      <a:noFill/>
                    </a:lnT>
                    <a:lnB>
                      <a:noFill/>
                    </a:lnB>
                    <a:solidFill>
                      <a:srgbClr val="F8FAFF"/>
                    </a:solidFill>
                  </a:tcPr>
                </a:tc>
                <a:tc>
                  <a:txBody>
                    <a:bodyPr/>
                    <a:lstStyle/>
                    <a:p>
                      <a:r>
                        <a:rPr lang="en-IN" sz="2400">
                          <a:effectLst/>
                        </a:rPr>
                        <a:t>del</a:t>
                      </a:r>
                    </a:p>
                  </a:txBody>
                  <a:tcPr marL="228600" marR="228600" marT="114300" marB="114300" anchor="ctr">
                    <a:lnL>
                      <a:noFill/>
                    </a:lnL>
                    <a:lnR>
                      <a:noFill/>
                    </a:lnR>
                    <a:lnT>
                      <a:noFill/>
                    </a:lnT>
                    <a:lnB>
                      <a:noFill/>
                    </a:lnB>
                    <a:solidFill>
                      <a:srgbClr val="F8FAFF"/>
                    </a:solidFill>
                  </a:tcPr>
                </a:tc>
                <a:tc>
                  <a:txBody>
                    <a:bodyPr/>
                    <a:lstStyle/>
                    <a:p>
                      <a:r>
                        <a:rPr lang="en-IN" sz="2400">
                          <a:effectLst/>
                        </a:rPr>
                        <a:t>global</a:t>
                      </a:r>
                    </a:p>
                  </a:txBody>
                  <a:tcPr marL="228600" marR="228600" marT="114300" marB="114300" anchor="ctr">
                    <a:lnL>
                      <a:noFill/>
                    </a:lnL>
                    <a:lnR>
                      <a:noFill/>
                    </a:lnR>
                    <a:lnT>
                      <a:noFill/>
                    </a:lnT>
                    <a:lnB>
                      <a:noFill/>
                    </a:lnB>
                    <a:solidFill>
                      <a:srgbClr val="F8FAFF"/>
                    </a:solidFill>
                  </a:tcPr>
                </a:tc>
                <a:tc>
                  <a:txBody>
                    <a:bodyPr/>
                    <a:lstStyle/>
                    <a:p>
                      <a:r>
                        <a:rPr lang="en-IN" sz="2400" dirty="0">
                          <a:effectLst/>
                        </a:rPr>
                        <a:t>not</a:t>
                      </a:r>
                    </a:p>
                  </a:txBody>
                  <a:tcPr marL="228600" marR="228600" marT="114300" marB="114300" anchor="ctr">
                    <a:lnL>
                      <a:noFill/>
                    </a:lnL>
                    <a:lnR>
                      <a:noFill/>
                    </a:lnR>
                    <a:lnT>
                      <a:noFill/>
                    </a:lnT>
                    <a:lnB>
                      <a:noFill/>
                    </a:lnB>
                    <a:solidFill>
                      <a:srgbClr val="F8FAFF"/>
                    </a:solidFill>
                  </a:tcPr>
                </a:tc>
                <a:tc>
                  <a:txBody>
                    <a:bodyPr/>
                    <a:lstStyle/>
                    <a:p>
                      <a:r>
                        <a:rPr lang="en-IN" sz="2400">
                          <a:effectLst/>
                        </a:rPr>
                        <a:t>with</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99330808"/>
                  </a:ext>
                </a:extLst>
              </a:tr>
              <a:tr h="664029">
                <a:tc>
                  <a:txBody>
                    <a:bodyPr/>
                    <a:lstStyle/>
                    <a:p>
                      <a:r>
                        <a:rPr lang="en-IN" sz="2400">
                          <a:effectLst/>
                        </a:rPr>
                        <a:t>async</a:t>
                      </a:r>
                    </a:p>
                  </a:txBody>
                  <a:tcPr marL="228600" marR="228600" marT="114300" marB="114300" anchor="ctr">
                    <a:lnL>
                      <a:noFill/>
                    </a:lnL>
                    <a:lnR>
                      <a:noFill/>
                    </a:lnR>
                    <a:lnT>
                      <a:noFill/>
                    </a:lnT>
                    <a:lnB>
                      <a:noFill/>
                    </a:lnB>
                    <a:solidFill>
                      <a:srgbClr val="F8FAFF"/>
                    </a:solidFill>
                  </a:tcPr>
                </a:tc>
                <a:tc>
                  <a:txBody>
                    <a:bodyPr/>
                    <a:lstStyle/>
                    <a:p>
                      <a:r>
                        <a:rPr lang="en-IN" sz="2400">
                          <a:effectLst/>
                        </a:rPr>
                        <a:t>elif</a:t>
                      </a:r>
                    </a:p>
                  </a:txBody>
                  <a:tcPr marL="228600" marR="228600" marT="114300" marB="114300" anchor="ctr">
                    <a:lnL>
                      <a:noFill/>
                    </a:lnL>
                    <a:lnR>
                      <a:noFill/>
                    </a:lnR>
                    <a:lnT>
                      <a:noFill/>
                    </a:lnT>
                    <a:lnB>
                      <a:noFill/>
                    </a:lnB>
                    <a:solidFill>
                      <a:srgbClr val="F8FAFF"/>
                    </a:solidFill>
                  </a:tcPr>
                </a:tc>
                <a:tc>
                  <a:txBody>
                    <a:bodyPr/>
                    <a:lstStyle/>
                    <a:p>
                      <a:r>
                        <a:rPr lang="en-IN" sz="2400">
                          <a:effectLst/>
                        </a:rPr>
                        <a:t>if</a:t>
                      </a:r>
                    </a:p>
                  </a:txBody>
                  <a:tcPr marL="228600" marR="228600" marT="114300" marB="114300" anchor="ctr">
                    <a:lnL>
                      <a:noFill/>
                    </a:lnL>
                    <a:lnR>
                      <a:noFill/>
                    </a:lnR>
                    <a:lnT>
                      <a:noFill/>
                    </a:lnT>
                    <a:lnB>
                      <a:noFill/>
                    </a:lnB>
                    <a:solidFill>
                      <a:srgbClr val="F8FAFF"/>
                    </a:solidFill>
                  </a:tcPr>
                </a:tc>
                <a:tc>
                  <a:txBody>
                    <a:bodyPr/>
                    <a:lstStyle/>
                    <a:p>
                      <a:r>
                        <a:rPr lang="en-IN" sz="2400">
                          <a:effectLst/>
                        </a:rPr>
                        <a:t>or</a:t>
                      </a:r>
                    </a:p>
                  </a:txBody>
                  <a:tcPr marL="228600" marR="228600" marT="114300" marB="114300" anchor="ctr">
                    <a:lnL>
                      <a:noFill/>
                    </a:lnL>
                    <a:lnR>
                      <a:noFill/>
                    </a:lnR>
                    <a:lnT>
                      <a:noFill/>
                    </a:lnT>
                    <a:lnB>
                      <a:noFill/>
                    </a:lnB>
                    <a:solidFill>
                      <a:srgbClr val="F8FAFF"/>
                    </a:solidFill>
                  </a:tcPr>
                </a:tc>
                <a:tc>
                  <a:txBody>
                    <a:bodyPr/>
                    <a:lstStyle/>
                    <a:p>
                      <a:r>
                        <a:rPr lang="en-IN" sz="2400" dirty="0">
                          <a:effectLst/>
                        </a:rPr>
                        <a:t>yield</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085171859"/>
                  </a:ext>
                </a:extLst>
              </a:tr>
            </a:tbl>
          </a:graphicData>
        </a:graphic>
      </p:graphicFrame>
    </p:spTree>
    <p:extLst>
      <p:ext uri="{BB962C8B-B14F-4D97-AF65-F5344CB8AC3E}">
        <p14:creationId xmlns:p14="http://schemas.microsoft.com/office/powerpoint/2010/main" val="16642913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2793" y="4762"/>
            <a:ext cx="8230313" cy="609600"/>
          </a:xfrm>
          <a:prstGeom prst="rect">
            <a:avLst/>
          </a:prstGeom>
        </p:spPr>
      </p:pic>
      <p:sp>
        <p:nvSpPr>
          <p:cNvPr id="2" name="Rectangle 1"/>
          <p:cNvSpPr/>
          <p:nvPr/>
        </p:nvSpPr>
        <p:spPr>
          <a:xfrm>
            <a:off x="467080" y="859611"/>
            <a:ext cx="8676919" cy="5078313"/>
          </a:xfrm>
          <a:prstGeom prst="rect">
            <a:avLst/>
          </a:prstGeom>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Example 2:</a:t>
            </a:r>
          </a:p>
          <a:p>
            <a:pPr>
              <a:lnSpc>
                <a:spcPct val="150000"/>
              </a:lnSpc>
            </a:pPr>
            <a:r>
              <a:rPr lang="en-US" dirty="0">
                <a:latin typeface="Arial" panose="020B0604020202020204" pitchFamily="34" charset="0"/>
                <a:cs typeface="Arial" panose="020B0604020202020204" pitchFamily="34" charset="0"/>
              </a:rPr>
              <a:t>marks = int(input("Enter the marks? "))  </a:t>
            </a:r>
          </a:p>
          <a:p>
            <a:pPr>
              <a:lnSpc>
                <a:spcPct val="150000"/>
              </a:lnSpc>
            </a:pPr>
            <a:r>
              <a:rPr lang="en-US" dirty="0">
                <a:latin typeface="Arial" panose="020B0604020202020204" pitchFamily="34" charset="0"/>
                <a:cs typeface="Arial" panose="020B0604020202020204" pitchFamily="34" charset="0"/>
              </a:rPr>
              <a:t>if marks &gt; 85 </a:t>
            </a:r>
            <a:r>
              <a:rPr lang="en-US" b="1" dirty="0">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marks &lt;= 100: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("Congrats ! you scored grade A ...")  </a:t>
            </a:r>
          </a:p>
          <a:p>
            <a:pPr>
              <a:lnSpc>
                <a:spcPct val="150000"/>
              </a:lnSpc>
            </a:pPr>
            <a:r>
              <a:rPr lang="en-US" dirty="0">
                <a:latin typeface="Arial" panose="020B0604020202020204" pitchFamily="34" charset="0"/>
                <a:cs typeface="Arial" panose="020B0604020202020204" pitchFamily="34" charset="0"/>
              </a:rPr>
              <a:t>elif marks &gt; 60 </a:t>
            </a:r>
            <a:r>
              <a:rPr lang="en-US" b="1" dirty="0">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marks &lt;= 85: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("You scored grade B + ...")  </a:t>
            </a:r>
          </a:p>
          <a:p>
            <a:pPr>
              <a:lnSpc>
                <a:spcPct val="150000"/>
              </a:lnSpc>
            </a:pPr>
            <a:r>
              <a:rPr lang="en-US" dirty="0">
                <a:latin typeface="Arial" panose="020B0604020202020204" pitchFamily="34" charset="0"/>
                <a:cs typeface="Arial" panose="020B0604020202020204" pitchFamily="34" charset="0"/>
              </a:rPr>
              <a:t>elif marks &gt; 40 </a:t>
            </a:r>
            <a:r>
              <a:rPr lang="en-US" b="1" dirty="0">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marks &lt;= 60: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("You scored grade B ...")  </a:t>
            </a:r>
          </a:p>
          <a:p>
            <a:pPr>
              <a:lnSpc>
                <a:spcPct val="150000"/>
              </a:lnSpc>
            </a:pPr>
            <a:r>
              <a:rPr lang="en-US" dirty="0">
                <a:latin typeface="Arial" panose="020B0604020202020204" pitchFamily="34" charset="0"/>
                <a:cs typeface="Arial" panose="020B0604020202020204" pitchFamily="34" charset="0"/>
              </a:rPr>
              <a:t>elif (marks &gt; 30 </a:t>
            </a:r>
            <a:r>
              <a:rPr lang="en-US" b="1" dirty="0">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marks &lt;= 40):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("You scored grade C ...")  </a:t>
            </a:r>
          </a:p>
          <a:p>
            <a:pPr>
              <a:lnSpc>
                <a:spcPct val="150000"/>
              </a:lnSpc>
            </a:pPr>
            <a:r>
              <a:rPr lang="en-US" dirty="0">
                <a:latin typeface="Arial" panose="020B0604020202020204" pitchFamily="34" charset="0"/>
                <a:cs typeface="Arial" panose="020B0604020202020204" pitchFamily="34" charset="0"/>
              </a:rPr>
              <a:t>else: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("Sorry you are fail ?") </a:t>
            </a:r>
          </a:p>
        </p:txBody>
      </p:sp>
      <p:pic>
        <p:nvPicPr>
          <p:cNvPr id="4" name="Picture 3">
            <a:extLst>
              <a:ext uri="{FF2B5EF4-FFF2-40B4-BE49-F238E27FC236}">
                <a16:creationId xmlns:a16="http://schemas.microsoft.com/office/drawing/2014/main" id="{656D4449-95C7-41B7-B9C7-2EBD881C33E9}"/>
              </a:ext>
            </a:extLst>
          </p:cNvPr>
          <p:cNvPicPr>
            <a:picLocks noChangeAspect="1"/>
          </p:cNvPicPr>
          <p:nvPr/>
        </p:nvPicPr>
        <p:blipFill>
          <a:blip r:embed="rId3"/>
          <a:stretch>
            <a:fillRect/>
          </a:stretch>
        </p:blipFill>
        <p:spPr>
          <a:xfrm>
            <a:off x="8191500" y="51352"/>
            <a:ext cx="952500" cy="786848"/>
          </a:xfrm>
          <a:prstGeom prst="rect">
            <a:avLst/>
          </a:prstGeom>
        </p:spPr>
      </p:pic>
    </p:spTree>
    <p:extLst>
      <p:ext uri="{BB962C8B-B14F-4D97-AF65-F5344CB8AC3E}">
        <p14:creationId xmlns:p14="http://schemas.microsoft.com/office/powerpoint/2010/main" val="16705680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639762"/>
          </a:xfrm>
        </p:spPr>
        <p:txBody>
          <a:bodyPr>
            <a:normAutofit/>
          </a:bodyPr>
          <a:lstStyle/>
          <a:p>
            <a:r>
              <a:rPr lang="en-US" sz="3200" b="1" dirty="0"/>
              <a:t>The for Loop</a:t>
            </a:r>
          </a:p>
        </p:txBody>
      </p:sp>
      <p:sp>
        <p:nvSpPr>
          <p:cNvPr id="3" name="Rectangle 2"/>
          <p:cNvSpPr/>
          <p:nvPr/>
        </p:nvSpPr>
        <p:spPr>
          <a:xfrm>
            <a:off x="228600" y="644524"/>
            <a:ext cx="8458200" cy="2534027"/>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The for </a:t>
            </a:r>
            <a:r>
              <a:rPr lang="en-US" b="1" dirty="0">
                <a:latin typeface="Arial" panose="020B0604020202020204" pitchFamily="34" charset="0"/>
                <a:cs typeface="Arial" panose="020B0604020202020204" pitchFamily="34" charset="0"/>
              </a:rPr>
              <a:t>loop in Python</a:t>
            </a:r>
            <a:r>
              <a:rPr lang="en-US" dirty="0">
                <a:latin typeface="Arial" panose="020B0604020202020204" pitchFamily="34" charset="0"/>
                <a:cs typeface="Arial" panose="020B0604020202020204" pitchFamily="34" charset="0"/>
              </a:rPr>
              <a:t> is used to iterate the statements or a part of the program several times. It is frequently used to traverse the data structures like list, tuple, or dictionary.</a:t>
            </a:r>
          </a:p>
          <a:p>
            <a:pPr algn="just">
              <a:lnSpc>
                <a:spcPct val="150000"/>
              </a:lnSpc>
            </a:pPr>
            <a:r>
              <a:rPr lang="en-US" dirty="0">
                <a:latin typeface="Arial" panose="020B0604020202020204" pitchFamily="34" charset="0"/>
                <a:cs typeface="Arial" panose="020B0604020202020204" pitchFamily="34" charset="0"/>
              </a:rPr>
              <a:t>The syntax of for loop in python is given below.</a:t>
            </a:r>
          </a:p>
          <a:p>
            <a:pPr algn="just">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iterating_var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sequence:  </a:t>
            </a:r>
          </a:p>
          <a:p>
            <a:pPr algn="just">
              <a:lnSpc>
                <a:spcPct val="150000"/>
              </a:lnSpc>
            </a:pPr>
            <a:r>
              <a:rPr lang="en-US" dirty="0">
                <a:latin typeface="Arial" panose="020B0604020202020204" pitchFamily="34" charset="0"/>
                <a:cs typeface="Arial" panose="020B0604020202020204" pitchFamily="34" charset="0"/>
              </a:rPr>
              <a:t>    statement(s)  </a:t>
            </a:r>
          </a:p>
        </p:txBody>
      </p:sp>
      <p:pic>
        <p:nvPicPr>
          <p:cNvPr id="13314" name="Picture 2" descr="Python for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438400"/>
            <a:ext cx="474345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4630E33-0FBD-4443-8DBD-B640D12670BD}"/>
              </a:ext>
            </a:extLst>
          </p:cNvPr>
          <p:cNvPicPr>
            <a:picLocks noChangeAspect="1"/>
          </p:cNvPicPr>
          <p:nvPr/>
        </p:nvPicPr>
        <p:blipFill>
          <a:blip r:embed="rId3"/>
          <a:stretch>
            <a:fillRect/>
          </a:stretch>
        </p:blipFill>
        <p:spPr>
          <a:xfrm>
            <a:off x="8191500" y="51352"/>
            <a:ext cx="952500" cy="786848"/>
          </a:xfrm>
          <a:prstGeom prst="rect">
            <a:avLst/>
          </a:prstGeom>
        </p:spPr>
      </p:pic>
    </p:spTree>
    <p:extLst>
      <p:ext uri="{BB962C8B-B14F-4D97-AF65-F5344CB8AC3E}">
        <p14:creationId xmlns:p14="http://schemas.microsoft.com/office/powerpoint/2010/main" val="8031573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639762"/>
          </a:xfrm>
        </p:spPr>
        <p:txBody>
          <a:bodyPr>
            <a:normAutofit/>
          </a:bodyPr>
          <a:lstStyle/>
          <a:p>
            <a:r>
              <a:rPr lang="en-US" sz="3200" b="1" dirty="0"/>
              <a:t>The for Loop</a:t>
            </a:r>
          </a:p>
        </p:txBody>
      </p:sp>
      <p:sp>
        <p:nvSpPr>
          <p:cNvPr id="3" name="Rectangle 2"/>
          <p:cNvSpPr/>
          <p:nvPr/>
        </p:nvSpPr>
        <p:spPr>
          <a:xfrm>
            <a:off x="457200" y="644524"/>
            <a:ext cx="8229600" cy="4108817"/>
          </a:xfrm>
          <a:prstGeom prst="rect">
            <a:avLst/>
          </a:prstGeom>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Example 1: Printing the Numbers </a:t>
            </a:r>
          </a:p>
          <a:p>
            <a:pPr>
              <a:lnSpc>
                <a:spcPct val="150000"/>
              </a:lnSpc>
            </a:pP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=1  </a:t>
            </a:r>
          </a:p>
          <a:p>
            <a:pPr>
              <a:lnSpc>
                <a:spcPct val="150000"/>
              </a:lnSpc>
            </a:pPr>
            <a:r>
              <a:rPr lang="en-US" dirty="0">
                <a:latin typeface="Arial" panose="020B0604020202020204" pitchFamily="34" charset="0"/>
                <a:cs typeface="Arial" panose="020B0604020202020204" pitchFamily="34" charset="0"/>
              </a:rPr>
              <a:t>n=int(input("Enter the number up to which you want to print the numbers?"))  </a:t>
            </a:r>
          </a:p>
          <a:p>
            <a:pPr>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range(0,10):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i,end</a:t>
            </a:r>
            <a:r>
              <a:rPr lang="en-US" dirty="0">
                <a:latin typeface="Arial" panose="020B0604020202020204" pitchFamily="34" charset="0"/>
                <a:cs typeface="Arial" panose="020B0604020202020204" pitchFamily="34" charset="0"/>
              </a:rPr>
              <a:t> = ' ') </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Example 2:  </a:t>
            </a:r>
            <a:r>
              <a:rPr lang="en-US" dirty="0">
                <a:latin typeface="Arial" panose="020B0604020202020204" pitchFamily="34" charset="0"/>
                <a:cs typeface="Arial" panose="020B0604020202020204" pitchFamily="34" charset="0"/>
              </a:rPr>
              <a:t>Printing the table of the given number</a:t>
            </a:r>
          </a:p>
          <a:p>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=1;  </a:t>
            </a:r>
          </a:p>
          <a:p>
            <a:r>
              <a:rPr lang="en-US" dirty="0" err="1">
                <a:latin typeface="Arial" panose="020B0604020202020204" pitchFamily="34" charset="0"/>
                <a:cs typeface="Arial" panose="020B0604020202020204" pitchFamily="34" charset="0"/>
              </a:rPr>
              <a:t>num</a:t>
            </a:r>
            <a:r>
              <a:rPr lang="en-US" dirty="0">
                <a:latin typeface="Arial" panose="020B0604020202020204" pitchFamily="34" charset="0"/>
                <a:cs typeface="Arial" panose="020B0604020202020204" pitchFamily="34" charset="0"/>
              </a:rPr>
              <a:t> = int(input("Enter a number:"));  </a:t>
            </a:r>
          </a:p>
          <a:p>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range(1,11):  </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("%d X %d = %d"%(</a:t>
            </a:r>
            <a:r>
              <a:rPr lang="en-US" dirty="0" err="1">
                <a:latin typeface="Arial" panose="020B0604020202020204" pitchFamily="34" charset="0"/>
                <a:cs typeface="Arial" panose="020B0604020202020204" pitchFamily="34" charset="0"/>
              </a:rPr>
              <a:t>num,i,num</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DA0678B8-0B6A-4F95-9404-D5CDAD87D990}"/>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34166853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639762"/>
          </a:xfrm>
        </p:spPr>
        <p:txBody>
          <a:bodyPr>
            <a:normAutofit/>
          </a:bodyPr>
          <a:lstStyle/>
          <a:p>
            <a:r>
              <a:rPr lang="en-US" sz="3200" b="1" dirty="0"/>
              <a:t>Nested for Loop</a:t>
            </a:r>
          </a:p>
        </p:txBody>
      </p:sp>
      <p:sp>
        <p:nvSpPr>
          <p:cNvPr id="4" name="Rectangle 3"/>
          <p:cNvSpPr/>
          <p:nvPr/>
        </p:nvSpPr>
        <p:spPr>
          <a:xfrm>
            <a:off x="228600" y="644524"/>
            <a:ext cx="8458200" cy="5909310"/>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Python allows us to nest any number of for loops inside a for loop. The inner loop is executed n number of times for every iteration of the outer loop. The syntax of the nested for loop in python is</a:t>
            </a:r>
          </a:p>
          <a:p>
            <a:pPr algn="just">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iterating_var1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sequence:  </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iterating_var2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sequence:  </a:t>
            </a:r>
          </a:p>
          <a:p>
            <a:pPr algn="just">
              <a:lnSpc>
                <a:spcPct val="150000"/>
              </a:lnSpc>
            </a:pPr>
            <a:r>
              <a:rPr lang="en-US" dirty="0">
                <a:latin typeface="Arial" panose="020B0604020202020204" pitchFamily="34" charset="0"/>
                <a:cs typeface="Arial" panose="020B0604020202020204" pitchFamily="34" charset="0"/>
              </a:rPr>
              <a:t>        #block of statements   </a:t>
            </a:r>
          </a:p>
          <a:p>
            <a:pPr algn="just">
              <a:lnSpc>
                <a:spcPct val="150000"/>
              </a:lnSpc>
            </a:pPr>
            <a:r>
              <a:rPr lang="en-US" dirty="0">
                <a:latin typeface="Arial" panose="020B0604020202020204" pitchFamily="34" charset="0"/>
                <a:cs typeface="Arial" panose="020B0604020202020204" pitchFamily="34" charset="0"/>
              </a:rPr>
              <a:t>#Other statements</a:t>
            </a:r>
          </a:p>
          <a:p>
            <a:pPr algn="just">
              <a:lnSpc>
                <a:spcPct val="150000"/>
              </a:lnSpc>
            </a:pPr>
            <a:r>
              <a:rPr lang="en-US" b="1" dirty="0">
                <a:latin typeface="Arial" panose="020B0604020202020204" pitchFamily="34" charset="0"/>
                <a:cs typeface="Arial" panose="020B0604020202020204" pitchFamily="34" charset="0"/>
              </a:rPr>
              <a:t>Example 1:</a:t>
            </a:r>
          </a:p>
          <a:p>
            <a:pPr>
              <a:lnSpc>
                <a:spcPct val="150000"/>
              </a:lnSpc>
            </a:pPr>
            <a:r>
              <a:rPr lang="en-US" dirty="0">
                <a:latin typeface="Arial" panose="020B0604020202020204" pitchFamily="34" charset="0"/>
                <a:cs typeface="Arial" panose="020B0604020202020204" pitchFamily="34" charset="0"/>
              </a:rPr>
              <a:t>n = int(input("Enter the number of rows you want to print?"))  </a:t>
            </a:r>
          </a:p>
          <a:p>
            <a:pPr>
              <a:lnSpc>
                <a:spcPct val="150000"/>
              </a:lnSpc>
            </a:pPr>
            <a:r>
              <a:rPr lang="en-US" dirty="0" err="1">
                <a:latin typeface="Arial" panose="020B0604020202020204" pitchFamily="34" charset="0"/>
                <a:cs typeface="Arial" panose="020B0604020202020204" pitchFamily="34" charset="0"/>
              </a:rPr>
              <a:t>i,j</a:t>
            </a:r>
            <a:r>
              <a:rPr lang="en-US" dirty="0">
                <a:latin typeface="Arial" panose="020B0604020202020204" pitchFamily="34" charset="0"/>
                <a:cs typeface="Arial" panose="020B0604020202020204" pitchFamily="34" charset="0"/>
              </a:rPr>
              <a:t>=0,0  </a:t>
            </a:r>
          </a:p>
          <a:p>
            <a:pPr>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range(0,n):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j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range(0,i+1):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("*",end="")  </a:t>
            </a:r>
          </a:p>
        </p:txBody>
      </p:sp>
      <p:pic>
        <p:nvPicPr>
          <p:cNvPr id="5" name="Picture 4">
            <a:extLst>
              <a:ext uri="{FF2B5EF4-FFF2-40B4-BE49-F238E27FC236}">
                <a16:creationId xmlns:a16="http://schemas.microsoft.com/office/drawing/2014/main" id="{411D96A0-61F6-4DF4-815E-6E4B1624A0E5}"/>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40942772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
            <a:ext cx="8229600" cy="563562"/>
          </a:xfrm>
        </p:spPr>
        <p:txBody>
          <a:bodyPr>
            <a:normAutofit fontScale="90000"/>
          </a:bodyPr>
          <a:lstStyle/>
          <a:p>
            <a:r>
              <a:rPr lang="en-US" sz="3200" b="1" dirty="0"/>
              <a:t>Using else statement with for loop</a:t>
            </a:r>
          </a:p>
        </p:txBody>
      </p:sp>
      <p:sp>
        <p:nvSpPr>
          <p:cNvPr id="3" name="Rectangle 2"/>
          <p:cNvSpPr/>
          <p:nvPr/>
        </p:nvSpPr>
        <p:spPr>
          <a:xfrm>
            <a:off x="381000" y="587374"/>
            <a:ext cx="8229600" cy="5078313"/>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Unlike other languages like C, C++, or Java, python allows us to use the else statement with the for loop which can be executed only when all the iterations are exhausted. Here, we must notice that if the loop contains any of the break statement then the else statement will not be executed.</a:t>
            </a:r>
          </a:p>
          <a:p>
            <a:pPr algn="just">
              <a:lnSpc>
                <a:spcPct val="150000"/>
              </a:lnSpc>
            </a:pPr>
            <a:r>
              <a:rPr lang="en-US" b="1" dirty="0">
                <a:solidFill>
                  <a:srgbClr val="000000"/>
                </a:solidFill>
                <a:latin typeface="Arial" panose="020B0604020202020204" pitchFamily="34" charset="0"/>
                <a:cs typeface="Arial" panose="020B0604020202020204" pitchFamily="34" charset="0"/>
              </a:rPr>
              <a:t>Example:</a:t>
            </a:r>
          </a:p>
          <a:p>
            <a:pPr>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range(0,5):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pPr>
              <a:lnSpc>
                <a:spcPct val="150000"/>
              </a:lnSpc>
            </a:pPr>
            <a:r>
              <a:rPr lang="en-US" b="1" dirty="0">
                <a:latin typeface="Arial" panose="020B0604020202020204" pitchFamily="34" charset="0"/>
                <a:cs typeface="Arial" panose="020B0604020202020204" pitchFamily="34" charset="0"/>
              </a:rPr>
              <a:t>else</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("for loop completely exhausted, since there is no break.");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gn="just">
              <a:lnSpc>
                <a:spcPct val="150000"/>
              </a:lnSpc>
            </a:pPr>
            <a:r>
              <a:rPr lang="en-US" b="1" dirty="0">
                <a:latin typeface="Arial" panose="020B0604020202020204" pitchFamily="34" charset="0"/>
                <a:cs typeface="Arial" panose="020B0604020202020204" pitchFamily="34" charset="0"/>
              </a:rPr>
              <a:t>In the above example</a:t>
            </a:r>
            <a:r>
              <a:rPr lang="en-US" dirty="0">
                <a:latin typeface="Arial" panose="020B0604020202020204" pitchFamily="34" charset="0"/>
                <a:cs typeface="Arial" panose="020B0604020202020204" pitchFamily="34" charset="0"/>
              </a:rPr>
              <a:t>, for loop is executed completely since there is no break statement in the loop. The control comes out of the loop and hence the else block is executed.</a:t>
            </a:r>
          </a:p>
        </p:txBody>
      </p:sp>
      <p:pic>
        <p:nvPicPr>
          <p:cNvPr id="4" name="Picture 3">
            <a:extLst>
              <a:ext uri="{FF2B5EF4-FFF2-40B4-BE49-F238E27FC236}">
                <a16:creationId xmlns:a16="http://schemas.microsoft.com/office/drawing/2014/main" id="{F3005CFB-1C52-4521-80BE-31997A037AB0}"/>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21326383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
            <a:ext cx="8229600" cy="563562"/>
          </a:xfrm>
        </p:spPr>
        <p:txBody>
          <a:bodyPr>
            <a:normAutofit fontScale="90000"/>
          </a:bodyPr>
          <a:lstStyle/>
          <a:p>
            <a:r>
              <a:rPr lang="en-US" sz="3200" b="1" dirty="0"/>
              <a:t>Using else statement with for loop</a:t>
            </a:r>
          </a:p>
        </p:txBody>
      </p:sp>
      <p:sp>
        <p:nvSpPr>
          <p:cNvPr id="3" name="Rectangle 2"/>
          <p:cNvSpPr/>
          <p:nvPr/>
        </p:nvSpPr>
        <p:spPr>
          <a:xfrm>
            <a:off x="381000" y="587374"/>
            <a:ext cx="8229600" cy="4196020"/>
          </a:xfrm>
          <a:prstGeom prst="rect">
            <a:avLst/>
          </a:prstGeom>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Example 2:</a:t>
            </a:r>
          </a:p>
          <a:p>
            <a:pPr>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range(0,5):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break</a:t>
            </a:r>
            <a:r>
              <a:rPr lang="en-US" dirty="0">
                <a:latin typeface="Arial" panose="020B0604020202020204" pitchFamily="34" charset="0"/>
                <a:cs typeface="Arial" panose="020B0604020202020204" pitchFamily="34" charset="0"/>
              </a:rPr>
              <a:t>;  </a:t>
            </a:r>
          </a:p>
          <a:p>
            <a:pPr>
              <a:lnSpc>
                <a:spcPct val="150000"/>
              </a:lnSpc>
            </a:pPr>
            <a:r>
              <a:rPr lang="en-US" b="1" dirty="0">
                <a:latin typeface="Arial" panose="020B0604020202020204" pitchFamily="34" charset="0"/>
                <a:cs typeface="Arial" panose="020B0604020202020204" pitchFamily="34" charset="0"/>
              </a:rPr>
              <a:t>else</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("for loop is exhausted");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("The loop is broken due to break statement...came out of loop") </a:t>
            </a:r>
          </a:p>
          <a:p>
            <a:pPr>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In the above example, the loop is broken due to break statement therefore the else statement will not be executed. The statement present immediate next to else block will be executed.</a:t>
            </a:r>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85E9525-E4C4-439A-B483-00DD3809486A}"/>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38919904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a:bodyPr>
          <a:lstStyle/>
          <a:p>
            <a:r>
              <a:rPr lang="en-US" sz="3200" b="1" dirty="0"/>
              <a:t>while loop</a:t>
            </a:r>
          </a:p>
        </p:txBody>
      </p:sp>
      <p:sp>
        <p:nvSpPr>
          <p:cNvPr id="3" name="Rectangle 2"/>
          <p:cNvSpPr/>
          <p:nvPr/>
        </p:nvSpPr>
        <p:spPr>
          <a:xfrm>
            <a:off x="385762" y="639762"/>
            <a:ext cx="8224838" cy="2169825"/>
          </a:xfrm>
          <a:prstGeom prst="rect">
            <a:avLst/>
          </a:prstGeom>
        </p:spPr>
        <p:txBody>
          <a:bodyPr wrap="square">
            <a:spAutoFit/>
          </a:bodyPr>
          <a:lstStyle/>
          <a:p>
            <a:pPr algn="just">
              <a:lnSpc>
                <a:spcPct val="150000"/>
              </a:lnSpc>
            </a:pPr>
            <a:r>
              <a:rPr lang="en-US" dirty="0">
                <a:solidFill>
                  <a:srgbClr val="000000"/>
                </a:solidFill>
                <a:latin typeface="Arial" panose="020B0604020202020204" pitchFamily="34" charset="0"/>
                <a:cs typeface="Arial" panose="020B0604020202020204" pitchFamily="34" charset="0"/>
              </a:rPr>
              <a:t>The while loop is also known as a pre-tested loop. In general, a while loop allows a part of the code to be executed as long as the given condition is true.</a:t>
            </a:r>
          </a:p>
          <a:p>
            <a:pPr algn="just">
              <a:lnSpc>
                <a:spcPct val="150000"/>
              </a:lnSpc>
            </a:pPr>
            <a:r>
              <a:rPr lang="en-US" dirty="0">
                <a:solidFill>
                  <a:srgbClr val="000000"/>
                </a:solidFill>
                <a:latin typeface="Arial" panose="020B0604020202020204" pitchFamily="34" charset="0"/>
                <a:cs typeface="Arial" panose="020B0604020202020204" pitchFamily="34" charset="0"/>
              </a:rPr>
              <a:t>The syntax is</a:t>
            </a:r>
          </a:p>
          <a:p>
            <a:pPr>
              <a:lnSpc>
                <a:spcPct val="150000"/>
              </a:lnSpc>
            </a:pPr>
            <a:r>
              <a:rPr lang="en-US" b="1" dirty="0">
                <a:latin typeface="Arial" panose="020B0604020202020204" pitchFamily="34" charset="0"/>
                <a:cs typeface="Arial" panose="020B0604020202020204" pitchFamily="34" charset="0"/>
              </a:rPr>
              <a:t>while</a:t>
            </a:r>
            <a:r>
              <a:rPr lang="en-US" dirty="0">
                <a:latin typeface="Arial" panose="020B0604020202020204" pitchFamily="34" charset="0"/>
                <a:cs typeface="Arial" panose="020B0604020202020204" pitchFamily="34" charset="0"/>
              </a:rPr>
              <a:t> expression:  </a:t>
            </a:r>
          </a:p>
          <a:p>
            <a:pPr>
              <a:lnSpc>
                <a:spcPct val="150000"/>
              </a:lnSpc>
            </a:pPr>
            <a:r>
              <a:rPr lang="en-US" dirty="0">
                <a:latin typeface="Arial" panose="020B0604020202020204" pitchFamily="34" charset="0"/>
                <a:cs typeface="Arial" panose="020B0604020202020204" pitchFamily="34" charset="0"/>
              </a:rPr>
              <a:t>    statements </a:t>
            </a:r>
          </a:p>
        </p:txBody>
      </p:sp>
      <p:pic>
        <p:nvPicPr>
          <p:cNvPr id="16386" name="Picture 2" descr="Python whil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743724"/>
            <a:ext cx="4743450" cy="4592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4A0CF0E-539C-4907-95B9-6568F2C2F9BF}"/>
              </a:ext>
            </a:extLst>
          </p:cNvPr>
          <p:cNvPicPr>
            <a:picLocks noChangeAspect="1"/>
          </p:cNvPicPr>
          <p:nvPr/>
        </p:nvPicPr>
        <p:blipFill>
          <a:blip r:embed="rId3"/>
          <a:stretch>
            <a:fillRect/>
          </a:stretch>
        </p:blipFill>
        <p:spPr>
          <a:xfrm>
            <a:off x="8191500" y="51352"/>
            <a:ext cx="952500" cy="786848"/>
          </a:xfrm>
          <a:prstGeom prst="rect">
            <a:avLst/>
          </a:prstGeom>
        </p:spPr>
      </p:pic>
    </p:spTree>
    <p:extLst>
      <p:ext uri="{BB962C8B-B14F-4D97-AF65-F5344CB8AC3E}">
        <p14:creationId xmlns:p14="http://schemas.microsoft.com/office/powerpoint/2010/main" val="5084281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a:bodyPr>
          <a:lstStyle/>
          <a:p>
            <a:r>
              <a:rPr lang="en-US" sz="3200" b="1" dirty="0"/>
              <a:t>while loop</a:t>
            </a:r>
          </a:p>
        </p:txBody>
      </p:sp>
      <p:sp>
        <p:nvSpPr>
          <p:cNvPr id="3" name="Rectangle 2"/>
          <p:cNvSpPr/>
          <p:nvPr/>
        </p:nvSpPr>
        <p:spPr>
          <a:xfrm>
            <a:off x="385762" y="639762"/>
            <a:ext cx="8224838" cy="5909310"/>
          </a:xfrm>
          <a:prstGeom prst="rect">
            <a:avLst/>
          </a:prstGeom>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Example 1:</a:t>
            </a:r>
          </a:p>
          <a:p>
            <a:pPr>
              <a:lnSpc>
                <a:spcPct val="150000"/>
              </a:lnSpc>
            </a:pPr>
            <a:r>
              <a:rPr lang="nn-NO" dirty="0">
                <a:latin typeface="Arial" panose="020B0604020202020204" pitchFamily="34" charset="0"/>
                <a:cs typeface="Arial" panose="020B0604020202020204" pitchFamily="34" charset="0"/>
              </a:rPr>
              <a:t>i=1;  </a:t>
            </a:r>
          </a:p>
          <a:p>
            <a:pPr>
              <a:lnSpc>
                <a:spcPct val="150000"/>
              </a:lnSpc>
            </a:pPr>
            <a:r>
              <a:rPr lang="nn-NO" b="1" dirty="0">
                <a:latin typeface="Arial" panose="020B0604020202020204" pitchFamily="34" charset="0"/>
                <a:cs typeface="Arial" panose="020B0604020202020204" pitchFamily="34" charset="0"/>
              </a:rPr>
              <a:t>while</a:t>
            </a:r>
            <a:r>
              <a:rPr lang="nn-NO" dirty="0">
                <a:latin typeface="Arial" panose="020B0604020202020204" pitchFamily="34" charset="0"/>
                <a:cs typeface="Arial" panose="020B0604020202020204" pitchFamily="34" charset="0"/>
              </a:rPr>
              <a:t> i&lt;=10:  </a:t>
            </a:r>
          </a:p>
          <a:p>
            <a:pPr>
              <a:lnSpc>
                <a:spcPct val="150000"/>
              </a:lnSpc>
            </a:pPr>
            <a:r>
              <a:rPr lang="nn-NO" dirty="0">
                <a:latin typeface="Arial" panose="020B0604020202020204" pitchFamily="34" charset="0"/>
                <a:cs typeface="Arial" panose="020B0604020202020204" pitchFamily="34" charset="0"/>
              </a:rPr>
              <a:t>    </a:t>
            </a:r>
            <a:r>
              <a:rPr lang="nn-NO" b="1" dirty="0">
                <a:latin typeface="Arial" panose="020B0604020202020204" pitchFamily="34" charset="0"/>
                <a:cs typeface="Arial" panose="020B0604020202020204" pitchFamily="34" charset="0"/>
              </a:rPr>
              <a:t>print</a:t>
            </a:r>
            <a:r>
              <a:rPr lang="nn-NO" dirty="0">
                <a:latin typeface="Arial" panose="020B0604020202020204" pitchFamily="34" charset="0"/>
                <a:cs typeface="Arial" panose="020B0604020202020204" pitchFamily="34" charset="0"/>
              </a:rPr>
              <a:t>(i);  </a:t>
            </a:r>
          </a:p>
          <a:p>
            <a:pPr>
              <a:lnSpc>
                <a:spcPct val="150000"/>
              </a:lnSpc>
            </a:pPr>
            <a:r>
              <a:rPr lang="nn-NO" dirty="0">
                <a:latin typeface="Arial" panose="020B0604020202020204" pitchFamily="34" charset="0"/>
                <a:cs typeface="Arial" panose="020B0604020202020204" pitchFamily="34" charset="0"/>
              </a:rPr>
              <a:t>    i=i+1; </a:t>
            </a: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Example 2:</a:t>
            </a:r>
          </a:p>
          <a:p>
            <a:pPr>
              <a:lnSpc>
                <a:spcPct val="150000"/>
              </a:lnSpc>
            </a:pP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=1  </a:t>
            </a:r>
          </a:p>
          <a:p>
            <a:pPr>
              <a:lnSpc>
                <a:spcPct val="150000"/>
              </a:lnSpc>
            </a:pPr>
            <a:r>
              <a:rPr lang="en-US" dirty="0">
                <a:latin typeface="Arial" panose="020B0604020202020204" pitchFamily="34" charset="0"/>
                <a:cs typeface="Arial" panose="020B0604020202020204" pitchFamily="34" charset="0"/>
              </a:rPr>
              <a:t>number=0  </a:t>
            </a:r>
          </a:p>
          <a:p>
            <a:pPr>
              <a:lnSpc>
                <a:spcPct val="150000"/>
              </a:lnSpc>
            </a:pPr>
            <a:r>
              <a:rPr lang="en-US" dirty="0">
                <a:latin typeface="Arial" panose="020B0604020202020204" pitchFamily="34" charset="0"/>
                <a:cs typeface="Arial" panose="020B0604020202020204" pitchFamily="34" charset="0"/>
              </a:rPr>
              <a:t>b=9  </a:t>
            </a:r>
          </a:p>
          <a:p>
            <a:pPr>
              <a:lnSpc>
                <a:spcPct val="150000"/>
              </a:lnSpc>
            </a:pPr>
            <a:r>
              <a:rPr lang="en-US" dirty="0">
                <a:latin typeface="Arial" panose="020B0604020202020204" pitchFamily="34" charset="0"/>
                <a:cs typeface="Arial" panose="020B0604020202020204" pitchFamily="34" charset="0"/>
              </a:rPr>
              <a:t>number = int(input("Enter the number?"))  </a:t>
            </a:r>
          </a:p>
          <a:p>
            <a:pPr>
              <a:lnSpc>
                <a:spcPct val="150000"/>
              </a:lnSpc>
            </a:pPr>
            <a:r>
              <a:rPr lang="en-US" b="1" dirty="0">
                <a:latin typeface="Arial" panose="020B0604020202020204" pitchFamily="34" charset="0"/>
                <a:cs typeface="Arial" panose="020B0604020202020204" pitchFamily="34" charset="0"/>
              </a:rPr>
              <a:t>while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&lt;=10: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("%d X %d = %d \n"%(</a:t>
            </a:r>
            <a:r>
              <a:rPr lang="en-US" dirty="0" err="1">
                <a:latin typeface="Arial" panose="020B0604020202020204" pitchFamily="34" charset="0"/>
                <a:cs typeface="Arial" panose="020B0604020202020204" pitchFamily="34" charset="0"/>
              </a:rPr>
              <a:t>number,i,number</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i+1; </a:t>
            </a:r>
          </a:p>
        </p:txBody>
      </p:sp>
      <p:pic>
        <p:nvPicPr>
          <p:cNvPr id="4" name="Picture 3">
            <a:extLst>
              <a:ext uri="{FF2B5EF4-FFF2-40B4-BE49-F238E27FC236}">
                <a16:creationId xmlns:a16="http://schemas.microsoft.com/office/drawing/2014/main" id="{3FE1A449-2DAA-471A-8247-10E9F5EDE5E0}"/>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33876799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a:bodyPr>
          <a:lstStyle/>
          <a:p>
            <a:r>
              <a:rPr lang="en-US" sz="3200" b="1" dirty="0"/>
              <a:t>Using else with while loop</a:t>
            </a:r>
          </a:p>
        </p:txBody>
      </p:sp>
      <p:sp>
        <p:nvSpPr>
          <p:cNvPr id="3" name="Rectangle 2"/>
          <p:cNvSpPr/>
          <p:nvPr/>
        </p:nvSpPr>
        <p:spPr>
          <a:xfrm>
            <a:off x="385762" y="639762"/>
            <a:ext cx="8224838" cy="5909310"/>
          </a:xfrm>
          <a:prstGeom prst="rect">
            <a:avLst/>
          </a:prstGeom>
        </p:spPr>
        <p:txBody>
          <a:bodyPr wrap="square">
            <a:spAutoFit/>
          </a:bodyPr>
          <a:lstStyle/>
          <a:p>
            <a:pPr algn="just">
              <a:lnSpc>
                <a:spcPct val="150000"/>
              </a:lnSpc>
            </a:pPr>
            <a:r>
              <a:rPr lang="en-US" sz="1400" dirty="0">
                <a:latin typeface="Arial" panose="020B0604020202020204" pitchFamily="34" charset="0"/>
                <a:cs typeface="Arial" panose="020B0604020202020204" pitchFamily="34" charset="0"/>
              </a:rPr>
              <a:t>Python enables us to use the while loop with the while loop also. The else block is executed when the condition given in the while statement becomes false. Like for loop, if the while loop is broken using break statement, then the else block will not be executed and the statement present after else block will be executed.</a:t>
            </a:r>
          </a:p>
          <a:p>
            <a:pPr algn="just">
              <a:lnSpc>
                <a:spcPct val="150000"/>
              </a:lnSpc>
            </a:pPr>
            <a:r>
              <a:rPr lang="en-US" sz="1400" b="1" dirty="0">
                <a:latin typeface="Arial" panose="020B0604020202020204" pitchFamily="34" charset="0"/>
                <a:cs typeface="Arial" panose="020B0604020202020204" pitchFamily="34" charset="0"/>
              </a:rPr>
              <a:t>Example 1:</a:t>
            </a:r>
          </a:p>
          <a:p>
            <a:pPr>
              <a:lnSpc>
                <a:spcPct val="150000"/>
              </a:lnSpc>
            </a:pP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=1;  </a:t>
            </a:r>
          </a:p>
          <a:p>
            <a:pPr>
              <a:lnSpc>
                <a:spcPct val="150000"/>
              </a:lnSpc>
            </a:pPr>
            <a:r>
              <a:rPr lang="en-US" sz="1400" b="1" dirty="0">
                <a:latin typeface="Arial" panose="020B0604020202020204" pitchFamily="34" charset="0"/>
                <a:cs typeface="Arial" panose="020B0604020202020204" pitchFamily="34" charset="0"/>
              </a:rPr>
              <a:t>while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&lt;=5:  </a:t>
            </a:r>
          </a:p>
          <a:p>
            <a:pPr>
              <a:lnSpc>
                <a:spcPct val="150000"/>
              </a:lnSpc>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print</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a:t>
            </a:r>
          </a:p>
          <a:p>
            <a:pPr>
              <a:lnSpc>
                <a:spcPct val="150000"/>
              </a:lnSpc>
            </a:pP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=i+1;  </a:t>
            </a:r>
          </a:p>
          <a:p>
            <a:pPr>
              <a:lnSpc>
                <a:spcPct val="150000"/>
              </a:lnSpc>
            </a:pPr>
            <a:r>
              <a:rPr lang="en-US" sz="1400" b="1" dirty="0">
                <a:latin typeface="Arial" panose="020B0604020202020204" pitchFamily="34" charset="0"/>
                <a:cs typeface="Arial" panose="020B0604020202020204" pitchFamily="34" charset="0"/>
              </a:rPr>
              <a:t>else</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print</a:t>
            </a:r>
            <a:r>
              <a:rPr lang="en-US" sz="1400" dirty="0">
                <a:latin typeface="Arial" panose="020B0604020202020204" pitchFamily="34" charset="0"/>
                <a:cs typeface="Arial" panose="020B0604020202020204" pitchFamily="34" charset="0"/>
              </a:rPr>
              <a:t>("The while loop exhausted"); </a:t>
            </a:r>
          </a:p>
          <a:p>
            <a:pPr algn="just">
              <a:lnSpc>
                <a:spcPct val="150000"/>
              </a:lnSpc>
            </a:pPr>
            <a:r>
              <a:rPr lang="en-US" sz="1400" b="1" dirty="0">
                <a:latin typeface="Arial" panose="020B0604020202020204" pitchFamily="34" charset="0"/>
                <a:cs typeface="Arial" panose="020B0604020202020204" pitchFamily="34" charset="0"/>
              </a:rPr>
              <a:t>Example 2:</a:t>
            </a:r>
          </a:p>
          <a:p>
            <a:pPr>
              <a:lnSpc>
                <a:spcPct val="150000"/>
              </a:lnSpc>
            </a:pP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=1;  </a:t>
            </a:r>
          </a:p>
          <a:p>
            <a:pPr>
              <a:lnSpc>
                <a:spcPct val="150000"/>
              </a:lnSpc>
            </a:pPr>
            <a:r>
              <a:rPr lang="en-US" sz="1400" b="1" dirty="0">
                <a:latin typeface="Arial" panose="020B0604020202020204" pitchFamily="34" charset="0"/>
                <a:cs typeface="Arial" panose="020B0604020202020204" pitchFamily="34" charset="0"/>
              </a:rPr>
              <a:t>while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&lt;=5:  </a:t>
            </a:r>
          </a:p>
          <a:p>
            <a:pPr>
              <a:lnSpc>
                <a:spcPct val="150000"/>
              </a:lnSpc>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print</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a:t>
            </a:r>
          </a:p>
          <a:p>
            <a:pPr>
              <a:lnSpc>
                <a:spcPct val="150000"/>
              </a:lnSpc>
            </a:pP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=i+1;  </a:t>
            </a:r>
          </a:p>
          <a:p>
            <a:pPr>
              <a:lnSpc>
                <a:spcPct val="150000"/>
              </a:lnSpc>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if</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==3):  </a:t>
            </a:r>
          </a:p>
          <a:p>
            <a:pPr>
              <a:lnSpc>
                <a:spcPct val="150000"/>
              </a:lnSpc>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break</a:t>
            </a:r>
            <a:r>
              <a:rPr lang="en-US" sz="1400" dirty="0">
                <a:latin typeface="Arial" panose="020B0604020202020204" pitchFamily="34" charset="0"/>
                <a:cs typeface="Arial" panose="020B0604020202020204" pitchFamily="34" charset="0"/>
              </a:rPr>
              <a:t>;  </a:t>
            </a:r>
          </a:p>
          <a:p>
            <a:pPr>
              <a:lnSpc>
                <a:spcPct val="150000"/>
              </a:lnSpc>
            </a:pPr>
            <a:r>
              <a:rPr lang="en-US" sz="1400" b="1" dirty="0">
                <a:latin typeface="Arial" panose="020B0604020202020204" pitchFamily="34" charset="0"/>
                <a:cs typeface="Arial" panose="020B0604020202020204" pitchFamily="34" charset="0"/>
              </a:rPr>
              <a:t>else</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print</a:t>
            </a:r>
            <a:r>
              <a:rPr lang="en-US" sz="1400" dirty="0">
                <a:latin typeface="Arial" panose="020B0604020202020204" pitchFamily="34" charset="0"/>
                <a:cs typeface="Arial" panose="020B0604020202020204" pitchFamily="34" charset="0"/>
              </a:rPr>
              <a:t>("The while loop exhausted");  </a:t>
            </a:r>
          </a:p>
        </p:txBody>
      </p:sp>
      <p:pic>
        <p:nvPicPr>
          <p:cNvPr id="4" name="Picture 3">
            <a:extLst>
              <a:ext uri="{FF2B5EF4-FFF2-40B4-BE49-F238E27FC236}">
                <a16:creationId xmlns:a16="http://schemas.microsoft.com/office/drawing/2014/main" id="{C786D8D8-2652-4163-9BA7-EC5A33DEA8CA}"/>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29030585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
            <a:ext cx="8229600" cy="639762"/>
          </a:xfrm>
        </p:spPr>
        <p:txBody>
          <a:bodyPr>
            <a:normAutofit/>
          </a:bodyPr>
          <a:lstStyle/>
          <a:p>
            <a:r>
              <a:rPr lang="en-US" sz="3200" b="1" dirty="0"/>
              <a:t>break statement</a:t>
            </a:r>
          </a:p>
        </p:txBody>
      </p:sp>
      <p:sp>
        <p:nvSpPr>
          <p:cNvPr id="3" name="Rectangle 2"/>
          <p:cNvSpPr/>
          <p:nvPr/>
        </p:nvSpPr>
        <p:spPr>
          <a:xfrm>
            <a:off x="381000" y="673099"/>
            <a:ext cx="8229600" cy="5078313"/>
          </a:xfrm>
          <a:prstGeom prst="rect">
            <a:avLst/>
          </a:prstGeom>
        </p:spPr>
        <p:txBody>
          <a:bodyPr wrap="square">
            <a:spAutoFit/>
          </a:bodyPr>
          <a:lstStyle/>
          <a:p>
            <a:pPr>
              <a:lnSpc>
                <a:spcPct val="150000"/>
              </a:lnSpc>
            </a:pPr>
            <a:r>
              <a:rPr lang="en-US" dirty="0">
                <a:solidFill>
                  <a:srgbClr val="000000"/>
                </a:solidFill>
                <a:latin typeface="Arial" panose="020B0604020202020204" pitchFamily="34" charset="0"/>
                <a:cs typeface="Arial" panose="020B0604020202020204" pitchFamily="34" charset="0"/>
              </a:rPr>
              <a:t>The break is a keyword in python which is used to bring the program control out of the loop.</a:t>
            </a:r>
          </a:p>
          <a:p>
            <a:pPr>
              <a:lnSpc>
                <a:spcPct val="150000"/>
              </a:lnSpc>
            </a:pPr>
            <a:endParaRPr lang="en-US" dirty="0">
              <a:solidFill>
                <a:srgbClr val="000000"/>
              </a:solidFill>
              <a:latin typeface="Arial" panose="020B0604020202020204" pitchFamily="34" charset="0"/>
              <a:cs typeface="Arial" panose="020B0604020202020204" pitchFamily="34" charset="0"/>
            </a:endParaRPr>
          </a:p>
          <a:p>
            <a:pPr>
              <a:lnSpc>
                <a:spcPct val="150000"/>
              </a:lnSpc>
            </a:pPr>
            <a:r>
              <a:rPr lang="en-US" b="1" dirty="0">
                <a:solidFill>
                  <a:srgbClr val="000000"/>
                </a:solidFill>
                <a:latin typeface="Arial" panose="020B0604020202020204" pitchFamily="34" charset="0"/>
                <a:cs typeface="Arial" panose="020B0604020202020204" pitchFamily="34" charset="0"/>
              </a:rPr>
              <a:t>Example 1:</a:t>
            </a:r>
          </a:p>
          <a:p>
            <a:pPr>
              <a:lnSpc>
                <a:spcPct val="150000"/>
              </a:lnSpc>
            </a:pPr>
            <a:r>
              <a:rPr lang="en-US" dirty="0">
                <a:latin typeface="Arial" panose="020B0604020202020204" pitchFamily="34" charset="0"/>
                <a:cs typeface="Arial" panose="020B0604020202020204" pitchFamily="34" charset="0"/>
              </a:rPr>
              <a:t>list =[1,2,3,4]  </a:t>
            </a:r>
          </a:p>
          <a:p>
            <a:pPr>
              <a:lnSpc>
                <a:spcPct val="150000"/>
              </a:lnSpc>
            </a:pPr>
            <a:r>
              <a:rPr lang="en-US" dirty="0">
                <a:latin typeface="Arial" panose="020B0604020202020204" pitchFamily="34" charset="0"/>
                <a:cs typeface="Arial" panose="020B0604020202020204" pitchFamily="34" charset="0"/>
              </a:rPr>
              <a:t>count = 1;  </a:t>
            </a:r>
          </a:p>
          <a:p>
            <a:pPr>
              <a:lnSpc>
                <a:spcPct val="150000"/>
              </a:lnSpc>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list: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4: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("item matched")  </a:t>
            </a:r>
          </a:p>
          <a:p>
            <a:pPr>
              <a:lnSpc>
                <a:spcPct val="150000"/>
              </a:lnSpc>
            </a:pPr>
            <a:r>
              <a:rPr lang="en-US" dirty="0">
                <a:latin typeface="Arial" panose="020B0604020202020204" pitchFamily="34" charset="0"/>
                <a:cs typeface="Arial" panose="020B0604020202020204" pitchFamily="34" charset="0"/>
              </a:rPr>
              <a:t>        count = count + 1;  </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break</a:t>
            </a:r>
            <a:r>
              <a:rPr lang="en-US" dirty="0">
                <a:latin typeface="Arial" panose="020B0604020202020204" pitchFamily="34" charset="0"/>
                <a:cs typeface="Arial" panose="020B0604020202020204" pitchFamily="34" charset="0"/>
              </a:rPr>
              <a:t>  </a:t>
            </a:r>
          </a:p>
          <a:p>
            <a:pPr>
              <a:lnSpc>
                <a:spcPct val="150000"/>
              </a:lnSpc>
            </a:pPr>
            <a:r>
              <a:rPr lang="en-US" b="1" dirty="0">
                <a:latin typeface="Arial" panose="020B0604020202020204" pitchFamily="34" charset="0"/>
                <a:cs typeface="Arial" panose="020B0604020202020204" pitchFamily="34" charset="0"/>
              </a:rPr>
              <a:t>print</a:t>
            </a:r>
            <a:r>
              <a:rPr lang="en-US" dirty="0">
                <a:latin typeface="Arial" panose="020B0604020202020204" pitchFamily="34" charset="0"/>
                <a:cs typeface="Arial" panose="020B0604020202020204" pitchFamily="34" charset="0"/>
              </a:rPr>
              <a:t>("found </a:t>
            </a:r>
            <a:r>
              <a:rPr lang="en-US" dirty="0" err="1">
                <a:latin typeface="Arial" panose="020B0604020202020204" pitchFamily="34" charset="0"/>
                <a:cs typeface="Arial" panose="020B0604020202020204" pitchFamily="34" charset="0"/>
              </a:rPr>
              <a:t>at",count,"location</a:t>
            </a:r>
            <a:r>
              <a:rPr lang="en-US"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10C9961D-B275-42D2-AABB-3BC9FCCA7EF6}"/>
              </a:ext>
            </a:extLst>
          </p:cNvPr>
          <p:cNvPicPr>
            <a:picLocks noChangeAspect="1"/>
          </p:cNvPicPr>
          <p:nvPr/>
        </p:nvPicPr>
        <p:blipFill>
          <a:blip r:embed="rId2"/>
          <a:stretch>
            <a:fillRect/>
          </a:stretch>
        </p:blipFill>
        <p:spPr>
          <a:xfrm>
            <a:off x="8191500" y="51352"/>
            <a:ext cx="952500" cy="786848"/>
          </a:xfrm>
          <a:prstGeom prst="rect">
            <a:avLst/>
          </a:prstGeom>
        </p:spPr>
      </p:pic>
    </p:spTree>
    <p:extLst>
      <p:ext uri="{BB962C8B-B14F-4D97-AF65-F5344CB8AC3E}">
        <p14:creationId xmlns:p14="http://schemas.microsoft.com/office/powerpoint/2010/main" val="385034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8431</TotalTime>
  <Words>13566</Words>
  <Application>Microsoft Office PowerPoint</Application>
  <PresentationFormat>On-screen Show (4:3)</PresentationFormat>
  <Paragraphs>1497</Paragraphs>
  <Slides>149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149</vt:i4>
      </vt:variant>
    </vt:vector>
  </HeadingPairs>
  <TitlesOfParts>
    <vt:vector size="164" baseType="lpstr">
      <vt:lpstr>Arial</vt:lpstr>
      <vt:lpstr>Calibri</vt:lpstr>
      <vt:lpstr>Carlito</vt:lpstr>
      <vt:lpstr>Consolas</vt:lpstr>
      <vt:lpstr>Courier New</vt:lpstr>
      <vt:lpstr>Droid Sans Mono</vt:lpstr>
      <vt:lpstr>erdana</vt:lpstr>
      <vt:lpstr>euclid_circular_a</vt:lpstr>
      <vt:lpstr>Roboto</vt:lpstr>
      <vt:lpstr>SFMono-Regular</vt:lpstr>
      <vt:lpstr>times new roman</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Operators</vt:lpstr>
      <vt:lpstr>Arithmetic operators</vt:lpstr>
      <vt:lpstr>Comparison operator</vt:lpstr>
      <vt:lpstr>Assignment operators</vt:lpstr>
      <vt:lpstr>Bitwise operator</vt:lpstr>
      <vt:lpstr>Bitwise Operators</vt:lpstr>
      <vt:lpstr>Logical Operators</vt:lpstr>
      <vt:lpstr>Membership Operators</vt:lpstr>
      <vt:lpstr>Identity Operators</vt:lpstr>
      <vt:lpstr>Python String</vt:lpstr>
      <vt:lpstr>Reassigning String</vt:lpstr>
      <vt:lpstr>Reassigning String</vt:lpstr>
      <vt:lpstr>String Operators</vt:lpstr>
      <vt:lpstr>Python List</vt:lpstr>
      <vt:lpstr>List indexing and splitting</vt:lpstr>
      <vt:lpstr>Updating List values</vt:lpstr>
      <vt:lpstr>Python List Operations</vt:lpstr>
      <vt:lpstr>Iterating a List</vt:lpstr>
      <vt:lpstr>Adding elements to the list</vt:lpstr>
      <vt:lpstr>Removing elements from the list</vt:lpstr>
      <vt:lpstr>Python List Built-in functions</vt:lpstr>
      <vt:lpstr>Python Tuple</vt:lpstr>
      <vt:lpstr>Python Tuple</vt:lpstr>
      <vt:lpstr>Tuple indexing and splitting</vt:lpstr>
      <vt:lpstr>Tuples</vt:lpstr>
      <vt:lpstr>Basic Tuple operations</vt:lpstr>
      <vt:lpstr>Python Tuple inbuilt functions</vt:lpstr>
      <vt:lpstr>List VS Tuple</vt:lpstr>
      <vt:lpstr>Python sets</vt:lpstr>
      <vt:lpstr>Python sets</vt:lpstr>
      <vt:lpstr>Python sets</vt:lpstr>
      <vt:lpstr>Python sets</vt:lpstr>
      <vt:lpstr>Python sets</vt:lpstr>
      <vt:lpstr>Python sets</vt:lpstr>
      <vt:lpstr>Python sets</vt:lpstr>
      <vt:lpstr>Python sets</vt:lpstr>
      <vt:lpstr>Python sets</vt:lpstr>
      <vt:lpstr>Union of two Sets</vt:lpstr>
      <vt:lpstr>Intersection of two sets</vt:lpstr>
      <vt:lpstr>Intersection of two sets</vt:lpstr>
      <vt:lpstr>Difference of two sets</vt:lpstr>
      <vt:lpstr>Set comparisons</vt:lpstr>
      <vt:lpstr>Dictionary</vt:lpstr>
      <vt:lpstr>Dictionary - Create</vt:lpstr>
      <vt:lpstr>Updating Dictionary </vt:lpstr>
      <vt:lpstr>Adding Items - Dictionary </vt:lpstr>
      <vt:lpstr>Removing Items - Dictionary </vt:lpstr>
      <vt:lpstr>Change Keys - Dictionary </vt:lpstr>
      <vt:lpstr>Change Keys - Dictionary </vt:lpstr>
      <vt:lpstr>Dictionary - Methods</vt:lpstr>
      <vt:lpstr>FrozenSets</vt:lpstr>
      <vt:lpstr>The if statement</vt:lpstr>
      <vt:lpstr>Indentation in Python</vt:lpstr>
      <vt:lpstr>PowerPoint Presentation</vt:lpstr>
      <vt:lpstr>PowerPoint Presentation</vt:lpstr>
      <vt:lpstr>The if-else statement</vt:lpstr>
      <vt:lpstr>PowerPoint Presentation</vt:lpstr>
      <vt:lpstr>PowerPoint Presentation</vt:lpstr>
      <vt:lpstr>The elif statement</vt:lpstr>
      <vt:lpstr>PowerPoint Presentation</vt:lpstr>
      <vt:lpstr>PowerPoint Presentation</vt:lpstr>
      <vt:lpstr>PowerPoint Presentation</vt:lpstr>
      <vt:lpstr>The for Loop</vt:lpstr>
      <vt:lpstr>The for Loop</vt:lpstr>
      <vt:lpstr>Nested for Loop</vt:lpstr>
      <vt:lpstr>Using else statement with for loop</vt:lpstr>
      <vt:lpstr>Using else statement with for loop</vt:lpstr>
      <vt:lpstr>while loop</vt:lpstr>
      <vt:lpstr>while loop</vt:lpstr>
      <vt:lpstr>Using else with while loop</vt:lpstr>
      <vt:lpstr>break statement</vt:lpstr>
      <vt:lpstr>break statement</vt:lpstr>
      <vt:lpstr>Continue statement</vt:lpstr>
      <vt:lpstr>pass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dc:creator>
  <cp:lastModifiedBy>ramkumar talasila</cp:lastModifiedBy>
  <cp:revision>175</cp:revision>
  <dcterms:created xsi:type="dcterms:W3CDTF">2006-08-16T00:00:00Z</dcterms:created>
  <dcterms:modified xsi:type="dcterms:W3CDTF">2020-12-21T03:07:52Z</dcterms:modified>
</cp:coreProperties>
</file>