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1" r:id="rId1"/>
  </p:sldMasterIdLst>
  <p:notesMasterIdLst>
    <p:notesMasterId r:id="rId44"/>
  </p:notesMasterIdLst>
  <p:handoutMasterIdLst>
    <p:handoutMasterId r:id="rId45"/>
  </p:handoutMasterIdLst>
  <p:sldIdLst>
    <p:sldId id="256" r:id="rId2"/>
    <p:sldId id="257" r:id="rId3"/>
    <p:sldId id="309" r:id="rId4"/>
    <p:sldId id="310" r:id="rId5"/>
    <p:sldId id="311" r:id="rId6"/>
    <p:sldId id="312" r:id="rId7"/>
    <p:sldId id="313" r:id="rId8"/>
    <p:sldId id="314" r:id="rId9"/>
    <p:sldId id="315" r:id="rId10"/>
    <p:sldId id="316" r:id="rId11"/>
    <p:sldId id="317" r:id="rId12"/>
    <p:sldId id="318" r:id="rId13"/>
    <p:sldId id="319" r:id="rId14"/>
    <p:sldId id="320" r:id="rId15"/>
    <p:sldId id="321" r:id="rId16"/>
    <p:sldId id="327" r:id="rId17"/>
    <p:sldId id="328" r:id="rId18"/>
    <p:sldId id="322" r:id="rId19"/>
    <p:sldId id="323" r:id="rId20"/>
    <p:sldId id="324" r:id="rId21"/>
    <p:sldId id="325" r:id="rId22"/>
    <p:sldId id="326" r:id="rId23"/>
    <p:sldId id="329" r:id="rId24"/>
    <p:sldId id="330" r:id="rId25"/>
    <p:sldId id="331" r:id="rId26"/>
    <p:sldId id="332" r:id="rId27"/>
    <p:sldId id="333" r:id="rId28"/>
    <p:sldId id="334" r:id="rId29"/>
    <p:sldId id="335" r:id="rId30"/>
    <p:sldId id="336" r:id="rId31"/>
    <p:sldId id="337" r:id="rId32"/>
    <p:sldId id="338" r:id="rId33"/>
    <p:sldId id="339" r:id="rId34"/>
    <p:sldId id="340" r:id="rId35"/>
    <p:sldId id="341" r:id="rId36"/>
    <p:sldId id="342" r:id="rId37"/>
    <p:sldId id="343" r:id="rId38"/>
    <p:sldId id="344" r:id="rId39"/>
    <p:sldId id="345" r:id="rId40"/>
    <p:sldId id="307" r:id="rId41"/>
    <p:sldId id="308" r:id="rId42"/>
    <p:sldId id="346" r:id="rId43"/>
  </p:sldIdLst>
  <p:sldSz cx="9144000" cy="6858000" type="screen4x3"/>
  <p:notesSz cx="9372600" cy="7086600"/>
  <p:custDataLst>
    <p:tags r:id="rId46"/>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nette Stillwell" initials="NBS" lastIdx="5" clrIdx="0"/>
  <p:cmAuthor id="1" name="Gerald Titchener" initials="GT"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9"/>
    <a:srgbClr val="1B70A5"/>
    <a:srgbClr val="FFFFFF"/>
    <a:srgbClr val="96CDEE"/>
    <a:srgbClr val="0F3F5D"/>
    <a:srgbClr val="01773A"/>
    <a:srgbClr val="156B13"/>
    <a:srgbClr val="008000"/>
    <a:srgbClr val="F200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587" autoAdjust="0"/>
    <p:restoredTop sz="86423" autoAdjust="0"/>
  </p:normalViewPr>
  <p:slideViewPr>
    <p:cSldViewPr>
      <p:cViewPr varScale="1">
        <p:scale>
          <a:sx n="96" d="100"/>
          <a:sy n="96" d="100"/>
        </p:scale>
        <p:origin x="86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258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endParaRPr lang="en-US" dirty="0"/>
          </a:p>
        </p:txBody>
      </p:sp>
      <p:sp>
        <p:nvSpPr>
          <p:cNvPr id="3" name="Date Placeholder 2"/>
          <p:cNvSpPr>
            <a:spLocks noGrp="1"/>
          </p:cNvSpPr>
          <p:nvPr>
            <p:ph type="dt" sz="quarter" idx="1"/>
          </p:nvPr>
        </p:nvSpPr>
        <p:spPr>
          <a:xfrm>
            <a:off x="5308971" y="0"/>
            <a:ext cx="4061460" cy="354330"/>
          </a:xfrm>
          <a:prstGeom prst="rect">
            <a:avLst/>
          </a:prstGeom>
        </p:spPr>
        <p:txBody>
          <a:bodyPr vert="horz" lIns="94046" tIns="47023" rIns="94046" bIns="47023" rtlCol="0"/>
          <a:lstStyle>
            <a:lvl1pPr algn="r">
              <a:defRPr sz="1200"/>
            </a:lvl1pPr>
          </a:lstStyle>
          <a:p>
            <a:fld id="{4EE4060F-EC6E-45B5-96F1-A60F0585115B}" type="datetimeFigureOut">
              <a:rPr lang="en-US" smtClean="0"/>
              <a:pPr/>
              <a:t>10/10/2017</a:t>
            </a:fld>
            <a:endParaRPr lang="en-US" dirty="0"/>
          </a:p>
        </p:txBody>
      </p:sp>
      <p:sp>
        <p:nvSpPr>
          <p:cNvPr id="4" name="Footer Placeholder 3"/>
          <p:cNvSpPr>
            <a:spLocks noGrp="1"/>
          </p:cNvSpPr>
          <p:nvPr>
            <p:ph type="ftr" sz="quarter" idx="2"/>
          </p:nvPr>
        </p:nvSpPr>
        <p:spPr>
          <a:xfrm>
            <a:off x="0" y="6731040"/>
            <a:ext cx="4061460" cy="354330"/>
          </a:xfrm>
          <a:prstGeom prst="rect">
            <a:avLst/>
          </a:prstGeom>
        </p:spPr>
        <p:txBody>
          <a:bodyPr vert="horz" lIns="94046" tIns="47023" rIns="94046" bIns="47023" rtlCol="0" anchor="b"/>
          <a:lstStyle>
            <a:lvl1pPr algn="l">
              <a:defRPr sz="1200"/>
            </a:lvl1pPr>
          </a:lstStyle>
          <a:p>
            <a:endParaRPr lang="en-US" dirty="0"/>
          </a:p>
        </p:txBody>
      </p:sp>
      <p:sp>
        <p:nvSpPr>
          <p:cNvPr id="5" name="Slide Number Placeholder 4"/>
          <p:cNvSpPr>
            <a:spLocks noGrp="1"/>
          </p:cNvSpPr>
          <p:nvPr>
            <p:ph type="sldNum" sz="quarter" idx="3"/>
          </p:nvPr>
        </p:nvSpPr>
        <p:spPr>
          <a:xfrm>
            <a:off x="5308971" y="6731040"/>
            <a:ext cx="4061460" cy="354330"/>
          </a:xfrm>
          <a:prstGeom prst="rect">
            <a:avLst/>
          </a:prstGeom>
        </p:spPr>
        <p:txBody>
          <a:bodyPr vert="horz" lIns="94046" tIns="47023" rIns="94046" bIns="47023" rtlCol="0" anchor="b"/>
          <a:lstStyle>
            <a:lvl1pPr algn="r">
              <a:defRPr sz="1200"/>
            </a:lvl1pPr>
          </a:lstStyle>
          <a:p>
            <a:fld id="{A987596C-5E44-4393-BE44-DB7D499825F1}" type="slidenum">
              <a:rPr lang="en-US" smtClean="0"/>
              <a:pPr/>
              <a:t>‹#›</a:t>
            </a:fld>
            <a:endParaRPr lang="en-US" dirty="0"/>
          </a:p>
        </p:txBody>
      </p:sp>
    </p:spTree>
    <p:extLst>
      <p:ext uri="{BB962C8B-B14F-4D97-AF65-F5344CB8AC3E}">
        <p14:creationId xmlns:p14="http://schemas.microsoft.com/office/powerpoint/2010/main" val="2834206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pPr>
              <a:defRPr/>
            </a:pPr>
            <a:endParaRPr lang="en-US" dirty="0"/>
          </a:p>
        </p:txBody>
      </p:sp>
      <p:sp>
        <p:nvSpPr>
          <p:cNvPr id="3" name="Date Placeholder 2"/>
          <p:cNvSpPr>
            <a:spLocks noGrp="1"/>
          </p:cNvSpPr>
          <p:nvPr>
            <p:ph type="dt" idx="1"/>
          </p:nvPr>
        </p:nvSpPr>
        <p:spPr>
          <a:xfrm>
            <a:off x="5308971" y="0"/>
            <a:ext cx="4061460" cy="354330"/>
          </a:xfrm>
          <a:prstGeom prst="rect">
            <a:avLst/>
          </a:prstGeom>
        </p:spPr>
        <p:txBody>
          <a:bodyPr vert="horz" lIns="94046" tIns="47023" rIns="94046" bIns="47023" rtlCol="0"/>
          <a:lstStyle>
            <a:lvl1pPr algn="r">
              <a:defRPr sz="1200"/>
            </a:lvl1pPr>
          </a:lstStyle>
          <a:p>
            <a:pPr>
              <a:defRPr/>
            </a:pPr>
            <a:fld id="{46950642-C6F2-4E46-90C1-0B12B643B3D7}" type="datetimeFigureOut">
              <a:rPr lang="en-US"/>
              <a:pPr>
                <a:defRPr/>
              </a:pPr>
              <a:t>10/10/2017</a:t>
            </a:fld>
            <a:endParaRPr lang="en-US" dirty="0"/>
          </a:p>
        </p:txBody>
      </p:sp>
      <p:sp>
        <p:nvSpPr>
          <p:cNvPr id="4" name="Slide Image Placeholder 3"/>
          <p:cNvSpPr>
            <a:spLocks noGrp="1" noRot="1" noChangeAspect="1"/>
          </p:cNvSpPr>
          <p:nvPr>
            <p:ph type="sldImg" idx="2"/>
          </p:nvPr>
        </p:nvSpPr>
        <p:spPr>
          <a:xfrm>
            <a:off x="2914650" y="531813"/>
            <a:ext cx="3543300" cy="2657475"/>
          </a:xfrm>
          <a:prstGeom prst="rect">
            <a:avLst/>
          </a:prstGeom>
          <a:noFill/>
          <a:ln w="12700">
            <a:solidFill>
              <a:prstClr val="black"/>
            </a:solidFill>
          </a:ln>
        </p:spPr>
        <p:txBody>
          <a:bodyPr vert="horz" lIns="94046" tIns="47023" rIns="94046" bIns="47023" rtlCol="0" anchor="ctr"/>
          <a:lstStyle/>
          <a:p>
            <a:pPr lvl="0"/>
            <a:endParaRPr lang="en-US" noProof="0" dirty="0"/>
          </a:p>
        </p:txBody>
      </p:sp>
      <p:sp>
        <p:nvSpPr>
          <p:cNvPr id="5" name="Notes Placeholder 4"/>
          <p:cNvSpPr>
            <a:spLocks noGrp="1"/>
          </p:cNvSpPr>
          <p:nvPr>
            <p:ph type="body" sz="quarter" idx="3"/>
          </p:nvPr>
        </p:nvSpPr>
        <p:spPr>
          <a:xfrm>
            <a:off x="937260" y="3366135"/>
            <a:ext cx="7498080" cy="3188970"/>
          </a:xfrm>
          <a:prstGeom prst="rect">
            <a:avLst/>
          </a:prstGeom>
        </p:spPr>
        <p:txBody>
          <a:bodyPr vert="horz" lIns="94046" tIns="47023" rIns="94046" bIns="4702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731040"/>
            <a:ext cx="4061460" cy="354330"/>
          </a:xfrm>
          <a:prstGeom prst="rect">
            <a:avLst/>
          </a:prstGeom>
        </p:spPr>
        <p:txBody>
          <a:bodyPr vert="horz" lIns="94046" tIns="47023" rIns="94046" bIns="47023"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5308971" y="6731040"/>
            <a:ext cx="4061460" cy="354330"/>
          </a:xfrm>
          <a:prstGeom prst="rect">
            <a:avLst/>
          </a:prstGeom>
        </p:spPr>
        <p:txBody>
          <a:bodyPr vert="horz" lIns="94046" tIns="47023" rIns="94046" bIns="47023" rtlCol="0" anchor="b"/>
          <a:lstStyle>
            <a:lvl1pPr algn="r">
              <a:defRPr sz="1200"/>
            </a:lvl1pPr>
          </a:lstStyle>
          <a:p>
            <a:pPr>
              <a:defRPr/>
            </a:pPr>
            <a:fld id="{CAA8545F-A231-4F50-B1F1-95F56EBB643D}" type="slidenum">
              <a:rPr lang="en-US"/>
              <a:pPr>
                <a:defRPr/>
              </a:pPr>
              <a:t>‹#›</a:t>
            </a:fld>
            <a:endParaRPr lang="en-US" dirty="0"/>
          </a:p>
        </p:txBody>
      </p:sp>
    </p:spTree>
    <p:extLst>
      <p:ext uri="{BB962C8B-B14F-4D97-AF65-F5344CB8AC3E}">
        <p14:creationId xmlns:p14="http://schemas.microsoft.com/office/powerpoint/2010/main" val="31546405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a:t>
            </a:fld>
            <a:endParaRPr lang="en-US" dirty="0"/>
          </a:p>
        </p:txBody>
      </p:sp>
    </p:spTree>
    <p:extLst>
      <p:ext uri="{BB962C8B-B14F-4D97-AF65-F5344CB8AC3E}">
        <p14:creationId xmlns:p14="http://schemas.microsoft.com/office/powerpoint/2010/main" val="4083526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a:t>
            </a:fld>
            <a:endParaRPr lang="en-US" dirty="0"/>
          </a:p>
        </p:txBody>
      </p:sp>
    </p:spTree>
    <p:extLst>
      <p:ext uri="{BB962C8B-B14F-4D97-AF65-F5344CB8AC3E}">
        <p14:creationId xmlns:p14="http://schemas.microsoft.com/office/powerpoint/2010/main" val="3299944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40</a:t>
            </a:fld>
            <a:endParaRPr lang="en-US" dirty="0"/>
          </a:p>
        </p:txBody>
      </p:sp>
    </p:spTree>
    <p:extLst>
      <p:ext uri="{BB962C8B-B14F-4D97-AF65-F5344CB8AC3E}">
        <p14:creationId xmlns:p14="http://schemas.microsoft.com/office/powerpoint/2010/main" val="2302620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41</a:t>
            </a:fld>
            <a:endParaRPr lang="en-US" dirty="0"/>
          </a:p>
        </p:txBody>
      </p:sp>
    </p:spTree>
    <p:extLst>
      <p:ext uri="{BB962C8B-B14F-4D97-AF65-F5344CB8AC3E}">
        <p14:creationId xmlns:p14="http://schemas.microsoft.com/office/powerpoint/2010/main" val="2976098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42</a:t>
            </a:fld>
            <a:endParaRPr lang="en-US" dirty="0"/>
          </a:p>
        </p:txBody>
      </p:sp>
    </p:spTree>
    <p:extLst>
      <p:ext uri="{BB962C8B-B14F-4D97-AF65-F5344CB8AC3E}">
        <p14:creationId xmlns:p14="http://schemas.microsoft.com/office/powerpoint/2010/main" val="177359557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8.jp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5.jp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5.jp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15.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Title 1"/>
          <p:cNvSpPr>
            <a:spLocks noGrp="1"/>
          </p:cNvSpPr>
          <p:nvPr>
            <p:ph type="ctrTitle"/>
          </p:nvPr>
        </p:nvSpPr>
        <p:spPr>
          <a:xfrm>
            <a:off x="698500" y="2712698"/>
            <a:ext cx="7747000" cy="377026"/>
          </a:xfrm>
        </p:spPr>
        <p:txBody>
          <a:bodyPr anchor="b"/>
          <a:lstStyle>
            <a:lvl1pPr algn="ctr">
              <a:defRPr sz="2800">
                <a:solidFill>
                  <a:schemeClr val="accent2"/>
                </a:solidFill>
              </a:defRPr>
            </a:lvl1pPr>
          </a:lstStyle>
          <a:p>
            <a:r>
              <a:rPr lang="en-US" dirty="0"/>
              <a:t>Click to edit Master title style</a:t>
            </a:r>
          </a:p>
        </p:txBody>
      </p:sp>
      <p:sp>
        <p:nvSpPr>
          <p:cNvPr id="17" name="Subtitle 2"/>
          <p:cNvSpPr>
            <a:spLocks noGrp="1"/>
          </p:cNvSpPr>
          <p:nvPr>
            <p:ph type="subTitle" idx="1"/>
          </p:nvPr>
        </p:nvSpPr>
        <p:spPr>
          <a:xfrm>
            <a:off x="698500" y="3352800"/>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8" name="Footer Placeholder 5"/>
          <p:cNvSpPr>
            <a:spLocks noGrp="1"/>
          </p:cNvSpPr>
          <p:nvPr>
            <p:ph type="ftr" sz="quarter" idx="10"/>
          </p:nvPr>
        </p:nvSpPr>
        <p:spPr>
          <a:xfrm>
            <a:off x="1204120" y="6363869"/>
            <a:ext cx="6201666" cy="366183"/>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19" name="Picture 18" descr="Title_Slid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8134" y="254000"/>
            <a:ext cx="8713465" cy="6526752"/>
          </a:xfrm>
          <a:prstGeom prst="rect">
            <a:avLst/>
          </a:prstGeom>
        </p:spPr>
      </p:pic>
      <p:sp>
        <p:nvSpPr>
          <p:cNvPr id="20" name="Rectangle 19"/>
          <p:cNvSpPr/>
          <p:nvPr userDrawn="1"/>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4"/>
          <p:cNvSpPr/>
          <p:nvPr userDrawn="1"/>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descr="Audi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23" name="Picture 22"/>
          <p:cNvPicPr>
            <a:picLocks noChangeAspect="1"/>
          </p:cNvPicPr>
          <p:nvPr userDrawn="1"/>
        </p:nvPicPr>
        <p:blipFill rotWithShape="1">
          <a:blip r:embed="rId4"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24" name="Picture 23" descr="Swirl_3.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25" name="Picture 24" descr="Swirl_3.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26" name="Picture 25"/>
          <p:cNvPicPr>
            <a:picLocks noChangeAspect="1"/>
          </p:cNvPicPr>
          <p:nvPr userDrawn="1"/>
        </p:nvPicPr>
        <p:blipFill rotWithShape="1">
          <a:blip r:embed="rId7"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pic>
        <p:nvPicPr>
          <p:cNvPr id="27" name="Picture 26"/>
          <p:cNvPicPr>
            <a:picLocks noChangeAspect="1"/>
          </p:cNvPicPr>
          <p:nvPr userDrawn="1"/>
        </p:nvPicPr>
        <p:blipFill>
          <a:blip r:embed="rId8"/>
          <a:stretch>
            <a:fillRect/>
          </a:stretch>
        </p:blipFill>
        <p:spPr>
          <a:xfrm>
            <a:off x="118720" y="6248400"/>
            <a:ext cx="1400289" cy="430858"/>
          </a:xfrm>
          <a:prstGeom prst="rect">
            <a:avLst/>
          </a:prstGeom>
        </p:spPr>
      </p:pic>
      <p:pic>
        <p:nvPicPr>
          <p:cNvPr id="28" name="Picture 27"/>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669329" y="457475"/>
            <a:ext cx="5667594" cy="98201"/>
          </a:xfrm>
          <a:prstGeom prst="rect">
            <a:avLst/>
          </a:prstGeom>
        </p:spPr>
      </p:pic>
    </p:spTree>
    <p:extLst>
      <p:ext uri="{BB962C8B-B14F-4D97-AF65-F5344CB8AC3E}">
        <p14:creationId xmlns:p14="http://schemas.microsoft.com/office/powerpoint/2010/main" val="259408434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13" name="Title 1"/>
          <p:cNvSpPr>
            <a:spLocks noGrp="1"/>
          </p:cNvSpPr>
          <p:nvPr>
            <p:ph type="title"/>
          </p:nvPr>
        </p:nvSpPr>
        <p:spPr>
          <a:xfrm>
            <a:off x="2641600" y="2228188"/>
            <a:ext cx="6172200" cy="377026"/>
          </a:xfrm>
        </p:spPr>
        <p:txBody>
          <a:bodyPr anchor="ctr"/>
          <a:lstStyle>
            <a:lvl1pPr algn="l">
              <a:defRPr sz="2800" b="0" cap="none" baseline="0">
                <a:solidFill>
                  <a:srgbClr val="055C91"/>
                </a:solidFill>
              </a:defRPr>
            </a:lvl1pPr>
          </a:lstStyle>
          <a:p>
            <a:r>
              <a:rPr lang="en-US" dirty="0"/>
              <a:t>Click to edit Master title style</a:t>
            </a:r>
          </a:p>
        </p:txBody>
      </p:sp>
      <p:sp>
        <p:nvSpPr>
          <p:cNvPr id="18" name="Text Placeholder 2"/>
          <p:cNvSpPr>
            <a:spLocks noGrp="1"/>
          </p:cNvSpPr>
          <p:nvPr>
            <p:ph type="body" idx="1"/>
          </p:nvPr>
        </p:nvSpPr>
        <p:spPr>
          <a:xfrm>
            <a:off x="2641600" y="2942670"/>
            <a:ext cx="6172200" cy="265457"/>
          </a:xfrm>
        </p:spPr>
        <p:txBody>
          <a:bodyPr anchor="t"/>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pic>
        <p:nvPicPr>
          <p:cNvPr id="19" name="Picture 18" descr="Audi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707" y="361953"/>
            <a:ext cx="1840495" cy="1940983"/>
          </a:xfrm>
          <a:prstGeom prst="rect">
            <a:avLst/>
          </a:prstGeom>
        </p:spPr>
      </p:pic>
      <p:pic>
        <p:nvPicPr>
          <p:cNvPr id="20" name="Picture 19" descr="Swirl_3.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2569126">
            <a:off x="1431691" y="1916271"/>
            <a:ext cx="908570" cy="670924"/>
          </a:xfrm>
          <a:prstGeom prst="rect">
            <a:avLst/>
          </a:prstGeom>
        </p:spPr>
      </p:pic>
      <p:pic>
        <p:nvPicPr>
          <p:cNvPr id="21" name="Picture 20" descr="Swirl_2.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3873741" flipH="1">
            <a:off x="218018" y="3551101"/>
            <a:ext cx="795867" cy="833254"/>
          </a:xfrm>
          <a:prstGeom prst="rect">
            <a:avLst/>
          </a:prstGeom>
        </p:spPr>
      </p:pic>
      <p:pic>
        <p:nvPicPr>
          <p:cNvPr id="22" name="Picture 21"/>
          <p:cNvPicPr>
            <a:picLocks noChangeAspect="1"/>
          </p:cNvPicPr>
          <p:nvPr userDrawn="1"/>
        </p:nvPicPr>
        <p:blipFill rotWithShape="1">
          <a:blip r:embed="rId5" cstate="print">
            <a:extLst>
              <a:ext uri="{28A0092B-C50C-407E-A947-70E740481C1C}">
                <a14:useLocalDpi xmlns:a14="http://schemas.microsoft.com/office/drawing/2010/main" val="0"/>
              </a:ext>
            </a:extLst>
          </a:blip>
          <a:srcRect l="4669" t="13753" r="6579" b="12460"/>
          <a:stretch/>
        </p:blipFill>
        <p:spPr>
          <a:xfrm>
            <a:off x="879649" y="2604920"/>
            <a:ext cx="1101550" cy="1221097"/>
          </a:xfrm>
          <a:prstGeom prst="rect">
            <a:avLst/>
          </a:prstGeom>
        </p:spPr>
      </p:pic>
      <p:pic>
        <p:nvPicPr>
          <p:cNvPr id="23" name="Picture 2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40704" y="4534755"/>
            <a:ext cx="596838" cy="795784"/>
          </a:xfrm>
          <a:prstGeom prst="rect">
            <a:avLst/>
          </a:prstGeom>
        </p:spPr>
      </p:pic>
      <p:pic>
        <p:nvPicPr>
          <p:cNvPr id="24" name="Picture 23"/>
          <p:cNvPicPr>
            <a:picLocks noChangeAspect="1"/>
          </p:cNvPicPr>
          <p:nvPr userDrawn="1"/>
        </p:nvPicPr>
        <p:blipFill rotWithShape="1">
          <a:blip r:embed="rId7" cstate="print">
            <a:extLst>
              <a:ext uri="{28A0092B-C50C-407E-A947-70E740481C1C}">
                <a14:useLocalDpi xmlns:a14="http://schemas.microsoft.com/office/drawing/2010/main" val="0"/>
              </a:ext>
            </a:extLst>
          </a:blip>
          <a:srcRect l="24476" r="23794"/>
          <a:stretch/>
        </p:blipFill>
        <p:spPr>
          <a:xfrm>
            <a:off x="737542" y="4804753"/>
            <a:ext cx="252342" cy="650393"/>
          </a:xfrm>
          <a:prstGeom prst="rect">
            <a:avLst/>
          </a:prstGeom>
        </p:spPr>
      </p:pic>
      <p:sp>
        <p:nvSpPr>
          <p:cNvPr id="25" name="Footer Placeholder 6"/>
          <p:cNvSpPr>
            <a:spLocks noGrp="1"/>
          </p:cNvSpPr>
          <p:nvPr>
            <p:ph type="ftr" sz="quarter" idx="10"/>
          </p:nvPr>
        </p:nvSpPr>
        <p:spPr>
          <a:xfrm>
            <a:off x="1597682" y="6578465"/>
            <a:ext cx="6781693" cy="244535"/>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26" name="Picture 25"/>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pic>
        <p:nvPicPr>
          <p:cNvPr id="27" name="Picture 26"/>
          <p:cNvPicPr>
            <a:picLocks noChangeAspect="1"/>
          </p:cNvPicPr>
          <p:nvPr userDrawn="1"/>
        </p:nvPicPr>
        <p:blipFill>
          <a:blip r:embed="rId9"/>
          <a:stretch>
            <a:fillRect/>
          </a:stretch>
        </p:blipFill>
        <p:spPr>
          <a:xfrm>
            <a:off x="118720" y="6248400"/>
            <a:ext cx="1400289" cy="430858"/>
          </a:xfrm>
          <a:prstGeom prst="rect">
            <a:avLst/>
          </a:prstGeom>
        </p:spPr>
      </p:pic>
    </p:spTree>
    <p:extLst>
      <p:ext uri="{BB962C8B-B14F-4D97-AF65-F5344CB8AC3E}">
        <p14:creationId xmlns:p14="http://schemas.microsoft.com/office/powerpoint/2010/main" val="270673534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a:xfrm>
            <a:off x="762000" y="406258"/>
            <a:ext cx="8026400" cy="296235"/>
          </a:xfrm>
        </p:spPr>
        <p:txBody>
          <a:bodyPr/>
          <a:lstStyle/>
          <a:p>
            <a:r>
              <a:rPr lang="en-US" dirty="0"/>
              <a:t>Click to edit Master title style</a:t>
            </a:r>
          </a:p>
        </p:txBody>
      </p:sp>
      <p:sp>
        <p:nvSpPr>
          <p:cNvPr id="13" name="Content Placeholder 2"/>
          <p:cNvSpPr>
            <a:spLocks noGrp="1"/>
          </p:cNvSpPr>
          <p:nvPr>
            <p:ph idx="1"/>
          </p:nvPr>
        </p:nvSpPr>
        <p:spPr>
          <a:xfrm>
            <a:off x="365125" y="1538818"/>
            <a:ext cx="8415338" cy="14129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6" name="Picture 15"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7" name="Picture 16"/>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8" name="Picture 1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9" name="Footer Placeholder 6"/>
          <p:cNvSpPr>
            <a:spLocks noGrp="1"/>
          </p:cNvSpPr>
          <p:nvPr>
            <p:ph type="ftr" sz="quarter" idx="10"/>
          </p:nvPr>
        </p:nvSpPr>
        <p:spPr>
          <a:xfrm>
            <a:off x="1597682" y="6405955"/>
            <a:ext cx="6781693" cy="244535"/>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20" name="Picture 19"/>
          <p:cNvPicPr>
            <a:picLocks noChangeAspect="1"/>
          </p:cNvPicPr>
          <p:nvPr userDrawn="1"/>
        </p:nvPicPr>
        <p:blipFill>
          <a:blip r:embed="rId5"/>
          <a:stretch>
            <a:fillRect/>
          </a:stretch>
        </p:blipFill>
        <p:spPr>
          <a:xfrm>
            <a:off x="118720" y="6248400"/>
            <a:ext cx="1400289" cy="430858"/>
          </a:xfrm>
          <a:prstGeom prst="rect">
            <a:avLst/>
          </a:prstGeom>
        </p:spPr>
      </p:pic>
    </p:spTree>
    <p:extLst>
      <p:ext uri="{BB962C8B-B14F-4D97-AF65-F5344CB8AC3E}">
        <p14:creationId xmlns:p14="http://schemas.microsoft.com/office/powerpoint/2010/main" val="402461061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1"/>
          <p:cNvSpPr>
            <a:spLocks noGrp="1"/>
          </p:cNvSpPr>
          <p:nvPr>
            <p:ph type="title"/>
          </p:nvPr>
        </p:nvSpPr>
        <p:spPr>
          <a:xfrm>
            <a:off x="762000" y="406258"/>
            <a:ext cx="8026400" cy="296235"/>
          </a:xfrm>
        </p:spPr>
        <p:txBody>
          <a:bodyPr/>
          <a:lstStyle/>
          <a:p>
            <a:r>
              <a:rPr lang="en-US" dirty="0"/>
              <a:t>Click to edit Master title style</a:t>
            </a:r>
          </a:p>
        </p:txBody>
      </p:sp>
      <p:sp>
        <p:nvSpPr>
          <p:cNvPr id="13" name="Content Placeholder 2"/>
          <p:cNvSpPr>
            <a:spLocks noGrp="1"/>
          </p:cNvSpPr>
          <p:nvPr>
            <p:ph idx="1"/>
          </p:nvPr>
        </p:nvSpPr>
        <p:spPr>
          <a:xfrm>
            <a:off x="365125" y="1538818"/>
            <a:ext cx="8415338" cy="14129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6" name="Picture 15"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7" name="Picture 16"/>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8" name="Picture 1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9" name="Footer Placeholder 6"/>
          <p:cNvSpPr>
            <a:spLocks noGrp="1"/>
          </p:cNvSpPr>
          <p:nvPr>
            <p:ph type="ftr" sz="quarter" idx="10"/>
          </p:nvPr>
        </p:nvSpPr>
        <p:spPr>
          <a:xfrm>
            <a:off x="1597682" y="6405955"/>
            <a:ext cx="6781693" cy="244535"/>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20" name="Picture 19"/>
          <p:cNvPicPr>
            <a:picLocks noChangeAspect="1"/>
          </p:cNvPicPr>
          <p:nvPr userDrawn="1"/>
        </p:nvPicPr>
        <p:blipFill>
          <a:blip r:embed="rId5"/>
          <a:stretch>
            <a:fillRect/>
          </a:stretch>
        </p:blipFill>
        <p:spPr>
          <a:xfrm>
            <a:off x="118720" y="6248400"/>
            <a:ext cx="1400289" cy="430858"/>
          </a:xfrm>
          <a:prstGeom prst="rect">
            <a:avLst/>
          </a:prstGeom>
        </p:spPr>
      </p:pic>
      <p:sp>
        <p:nvSpPr>
          <p:cNvPr id="9" name="Content Placeholder 2"/>
          <p:cNvSpPr>
            <a:spLocks noGrp="1"/>
          </p:cNvSpPr>
          <p:nvPr>
            <p:ph idx="11"/>
          </p:nvPr>
        </p:nvSpPr>
        <p:spPr>
          <a:xfrm>
            <a:off x="381000" y="3311449"/>
            <a:ext cx="8415338" cy="14129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1301198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0" name="Title 1"/>
          <p:cNvSpPr>
            <a:spLocks noGrp="1"/>
          </p:cNvSpPr>
          <p:nvPr>
            <p:ph type="title"/>
          </p:nvPr>
        </p:nvSpPr>
        <p:spPr>
          <a:xfrm>
            <a:off x="762000" y="406258"/>
            <a:ext cx="8026400" cy="296235"/>
          </a:xfrm>
        </p:spPr>
        <p:txBody>
          <a:bodyPr/>
          <a:lstStyle/>
          <a:p>
            <a:r>
              <a:rPr lang="en-US" dirty="0"/>
              <a:t>Click to edit Master title style</a:t>
            </a:r>
          </a:p>
        </p:txBody>
      </p:sp>
      <p:pic>
        <p:nvPicPr>
          <p:cNvPr id="11" name="Picture 10"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2" name="Picture 11"/>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sp>
        <p:nvSpPr>
          <p:cNvPr id="13" name="Footer Placeholder 2"/>
          <p:cNvSpPr>
            <a:spLocks noGrp="1"/>
          </p:cNvSpPr>
          <p:nvPr>
            <p:ph type="ftr" sz="quarter" idx="10"/>
          </p:nvPr>
        </p:nvSpPr>
        <p:spPr>
          <a:xfrm>
            <a:off x="1597682" y="6578465"/>
            <a:ext cx="6781693" cy="244535"/>
          </a:xfrm>
        </p:spPr>
        <p:txBody>
          <a:bodyPr/>
          <a:lstStyle>
            <a:lvl1pPr>
              <a:defRPr sz="600"/>
            </a:lvl1pPr>
          </a:lstStyle>
          <a:p>
            <a:r>
              <a:rPr lang="en-US" dirty="0"/>
              <a:t>© 2018 Cengage. All Rights Reserved. May not be copied, scanned, or duplicated, in whole or in part, except for use as permitted in a license distributed with a certain product or service or otherwise on a password-protected website for classroom use.</a:t>
            </a:r>
          </a:p>
        </p:txBody>
      </p:sp>
      <p:pic>
        <p:nvPicPr>
          <p:cNvPr id="15" name="Picture 1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Tree>
    <p:extLst>
      <p:ext uri="{BB962C8B-B14F-4D97-AF65-F5344CB8AC3E}">
        <p14:creationId xmlns:p14="http://schemas.microsoft.com/office/powerpoint/2010/main" val="1336393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470330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5125" y="1538818"/>
            <a:ext cx="8415338" cy="1412951"/>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txBox="1">
            <a:spLocks/>
          </p:cNvSpPr>
          <p:nvPr userDrawn="1"/>
        </p:nvSpPr>
        <p:spPr>
          <a:xfrm>
            <a:off x="8376166" y="6513743"/>
            <a:ext cx="312906" cy="215444"/>
          </a:xfrm>
          <a:prstGeom prst="rect">
            <a:avLst/>
          </a:prstGeom>
        </p:spPr>
        <p:txBody>
          <a:bodyPr vert="horz" wrap="none" lIns="91440" tIns="45720" rIns="91440" bIns="45720" rtlCol="0" anchor="ctr">
            <a:sp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8B40067-BD2A-418A-98BB-08A98047DC47}" type="slidenum">
              <a:rPr kumimoji="0" lang="en-US" sz="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 name="Title Placeholder 1"/>
          <p:cNvSpPr>
            <a:spLocks noGrp="1"/>
          </p:cNvSpPr>
          <p:nvPr>
            <p:ph type="title"/>
          </p:nvPr>
        </p:nvSpPr>
        <p:spPr>
          <a:xfrm>
            <a:off x="365125" y="480785"/>
            <a:ext cx="8415338" cy="296235"/>
          </a:xfrm>
          <a:prstGeom prst="rect">
            <a:avLst/>
          </a:prstGeom>
        </p:spPr>
        <p:txBody>
          <a:bodyPr vert="horz" wrap="square" lIns="0" tIns="0" rIns="0" bIns="0" rtlCol="0" anchor="ctr">
            <a:spAutoFit/>
          </a:bodyPr>
          <a:lstStyle/>
          <a:p>
            <a:r>
              <a:rPr lang="en-US" dirty="0"/>
              <a:t>Click to edit Master title style</a:t>
            </a:r>
          </a:p>
        </p:txBody>
      </p:sp>
      <p:sp>
        <p:nvSpPr>
          <p:cNvPr id="4" name="Footer Placeholder 3"/>
          <p:cNvSpPr>
            <a:spLocks noGrp="1"/>
          </p:cNvSpPr>
          <p:nvPr>
            <p:ph type="ftr" sz="quarter" idx="3"/>
          </p:nvPr>
        </p:nvSpPr>
        <p:spPr>
          <a:xfrm>
            <a:off x="365126" y="6611007"/>
            <a:ext cx="8014247" cy="211991"/>
          </a:xfrm>
          <a:prstGeom prst="rect">
            <a:avLst/>
          </a:prstGeom>
        </p:spPr>
        <p:txBody>
          <a:bodyPr vert="horz" lIns="91440" tIns="45720" rIns="91440" bIns="45720" rtlCol="0" anchor="ctr"/>
          <a:lstStyle>
            <a:lvl1pPr algn="ctr">
              <a:defRPr sz="600">
                <a:solidFill>
                  <a:schemeClr val="tx1">
                    <a:tint val="75000"/>
                  </a:schemeClr>
                </a:solidFill>
              </a:defRPr>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092161740"/>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7" r:id="rId4"/>
    <p:sldLayoutId id="2147483755" r:id="rId5"/>
    <p:sldLayoutId id="2147483756" r:id="rId6"/>
  </p:sldLayoutIdLst>
  <p:timing>
    <p:tnLst>
      <p:par>
        <p:cTn id="1" dur="indefinite" restart="never" nodeType="tmRoot"/>
      </p:par>
    </p:tnLst>
  </p:timing>
  <p:hf hdr="0" dt="0"/>
  <p:txStyles>
    <p:titleStyle>
      <a:lvl1pPr algn="l" defTabSz="914400" rtl="0" eaLnBrk="1" latinLnBrk="0" hangingPunct="1">
        <a:lnSpc>
          <a:spcPct val="85000"/>
        </a:lnSpc>
        <a:spcBef>
          <a:spcPct val="0"/>
        </a:spcBef>
        <a:buNone/>
        <a:defRPr sz="2200" kern="1200">
          <a:solidFill>
            <a:schemeClr val="accent2"/>
          </a:solidFill>
          <a:latin typeface="+mj-lt"/>
          <a:ea typeface="+mj-ea"/>
          <a:cs typeface="+mj-cs"/>
        </a:defRPr>
      </a:lvl1pPr>
    </p:titleStyle>
    <p:bodyStyle>
      <a:lvl1pPr marL="171450" indent="-171450" algn="l" defTabSz="914400" rtl="0" eaLnBrk="1" latinLnBrk="0" hangingPunct="1">
        <a:lnSpc>
          <a:spcPct val="95000"/>
        </a:lnSpc>
        <a:spcBef>
          <a:spcPts val="1200"/>
        </a:spcBef>
        <a:buClr>
          <a:schemeClr val="accent2"/>
        </a:buClr>
        <a:buFont typeface="Arial" pitchFamily="34" charset="0"/>
        <a:buChar char="•"/>
        <a:defRPr sz="2000" kern="1200">
          <a:solidFill>
            <a:schemeClr val="tx1">
              <a:lumMod val="75000"/>
              <a:lumOff val="25000"/>
            </a:schemeClr>
          </a:solidFill>
          <a:latin typeface="+mn-lt"/>
          <a:ea typeface="+mn-ea"/>
          <a:cs typeface="+mn-cs"/>
        </a:defRPr>
      </a:lvl1pPr>
      <a:lvl2pPr marL="400050" indent="-171450" algn="l" defTabSz="914400" rtl="0" eaLnBrk="1" latinLnBrk="0" hangingPunct="1">
        <a:lnSpc>
          <a:spcPct val="95000"/>
        </a:lnSpc>
        <a:spcBef>
          <a:spcPts val="600"/>
        </a:spcBef>
        <a:buClr>
          <a:schemeClr val="accent1"/>
        </a:buClr>
        <a:buFont typeface="Arial" pitchFamily="34" charset="0"/>
        <a:buChar char="•"/>
        <a:defRPr sz="1800" kern="1200">
          <a:solidFill>
            <a:schemeClr val="tx1">
              <a:lumMod val="75000"/>
              <a:lumOff val="25000"/>
            </a:schemeClr>
          </a:solidFill>
          <a:latin typeface="+mn-lt"/>
          <a:ea typeface="+mn-ea"/>
          <a:cs typeface="+mn-cs"/>
        </a:defRPr>
      </a:lvl2pPr>
      <a:lvl3pPr marL="571500" indent="-114300" algn="l" defTabSz="914400" rtl="0" eaLnBrk="1" latinLnBrk="0" hangingPunct="1">
        <a:lnSpc>
          <a:spcPct val="95000"/>
        </a:lnSpc>
        <a:spcBef>
          <a:spcPct val="20000"/>
        </a:spcBef>
        <a:buClr>
          <a:schemeClr val="tx1">
            <a:lumMod val="75000"/>
            <a:lumOff val="25000"/>
          </a:schemeClr>
        </a:buClr>
        <a:buFont typeface="Arial" pitchFamily="34" charset="0"/>
        <a:buChar char="-"/>
        <a:defRPr sz="1600" kern="1200">
          <a:solidFill>
            <a:schemeClr val="tx1">
              <a:lumMod val="75000"/>
              <a:lumOff val="25000"/>
            </a:schemeClr>
          </a:solidFill>
          <a:latin typeface="+mn-lt"/>
          <a:ea typeface="+mn-ea"/>
          <a:cs typeface="+mn-cs"/>
        </a:defRPr>
      </a:lvl3pPr>
      <a:lvl4pPr marL="74295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4pPr>
      <a:lvl5pPr marL="91440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hyperlink" Target="https://www.python.org/" TargetMode="Externa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8500" y="2227950"/>
            <a:ext cx="7747000" cy="861774"/>
          </a:xfrm>
        </p:spPr>
        <p:txBody>
          <a:bodyPr/>
          <a:lstStyle/>
          <a:p>
            <a:pPr>
              <a:lnSpc>
                <a:spcPct val="100000"/>
              </a:lnSpc>
            </a:pPr>
            <a:r>
              <a:rPr lang="en-US" b="1" dirty="0">
                <a:solidFill>
                  <a:srgbClr val="0080A9"/>
                </a:solidFill>
                <a:latin typeface="Arial" panose="020B0604020202020204" pitchFamily="34" charset="0"/>
                <a:cs typeface="Arial" panose="020B0604020202020204" pitchFamily="34" charset="0"/>
              </a:rPr>
              <a:t>Fundamentals of Python: First Programs </a:t>
            </a:r>
            <a:br>
              <a:rPr lang="en-US" b="1" dirty="0">
                <a:solidFill>
                  <a:srgbClr val="0080A9"/>
                </a:solidFill>
                <a:latin typeface="Arial" panose="020B0604020202020204" pitchFamily="34" charset="0"/>
                <a:cs typeface="Arial" panose="020B0604020202020204" pitchFamily="34" charset="0"/>
              </a:rPr>
            </a:br>
            <a:r>
              <a:rPr lang="en-US" b="1" dirty="0">
                <a:solidFill>
                  <a:srgbClr val="0080A9"/>
                </a:solidFill>
                <a:latin typeface="Arial" panose="020B0604020202020204" pitchFamily="34" charset="0"/>
                <a:cs typeface="Arial" panose="020B0604020202020204" pitchFamily="34" charset="0"/>
              </a:rPr>
              <a:t>Second Edition</a:t>
            </a:r>
            <a:endParaRPr lang="en-US" b="1" dirty="0">
              <a:solidFill>
                <a:srgbClr val="0080A9"/>
              </a:solidFill>
              <a:latin typeface="Arial" panose="020B0604020202020204" pitchFamily="34" charset="0"/>
              <a:cs typeface="Arial" panose="020B0604020202020204" pitchFamily="34" charset="0"/>
            </a:endParaRPr>
          </a:p>
        </p:txBody>
      </p:sp>
      <p:sp>
        <p:nvSpPr>
          <p:cNvPr id="3" name="Subtitle 2"/>
          <p:cNvSpPr>
            <a:spLocks noGrp="1"/>
          </p:cNvSpPr>
          <p:nvPr>
            <p:ph type="subTitle" idx="4294967295"/>
          </p:nvPr>
        </p:nvSpPr>
        <p:spPr>
          <a:xfrm>
            <a:off x="698500" y="3352800"/>
            <a:ext cx="7747000" cy="797141"/>
          </a:xfrm>
        </p:spPr>
        <p:txBody>
          <a:bodyPr/>
          <a:lstStyle/>
          <a:p>
            <a:pPr marL="0" indent="0" algn="ctr">
              <a:buNone/>
            </a:pPr>
            <a:r>
              <a:rPr lang="en-US" sz="2200" b="1" dirty="0" smtClean="0">
                <a:solidFill>
                  <a:schemeClr val="tx1"/>
                </a:solidFill>
                <a:latin typeface="Arial" panose="020B0604020202020204" pitchFamily="34" charset="0"/>
                <a:cs typeface="Arial" panose="020B0604020202020204" pitchFamily="34" charset="0"/>
              </a:rPr>
              <a:t>Chapter 1</a:t>
            </a:r>
          </a:p>
          <a:p>
            <a:pPr marL="0" indent="0" algn="ctr">
              <a:buNone/>
            </a:pPr>
            <a:r>
              <a:rPr lang="en-US" sz="2200" dirty="0" smtClean="0">
                <a:solidFill>
                  <a:schemeClr val="tx1"/>
                </a:solidFill>
                <a:latin typeface="Arial" panose="020B0604020202020204" pitchFamily="34" charset="0"/>
                <a:cs typeface="Arial" panose="020B0604020202020204" pitchFamily="34" charset="0"/>
              </a:rPr>
              <a:t>Introduction</a:t>
            </a:r>
            <a:endParaRPr lang="en-IN" dirty="0" smtClean="0"/>
          </a:p>
        </p:txBody>
      </p:sp>
      <p:sp>
        <p:nvSpPr>
          <p:cNvPr id="5" name="Footer Placeholder 3"/>
          <p:cNvSpPr>
            <a:spLocks noGrp="1"/>
          </p:cNvSpPr>
          <p:nvPr>
            <p:ph type="ftr" sz="quarter" idx="10"/>
          </p:nvPr>
        </p:nvSpPr>
        <p:spPr>
          <a:xfrm>
            <a:off x="1567216" y="6284825"/>
            <a:ext cx="5562600" cy="366183"/>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36997529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Computer Hardware (3 of 3)</a:t>
            </a:r>
          </a:p>
        </p:txBody>
      </p:sp>
      <p:pic>
        <p:nvPicPr>
          <p:cNvPr id="5" name="Picture 4" descr="Figure 1-2 A model of the computer memory. A diagram shows the model of the computer memory which consists of eight cells numbered from 0 to 7 and having 16 binary digits per cell. The details are given below. Cell 7: 1, 1, 0, 1, 1, 1, 1, 0, 1, 1, 1, 1, 1, 1, 0, 1. Cell 6: 1, 0, 1, 1, 0, 1, 1, 1, 1, 1, 1, 0, 1, 1, 1, 1. Cell 5: 1, 1, 1, 1, 1, 1, 1, 1, 0, 1, 1, 1, 1, 0, 1, 1. Cell 4: 1, 0, 1, 1, 1, 0, 1, 1, 1, 1, 1, 1, 0, 1, 1, 1. Cell 3: 1, 1, 1, 0, 1, 1, 1, 1, 1, 0, 1, 1, 1, 1, 1, 1. Cell 2: 0, 0, 1, 1, 1, 1, 0, 1, 1, 1, 0, 1, 1, 1, 0, 1. Cell 1: 1, 1, 1, 0, 1, 1, 1, 1, 1, 1, 1, 1, 1, 0, 1, 1. Cell 0: 1, 1, 1, 0, 1, 1, 0, 1, 1, 1, 1, 1, 1, 1, 1, 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5000" y="2057400"/>
            <a:ext cx="4959622" cy="2865120"/>
          </a:xfrm>
          <a:prstGeom prst="rect">
            <a:avLst/>
          </a:prstGeom>
        </p:spPr>
      </p:pic>
      <p:sp>
        <p:nvSpPr>
          <p:cNvPr id="7"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6831519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Computer Software (1 of 3)</a:t>
            </a:r>
          </a:p>
        </p:txBody>
      </p:sp>
      <p:sp>
        <p:nvSpPr>
          <p:cNvPr id="3" name="Content Placeholder 2"/>
          <p:cNvSpPr>
            <a:spLocks noGrp="1"/>
          </p:cNvSpPr>
          <p:nvPr>
            <p:ph idx="4294967295"/>
          </p:nvPr>
        </p:nvSpPr>
        <p:spPr>
          <a:xfrm>
            <a:off x="365125" y="1538818"/>
            <a:ext cx="8415338" cy="3404009"/>
          </a:xfrm>
        </p:spPr>
        <p:txBody>
          <a:bodyPr/>
          <a:lstStyle/>
          <a:p>
            <a:pPr>
              <a:buClr>
                <a:srgbClr val="007FA9"/>
              </a:buClr>
            </a:pPr>
            <a:r>
              <a:rPr lang="en-US" dirty="0">
                <a:solidFill>
                  <a:schemeClr val="tx1"/>
                </a:solidFill>
              </a:rPr>
              <a:t>A program stored in computer memory must be represented in binary digits, or </a:t>
            </a:r>
            <a:r>
              <a:rPr lang="en-US" b="1" dirty="0">
                <a:solidFill>
                  <a:schemeClr val="tx1"/>
                </a:solidFill>
              </a:rPr>
              <a:t>machine code</a:t>
            </a:r>
            <a:endParaRPr lang="en-US" dirty="0">
              <a:solidFill>
                <a:schemeClr val="tx1"/>
              </a:solidFill>
            </a:endParaRPr>
          </a:p>
          <a:p>
            <a:pPr>
              <a:buClr>
                <a:srgbClr val="007FA9"/>
              </a:buClr>
            </a:pPr>
            <a:r>
              <a:rPr lang="en-US" dirty="0">
                <a:solidFill>
                  <a:schemeClr val="tx1"/>
                </a:solidFill>
              </a:rPr>
              <a:t>A </a:t>
            </a:r>
            <a:r>
              <a:rPr lang="en-US" b="1" dirty="0">
                <a:solidFill>
                  <a:schemeClr val="tx1"/>
                </a:solidFill>
              </a:rPr>
              <a:t>loader </a:t>
            </a:r>
            <a:r>
              <a:rPr lang="en-US" dirty="0">
                <a:solidFill>
                  <a:schemeClr val="tx1"/>
                </a:solidFill>
              </a:rPr>
              <a:t>takes a set of machine language instructions as input and loads them into the appropriate memory locations</a:t>
            </a:r>
          </a:p>
          <a:p>
            <a:pPr>
              <a:buClr>
                <a:srgbClr val="007FA9"/>
              </a:buClr>
            </a:pPr>
            <a:r>
              <a:rPr lang="en-US" dirty="0">
                <a:solidFill>
                  <a:schemeClr val="tx1"/>
                </a:solidFill>
              </a:rPr>
              <a:t>The most important example of </a:t>
            </a:r>
            <a:r>
              <a:rPr lang="en-US" b="1" dirty="0">
                <a:solidFill>
                  <a:schemeClr val="tx1"/>
                </a:solidFill>
              </a:rPr>
              <a:t>system software</a:t>
            </a:r>
            <a:r>
              <a:rPr lang="en-US" dirty="0">
                <a:solidFill>
                  <a:schemeClr val="tx1"/>
                </a:solidFill>
              </a:rPr>
              <a:t> is a computer’s </a:t>
            </a:r>
            <a:r>
              <a:rPr lang="en-US" b="1" dirty="0">
                <a:solidFill>
                  <a:schemeClr val="tx1"/>
                </a:solidFill>
              </a:rPr>
              <a:t>operating system</a:t>
            </a:r>
            <a:endParaRPr lang="en-US" dirty="0">
              <a:solidFill>
                <a:schemeClr val="tx1"/>
              </a:solidFill>
            </a:endParaRPr>
          </a:p>
          <a:p>
            <a:pPr lvl="1">
              <a:buClr>
                <a:srgbClr val="007FA9"/>
              </a:buClr>
            </a:pPr>
            <a:r>
              <a:rPr lang="en-US" dirty="0">
                <a:solidFill>
                  <a:schemeClr val="tx1"/>
                </a:solidFill>
              </a:rPr>
              <a:t>Some important parts: </a:t>
            </a:r>
            <a:r>
              <a:rPr lang="en-US" b="1" dirty="0">
                <a:solidFill>
                  <a:schemeClr val="tx1"/>
                </a:solidFill>
              </a:rPr>
              <a:t>file system</a:t>
            </a:r>
            <a:r>
              <a:rPr lang="en-US" dirty="0">
                <a:solidFill>
                  <a:schemeClr val="tx1"/>
                </a:solidFill>
              </a:rPr>
              <a:t>, </a:t>
            </a:r>
            <a:r>
              <a:rPr lang="en-US" b="1" dirty="0">
                <a:solidFill>
                  <a:schemeClr val="tx1"/>
                </a:solidFill>
              </a:rPr>
              <a:t>user interfaces</a:t>
            </a:r>
            <a:r>
              <a:rPr lang="en-US" dirty="0">
                <a:solidFill>
                  <a:schemeClr val="tx1"/>
                </a:solidFill>
              </a:rPr>
              <a:t> (</a:t>
            </a:r>
            <a:r>
              <a:rPr lang="en-US" b="1" dirty="0" smtClean="0">
                <a:solidFill>
                  <a:schemeClr val="tx1"/>
                </a:solidFill>
              </a:rPr>
              <a:t>terminal-based</a:t>
            </a:r>
            <a:r>
              <a:rPr lang="en-US" dirty="0" smtClean="0">
                <a:solidFill>
                  <a:schemeClr val="tx1"/>
                </a:solidFill>
              </a:rPr>
              <a:t>, </a:t>
            </a:r>
            <a:r>
              <a:rPr lang="en-US" b="1" dirty="0" smtClean="0">
                <a:solidFill>
                  <a:schemeClr val="tx1"/>
                </a:solidFill>
              </a:rPr>
              <a:t>G</a:t>
            </a:r>
            <a:r>
              <a:rPr lang="en-US" sz="100" b="1" dirty="0" smtClean="0">
                <a:solidFill>
                  <a:schemeClr val="tx1"/>
                </a:solidFill>
              </a:rPr>
              <a:t> </a:t>
            </a:r>
            <a:r>
              <a:rPr lang="en-US" b="1" dirty="0" smtClean="0">
                <a:solidFill>
                  <a:schemeClr val="tx1"/>
                </a:solidFill>
              </a:rPr>
              <a:t>U</a:t>
            </a:r>
            <a:r>
              <a:rPr lang="en-US" sz="100" b="1" dirty="0" smtClean="0">
                <a:solidFill>
                  <a:schemeClr val="tx1"/>
                </a:solidFill>
              </a:rPr>
              <a:t> </a:t>
            </a:r>
            <a:r>
              <a:rPr lang="en-US" b="1" dirty="0" smtClean="0">
                <a:solidFill>
                  <a:schemeClr val="tx1"/>
                </a:solidFill>
              </a:rPr>
              <a:t>Is</a:t>
            </a:r>
            <a:r>
              <a:rPr lang="en-US" dirty="0" smtClean="0">
                <a:solidFill>
                  <a:schemeClr val="tx1"/>
                </a:solidFill>
              </a:rPr>
              <a:t>, or </a:t>
            </a:r>
            <a:r>
              <a:rPr lang="en-US" b="1" dirty="0" smtClean="0">
                <a:solidFill>
                  <a:schemeClr val="tx1"/>
                </a:solidFill>
              </a:rPr>
              <a:t>touchscreen  interface</a:t>
            </a:r>
            <a:r>
              <a:rPr lang="en-US" dirty="0" smtClean="0">
                <a:solidFill>
                  <a:schemeClr val="tx1"/>
                </a:solidFill>
              </a:rPr>
              <a:t>)</a:t>
            </a:r>
            <a:endParaRPr lang="en-US" dirty="0">
              <a:solidFill>
                <a:schemeClr val="tx1"/>
              </a:solidFill>
            </a:endParaRPr>
          </a:p>
          <a:p>
            <a:pPr>
              <a:buClr>
                <a:srgbClr val="007FA9"/>
              </a:buClr>
            </a:pPr>
            <a:r>
              <a:rPr lang="en-US" b="1" dirty="0">
                <a:solidFill>
                  <a:schemeClr val="tx1"/>
                </a:solidFill>
              </a:rPr>
              <a:t>Applications </a:t>
            </a:r>
            <a:r>
              <a:rPr lang="en-US" dirty="0">
                <a:solidFill>
                  <a:schemeClr val="tx1"/>
                </a:solidFill>
              </a:rPr>
              <a:t>include Web browsers, </a:t>
            </a:r>
            <a:r>
              <a:rPr lang="en-US" dirty="0" smtClean="0">
                <a:solidFill>
                  <a:schemeClr val="tx1"/>
                </a:solidFill>
              </a:rPr>
              <a:t>word processors, spreadsheets, database managers, graphic design packages, games, etc…</a:t>
            </a:r>
            <a:endParaRPr lang="en-US" dirty="0">
              <a:solidFill>
                <a:schemeClr val="tx1"/>
              </a:solidFill>
            </a:endParaRPr>
          </a:p>
        </p:txBody>
      </p:sp>
      <p:sp>
        <p:nvSpPr>
          <p:cNvPr id="6"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2366732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Computer Software (2 of 3)</a:t>
            </a:r>
          </a:p>
        </p:txBody>
      </p:sp>
      <p:sp>
        <p:nvSpPr>
          <p:cNvPr id="3" name="Content Placeholder 2"/>
          <p:cNvSpPr>
            <a:spLocks noGrp="1"/>
          </p:cNvSpPr>
          <p:nvPr>
            <p:ph idx="4294967295"/>
          </p:nvPr>
        </p:nvSpPr>
        <p:spPr>
          <a:xfrm>
            <a:off x="365125" y="1538818"/>
            <a:ext cx="8415338" cy="3919535"/>
          </a:xfrm>
        </p:spPr>
        <p:txBody>
          <a:bodyPr/>
          <a:lstStyle/>
          <a:p>
            <a:pPr>
              <a:buClr>
                <a:srgbClr val="007FA9"/>
              </a:buClr>
            </a:pPr>
            <a:r>
              <a:rPr lang="en-US" dirty="0" smtClean="0">
                <a:solidFill>
                  <a:schemeClr val="tx1"/>
                </a:solidFill>
              </a:rPr>
              <a:t>Scientists have developed </a:t>
            </a:r>
            <a:r>
              <a:rPr lang="en-US" b="1" dirty="0" smtClean="0">
                <a:solidFill>
                  <a:schemeClr val="tx1"/>
                </a:solidFill>
              </a:rPr>
              <a:t>high-level programming languages </a:t>
            </a:r>
            <a:r>
              <a:rPr lang="en-US" dirty="0" smtClean="0">
                <a:solidFill>
                  <a:schemeClr val="tx1"/>
                </a:solidFill>
              </a:rPr>
              <a:t>for expressing algorithms</a:t>
            </a:r>
          </a:p>
          <a:p>
            <a:pPr lvl="1">
              <a:buClr>
                <a:srgbClr val="007FA9"/>
              </a:buClr>
            </a:pPr>
            <a:r>
              <a:rPr lang="en-US" dirty="0" smtClean="0">
                <a:solidFill>
                  <a:schemeClr val="tx1"/>
                </a:solidFill>
              </a:rPr>
              <a:t>Resemble English and allow the author to express algorithms in a form that other people can understand</a:t>
            </a:r>
          </a:p>
          <a:p>
            <a:pPr>
              <a:buClr>
                <a:srgbClr val="007FA9"/>
              </a:buClr>
            </a:pPr>
            <a:r>
              <a:rPr lang="en-US" dirty="0" smtClean="0">
                <a:solidFill>
                  <a:schemeClr val="tx1"/>
                </a:solidFill>
              </a:rPr>
              <a:t>Programmers usually start by writing high-level language statements in a </a:t>
            </a:r>
            <a:r>
              <a:rPr lang="en-US" b="1" dirty="0" smtClean="0">
                <a:solidFill>
                  <a:schemeClr val="tx1"/>
                </a:solidFill>
              </a:rPr>
              <a:t>text editor</a:t>
            </a:r>
          </a:p>
          <a:p>
            <a:pPr lvl="1">
              <a:buClr>
                <a:srgbClr val="007FA9"/>
              </a:buClr>
            </a:pPr>
            <a:r>
              <a:rPr lang="en-US" dirty="0" smtClean="0">
                <a:solidFill>
                  <a:schemeClr val="tx1"/>
                </a:solidFill>
              </a:rPr>
              <a:t>Runs another program called a </a:t>
            </a:r>
            <a:r>
              <a:rPr lang="en-US" b="1" dirty="0" smtClean="0">
                <a:solidFill>
                  <a:schemeClr val="tx1"/>
                </a:solidFill>
              </a:rPr>
              <a:t>translator</a:t>
            </a:r>
            <a:r>
              <a:rPr lang="en-US" dirty="0" smtClean="0">
                <a:solidFill>
                  <a:schemeClr val="tx1"/>
                </a:solidFill>
              </a:rPr>
              <a:t> to convert program code into executable code</a:t>
            </a:r>
          </a:p>
          <a:p>
            <a:pPr lvl="1">
              <a:buClr>
                <a:srgbClr val="007FA9"/>
              </a:buClr>
            </a:pPr>
            <a:r>
              <a:rPr lang="en-US" dirty="0" smtClean="0">
                <a:solidFill>
                  <a:schemeClr val="tx1"/>
                </a:solidFill>
              </a:rPr>
              <a:t>Translator checks for </a:t>
            </a:r>
            <a:r>
              <a:rPr lang="en-US" b="1" dirty="0" smtClean="0">
                <a:solidFill>
                  <a:schemeClr val="tx1"/>
                </a:solidFill>
              </a:rPr>
              <a:t>syntax errors</a:t>
            </a:r>
          </a:p>
          <a:p>
            <a:pPr>
              <a:buClr>
                <a:srgbClr val="007FA9"/>
              </a:buClr>
            </a:pPr>
            <a:r>
              <a:rPr lang="en-US" dirty="0" smtClean="0">
                <a:solidFill>
                  <a:schemeClr val="tx1"/>
                </a:solidFill>
              </a:rPr>
              <a:t>If no errors are found, program can be executed by the </a:t>
            </a:r>
            <a:r>
              <a:rPr lang="en-US" b="1" dirty="0" smtClean="0">
                <a:solidFill>
                  <a:schemeClr val="tx1"/>
                </a:solidFill>
              </a:rPr>
              <a:t>run-time system</a:t>
            </a:r>
          </a:p>
          <a:p>
            <a:pPr lvl="1">
              <a:buClr>
                <a:srgbClr val="007FA9"/>
              </a:buClr>
            </a:pPr>
            <a:r>
              <a:rPr lang="en-US" dirty="0" smtClean="0">
                <a:solidFill>
                  <a:schemeClr val="tx1"/>
                </a:solidFill>
              </a:rPr>
              <a:t>Might execute program directly on the hardware or run another program called an </a:t>
            </a:r>
            <a:r>
              <a:rPr lang="en-US" b="1" dirty="0" smtClean="0">
                <a:solidFill>
                  <a:schemeClr val="tx1"/>
                </a:solidFill>
              </a:rPr>
              <a:t>interpreter</a:t>
            </a:r>
            <a:r>
              <a:rPr lang="en-US" dirty="0" smtClean="0">
                <a:solidFill>
                  <a:schemeClr val="tx1"/>
                </a:solidFill>
              </a:rPr>
              <a:t> or </a:t>
            </a:r>
            <a:r>
              <a:rPr lang="en-US" b="1" dirty="0" smtClean="0">
                <a:solidFill>
                  <a:schemeClr val="tx1"/>
                </a:solidFill>
              </a:rPr>
              <a:t>virtual machine </a:t>
            </a:r>
            <a:r>
              <a:rPr lang="en-US" dirty="0" smtClean="0">
                <a:solidFill>
                  <a:schemeClr val="tx1"/>
                </a:solidFill>
              </a:rPr>
              <a:t>to execute the program</a:t>
            </a:r>
            <a:endParaRPr lang="en-US" dirty="0">
              <a:solidFill>
                <a:schemeClr val="tx1"/>
              </a:solidFill>
            </a:endParaRPr>
          </a:p>
        </p:txBody>
      </p:sp>
      <p:sp>
        <p:nvSpPr>
          <p:cNvPr id="6"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7082315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Computer Software (3 of 3)</a:t>
            </a:r>
          </a:p>
        </p:txBody>
      </p:sp>
      <p:pic>
        <p:nvPicPr>
          <p:cNvPr id="6" name="Picture 5" descr="Figure 1-3 Software used in the coding process. The software used in the coding process follows this path: The Text editor creates a high level language program which it feeds to the Translator. The Translator sends out Syntax error messages and feeds the program to the Run-time system. User inputs are also fed into the Run-time system. The Run-time system sends out Other error messages and Program output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57400" y="1752600"/>
            <a:ext cx="5015484" cy="3661641"/>
          </a:xfrm>
          <a:prstGeom prst="rect">
            <a:avLst/>
          </a:prstGeom>
        </p:spPr>
      </p:pic>
      <p:sp>
        <p:nvSpPr>
          <p:cNvPr id="7"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3902300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A Not-So-Brief History of Computing Systems</a:t>
            </a:r>
          </a:p>
        </p:txBody>
      </p:sp>
      <p:pic>
        <p:nvPicPr>
          <p:cNvPr id="7" name="Picture 6" descr="Figure 1-4 Summary of the major developments in the history of computing. The figure offers a summary of the major developments in the history of computing in the form of a table with 9 rows and 2 columns. The columns have the following headings from left to right: approximate dates, major developments. The row entries are as follows. Row 1: Approximate dates, before 1800. Major developments, mathematicians discover and use algorithms, abacus used as a calculating aid, first mechanical calculators built by Pascal and Leibniz. Row 2: Approximate dates, Nineteenth century. Major developments, Jacquard’s loom, Babbage’s analytical engine, Boole’s system of logic, Hollerith’s punch card machine. Row 3: Approximate dates, 19 30s. Major developments, Turing publishes results on computability, Shannon’s theory of information and digital switching. Row 4: Approximate dates, 19 40s. Major developments, first electronic digital computers. Row 5: Approximate dates, 19 50s. Major developments, first symbolic programming languages, transistors make computers smaller, faster, more durable, and less expensive, emergence of data processing applications. Row 6: Approximate dates, 19 60 to 19 75. Major developments, integrated circuits accelerate the miniaturization of hardware, first minicomputers, time-sharing operating systems, interactive user interfaces with keyboard and monitor, proliferation of high-level programming languages, emergence of a software industry and the academic study of computer science. Row 7: Approximate dates, 19 75 to 19 90. Major developments, first microcomputers and mass-produced personal computers, graphical user interfaces become widespread, networks and the internet. Row 8: Approximate dates, 19 90 to 2000. Major developments, optical storage for multimedia applications, images, sound, and video; world wide web, web applications, and e-commerce; laptops. Row 9: Approximate dates, 2000 to the present. Major developments, wireless computing, smart phones, and mobile applications; computers embedded and networked in an enormous variety of cars, household appliances, and industrial equipment; social networking, use of big data in finance and commerce; digital streaming of music and video.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90800" y="1219200"/>
            <a:ext cx="3575964" cy="4799719"/>
          </a:xfrm>
          <a:prstGeom prst="rect">
            <a:avLst/>
          </a:prstGeom>
        </p:spPr>
      </p:pic>
      <p:sp>
        <p:nvSpPr>
          <p:cNvPr id="6"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3789315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Before Electronic Digital Computers (1 of 4)</a:t>
            </a:r>
          </a:p>
        </p:txBody>
      </p:sp>
      <p:sp>
        <p:nvSpPr>
          <p:cNvPr id="3" name="Content Placeholder 2"/>
          <p:cNvSpPr>
            <a:spLocks noGrp="1"/>
          </p:cNvSpPr>
          <p:nvPr>
            <p:ph idx="4294967295"/>
          </p:nvPr>
        </p:nvSpPr>
        <p:spPr>
          <a:xfrm>
            <a:off x="365125" y="1538818"/>
            <a:ext cx="8415338" cy="3816429"/>
          </a:xfrm>
        </p:spPr>
        <p:txBody>
          <a:bodyPr/>
          <a:lstStyle/>
          <a:p>
            <a:pPr>
              <a:lnSpc>
                <a:spcPct val="90000"/>
              </a:lnSpc>
            </a:pPr>
            <a:r>
              <a:rPr lang="en-US" dirty="0">
                <a:solidFill>
                  <a:schemeClr val="tx1"/>
                </a:solidFill>
              </a:rPr>
              <a:t>“Algorithm” comes from Muhammad ibn Musa Al-Khawarizmi, a Persian mathematician</a:t>
            </a:r>
          </a:p>
          <a:p>
            <a:pPr>
              <a:lnSpc>
                <a:spcPct val="90000"/>
              </a:lnSpc>
              <a:buClr>
                <a:srgbClr val="007FA9"/>
              </a:buClr>
            </a:pPr>
            <a:r>
              <a:rPr lang="en-US" dirty="0">
                <a:solidFill>
                  <a:schemeClr val="tx1"/>
                </a:solidFill>
              </a:rPr>
              <a:t>Euclid developed an algorithm for computing the greatest common divisor of two numbers</a:t>
            </a:r>
          </a:p>
          <a:p>
            <a:pPr>
              <a:lnSpc>
                <a:spcPct val="90000"/>
              </a:lnSpc>
              <a:buClr>
                <a:srgbClr val="007FA9"/>
              </a:buClr>
            </a:pPr>
            <a:r>
              <a:rPr lang="en-US" dirty="0">
                <a:solidFill>
                  <a:schemeClr val="tx1"/>
                </a:solidFill>
              </a:rPr>
              <a:t>The </a:t>
            </a:r>
            <a:r>
              <a:rPr lang="en-US" b="1" dirty="0">
                <a:solidFill>
                  <a:schemeClr val="tx1"/>
                </a:solidFill>
              </a:rPr>
              <a:t>abacus </a:t>
            </a:r>
            <a:r>
              <a:rPr lang="en-US" dirty="0">
                <a:solidFill>
                  <a:schemeClr val="tx1"/>
                </a:solidFill>
              </a:rPr>
              <a:t>also appeared in ancient times</a:t>
            </a:r>
          </a:p>
          <a:p>
            <a:pPr>
              <a:lnSpc>
                <a:spcPct val="90000"/>
              </a:lnSpc>
              <a:buClr>
                <a:srgbClr val="007FA9"/>
              </a:buClr>
            </a:pPr>
            <a:r>
              <a:rPr lang="en-US" dirty="0">
                <a:solidFill>
                  <a:schemeClr val="tx1"/>
                </a:solidFill>
              </a:rPr>
              <a:t>Blaise Pascal (1623–1662): built one of the first mechanical devices to automate </a:t>
            </a:r>
            <a:r>
              <a:rPr lang="en-US" dirty="0" smtClean="0">
                <a:solidFill>
                  <a:schemeClr val="tx1"/>
                </a:solidFill>
              </a:rPr>
              <a:t>addition</a:t>
            </a:r>
          </a:p>
          <a:p>
            <a:pPr>
              <a:lnSpc>
                <a:spcPct val="90000"/>
              </a:lnSpc>
              <a:buClr>
                <a:srgbClr val="007FA9"/>
              </a:buClr>
            </a:pPr>
            <a:r>
              <a:rPr lang="en-US" dirty="0" smtClean="0">
                <a:solidFill>
                  <a:schemeClr val="tx1"/>
                </a:solidFill>
              </a:rPr>
              <a:t>Wilhelm Leibniz (1646-1716): built another calculator that included other arithmetic functions such as multiplication</a:t>
            </a:r>
            <a:endParaRPr lang="en-US" dirty="0">
              <a:solidFill>
                <a:schemeClr val="tx1"/>
              </a:solidFill>
            </a:endParaRPr>
          </a:p>
          <a:p>
            <a:pPr>
              <a:lnSpc>
                <a:spcPct val="90000"/>
              </a:lnSpc>
              <a:buClr>
                <a:srgbClr val="007FA9"/>
              </a:buClr>
            </a:pPr>
            <a:r>
              <a:rPr lang="en-US" dirty="0">
                <a:solidFill>
                  <a:schemeClr val="tx1"/>
                </a:solidFill>
              </a:rPr>
              <a:t>Joseph Jacquard (1752–1834): designed and constructed a machine that automated </a:t>
            </a:r>
            <a:r>
              <a:rPr lang="en-US" dirty="0" smtClean="0">
                <a:solidFill>
                  <a:schemeClr val="tx1"/>
                </a:solidFill>
              </a:rPr>
              <a:t>weaving</a:t>
            </a:r>
            <a:endParaRPr lang="en-US" dirty="0">
              <a:solidFill>
                <a:schemeClr val="tx1"/>
              </a:solidFill>
            </a:endParaRPr>
          </a:p>
        </p:txBody>
      </p:sp>
      <p:sp>
        <p:nvSpPr>
          <p:cNvPr id="6"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8437616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Before Electronic Digital Computers (2 of 4)</a:t>
            </a:r>
          </a:p>
        </p:txBody>
      </p:sp>
      <p:pic>
        <p:nvPicPr>
          <p:cNvPr id="6" name="Picture 5" descr="Figure 1-5 Some early computing devices. The figure for some early computing devices shows an abacus and Pascal's Calculator. The abacus is designed thus: A grid divided in two rows has vertically placed wires at equal distances with two sets of beads. The top row has two beads per wire and the bottom has five beads per wire. Pascal's Calculator is a box with eight spoked metal wheel dials with a one-digit display window located directly above each dial.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4600" y="1219200"/>
            <a:ext cx="4495800" cy="5024397"/>
          </a:xfrm>
          <a:prstGeom prst="rect">
            <a:avLst/>
          </a:prstGeom>
        </p:spPr>
      </p:pic>
      <p:sp>
        <p:nvSpPr>
          <p:cNvPr id="7"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764922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Before Electronic Digital Computers (3 of 4)</a:t>
            </a:r>
          </a:p>
        </p:txBody>
      </p:sp>
      <p:pic>
        <p:nvPicPr>
          <p:cNvPr id="3" name="Picture 2" descr="Figure 1-5 continued The figure displays Jacquard's Loom, an early computing device which is managed by a chain of punched cards, placed together in a continuous sequence. Multiple rows of holes can be punched on each card.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19400" y="1447800"/>
            <a:ext cx="3374136" cy="4483681"/>
          </a:xfrm>
          <a:prstGeom prst="rect">
            <a:avLst/>
          </a:prstGeom>
        </p:spPr>
      </p:pic>
      <p:sp>
        <p:nvSpPr>
          <p:cNvPr id="6"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720686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Before Electronic Digital Computers (4 of 4)</a:t>
            </a:r>
          </a:p>
        </p:txBody>
      </p:sp>
      <p:sp>
        <p:nvSpPr>
          <p:cNvPr id="3" name="Content Placeholder 2"/>
          <p:cNvSpPr>
            <a:spLocks noGrp="1"/>
          </p:cNvSpPr>
          <p:nvPr>
            <p:ph idx="4294967295"/>
          </p:nvPr>
        </p:nvSpPr>
        <p:spPr>
          <a:xfrm>
            <a:off x="365125" y="1538818"/>
            <a:ext cx="8415338" cy="2556084"/>
          </a:xfrm>
        </p:spPr>
        <p:txBody>
          <a:bodyPr/>
          <a:lstStyle/>
          <a:p>
            <a:pPr>
              <a:buClr>
                <a:srgbClr val="007FA9"/>
              </a:buClr>
            </a:pPr>
            <a:r>
              <a:rPr lang="en-US" dirty="0">
                <a:solidFill>
                  <a:schemeClr val="tx1"/>
                </a:solidFill>
              </a:rPr>
              <a:t>Charles Babbage (1792–1871): conceived Analytical Engine</a:t>
            </a:r>
          </a:p>
          <a:p>
            <a:pPr>
              <a:buClr>
                <a:srgbClr val="007FA9"/>
              </a:buClr>
            </a:pPr>
            <a:r>
              <a:rPr lang="en-US" dirty="0" smtClean="0">
                <a:solidFill>
                  <a:schemeClr val="tx1"/>
                </a:solidFill>
              </a:rPr>
              <a:t>Herman </a:t>
            </a:r>
            <a:r>
              <a:rPr lang="en-US" dirty="0">
                <a:solidFill>
                  <a:schemeClr val="tx1"/>
                </a:solidFill>
              </a:rPr>
              <a:t>Hollerith (1860–1929): developed a machine that automated data processing for the U.S. Census</a:t>
            </a:r>
          </a:p>
          <a:p>
            <a:pPr lvl="1">
              <a:buClr>
                <a:srgbClr val="007FA9"/>
              </a:buClr>
            </a:pPr>
            <a:r>
              <a:rPr lang="en-US" dirty="0">
                <a:solidFill>
                  <a:schemeClr val="tx1"/>
                </a:solidFill>
              </a:rPr>
              <a:t>One of the founders of company that became </a:t>
            </a:r>
            <a:r>
              <a:rPr lang="en-US" dirty="0" smtClean="0">
                <a:solidFill>
                  <a:schemeClr val="tx1"/>
                </a:solidFill>
              </a:rPr>
              <a:t>I</a:t>
            </a:r>
            <a:r>
              <a:rPr lang="en-US" sz="100" dirty="0" smtClean="0">
                <a:solidFill>
                  <a:schemeClr val="tx1"/>
                </a:solidFill>
              </a:rPr>
              <a:t> </a:t>
            </a:r>
            <a:r>
              <a:rPr lang="en-US" dirty="0" smtClean="0">
                <a:solidFill>
                  <a:schemeClr val="tx1"/>
                </a:solidFill>
              </a:rPr>
              <a:t>B</a:t>
            </a:r>
            <a:r>
              <a:rPr lang="en-US" sz="100" dirty="0" smtClean="0">
                <a:solidFill>
                  <a:schemeClr val="tx1"/>
                </a:solidFill>
              </a:rPr>
              <a:t> </a:t>
            </a:r>
            <a:r>
              <a:rPr lang="en-US" dirty="0" smtClean="0">
                <a:solidFill>
                  <a:schemeClr val="tx1"/>
                </a:solidFill>
              </a:rPr>
              <a:t>M</a:t>
            </a:r>
            <a:endParaRPr lang="en-US" dirty="0">
              <a:solidFill>
                <a:schemeClr val="tx1"/>
              </a:solidFill>
            </a:endParaRPr>
          </a:p>
          <a:p>
            <a:pPr>
              <a:buClr>
                <a:srgbClr val="007FA9"/>
              </a:buClr>
            </a:pPr>
            <a:r>
              <a:rPr lang="en-US" dirty="0">
                <a:solidFill>
                  <a:schemeClr val="tx1"/>
                </a:solidFill>
              </a:rPr>
              <a:t>George Boole (1815–1864): developed Boolean logic</a:t>
            </a:r>
          </a:p>
          <a:p>
            <a:pPr>
              <a:buClr>
                <a:srgbClr val="007FA9"/>
              </a:buClr>
            </a:pPr>
            <a:r>
              <a:rPr lang="en-US" dirty="0">
                <a:solidFill>
                  <a:schemeClr val="tx1"/>
                </a:solidFill>
              </a:rPr>
              <a:t>Alan Turing (1912–1954): explored the theoretical foundations and limits of algorithms and </a:t>
            </a:r>
            <a:r>
              <a:rPr lang="en-US" dirty="0" smtClean="0">
                <a:solidFill>
                  <a:schemeClr val="tx1"/>
                </a:solidFill>
              </a:rPr>
              <a:t>computation</a:t>
            </a:r>
            <a:endParaRPr lang="en-US" dirty="0">
              <a:solidFill>
                <a:schemeClr val="tx1"/>
              </a:solidFill>
            </a:endParaRPr>
          </a:p>
        </p:txBody>
      </p:sp>
      <p:sp>
        <p:nvSpPr>
          <p:cNvPr id="6"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7201972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61722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The First Electronic Digital Computers (1940-1950)</a:t>
            </a:r>
          </a:p>
        </p:txBody>
      </p:sp>
      <p:sp>
        <p:nvSpPr>
          <p:cNvPr id="3" name="Content Placeholder 2"/>
          <p:cNvSpPr>
            <a:spLocks noGrp="1"/>
          </p:cNvSpPr>
          <p:nvPr>
            <p:ph idx="4294967295"/>
          </p:nvPr>
        </p:nvSpPr>
        <p:spPr>
          <a:xfrm>
            <a:off x="365125" y="1538818"/>
            <a:ext cx="8415338" cy="3323987"/>
          </a:xfrm>
        </p:spPr>
        <p:txBody>
          <a:bodyPr/>
          <a:lstStyle/>
          <a:p>
            <a:pPr>
              <a:lnSpc>
                <a:spcPct val="90000"/>
              </a:lnSpc>
              <a:buClr>
                <a:srgbClr val="007FA9"/>
              </a:buClr>
            </a:pPr>
            <a:r>
              <a:rPr lang="en-US" dirty="0">
                <a:solidFill>
                  <a:schemeClr val="tx1"/>
                </a:solidFill>
              </a:rPr>
              <a:t>Late 1930s: Claude Shannon wrote paper titled “A Symbolic Analysis of Relay and Switching Circuits”</a:t>
            </a:r>
          </a:p>
          <a:p>
            <a:pPr>
              <a:lnSpc>
                <a:spcPct val="90000"/>
              </a:lnSpc>
              <a:buClr>
                <a:srgbClr val="007FA9"/>
              </a:buClr>
            </a:pPr>
            <a:r>
              <a:rPr lang="en-US" dirty="0">
                <a:solidFill>
                  <a:schemeClr val="tx1"/>
                </a:solidFill>
              </a:rPr>
              <a:t>1940s:</a:t>
            </a:r>
          </a:p>
          <a:p>
            <a:pPr lvl="1">
              <a:lnSpc>
                <a:spcPct val="90000"/>
              </a:lnSpc>
              <a:buClr>
                <a:srgbClr val="007FA9"/>
              </a:buClr>
            </a:pPr>
            <a:r>
              <a:rPr lang="en-US" dirty="0">
                <a:solidFill>
                  <a:schemeClr val="tx1"/>
                </a:solidFill>
              </a:rPr>
              <a:t>Mark I (electromechanical)</a:t>
            </a:r>
          </a:p>
          <a:p>
            <a:pPr lvl="1">
              <a:lnSpc>
                <a:spcPct val="90000"/>
              </a:lnSpc>
              <a:buClr>
                <a:srgbClr val="007FA9"/>
              </a:buClr>
            </a:pPr>
            <a:r>
              <a:rPr lang="en-US" dirty="0" smtClean="0">
                <a:solidFill>
                  <a:schemeClr val="tx1"/>
                </a:solidFill>
              </a:rPr>
              <a:t>E</a:t>
            </a:r>
            <a:r>
              <a:rPr lang="en-US" sz="100" dirty="0" smtClean="0">
                <a:solidFill>
                  <a:schemeClr val="tx1"/>
                </a:solidFill>
              </a:rPr>
              <a:t> </a:t>
            </a:r>
            <a:r>
              <a:rPr lang="en-US" dirty="0" smtClean="0">
                <a:solidFill>
                  <a:schemeClr val="tx1"/>
                </a:solidFill>
              </a:rPr>
              <a:t>N</a:t>
            </a:r>
            <a:r>
              <a:rPr lang="en-US" sz="100" dirty="0" smtClean="0">
                <a:solidFill>
                  <a:schemeClr val="tx1"/>
                </a:solidFill>
              </a:rPr>
              <a:t> </a:t>
            </a:r>
            <a:r>
              <a:rPr lang="en-US" dirty="0" smtClean="0">
                <a:solidFill>
                  <a:schemeClr val="tx1"/>
                </a:solidFill>
              </a:rPr>
              <a:t>I</a:t>
            </a:r>
            <a:r>
              <a:rPr lang="en-US" sz="100" dirty="0" smtClean="0">
                <a:solidFill>
                  <a:schemeClr val="tx1"/>
                </a:solidFill>
              </a:rPr>
              <a:t> </a:t>
            </a:r>
            <a:r>
              <a:rPr lang="en-US" dirty="0" smtClean="0">
                <a:solidFill>
                  <a:schemeClr val="tx1"/>
                </a:solidFill>
              </a:rPr>
              <a:t>A</a:t>
            </a:r>
            <a:r>
              <a:rPr lang="en-US" sz="100" dirty="0" smtClean="0">
                <a:solidFill>
                  <a:schemeClr val="tx1"/>
                </a:solidFill>
              </a:rPr>
              <a:t> </a:t>
            </a:r>
            <a:r>
              <a:rPr lang="en-US" dirty="0" smtClean="0">
                <a:solidFill>
                  <a:schemeClr val="tx1"/>
                </a:solidFill>
              </a:rPr>
              <a:t>C </a:t>
            </a:r>
            <a:r>
              <a:rPr lang="en-US" dirty="0">
                <a:solidFill>
                  <a:schemeClr val="tx1"/>
                </a:solidFill>
              </a:rPr>
              <a:t>(Electronic Numerical Integrator and Calculator)</a:t>
            </a:r>
          </a:p>
          <a:p>
            <a:pPr lvl="1">
              <a:lnSpc>
                <a:spcPct val="90000"/>
              </a:lnSpc>
              <a:buClr>
                <a:srgbClr val="007FA9"/>
              </a:buClr>
            </a:pPr>
            <a:r>
              <a:rPr lang="en-US" dirty="0" smtClean="0">
                <a:solidFill>
                  <a:schemeClr val="tx1"/>
                </a:solidFill>
              </a:rPr>
              <a:t>A</a:t>
            </a:r>
            <a:r>
              <a:rPr lang="en-US" sz="100" dirty="0" smtClean="0">
                <a:solidFill>
                  <a:schemeClr val="tx1"/>
                </a:solidFill>
              </a:rPr>
              <a:t> </a:t>
            </a:r>
            <a:r>
              <a:rPr lang="en-US" dirty="0" smtClean="0">
                <a:solidFill>
                  <a:schemeClr val="tx1"/>
                </a:solidFill>
              </a:rPr>
              <a:t>B</a:t>
            </a:r>
            <a:r>
              <a:rPr lang="en-US" sz="100" dirty="0" smtClean="0">
                <a:solidFill>
                  <a:schemeClr val="tx1"/>
                </a:solidFill>
              </a:rPr>
              <a:t> </a:t>
            </a:r>
            <a:r>
              <a:rPr lang="en-US" dirty="0" smtClean="0">
                <a:solidFill>
                  <a:schemeClr val="tx1"/>
                </a:solidFill>
              </a:rPr>
              <a:t>C </a:t>
            </a:r>
            <a:r>
              <a:rPr lang="en-US" dirty="0">
                <a:solidFill>
                  <a:schemeClr val="tx1"/>
                </a:solidFill>
              </a:rPr>
              <a:t>(Atanasoff-Berry Computer)</a:t>
            </a:r>
          </a:p>
          <a:p>
            <a:pPr lvl="1">
              <a:lnSpc>
                <a:spcPct val="90000"/>
              </a:lnSpc>
              <a:buClr>
                <a:srgbClr val="007FA9"/>
              </a:buClr>
            </a:pPr>
            <a:r>
              <a:rPr lang="en-US" dirty="0">
                <a:solidFill>
                  <a:schemeClr val="tx1"/>
                </a:solidFill>
              </a:rPr>
              <a:t>Colossus by a group working under Alan Turing</a:t>
            </a:r>
          </a:p>
          <a:p>
            <a:pPr lvl="1">
              <a:lnSpc>
                <a:spcPct val="90000"/>
              </a:lnSpc>
              <a:buClr>
                <a:srgbClr val="007FA9"/>
              </a:buClr>
            </a:pPr>
            <a:r>
              <a:rPr lang="en-US" dirty="0">
                <a:solidFill>
                  <a:schemeClr val="tx1"/>
                </a:solidFill>
              </a:rPr>
              <a:t>John von Neumann: first memory-stored programs</a:t>
            </a:r>
          </a:p>
          <a:p>
            <a:pPr>
              <a:lnSpc>
                <a:spcPct val="90000"/>
              </a:lnSpc>
              <a:buClr>
                <a:srgbClr val="007FA9"/>
              </a:buClr>
            </a:pPr>
            <a:r>
              <a:rPr lang="en-US" b="1" dirty="0">
                <a:solidFill>
                  <a:schemeClr val="tx1"/>
                </a:solidFill>
              </a:rPr>
              <a:t>Mainframe computers</a:t>
            </a:r>
            <a:r>
              <a:rPr lang="en-US" dirty="0">
                <a:solidFill>
                  <a:schemeClr val="tx1"/>
                </a:solidFill>
              </a:rPr>
              <a:t> consisted of vacuum tubes, wires, and plugs, and filled entire </a:t>
            </a:r>
            <a:r>
              <a:rPr lang="en-US" dirty="0" smtClean="0">
                <a:solidFill>
                  <a:schemeClr val="tx1"/>
                </a:solidFill>
              </a:rPr>
              <a:t>rooms</a:t>
            </a:r>
            <a:endParaRPr lang="en-US" dirty="0">
              <a:solidFill>
                <a:schemeClr val="tx1"/>
              </a:solidFill>
            </a:endParaRPr>
          </a:p>
        </p:txBody>
      </p:sp>
      <p:sp>
        <p:nvSpPr>
          <p:cNvPr id="6"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0708433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1600" y="2228188"/>
            <a:ext cx="6172200" cy="377026"/>
          </a:xfrm>
        </p:spPr>
        <p:txBody>
          <a:bodyPr/>
          <a:lstStyle/>
          <a:p>
            <a:r>
              <a:rPr lang="en-US" b="1" dirty="0">
                <a:solidFill>
                  <a:srgbClr val="0080A9"/>
                </a:solidFill>
                <a:latin typeface="Arial" panose="020B0604020202020204" pitchFamily="34" charset="0"/>
                <a:cs typeface="Arial" panose="020B0604020202020204" pitchFamily="34" charset="0"/>
              </a:rPr>
              <a:t>Objectives</a:t>
            </a:r>
          </a:p>
        </p:txBody>
      </p:sp>
      <p:sp>
        <p:nvSpPr>
          <p:cNvPr id="3" name="Text Placeholder 2"/>
          <p:cNvSpPr>
            <a:spLocks noGrp="1"/>
          </p:cNvSpPr>
          <p:nvPr>
            <p:ph type="body" idx="4294967295"/>
          </p:nvPr>
        </p:nvSpPr>
        <p:spPr>
          <a:xfrm>
            <a:off x="2641600" y="2942670"/>
            <a:ext cx="6172200" cy="1923604"/>
          </a:xfrm>
        </p:spPr>
        <p:txBody>
          <a:bodyPr/>
          <a:lstStyle/>
          <a:p>
            <a:pPr marL="0" indent="0">
              <a:buNone/>
            </a:pPr>
            <a:r>
              <a:rPr lang="en-US" b="1" dirty="0" smtClean="0">
                <a:solidFill>
                  <a:srgbClr val="007FA9"/>
                </a:solidFill>
              </a:rPr>
              <a:t>1.1</a:t>
            </a:r>
            <a:r>
              <a:rPr lang="en-US" dirty="0" smtClean="0">
                <a:solidFill>
                  <a:schemeClr val="tx1"/>
                </a:solidFill>
              </a:rPr>
              <a:t> Describe </a:t>
            </a:r>
            <a:r>
              <a:rPr lang="en-US" dirty="0">
                <a:solidFill>
                  <a:schemeClr val="tx1"/>
                </a:solidFill>
              </a:rPr>
              <a:t>the basic features of an algorithm</a:t>
            </a:r>
          </a:p>
          <a:p>
            <a:pPr marL="0" indent="0">
              <a:buNone/>
            </a:pPr>
            <a:r>
              <a:rPr lang="en-US" b="1" dirty="0" smtClean="0">
                <a:solidFill>
                  <a:srgbClr val="007FA9"/>
                </a:solidFill>
              </a:rPr>
              <a:t>1.2</a:t>
            </a:r>
            <a:r>
              <a:rPr lang="en-US" dirty="0" smtClean="0">
                <a:solidFill>
                  <a:schemeClr val="tx1"/>
                </a:solidFill>
              </a:rPr>
              <a:t> Explain </a:t>
            </a:r>
            <a:r>
              <a:rPr lang="en-US" dirty="0">
                <a:solidFill>
                  <a:schemeClr val="tx1"/>
                </a:solidFill>
              </a:rPr>
              <a:t>how hardware and software collaborate in a computer’s architecture</a:t>
            </a:r>
          </a:p>
          <a:p>
            <a:pPr marL="0" indent="0">
              <a:buNone/>
            </a:pPr>
            <a:r>
              <a:rPr lang="en-US" b="1" dirty="0" smtClean="0">
                <a:solidFill>
                  <a:srgbClr val="007FA9"/>
                </a:solidFill>
              </a:rPr>
              <a:t>1.3</a:t>
            </a:r>
            <a:r>
              <a:rPr lang="en-US" dirty="0" smtClean="0">
                <a:solidFill>
                  <a:schemeClr val="tx1"/>
                </a:solidFill>
              </a:rPr>
              <a:t> Give </a:t>
            </a:r>
            <a:r>
              <a:rPr lang="en-US" dirty="0">
                <a:solidFill>
                  <a:schemeClr val="tx1"/>
                </a:solidFill>
              </a:rPr>
              <a:t>a brief history of computing</a:t>
            </a:r>
          </a:p>
          <a:p>
            <a:pPr marL="0" indent="0">
              <a:buNone/>
            </a:pPr>
            <a:r>
              <a:rPr lang="en-US" b="1" dirty="0" smtClean="0">
                <a:solidFill>
                  <a:srgbClr val="007FA9"/>
                </a:solidFill>
              </a:rPr>
              <a:t>1.4</a:t>
            </a:r>
            <a:r>
              <a:rPr lang="en-US" dirty="0" smtClean="0">
                <a:solidFill>
                  <a:schemeClr val="tx1"/>
                </a:solidFill>
              </a:rPr>
              <a:t> Compose </a:t>
            </a:r>
            <a:r>
              <a:rPr lang="en-US" dirty="0">
                <a:solidFill>
                  <a:schemeClr val="tx1"/>
                </a:solidFill>
              </a:rPr>
              <a:t>and run a simple Python program</a:t>
            </a:r>
          </a:p>
        </p:txBody>
      </p:sp>
      <p:sp>
        <p:nvSpPr>
          <p:cNvPr id="5" name="Footer Placeholder 3"/>
          <p:cNvSpPr>
            <a:spLocks noGrp="1"/>
          </p:cNvSpPr>
          <p:nvPr>
            <p:ph type="ftr" sz="quarter" idx="10"/>
          </p:nvPr>
        </p:nvSpPr>
        <p:spPr>
          <a:xfrm>
            <a:off x="1597682" y="6381464"/>
            <a:ext cx="6781693" cy="244535"/>
          </a:xfrm>
        </p:spPr>
        <p:txBody>
          <a:bodyPr/>
          <a:lstStyle/>
          <a:p>
            <a:r>
              <a:rPr lang="en-US" sz="800" dirty="0" smtClean="0">
                <a:solidFill>
                  <a:schemeClr val="tx1"/>
                </a:solidFill>
              </a:rPr>
              <a:t>© 2018 Cengage.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26858418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The First Programming Languages (1950-1965)</a:t>
            </a:r>
          </a:p>
        </p:txBody>
      </p:sp>
      <p:sp>
        <p:nvSpPr>
          <p:cNvPr id="3" name="Content Placeholder 2"/>
          <p:cNvSpPr>
            <a:spLocks noGrp="1"/>
          </p:cNvSpPr>
          <p:nvPr>
            <p:ph idx="4294967295"/>
          </p:nvPr>
        </p:nvSpPr>
        <p:spPr>
          <a:xfrm>
            <a:off x="365125" y="1538818"/>
            <a:ext cx="8415338" cy="3233193"/>
          </a:xfrm>
        </p:spPr>
        <p:txBody>
          <a:bodyPr/>
          <a:lstStyle/>
          <a:p>
            <a:pPr>
              <a:buClr>
                <a:srgbClr val="007FA9"/>
              </a:buClr>
            </a:pPr>
            <a:r>
              <a:rPr lang="en-US" dirty="0">
                <a:solidFill>
                  <a:schemeClr val="tx1"/>
                </a:solidFill>
              </a:rPr>
              <a:t>The first </a:t>
            </a:r>
            <a:r>
              <a:rPr lang="en-US" b="1" dirty="0">
                <a:solidFill>
                  <a:schemeClr val="tx1"/>
                </a:solidFill>
              </a:rPr>
              <a:t>assembly languages </a:t>
            </a:r>
            <a:r>
              <a:rPr lang="en-US" dirty="0">
                <a:solidFill>
                  <a:schemeClr val="tx1"/>
                </a:solidFill>
              </a:rPr>
              <a:t>had operations like </a:t>
            </a:r>
            <a:r>
              <a:rPr lang="en-US" sz="2000" dirty="0" smtClean="0">
                <a:solidFill>
                  <a:schemeClr val="tx1"/>
                </a:solidFill>
              </a:rPr>
              <a:t>ADD </a:t>
            </a:r>
            <a:r>
              <a:rPr lang="en-US" sz="2000" dirty="0">
                <a:solidFill>
                  <a:schemeClr val="tx1"/>
                </a:solidFill>
              </a:rPr>
              <a:t>and OUTPUT</a:t>
            </a:r>
          </a:p>
          <a:p>
            <a:pPr>
              <a:buClr>
                <a:srgbClr val="007FA9"/>
              </a:buClr>
            </a:pPr>
            <a:r>
              <a:rPr lang="en-US" dirty="0">
                <a:solidFill>
                  <a:schemeClr val="tx1"/>
                </a:solidFill>
              </a:rPr>
              <a:t>Programmers entered mnemonic codes for operations at </a:t>
            </a:r>
            <a:r>
              <a:rPr lang="en-US" b="1" dirty="0">
                <a:solidFill>
                  <a:schemeClr val="tx1"/>
                </a:solidFill>
              </a:rPr>
              <a:t>keypunch machine</a:t>
            </a:r>
            <a:endParaRPr lang="en-US" dirty="0">
              <a:solidFill>
                <a:schemeClr val="tx1"/>
              </a:solidFill>
            </a:endParaRPr>
          </a:p>
          <a:p>
            <a:pPr>
              <a:buClr>
                <a:srgbClr val="007FA9"/>
              </a:buClr>
            </a:pPr>
            <a:r>
              <a:rPr lang="en-US" b="1" dirty="0">
                <a:solidFill>
                  <a:schemeClr val="tx1"/>
                </a:solidFill>
              </a:rPr>
              <a:t>Card reader</a:t>
            </a:r>
            <a:r>
              <a:rPr lang="en-US" dirty="0">
                <a:solidFill>
                  <a:schemeClr val="tx1"/>
                </a:solidFill>
              </a:rPr>
              <a:t>—translated holes in cards to patterns in computer’s memory</a:t>
            </a:r>
          </a:p>
          <a:p>
            <a:pPr>
              <a:buClr>
                <a:srgbClr val="007FA9"/>
              </a:buClr>
            </a:pPr>
            <a:r>
              <a:rPr lang="en-US" b="1" dirty="0">
                <a:solidFill>
                  <a:schemeClr val="tx1"/>
                </a:solidFill>
              </a:rPr>
              <a:t>Assembler—</a:t>
            </a:r>
            <a:r>
              <a:rPr lang="en-US" dirty="0">
                <a:solidFill>
                  <a:schemeClr val="tx1"/>
                </a:solidFill>
              </a:rPr>
              <a:t>translated application programs in memory to machine </a:t>
            </a:r>
            <a:r>
              <a:rPr lang="en-US" dirty="0" smtClean="0">
                <a:solidFill>
                  <a:schemeClr val="tx1"/>
                </a:solidFill>
              </a:rPr>
              <a:t>code</a:t>
            </a:r>
          </a:p>
          <a:p>
            <a:pPr>
              <a:buClr>
                <a:srgbClr val="007FA9"/>
              </a:buClr>
            </a:pPr>
            <a:r>
              <a:rPr lang="en-US" b="1" dirty="0" smtClean="0">
                <a:solidFill>
                  <a:schemeClr val="tx1"/>
                </a:solidFill>
              </a:rPr>
              <a:t>Compiler</a:t>
            </a:r>
            <a:r>
              <a:rPr lang="en-US" dirty="0" smtClean="0">
                <a:solidFill>
                  <a:schemeClr val="tx1"/>
                </a:solidFill>
              </a:rPr>
              <a:t> – translated programs to machine code </a:t>
            </a:r>
            <a:endParaRPr lang="en-US" dirty="0">
              <a:solidFill>
                <a:schemeClr val="tx1"/>
              </a:solidFill>
            </a:endParaRPr>
          </a:p>
          <a:p>
            <a:pPr>
              <a:buClr>
                <a:srgbClr val="007FA9"/>
              </a:buClr>
            </a:pPr>
            <a:r>
              <a:rPr lang="en-US" dirty="0">
                <a:solidFill>
                  <a:schemeClr val="tx1"/>
                </a:solidFill>
              </a:rPr>
              <a:t>High-level programming languages: FORTRAN, LISP, COBOL </a:t>
            </a:r>
            <a:endParaRPr lang="en-US" dirty="0">
              <a:solidFill>
                <a:schemeClr val="tx1"/>
              </a:solidFill>
              <a:sym typeface="Wingdings" panose="05000000000000000000" pitchFamily="2" charset="2"/>
            </a:endParaRPr>
          </a:p>
          <a:p>
            <a:pPr lvl="1"/>
            <a:r>
              <a:rPr lang="en-US" dirty="0">
                <a:solidFill>
                  <a:schemeClr val="tx1"/>
                </a:solidFill>
                <a:sym typeface="Wingdings" panose="05000000000000000000" pitchFamily="2" charset="2"/>
              </a:rPr>
              <a:t>common feature: </a:t>
            </a:r>
            <a:r>
              <a:rPr lang="en-US" b="1" dirty="0" smtClean="0">
                <a:solidFill>
                  <a:schemeClr val="tx1"/>
                </a:solidFill>
                <a:sym typeface="Wingdings" panose="05000000000000000000" pitchFamily="2" charset="2"/>
              </a:rPr>
              <a:t>abstraction</a:t>
            </a:r>
            <a:endParaRPr lang="en-US" dirty="0">
              <a:solidFill>
                <a:schemeClr val="tx1"/>
              </a:solidFill>
            </a:endParaRPr>
          </a:p>
        </p:txBody>
      </p:sp>
      <p:sp>
        <p:nvSpPr>
          <p:cNvPr id="6"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54974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80264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Integrated Circuits, Interaction, and Timesharing (1965-1975)</a:t>
            </a:r>
          </a:p>
        </p:txBody>
      </p:sp>
      <p:sp>
        <p:nvSpPr>
          <p:cNvPr id="3" name="Content Placeholder 2"/>
          <p:cNvSpPr>
            <a:spLocks noGrp="1"/>
          </p:cNvSpPr>
          <p:nvPr>
            <p:ph idx="4294967295"/>
          </p:nvPr>
        </p:nvSpPr>
        <p:spPr>
          <a:xfrm>
            <a:off x="365125" y="1538818"/>
            <a:ext cx="8415338" cy="3887218"/>
          </a:xfrm>
        </p:spPr>
        <p:txBody>
          <a:bodyPr/>
          <a:lstStyle/>
          <a:p>
            <a:pPr>
              <a:buClr>
                <a:srgbClr val="007FA9"/>
              </a:buClr>
            </a:pPr>
            <a:r>
              <a:rPr lang="en-US" dirty="0">
                <a:solidFill>
                  <a:schemeClr val="tx1"/>
                </a:solidFill>
              </a:rPr>
              <a:t>Late 1950s: vacuum tube gave way to </a:t>
            </a:r>
            <a:r>
              <a:rPr lang="en-US" b="1" dirty="0">
                <a:solidFill>
                  <a:schemeClr val="tx1"/>
                </a:solidFill>
              </a:rPr>
              <a:t>transistor</a:t>
            </a:r>
            <a:endParaRPr lang="en-US" dirty="0">
              <a:solidFill>
                <a:schemeClr val="tx1"/>
              </a:solidFill>
            </a:endParaRPr>
          </a:p>
          <a:p>
            <a:pPr lvl="1">
              <a:buClr>
                <a:srgbClr val="007FA9"/>
              </a:buClr>
            </a:pPr>
            <a:r>
              <a:rPr lang="en-US" dirty="0">
                <a:solidFill>
                  <a:schemeClr val="tx1"/>
                </a:solidFill>
              </a:rPr>
              <a:t>Transistor is </a:t>
            </a:r>
            <a:r>
              <a:rPr lang="en-US" b="1" dirty="0">
                <a:solidFill>
                  <a:schemeClr val="tx1"/>
                </a:solidFill>
              </a:rPr>
              <a:t>solid-state</a:t>
            </a:r>
            <a:r>
              <a:rPr lang="en-US" dirty="0">
                <a:solidFill>
                  <a:schemeClr val="tx1"/>
                </a:solidFill>
              </a:rPr>
              <a:t> device</a:t>
            </a:r>
          </a:p>
          <a:p>
            <a:pPr>
              <a:buClr>
                <a:srgbClr val="007FA9"/>
              </a:buClr>
            </a:pPr>
            <a:r>
              <a:rPr lang="en-US" dirty="0">
                <a:solidFill>
                  <a:schemeClr val="tx1"/>
                </a:solidFill>
              </a:rPr>
              <a:t>Early 1960s: </a:t>
            </a:r>
            <a:r>
              <a:rPr lang="en-US" b="1" dirty="0">
                <a:solidFill>
                  <a:schemeClr val="tx1"/>
                </a:solidFill>
              </a:rPr>
              <a:t>integrated circuit </a:t>
            </a:r>
            <a:r>
              <a:rPr lang="en-US" dirty="0">
                <a:solidFill>
                  <a:schemeClr val="tx1"/>
                </a:solidFill>
              </a:rPr>
              <a:t>enabled smaller, faster, less expensive hardware components</a:t>
            </a:r>
          </a:p>
          <a:p>
            <a:pPr lvl="1">
              <a:buClr>
                <a:srgbClr val="007FA9"/>
              </a:buClr>
            </a:pPr>
            <a:r>
              <a:rPr lang="en-US" dirty="0">
                <a:solidFill>
                  <a:schemeClr val="tx1"/>
                </a:solidFill>
              </a:rPr>
              <a:t>Moore’s Law: processing speed and storage capacity of HW will increase and cost will decrease by approximately a factor of 2 every 18 months</a:t>
            </a:r>
          </a:p>
          <a:p>
            <a:pPr>
              <a:buClr>
                <a:srgbClr val="007FA9"/>
              </a:buClr>
            </a:pPr>
            <a:r>
              <a:rPr lang="en-US" dirty="0">
                <a:solidFill>
                  <a:schemeClr val="tx1"/>
                </a:solidFill>
              </a:rPr>
              <a:t>Minicomputers appeared</a:t>
            </a:r>
          </a:p>
          <a:p>
            <a:pPr>
              <a:buClr>
                <a:srgbClr val="007FA9"/>
              </a:buClr>
            </a:pPr>
            <a:r>
              <a:rPr lang="en-US" dirty="0">
                <a:solidFill>
                  <a:schemeClr val="tx1"/>
                </a:solidFill>
              </a:rPr>
              <a:t>Processing evolved </a:t>
            </a:r>
            <a:r>
              <a:rPr lang="en-US" dirty="0" smtClean="0">
                <a:solidFill>
                  <a:schemeClr val="tx1"/>
                </a:solidFill>
              </a:rPr>
              <a:t>from:</a:t>
            </a:r>
          </a:p>
          <a:p>
            <a:pPr lvl="1">
              <a:buClr>
                <a:srgbClr val="007FA9"/>
              </a:buClr>
            </a:pPr>
            <a:r>
              <a:rPr lang="en-US" b="1" dirty="0" smtClean="0">
                <a:solidFill>
                  <a:schemeClr val="tx1"/>
                </a:solidFill>
              </a:rPr>
              <a:t>Batch processing</a:t>
            </a:r>
          </a:p>
          <a:p>
            <a:pPr lvl="1">
              <a:buClr>
                <a:srgbClr val="007FA9"/>
              </a:buClr>
            </a:pPr>
            <a:r>
              <a:rPr lang="en-US" b="1" dirty="0" smtClean="0">
                <a:solidFill>
                  <a:schemeClr val="tx1"/>
                </a:solidFill>
              </a:rPr>
              <a:t>Time-sharing</a:t>
            </a:r>
            <a:endParaRPr lang="en-US" dirty="0" smtClean="0">
              <a:solidFill>
                <a:schemeClr val="tx1"/>
              </a:solidFill>
            </a:endParaRPr>
          </a:p>
          <a:p>
            <a:pPr lvl="1">
              <a:buClr>
                <a:srgbClr val="007FA9"/>
              </a:buClr>
            </a:pPr>
            <a:r>
              <a:rPr lang="en-US" b="1" dirty="0" smtClean="0">
                <a:solidFill>
                  <a:schemeClr val="tx1"/>
                </a:solidFill>
              </a:rPr>
              <a:t>Concurrent processing</a:t>
            </a:r>
            <a:endParaRPr lang="en-US" dirty="0">
              <a:solidFill>
                <a:schemeClr val="tx1"/>
              </a:solidFill>
            </a:endParaRPr>
          </a:p>
        </p:txBody>
      </p:sp>
      <p:sp>
        <p:nvSpPr>
          <p:cNvPr id="6"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5622263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Personal Computing and Networks (1975-1990)</a:t>
            </a:r>
          </a:p>
        </p:txBody>
      </p:sp>
      <p:sp>
        <p:nvSpPr>
          <p:cNvPr id="3" name="Content Placeholder 2"/>
          <p:cNvSpPr>
            <a:spLocks noGrp="1"/>
          </p:cNvSpPr>
          <p:nvPr>
            <p:ph idx="4294967295"/>
          </p:nvPr>
        </p:nvSpPr>
        <p:spPr>
          <a:xfrm>
            <a:off x="365125" y="1538818"/>
            <a:ext cx="8415338" cy="3360920"/>
          </a:xfrm>
        </p:spPr>
        <p:txBody>
          <a:bodyPr/>
          <a:lstStyle/>
          <a:p>
            <a:pPr>
              <a:buClr>
                <a:srgbClr val="007FA9"/>
              </a:buClr>
            </a:pPr>
            <a:r>
              <a:rPr lang="en-US" dirty="0">
                <a:solidFill>
                  <a:schemeClr val="tx1"/>
                </a:solidFill>
              </a:rPr>
              <a:t>Late 1960s: Douglas Engelbart</a:t>
            </a:r>
          </a:p>
          <a:p>
            <a:pPr lvl="1">
              <a:buClr>
                <a:srgbClr val="007FA9"/>
              </a:buClr>
            </a:pPr>
            <a:r>
              <a:rPr lang="en-US" dirty="0">
                <a:solidFill>
                  <a:schemeClr val="tx1"/>
                </a:solidFill>
              </a:rPr>
              <a:t>First pointing device (mouse) and software to represent windows, icons, and pull-down menus on a </a:t>
            </a:r>
            <a:r>
              <a:rPr lang="en-US" b="1" dirty="0">
                <a:solidFill>
                  <a:schemeClr val="tx1"/>
                </a:solidFill>
              </a:rPr>
              <a:t>bit-mapped display screen</a:t>
            </a:r>
            <a:endParaRPr lang="en-US" dirty="0">
              <a:solidFill>
                <a:schemeClr val="tx1"/>
              </a:solidFill>
            </a:endParaRPr>
          </a:p>
          <a:p>
            <a:pPr lvl="1">
              <a:buClr>
                <a:srgbClr val="007FA9"/>
              </a:buClr>
            </a:pPr>
            <a:r>
              <a:rPr lang="en-US" dirty="0">
                <a:solidFill>
                  <a:schemeClr val="tx1"/>
                </a:solidFill>
              </a:rPr>
              <a:t>Member of team that developed Alto (Xerox PARC)</a:t>
            </a:r>
          </a:p>
          <a:p>
            <a:pPr>
              <a:buClr>
                <a:srgbClr val="007FA9"/>
              </a:buClr>
            </a:pPr>
            <a:r>
              <a:rPr lang="en-US" dirty="0">
                <a:solidFill>
                  <a:schemeClr val="tx1"/>
                </a:solidFill>
              </a:rPr>
              <a:t>1975: Altair, first mass-produced personal computer</a:t>
            </a:r>
          </a:p>
          <a:p>
            <a:pPr lvl="1">
              <a:buClr>
                <a:srgbClr val="007FA9"/>
              </a:buClr>
            </a:pPr>
            <a:r>
              <a:rPr lang="en-US" dirty="0">
                <a:solidFill>
                  <a:schemeClr val="tx1"/>
                </a:solidFill>
              </a:rPr>
              <a:t>With Intel’s 8080 processor, first </a:t>
            </a:r>
            <a:r>
              <a:rPr lang="en-US" b="1" dirty="0">
                <a:solidFill>
                  <a:schemeClr val="tx1"/>
                </a:solidFill>
              </a:rPr>
              <a:t>microcomputer </a:t>
            </a:r>
            <a:r>
              <a:rPr lang="en-US" dirty="0">
                <a:solidFill>
                  <a:schemeClr val="tx1"/>
                </a:solidFill>
              </a:rPr>
              <a:t>chip</a:t>
            </a:r>
          </a:p>
          <a:p>
            <a:pPr>
              <a:buClr>
                <a:srgbClr val="007FA9"/>
              </a:buClr>
            </a:pPr>
            <a:r>
              <a:rPr lang="en-US" dirty="0">
                <a:solidFill>
                  <a:schemeClr val="tx1"/>
                </a:solidFill>
              </a:rPr>
              <a:t>Early 1980s: Gates and Allen build </a:t>
            </a:r>
            <a:r>
              <a:rPr lang="en-US" dirty="0" smtClean="0">
                <a:solidFill>
                  <a:schemeClr val="tx1"/>
                </a:solidFill>
              </a:rPr>
              <a:t>MS-D</a:t>
            </a:r>
            <a:r>
              <a:rPr lang="en-US" sz="100" dirty="0" smtClean="0">
                <a:solidFill>
                  <a:schemeClr val="tx1"/>
                </a:solidFill>
              </a:rPr>
              <a:t> </a:t>
            </a:r>
            <a:r>
              <a:rPr lang="en-US" dirty="0" smtClean="0">
                <a:solidFill>
                  <a:schemeClr val="tx1"/>
                </a:solidFill>
              </a:rPr>
              <a:t>O</a:t>
            </a:r>
            <a:r>
              <a:rPr lang="en-US" sz="100" dirty="0" smtClean="0">
                <a:solidFill>
                  <a:schemeClr val="tx1"/>
                </a:solidFill>
              </a:rPr>
              <a:t> </a:t>
            </a:r>
            <a:r>
              <a:rPr lang="en-US" dirty="0" smtClean="0">
                <a:solidFill>
                  <a:schemeClr val="tx1"/>
                </a:solidFill>
              </a:rPr>
              <a:t>S</a:t>
            </a:r>
            <a:endParaRPr lang="en-US" dirty="0">
              <a:solidFill>
                <a:schemeClr val="tx1"/>
              </a:solidFill>
            </a:endParaRPr>
          </a:p>
          <a:p>
            <a:pPr>
              <a:buClr>
                <a:srgbClr val="007FA9"/>
              </a:buClr>
            </a:pPr>
            <a:r>
              <a:rPr lang="en-US" dirty="0">
                <a:solidFill>
                  <a:schemeClr val="tx1"/>
                </a:solidFill>
              </a:rPr>
              <a:t>Bob Metcalfe created Ethernet, used in </a:t>
            </a:r>
            <a:r>
              <a:rPr lang="en-US" dirty="0" smtClean="0">
                <a:solidFill>
                  <a:schemeClr val="tx1"/>
                </a:solidFill>
              </a:rPr>
              <a:t>LANs</a:t>
            </a:r>
            <a:endParaRPr lang="en-US" dirty="0">
              <a:solidFill>
                <a:schemeClr val="tx1"/>
              </a:solidFill>
            </a:endParaRPr>
          </a:p>
          <a:p>
            <a:pPr>
              <a:buClr>
                <a:srgbClr val="007FA9"/>
              </a:buClr>
            </a:pPr>
            <a:r>
              <a:rPr lang="en-US" dirty="0">
                <a:solidFill>
                  <a:schemeClr val="tx1"/>
                </a:solidFill>
              </a:rPr>
              <a:t>ARPANET grew into what we call </a:t>
            </a:r>
            <a:r>
              <a:rPr lang="en-US" dirty="0" smtClean="0">
                <a:solidFill>
                  <a:schemeClr val="tx1"/>
                </a:solidFill>
              </a:rPr>
              <a:t>Internet</a:t>
            </a:r>
            <a:endParaRPr lang="en-US" dirty="0">
              <a:solidFill>
                <a:schemeClr val="tx1"/>
              </a:solidFill>
            </a:endParaRPr>
          </a:p>
        </p:txBody>
      </p:sp>
      <p:sp>
        <p:nvSpPr>
          <p:cNvPr id="6"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0966817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60960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Consultation, Communication, and E-Commerce (1990-2000) (1 of 2)</a:t>
            </a:r>
          </a:p>
        </p:txBody>
      </p:sp>
      <p:sp>
        <p:nvSpPr>
          <p:cNvPr id="3" name="Content Placeholder 2"/>
          <p:cNvSpPr>
            <a:spLocks noGrp="1"/>
          </p:cNvSpPr>
          <p:nvPr>
            <p:ph idx="4294967295"/>
          </p:nvPr>
        </p:nvSpPr>
        <p:spPr>
          <a:xfrm>
            <a:off x="365125" y="1538818"/>
            <a:ext cx="8415338" cy="3671774"/>
          </a:xfrm>
        </p:spPr>
        <p:txBody>
          <a:bodyPr/>
          <a:lstStyle/>
          <a:p>
            <a:pPr>
              <a:buClr>
                <a:srgbClr val="007FA9"/>
              </a:buClr>
            </a:pPr>
            <a:r>
              <a:rPr lang="en-US" dirty="0">
                <a:solidFill>
                  <a:schemeClr val="tx1"/>
                </a:solidFill>
              </a:rPr>
              <a:t>Optical storage media </a:t>
            </a:r>
            <a:r>
              <a:rPr lang="en-US" dirty="0" smtClean="0">
                <a:solidFill>
                  <a:schemeClr val="tx1"/>
                </a:solidFill>
              </a:rPr>
              <a:t>was developed </a:t>
            </a:r>
            <a:r>
              <a:rPr lang="en-US" dirty="0">
                <a:solidFill>
                  <a:schemeClr val="tx1"/>
                </a:solidFill>
              </a:rPr>
              <a:t>for mass storage</a:t>
            </a:r>
          </a:p>
          <a:p>
            <a:pPr>
              <a:buClr>
                <a:srgbClr val="007FA9"/>
              </a:buClr>
            </a:pPr>
            <a:r>
              <a:rPr lang="en-US" b="1" dirty="0">
                <a:solidFill>
                  <a:schemeClr val="tx1"/>
                </a:solidFill>
              </a:rPr>
              <a:t>Virtual reality:</a:t>
            </a:r>
            <a:r>
              <a:rPr lang="en-US" dirty="0">
                <a:solidFill>
                  <a:schemeClr val="tx1"/>
                </a:solidFill>
              </a:rPr>
              <a:t> capacity to create lifelike 3-D animations of whole-environments</a:t>
            </a:r>
          </a:p>
          <a:p>
            <a:pPr>
              <a:buClr>
                <a:srgbClr val="007FA9"/>
              </a:buClr>
            </a:pPr>
            <a:r>
              <a:rPr lang="en-US" dirty="0" smtClean="0">
                <a:solidFill>
                  <a:schemeClr val="tx1"/>
                </a:solidFill>
              </a:rPr>
              <a:t>Berners-Lee </a:t>
            </a:r>
            <a:r>
              <a:rPr lang="en-US" dirty="0">
                <a:solidFill>
                  <a:schemeClr val="tx1"/>
                </a:solidFill>
              </a:rPr>
              <a:t>at </a:t>
            </a:r>
            <a:r>
              <a:rPr lang="en-US" dirty="0" smtClean="0">
                <a:solidFill>
                  <a:schemeClr val="tx1"/>
                </a:solidFill>
              </a:rPr>
              <a:t>CERN </a:t>
            </a:r>
            <a:r>
              <a:rPr lang="en-US" dirty="0">
                <a:solidFill>
                  <a:schemeClr val="tx1"/>
                </a:solidFill>
              </a:rPr>
              <a:t>created </a:t>
            </a:r>
            <a:r>
              <a:rPr lang="en-US" dirty="0" smtClean="0">
                <a:solidFill>
                  <a:schemeClr val="tx1"/>
                </a:solidFill>
              </a:rPr>
              <a:t>W</a:t>
            </a:r>
            <a:r>
              <a:rPr lang="en-US" sz="100" dirty="0" smtClean="0">
                <a:solidFill>
                  <a:schemeClr val="tx1"/>
                </a:solidFill>
              </a:rPr>
              <a:t> </a:t>
            </a:r>
            <a:r>
              <a:rPr lang="en-US" dirty="0" smtClean="0">
                <a:solidFill>
                  <a:schemeClr val="tx1"/>
                </a:solidFill>
              </a:rPr>
              <a:t>W</a:t>
            </a:r>
            <a:r>
              <a:rPr lang="en-US" sz="100" dirty="0" smtClean="0">
                <a:solidFill>
                  <a:schemeClr val="tx1"/>
                </a:solidFill>
              </a:rPr>
              <a:t> </a:t>
            </a:r>
            <a:r>
              <a:rPr lang="en-US" dirty="0" smtClean="0">
                <a:solidFill>
                  <a:schemeClr val="tx1"/>
                </a:solidFill>
              </a:rPr>
              <a:t>W</a:t>
            </a:r>
            <a:endParaRPr lang="en-US" dirty="0">
              <a:solidFill>
                <a:schemeClr val="tx1"/>
              </a:solidFill>
            </a:endParaRPr>
          </a:p>
          <a:p>
            <a:pPr lvl="1">
              <a:buClr>
                <a:srgbClr val="007FA9"/>
              </a:buClr>
            </a:pPr>
            <a:r>
              <a:rPr lang="en-US" dirty="0">
                <a:solidFill>
                  <a:schemeClr val="tx1"/>
                </a:solidFill>
              </a:rPr>
              <a:t>Based on concepts of </a:t>
            </a:r>
            <a:r>
              <a:rPr lang="en-US" b="1" dirty="0">
                <a:solidFill>
                  <a:schemeClr val="tx1"/>
                </a:solidFill>
              </a:rPr>
              <a:t>hypermedia</a:t>
            </a:r>
          </a:p>
          <a:p>
            <a:pPr lvl="1">
              <a:buClr>
                <a:srgbClr val="007FA9"/>
              </a:buClr>
            </a:pPr>
            <a:r>
              <a:rPr lang="en-US" b="1" dirty="0" smtClean="0">
                <a:solidFill>
                  <a:schemeClr val="tx1"/>
                </a:solidFill>
              </a:rPr>
              <a:t>H</a:t>
            </a:r>
            <a:r>
              <a:rPr lang="en-US" sz="100" b="1" dirty="0" smtClean="0">
                <a:solidFill>
                  <a:schemeClr val="tx1"/>
                </a:solidFill>
              </a:rPr>
              <a:t> </a:t>
            </a:r>
            <a:r>
              <a:rPr lang="en-US" b="1" dirty="0" smtClean="0">
                <a:solidFill>
                  <a:schemeClr val="tx1"/>
                </a:solidFill>
              </a:rPr>
              <a:t>T</a:t>
            </a:r>
            <a:r>
              <a:rPr lang="en-US" sz="100" b="1" dirty="0" smtClean="0">
                <a:solidFill>
                  <a:schemeClr val="tx1"/>
                </a:solidFill>
              </a:rPr>
              <a:t> </a:t>
            </a:r>
            <a:r>
              <a:rPr lang="en-US" b="1" dirty="0" smtClean="0">
                <a:solidFill>
                  <a:schemeClr val="tx1"/>
                </a:solidFill>
              </a:rPr>
              <a:t>T</a:t>
            </a:r>
            <a:r>
              <a:rPr lang="en-US" sz="100" b="1" dirty="0" smtClean="0">
                <a:solidFill>
                  <a:schemeClr val="tx1"/>
                </a:solidFill>
              </a:rPr>
              <a:t> </a:t>
            </a:r>
            <a:r>
              <a:rPr lang="en-US" b="1" dirty="0" smtClean="0">
                <a:solidFill>
                  <a:schemeClr val="tx1"/>
                </a:solidFill>
              </a:rPr>
              <a:t>P</a:t>
            </a:r>
            <a:r>
              <a:rPr lang="en-US" dirty="0">
                <a:solidFill>
                  <a:schemeClr val="tx1"/>
                </a:solidFill>
              </a:rPr>
              <a:t>: Hypertext Transfer Protocol</a:t>
            </a:r>
          </a:p>
          <a:p>
            <a:pPr lvl="1">
              <a:buClr>
                <a:srgbClr val="007FA9"/>
              </a:buClr>
            </a:pPr>
            <a:r>
              <a:rPr lang="en-US" b="1" dirty="0" smtClean="0">
                <a:solidFill>
                  <a:schemeClr val="tx1"/>
                </a:solidFill>
              </a:rPr>
              <a:t>H</a:t>
            </a:r>
            <a:r>
              <a:rPr lang="en-US" sz="100" b="1" dirty="0" smtClean="0">
                <a:solidFill>
                  <a:schemeClr val="tx1"/>
                </a:solidFill>
              </a:rPr>
              <a:t> </a:t>
            </a:r>
            <a:r>
              <a:rPr lang="en-US" b="1" dirty="0" smtClean="0">
                <a:solidFill>
                  <a:schemeClr val="tx1"/>
                </a:solidFill>
              </a:rPr>
              <a:t>T</a:t>
            </a:r>
            <a:r>
              <a:rPr lang="en-US" sz="100" b="1" dirty="0" smtClean="0">
                <a:solidFill>
                  <a:schemeClr val="tx1"/>
                </a:solidFill>
              </a:rPr>
              <a:t> </a:t>
            </a:r>
            <a:r>
              <a:rPr lang="en-US" b="1" dirty="0" smtClean="0">
                <a:solidFill>
                  <a:schemeClr val="tx1"/>
                </a:solidFill>
              </a:rPr>
              <a:t>M</a:t>
            </a:r>
            <a:r>
              <a:rPr lang="en-US" sz="100" b="1" dirty="0" smtClean="0">
                <a:solidFill>
                  <a:schemeClr val="tx1"/>
                </a:solidFill>
              </a:rPr>
              <a:t> </a:t>
            </a:r>
            <a:r>
              <a:rPr lang="en-US" b="1" dirty="0" smtClean="0">
                <a:solidFill>
                  <a:schemeClr val="tx1"/>
                </a:solidFill>
              </a:rPr>
              <a:t>L</a:t>
            </a:r>
            <a:r>
              <a:rPr lang="en-US" dirty="0">
                <a:solidFill>
                  <a:schemeClr val="tx1"/>
                </a:solidFill>
              </a:rPr>
              <a:t>: Hypertext Markup </a:t>
            </a:r>
            <a:r>
              <a:rPr lang="en-US" dirty="0" smtClean="0">
                <a:solidFill>
                  <a:schemeClr val="tx1"/>
                </a:solidFill>
              </a:rPr>
              <a:t>Language</a:t>
            </a:r>
          </a:p>
          <a:p>
            <a:pPr>
              <a:buClr>
                <a:srgbClr val="007FA9"/>
              </a:buClr>
            </a:pPr>
            <a:r>
              <a:rPr lang="en-US" dirty="0" smtClean="0">
                <a:solidFill>
                  <a:schemeClr val="tx1"/>
                </a:solidFill>
              </a:rPr>
              <a:t>Components of W</a:t>
            </a:r>
            <a:r>
              <a:rPr lang="en-US" sz="100" dirty="0" smtClean="0">
                <a:solidFill>
                  <a:schemeClr val="tx1"/>
                </a:solidFill>
              </a:rPr>
              <a:t> </a:t>
            </a:r>
            <a:r>
              <a:rPr lang="en-US" dirty="0" smtClean="0">
                <a:solidFill>
                  <a:schemeClr val="tx1"/>
                </a:solidFill>
              </a:rPr>
              <a:t>W</a:t>
            </a:r>
            <a:r>
              <a:rPr lang="en-US" sz="100" dirty="0" smtClean="0">
                <a:solidFill>
                  <a:schemeClr val="tx1"/>
                </a:solidFill>
              </a:rPr>
              <a:t> </a:t>
            </a:r>
            <a:r>
              <a:rPr lang="en-US" dirty="0" smtClean="0">
                <a:solidFill>
                  <a:schemeClr val="tx1"/>
                </a:solidFill>
              </a:rPr>
              <a:t>W:</a:t>
            </a:r>
          </a:p>
          <a:p>
            <a:pPr lvl="1">
              <a:buClr>
                <a:srgbClr val="007FA9"/>
              </a:buClr>
            </a:pPr>
            <a:r>
              <a:rPr lang="en-US" dirty="0" smtClean="0">
                <a:solidFill>
                  <a:schemeClr val="tx1"/>
                </a:solidFill>
              </a:rPr>
              <a:t>Web servers</a:t>
            </a:r>
          </a:p>
          <a:p>
            <a:pPr lvl="1">
              <a:buClr>
                <a:srgbClr val="007FA9"/>
              </a:buClr>
            </a:pPr>
            <a:r>
              <a:rPr lang="en-US" dirty="0" smtClean="0">
                <a:solidFill>
                  <a:schemeClr val="tx1"/>
                </a:solidFill>
              </a:rPr>
              <a:t>Web browsers</a:t>
            </a:r>
          </a:p>
          <a:p>
            <a:pPr lvl="1">
              <a:buClr>
                <a:srgbClr val="007FA9"/>
              </a:buClr>
            </a:pPr>
            <a:r>
              <a:rPr lang="en-US" dirty="0" smtClean="0">
                <a:solidFill>
                  <a:schemeClr val="tx1"/>
                </a:solidFill>
              </a:rPr>
              <a:t>Web clients</a:t>
            </a:r>
          </a:p>
        </p:txBody>
      </p:sp>
      <p:sp>
        <p:nvSpPr>
          <p:cNvPr id="6"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1404714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63246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Consultation, Communication, and E-Commerce (1990-2000) (2 of 2)</a:t>
            </a:r>
          </a:p>
        </p:txBody>
      </p:sp>
      <p:sp>
        <p:nvSpPr>
          <p:cNvPr id="3" name="Content Placeholder 2"/>
          <p:cNvSpPr>
            <a:spLocks noGrp="1"/>
          </p:cNvSpPr>
          <p:nvPr>
            <p:ph idx="4294967295"/>
          </p:nvPr>
        </p:nvSpPr>
        <p:spPr>
          <a:xfrm>
            <a:off x="365125" y="1538818"/>
            <a:ext cx="8415338" cy="3283976"/>
          </a:xfrm>
        </p:spPr>
        <p:txBody>
          <a:bodyPr/>
          <a:lstStyle/>
          <a:p>
            <a:pPr>
              <a:buClr>
                <a:srgbClr val="007FA9"/>
              </a:buClr>
            </a:pPr>
            <a:r>
              <a:rPr lang="en-US" b="1" dirty="0" smtClean="0">
                <a:solidFill>
                  <a:schemeClr val="tx1"/>
                </a:solidFill>
              </a:rPr>
              <a:t>Web applications </a:t>
            </a:r>
            <a:r>
              <a:rPr lang="en-US" dirty="0" smtClean="0">
                <a:solidFill>
                  <a:schemeClr val="tx1"/>
                </a:solidFill>
              </a:rPr>
              <a:t>– presented a revolution in the way software services were delivered to people</a:t>
            </a:r>
          </a:p>
          <a:p>
            <a:pPr lvl="1">
              <a:buClr>
                <a:srgbClr val="007FA9"/>
              </a:buClr>
            </a:pPr>
            <a:r>
              <a:rPr lang="en-US" dirty="0" smtClean="0">
                <a:solidFill>
                  <a:schemeClr val="tx1"/>
                </a:solidFill>
              </a:rPr>
              <a:t>Made online stores pervasive</a:t>
            </a:r>
          </a:p>
          <a:p>
            <a:pPr lvl="1">
              <a:buClr>
                <a:srgbClr val="007FA9"/>
              </a:buClr>
            </a:pPr>
            <a:r>
              <a:rPr lang="en-US" dirty="0" smtClean="0">
                <a:solidFill>
                  <a:schemeClr val="tx1"/>
                </a:solidFill>
              </a:rPr>
              <a:t>Web application providing the service ran on a remote computer or server</a:t>
            </a:r>
          </a:p>
          <a:p>
            <a:pPr>
              <a:buClr>
                <a:srgbClr val="007FA9"/>
              </a:buClr>
            </a:pPr>
            <a:r>
              <a:rPr lang="en-US" b="1" dirty="0" smtClean="0">
                <a:solidFill>
                  <a:schemeClr val="tx1"/>
                </a:solidFill>
              </a:rPr>
              <a:t>Client/server applications </a:t>
            </a:r>
            <a:r>
              <a:rPr lang="en-US" dirty="0" smtClean="0">
                <a:solidFill>
                  <a:schemeClr val="tx1"/>
                </a:solidFill>
              </a:rPr>
              <a:t>– such as e-mail, bulletin boards, and chat rooms</a:t>
            </a:r>
          </a:p>
          <a:p>
            <a:pPr lvl="1">
              <a:buClr>
                <a:srgbClr val="007FA9"/>
              </a:buClr>
            </a:pPr>
            <a:r>
              <a:rPr lang="en-US" dirty="0" smtClean="0">
                <a:solidFill>
                  <a:schemeClr val="tx1"/>
                </a:solidFill>
              </a:rPr>
              <a:t>Were already in use</a:t>
            </a:r>
          </a:p>
          <a:p>
            <a:pPr lvl="1">
              <a:buClr>
                <a:srgbClr val="007FA9"/>
              </a:buClr>
            </a:pPr>
            <a:r>
              <a:rPr lang="en-US" dirty="0" smtClean="0">
                <a:solidFill>
                  <a:schemeClr val="tx1"/>
                </a:solidFill>
              </a:rPr>
              <a:t>Simply deployed on the Web when it became available</a:t>
            </a:r>
          </a:p>
          <a:p>
            <a:pPr>
              <a:buClr>
                <a:srgbClr val="007FA9"/>
              </a:buClr>
            </a:pPr>
            <a:r>
              <a:rPr lang="en-US" dirty="0" smtClean="0">
                <a:solidFill>
                  <a:schemeClr val="tx1"/>
                </a:solidFill>
              </a:rPr>
              <a:t>Sergey Brin and Larry Page</a:t>
            </a:r>
          </a:p>
          <a:p>
            <a:pPr lvl="1">
              <a:buClr>
                <a:srgbClr val="007FA9"/>
              </a:buClr>
            </a:pPr>
            <a:r>
              <a:rPr lang="en-US" dirty="0" smtClean="0">
                <a:solidFill>
                  <a:schemeClr val="tx1"/>
                </a:solidFill>
              </a:rPr>
              <a:t>Developed algorithms for indexing and searching the Web</a:t>
            </a:r>
          </a:p>
        </p:txBody>
      </p:sp>
      <p:sp>
        <p:nvSpPr>
          <p:cNvPr id="6"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860501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7617375"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Mobile Applications and Ubiquitous Computing (2000-present)</a:t>
            </a:r>
          </a:p>
        </p:txBody>
      </p:sp>
      <p:sp>
        <p:nvSpPr>
          <p:cNvPr id="3" name="Content Placeholder 2"/>
          <p:cNvSpPr>
            <a:spLocks noGrp="1"/>
          </p:cNvSpPr>
          <p:nvPr>
            <p:ph idx="4294967295"/>
          </p:nvPr>
        </p:nvSpPr>
        <p:spPr>
          <a:xfrm>
            <a:off x="365125" y="1538818"/>
            <a:ext cx="8415338" cy="3887218"/>
          </a:xfrm>
        </p:spPr>
        <p:txBody>
          <a:bodyPr/>
          <a:lstStyle/>
          <a:p>
            <a:pPr>
              <a:buClr>
                <a:srgbClr val="007FA9"/>
              </a:buClr>
            </a:pPr>
            <a:r>
              <a:rPr lang="en-US" dirty="0" smtClean="0">
                <a:solidFill>
                  <a:schemeClr val="tx1"/>
                </a:solidFill>
              </a:rPr>
              <a:t>Personal digital assistants (P</a:t>
            </a:r>
            <a:r>
              <a:rPr lang="en-US" sz="100" dirty="0" smtClean="0">
                <a:solidFill>
                  <a:schemeClr val="tx1"/>
                </a:solidFill>
              </a:rPr>
              <a:t> </a:t>
            </a:r>
            <a:r>
              <a:rPr lang="en-US" dirty="0" smtClean="0">
                <a:solidFill>
                  <a:schemeClr val="tx1"/>
                </a:solidFill>
              </a:rPr>
              <a:t>D</a:t>
            </a:r>
            <a:r>
              <a:rPr lang="en-US" sz="100" dirty="0" smtClean="0">
                <a:solidFill>
                  <a:schemeClr val="tx1"/>
                </a:solidFill>
              </a:rPr>
              <a:t> </a:t>
            </a:r>
            <a:r>
              <a:rPr lang="en-US" dirty="0" smtClean="0">
                <a:solidFill>
                  <a:schemeClr val="tx1"/>
                </a:solidFill>
              </a:rPr>
              <a:t>A</a:t>
            </a:r>
            <a:r>
              <a:rPr lang="en-US" sz="100" dirty="0" smtClean="0">
                <a:solidFill>
                  <a:schemeClr val="tx1"/>
                </a:solidFill>
              </a:rPr>
              <a:t> </a:t>
            </a:r>
            <a:r>
              <a:rPr lang="en-US" dirty="0" smtClean="0">
                <a:solidFill>
                  <a:schemeClr val="tx1"/>
                </a:solidFill>
              </a:rPr>
              <a:t>s) – first handheld computing devices</a:t>
            </a:r>
          </a:p>
          <a:p>
            <a:pPr lvl="1">
              <a:buClr>
                <a:srgbClr val="007FA9"/>
              </a:buClr>
            </a:pPr>
            <a:r>
              <a:rPr lang="en-US" dirty="0" smtClean="0">
                <a:solidFill>
                  <a:schemeClr val="tx1"/>
                </a:solidFill>
              </a:rPr>
              <a:t>Limited to video games, address books, to-do lists, and note taking</a:t>
            </a:r>
          </a:p>
          <a:p>
            <a:pPr>
              <a:buClr>
                <a:srgbClr val="007FA9"/>
              </a:buClr>
            </a:pPr>
            <a:r>
              <a:rPr lang="en-US" dirty="0" smtClean="0">
                <a:solidFill>
                  <a:schemeClr val="tx1"/>
                </a:solidFill>
              </a:rPr>
              <a:t>Steve Jobs (Apple) created several key devices</a:t>
            </a:r>
          </a:p>
          <a:p>
            <a:pPr lvl="1">
              <a:buClr>
                <a:srgbClr val="007FA9"/>
              </a:buClr>
            </a:pPr>
            <a:r>
              <a:rPr lang="en-US" dirty="0" smtClean="0">
                <a:solidFill>
                  <a:schemeClr val="tx1"/>
                </a:solidFill>
              </a:rPr>
              <a:t>iPod</a:t>
            </a:r>
          </a:p>
          <a:p>
            <a:pPr lvl="1">
              <a:buClr>
                <a:srgbClr val="007FA9"/>
              </a:buClr>
            </a:pPr>
            <a:r>
              <a:rPr lang="en-US" dirty="0" smtClean="0">
                <a:solidFill>
                  <a:schemeClr val="tx1"/>
                </a:solidFill>
              </a:rPr>
              <a:t>iPhone</a:t>
            </a:r>
          </a:p>
          <a:p>
            <a:pPr lvl="1">
              <a:buClr>
                <a:srgbClr val="007FA9"/>
              </a:buClr>
            </a:pPr>
            <a:r>
              <a:rPr lang="en-US" dirty="0" smtClean="0">
                <a:solidFill>
                  <a:schemeClr val="tx1"/>
                </a:solidFill>
              </a:rPr>
              <a:t>iPad</a:t>
            </a:r>
          </a:p>
          <a:p>
            <a:pPr>
              <a:buClr>
                <a:srgbClr val="007FA9"/>
              </a:buClr>
            </a:pPr>
            <a:r>
              <a:rPr lang="en-US" dirty="0" smtClean="0">
                <a:solidFill>
                  <a:schemeClr val="tx1"/>
                </a:solidFill>
              </a:rPr>
              <a:t>Social networking applications – major addition to the digital landscape</a:t>
            </a:r>
          </a:p>
          <a:p>
            <a:pPr>
              <a:buClr>
                <a:srgbClr val="007FA9"/>
              </a:buClr>
            </a:pPr>
            <a:r>
              <a:rPr lang="en-US" dirty="0" smtClean="0">
                <a:solidFill>
                  <a:schemeClr val="tx1"/>
                </a:solidFill>
              </a:rPr>
              <a:t>Big data – a technology where governments, businesses, and hackers continually monitor Internet traffic</a:t>
            </a:r>
          </a:p>
          <a:p>
            <a:pPr lvl="1">
              <a:buClr>
                <a:srgbClr val="007FA9"/>
              </a:buClr>
            </a:pPr>
            <a:r>
              <a:rPr lang="en-US" dirty="0" smtClean="0">
                <a:solidFill>
                  <a:schemeClr val="tx1"/>
                </a:solidFill>
              </a:rPr>
              <a:t>Researchers have created algorithms that process massive amounts of data to discover trends and predict outcomes</a:t>
            </a:r>
          </a:p>
        </p:txBody>
      </p:sp>
      <p:sp>
        <p:nvSpPr>
          <p:cNvPr id="6"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5285383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Getting Started with Python Programming</a:t>
            </a:r>
          </a:p>
        </p:txBody>
      </p:sp>
      <p:sp>
        <p:nvSpPr>
          <p:cNvPr id="3" name="Content Placeholder 2"/>
          <p:cNvSpPr>
            <a:spLocks noGrp="1"/>
          </p:cNvSpPr>
          <p:nvPr>
            <p:ph idx="4294967295"/>
          </p:nvPr>
        </p:nvSpPr>
        <p:spPr>
          <a:xfrm>
            <a:off x="365125" y="1538818"/>
            <a:ext cx="8415338" cy="1817421"/>
          </a:xfrm>
        </p:spPr>
        <p:txBody>
          <a:bodyPr/>
          <a:lstStyle/>
          <a:p>
            <a:pPr>
              <a:buClr>
                <a:srgbClr val="007FA9"/>
              </a:buClr>
            </a:pPr>
            <a:r>
              <a:rPr lang="en-US" dirty="0">
                <a:solidFill>
                  <a:schemeClr val="tx1"/>
                </a:solidFill>
              </a:rPr>
              <a:t>Early 1990s: Guido van Rossum </a:t>
            </a:r>
          </a:p>
          <a:p>
            <a:pPr lvl="1">
              <a:buClr>
                <a:srgbClr val="007FA9"/>
              </a:buClr>
            </a:pPr>
            <a:r>
              <a:rPr lang="en-US" dirty="0">
                <a:solidFill>
                  <a:schemeClr val="tx1"/>
                </a:solidFill>
              </a:rPr>
              <a:t>invented the Python programming language</a:t>
            </a:r>
          </a:p>
          <a:p>
            <a:pPr>
              <a:buClr>
                <a:srgbClr val="007FA9"/>
              </a:buClr>
            </a:pPr>
            <a:r>
              <a:rPr lang="en-US" b="1" dirty="0">
                <a:solidFill>
                  <a:schemeClr val="tx1"/>
                </a:solidFill>
              </a:rPr>
              <a:t>Python</a:t>
            </a:r>
            <a:r>
              <a:rPr lang="en-US" dirty="0">
                <a:solidFill>
                  <a:schemeClr val="tx1"/>
                </a:solidFill>
              </a:rPr>
              <a:t> is a high-level, general-purpose programming language for solving problems on modern computer systems</a:t>
            </a:r>
          </a:p>
          <a:p>
            <a:pPr>
              <a:buClr>
                <a:srgbClr val="007FA9"/>
              </a:buClr>
            </a:pPr>
            <a:r>
              <a:rPr lang="en-US" dirty="0">
                <a:solidFill>
                  <a:schemeClr val="tx1"/>
                </a:solidFill>
              </a:rPr>
              <a:t>Useful resources </a:t>
            </a:r>
            <a:r>
              <a:rPr lang="en-US" dirty="0" smtClean="0">
                <a:solidFill>
                  <a:schemeClr val="tx1"/>
                </a:solidFill>
              </a:rPr>
              <a:t>at</a:t>
            </a:r>
            <a:r>
              <a:rPr lang="en-US" dirty="0" smtClean="0">
                <a:solidFill>
                  <a:schemeClr val="tx1"/>
                </a:solidFill>
                <a:hlinkClick r:id="rId2"/>
              </a:rPr>
              <a:t> </a:t>
            </a:r>
            <a:r>
              <a:rPr lang="en-US" b="1" dirty="0" smtClean="0">
                <a:solidFill>
                  <a:srgbClr val="007FA9"/>
                </a:solidFill>
                <a:hlinkClick r:id="rId2"/>
              </a:rPr>
              <a:t>www.python.org</a:t>
            </a:r>
            <a:endParaRPr lang="en-US" b="1" dirty="0">
              <a:solidFill>
                <a:srgbClr val="007FA9"/>
              </a:solidFill>
            </a:endParaRPr>
          </a:p>
        </p:txBody>
      </p:sp>
      <p:sp>
        <p:nvSpPr>
          <p:cNvPr id="6"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8495707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Running Code in the Interactive Shell (1 of 2)</a:t>
            </a:r>
          </a:p>
        </p:txBody>
      </p:sp>
      <p:sp>
        <p:nvSpPr>
          <p:cNvPr id="3" name="Content Placeholder 2"/>
          <p:cNvSpPr>
            <a:spLocks noGrp="1"/>
          </p:cNvSpPr>
          <p:nvPr>
            <p:ph idx="4294967295"/>
          </p:nvPr>
        </p:nvSpPr>
        <p:spPr>
          <a:xfrm>
            <a:off x="365125" y="1538818"/>
            <a:ext cx="8415338" cy="2325252"/>
          </a:xfrm>
        </p:spPr>
        <p:txBody>
          <a:bodyPr/>
          <a:lstStyle/>
          <a:p>
            <a:pPr>
              <a:buClr>
                <a:srgbClr val="007FA9"/>
              </a:buClr>
            </a:pPr>
            <a:r>
              <a:rPr lang="en-US" dirty="0">
                <a:solidFill>
                  <a:schemeClr val="tx1"/>
                </a:solidFill>
              </a:rPr>
              <a:t>Python is an </a:t>
            </a:r>
            <a:r>
              <a:rPr lang="en-US" b="1" dirty="0">
                <a:solidFill>
                  <a:schemeClr val="tx1"/>
                </a:solidFill>
              </a:rPr>
              <a:t>interpreted</a:t>
            </a:r>
            <a:r>
              <a:rPr lang="en-US" dirty="0">
                <a:solidFill>
                  <a:schemeClr val="tx1"/>
                </a:solidFill>
              </a:rPr>
              <a:t> language</a:t>
            </a:r>
          </a:p>
          <a:p>
            <a:pPr>
              <a:buClr>
                <a:srgbClr val="007FA9"/>
              </a:buClr>
            </a:pPr>
            <a:r>
              <a:rPr lang="en-US" dirty="0">
                <a:solidFill>
                  <a:schemeClr val="tx1"/>
                </a:solidFill>
              </a:rPr>
              <a:t>Simple Python expressions and statements can be run in the </a:t>
            </a:r>
            <a:r>
              <a:rPr lang="en-US" b="1" dirty="0">
                <a:solidFill>
                  <a:schemeClr val="tx1"/>
                </a:solidFill>
              </a:rPr>
              <a:t>shell</a:t>
            </a:r>
          </a:p>
          <a:p>
            <a:pPr lvl="1">
              <a:buClr>
                <a:srgbClr val="007FA9"/>
              </a:buClr>
            </a:pPr>
            <a:r>
              <a:rPr lang="en-US" dirty="0">
                <a:solidFill>
                  <a:schemeClr val="tx1"/>
                </a:solidFill>
              </a:rPr>
              <a:t>Easiest way to open a Python shell is to launch the </a:t>
            </a:r>
            <a:r>
              <a:rPr lang="en-US" dirty="0" smtClean="0">
                <a:solidFill>
                  <a:schemeClr val="tx1"/>
                </a:solidFill>
              </a:rPr>
              <a:t>I</a:t>
            </a:r>
            <a:r>
              <a:rPr lang="en-US" sz="100" dirty="0" smtClean="0">
                <a:solidFill>
                  <a:schemeClr val="tx1"/>
                </a:solidFill>
              </a:rPr>
              <a:t> </a:t>
            </a:r>
            <a:r>
              <a:rPr lang="en-US" dirty="0" smtClean="0">
                <a:solidFill>
                  <a:schemeClr val="tx1"/>
                </a:solidFill>
              </a:rPr>
              <a:t>D</a:t>
            </a:r>
            <a:r>
              <a:rPr lang="en-US" sz="100" dirty="0" smtClean="0">
                <a:solidFill>
                  <a:schemeClr val="tx1"/>
                </a:solidFill>
              </a:rPr>
              <a:t> </a:t>
            </a:r>
            <a:r>
              <a:rPr lang="en-US" dirty="0" smtClean="0">
                <a:solidFill>
                  <a:schemeClr val="tx1"/>
                </a:solidFill>
              </a:rPr>
              <a:t>L</a:t>
            </a:r>
            <a:r>
              <a:rPr lang="en-US" sz="100" dirty="0" smtClean="0">
                <a:solidFill>
                  <a:schemeClr val="tx1"/>
                </a:solidFill>
              </a:rPr>
              <a:t> </a:t>
            </a:r>
            <a:r>
              <a:rPr lang="en-US" dirty="0" smtClean="0">
                <a:solidFill>
                  <a:schemeClr val="tx1"/>
                </a:solidFill>
              </a:rPr>
              <a:t>E</a:t>
            </a:r>
            <a:endParaRPr lang="en-US" dirty="0">
              <a:solidFill>
                <a:schemeClr val="tx1"/>
              </a:solidFill>
            </a:endParaRPr>
          </a:p>
          <a:p>
            <a:pPr lvl="1">
              <a:buClr>
                <a:srgbClr val="007FA9"/>
              </a:buClr>
            </a:pPr>
            <a:r>
              <a:rPr lang="en-US" dirty="0">
                <a:solidFill>
                  <a:schemeClr val="tx1"/>
                </a:solidFill>
              </a:rPr>
              <a:t>To quit, select the window’s close box or press Control+D</a:t>
            </a:r>
          </a:p>
          <a:p>
            <a:pPr lvl="1">
              <a:buClr>
                <a:srgbClr val="007FA9"/>
              </a:buClr>
            </a:pPr>
            <a:r>
              <a:rPr lang="en-US" dirty="0">
                <a:solidFill>
                  <a:schemeClr val="tx1"/>
                </a:solidFill>
              </a:rPr>
              <a:t>Shell is useful for:</a:t>
            </a:r>
          </a:p>
          <a:p>
            <a:pPr lvl="2">
              <a:buClr>
                <a:srgbClr val="007FA9"/>
              </a:buClr>
            </a:pPr>
            <a:r>
              <a:rPr lang="en-US" dirty="0">
                <a:solidFill>
                  <a:schemeClr val="tx1"/>
                </a:solidFill>
              </a:rPr>
              <a:t>Experimenting with short expressions or statements</a:t>
            </a:r>
          </a:p>
          <a:p>
            <a:pPr lvl="2">
              <a:buClr>
                <a:srgbClr val="007FA9"/>
              </a:buClr>
            </a:pPr>
            <a:r>
              <a:rPr lang="en-US" dirty="0">
                <a:solidFill>
                  <a:schemeClr val="tx1"/>
                </a:solidFill>
              </a:rPr>
              <a:t>Consulting the </a:t>
            </a:r>
            <a:r>
              <a:rPr lang="en-US" dirty="0" smtClean="0">
                <a:solidFill>
                  <a:schemeClr val="tx1"/>
                </a:solidFill>
              </a:rPr>
              <a:t>documentation</a:t>
            </a:r>
            <a:endParaRPr lang="en-US" dirty="0">
              <a:solidFill>
                <a:schemeClr val="tx1"/>
              </a:solidFill>
            </a:endParaRPr>
          </a:p>
        </p:txBody>
      </p:sp>
      <p:sp>
        <p:nvSpPr>
          <p:cNvPr id="6"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760022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Running Code in the Interactive Shell (2 of 2)</a:t>
            </a:r>
          </a:p>
        </p:txBody>
      </p:sp>
      <p:pic>
        <p:nvPicPr>
          <p:cNvPr id="6" name="Picture 5" descr="Figure 1-6 Python shell window. The figure describes the Python shell window. Line 1: Python 3, point, 6, point, 1, open parenthesis, v 3, point, 6, point, 1, colon, 69 c 0 d b 5050, march 21 2017, 01, colon, 21, colon, 04 close parenthesis. Line 2: open bracket, G C C 4, point, 2, point, 1, open parenthesis, Apple I n c, point, build 5666, close parenthesis, open parenthesis, dot 3, close parenthesis, close bracket, on Darwin. Line 3: Type, open quotes, copyright, close quotes, comma, open quotes, credits, close quotes, or open quotes, license, open parenthesis, close parenthesis, close quotes, for more information. Line 4: right angle bracket, right angle bracket, right angle bracke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97682" y="2209800"/>
            <a:ext cx="5841492" cy="2730120"/>
          </a:xfrm>
          <a:prstGeom prst="rect">
            <a:avLst/>
          </a:prstGeom>
        </p:spPr>
      </p:pic>
      <p:sp>
        <p:nvSpPr>
          <p:cNvPr id="7"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2490421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Input, Processing, and Output (1 of 5)</a:t>
            </a:r>
          </a:p>
        </p:txBody>
      </p:sp>
      <p:sp>
        <p:nvSpPr>
          <p:cNvPr id="3" name="Content Placeholder 2"/>
          <p:cNvSpPr>
            <a:spLocks noGrp="1"/>
          </p:cNvSpPr>
          <p:nvPr>
            <p:ph idx="1"/>
          </p:nvPr>
        </p:nvSpPr>
        <p:spPr>
          <a:xfrm>
            <a:off x="365125" y="1538818"/>
            <a:ext cx="8415338" cy="2943883"/>
          </a:xfrm>
        </p:spPr>
        <p:txBody>
          <a:bodyPr/>
          <a:lstStyle/>
          <a:p>
            <a:pPr>
              <a:buClr>
                <a:srgbClr val="007FA9"/>
              </a:buClr>
              <a:defRPr/>
            </a:pPr>
            <a:r>
              <a:rPr lang="en-US" dirty="0">
                <a:solidFill>
                  <a:schemeClr val="tx1"/>
                </a:solidFill>
              </a:rPr>
              <a:t>Programs usually accept inputs from a source, process them, and output results to a </a:t>
            </a:r>
            <a:r>
              <a:rPr lang="en-US" dirty="0" smtClean="0">
                <a:solidFill>
                  <a:schemeClr val="tx1"/>
                </a:solidFill>
              </a:rPr>
              <a:t>destination	</a:t>
            </a:r>
            <a:endParaRPr lang="en-US" dirty="0">
              <a:solidFill>
                <a:schemeClr val="tx1"/>
              </a:solidFill>
            </a:endParaRPr>
          </a:p>
          <a:p>
            <a:pPr lvl="1">
              <a:buClr>
                <a:srgbClr val="007FA9"/>
              </a:buClr>
              <a:defRPr/>
            </a:pPr>
            <a:r>
              <a:rPr lang="en-US" dirty="0">
                <a:solidFill>
                  <a:schemeClr val="tx1"/>
                </a:solidFill>
              </a:rPr>
              <a:t>In terminal-based interactive programs, these are the keyboard and terminal display</a:t>
            </a:r>
          </a:p>
          <a:p>
            <a:pPr>
              <a:buClr>
                <a:srgbClr val="007FA9"/>
              </a:buClr>
            </a:pPr>
            <a:r>
              <a:rPr lang="en-US" dirty="0" smtClean="0">
                <a:solidFill>
                  <a:schemeClr val="tx1"/>
                </a:solidFill>
              </a:rPr>
              <a:t>In Python, inputs are Python expressions or statements</a:t>
            </a:r>
          </a:p>
          <a:p>
            <a:pPr lvl="1">
              <a:buClr>
                <a:srgbClr val="007FA9"/>
              </a:buClr>
            </a:pPr>
            <a:r>
              <a:rPr lang="en-US" dirty="0" smtClean="0">
                <a:solidFill>
                  <a:schemeClr val="tx1"/>
                </a:solidFill>
              </a:rPr>
              <a:t>Outputs are the results displayed in the shell</a:t>
            </a:r>
          </a:p>
          <a:p>
            <a:pPr>
              <a:buClr>
                <a:srgbClr val="007FA9"/>
              </a:buClr>
            </a:pPr>
            <a:r>
              <a:rPr lang="en-US" dirty="0" smtClean="0">
                <a:solidFill>
                  <a:schemeClr val="tx1"/>
                </a:solidFill>
              </a:rPr>
              <a:t>Programmers can also force output of a value by using the print function</a:t>
            </a:r>
          </a:p>
          <a:p>
            <a:pPr lvl="1">
              <a:buClr>
                <a:srgbClr val="007FA9"/>
              </a:buClr>
            </a:pPr>
            <a:r>
              <a:rPr lang="en-US" b="1" dirty="0" smtClean="0">
                <a:solidFill>
                  <a:schemeClr val="tx1"/>
                </a:solidFill>
                <a:cs typeface="Courier New" panose="02070309020205020404" pitchFamily="49" charset="0"/>
              </a:rPr>
              <a:t>print (&lt;expression&gt;)</a:t>
            </a:r>
          </a:p>
          <a:p>
            <a:pPr>
              <a:buClr>
                <a:srgbClr val="007FA9"/>
              </a:buClr>
            </a:pPr>
            <a:r>
              <a:rPr lang="en-US" dirty="0" smtClean="0">
                <a:solidFill>
                  <a:schemeClr val="tx1"/>
                </a:solidFill>
              </a:rPr>
              <a:t>Example:</a:t>
            </a:r>
            <a:endParaRPr lang="en-US" b="1" dirty="0">
              <a:solidFill>
                <a:schemeClr val="tx1"/>
              </a:solidFill>
              <a:cs typeface="Courier New" panose="02070309020205020404" pitchFamily="49" charset="0"/>
            </a:endParaRPr>
          </a:p>
        </p:txBody>
      </p:sp>
      <p:sp>
        <p:nvSpPr>
          <p:cNvPr id="4" name="Content Placeholder 3"/>
          <p:cNvSpPr>
            <a:spLocks noGrp="1"/>
          </p:cNvSpPr>
          <p:nvPr>
            <p:ph idx="11"/>
          </p:nvPr>
        </p:nvSpPr>
        <p:spPr>
          <a:xfrm>
            <a:off x="533400" y="4572000"/>
            <a:ext cx="2743200" cy="603242"/>
          </a:xfrm>
        </p:spPr>
        <p:txBody>
          <a:bodyPr/>
          <a:lstStyle/>
          <a:p>
            <a:pPr marL="228600" lvl="1" indent="0">
              <a:buNone/>
            </a:pPr>
            <a:r>
              <a:rPr lang="en-US" b="1" dirty="0">
                <a:solidFill>
                  <a:schemeClr val="tx1"/>
                </a:solidFill>
                <a:cs typeface="Courier New" panose="02070309020205020404" pitchFamily="49" charset="0"/>
              </a:rPr>
              <a:t>&gt;&gt;&gt;print (“Hi there”)</a:t>
            </a:r>
          </a:p>
          <a:p>
            <a:pPr marL="228600" lvl="1" indent="0">
              <a:buNone/>
            </a:pPr>
            <a:r>
              <a:rPr lang="en-US" b="1" dirty="0">
                <a:solidFill>
                  <a:schemeClr val="tx1"/>
                </a:solidFill>
                <a:cs typeface="Courier New" panose="02070309020205020404" pitchFamily="49" charset="0"/>
              </a:rPr>
              <a:t>Hi there</a:t>
            </a:r>
            <a:endParaRPr lang="en-IN" dirty="0"/>
          </a:p>
        </p:txBody>
      </p:sp>
      <p:sp>
        <p:nvSpPr>
          <p:cNvPr id="7"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4376742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80264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Two Fundamental Ideas of Computer Science: Algorithms and Information Processing</a:t>
            </a:r>
          </a:p>
        </p:txBody>
      </p:sp>
      <p:sp>
        <p:nvSpPr>
          <p:cNvPr id="3" name="Content Placeholder 2"/>
          <p:cNvSpPr>
            <a:spLocks noGrp="1"/>
          </p:cNvSpPr>
          <p:nvPr>
            <p:ph idx="4294967295"/>
          </p:nvPr>
        </p:nvSpPr>
        <p:spPr>
          <a:xfrm>
            <a:off x="365125" y="1538818"/>
            <a:ext cx="8415338" cy="1418850"/>
          </a:xfrm>
        </p:spPr>
        <p:txBody>
          <a:bodyPr/>
          <a:lstStyle/>
          <a:p>
            <a:pPr>
              <a:buClr>
                <a:srgbClr val="007FA9"/>
              </a:buClr>
            </a:pPr>
            <a:r>
              <a:rPr lang="en-US" dirty="0">
                <a:solidFill>
                  <a:schemeClr val="tx1"/>
                </a:solidFill>
              </a:rPr>
              <a:t>Computer science focuses on a broad set of interrelated ideas</a:t>
            </a:r>
          </a:p>
          <a:p>
            <a:pPr>
              <a:buClr>
                <a:srgbClr val="007FA9"/>
              </a:buClr>
            </a:pPr>
            <a:r>
              <a:rPr lang="en-US" dirty="0">
                <a:solidFill>
                  <a:schemeClr val="tx1"/>
                </a:solidFill>
              </a:rPr>
              <a:t>Two of the most basic ones are:</a:t>
            </a:r>
          </a:p>
          <a:p>
            <a:pPr lvl="1">
              <a:buClr>
                <a:srgbClr val="007FA9"/>
              </a:buClr>
            </a:pPr>
            <a:r>
              <a:rPr lang="en-US" b="1" dirty="0">
                <a:solidFill>
                  <a:schemeClr val="tx1"/>
                </a:solidFill>
              </a:rPr>
              <a:t>Algorithms</a:t>
            </a:r>
          </a:p>
          <a:p>
            <a:pPr lvl="1">
              <a:buClr>
                <a:srgbClr val="007FA9"/>
              </a:buClr>
            </a:pPr>
            <a:r>
              <a:rPr lang="en-US" b="1" dirty="0">
                <a:solidFill>
                  <a:schemeClr val="tx1"/>
                </a:solidFill>
              </a:rPr>
              <a:t>Information </a:t>
            </a:r>
            <a:r>
              <a:rPr lang="en-US" b="1" dirty="0" smtClean="0">
                <a:solidFill>
                  <a:schemeClr val="tx1"/>
                </a:solidFill>
              </a:rPr>
              <a:t>processing</a:t>
            </a:r>
            <a:endParaRPr lang="en-US" dirty="0">
              <a:solidFill>
                <a:schemeClr val="tx1"/>
              </a:solidFill>
            </a:endParaRPr>
          </a:p>
        </p:txBody>
      </p:sp>
      <p:sp>
        <p:nvSpPr>
          <p:cNvPr id="5"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669069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Input, Processing, and Output (2 of 5)</a:t>
            </a:r>
          </a:p>
        </p:txBody>
      </p:sp>
      <p:sp>
        <p:nvSpPr>
          <p:cNvPr id="3" name="Content Placeholder 2"/>
          <p:cNvSpPr>
            <a:spLocks noGrp="1"/>
          </p:cNvSpPr>
          <p:nvPr>
            <p:ph idx="1"/>
          </p:nvPr>
        </p:nvSpPr>
        <p:spPr>
          <a:xfrm>
            <a:off x="365125" y="1538818"/>
            <a:ext cx="8415338" cy="584775"/>
          </a:xfrm>
        </p:spPr>
        <p:txBody>
          <a:bodyPr/>
          <a:lstStyle/>
          <a:p>
            <a:pPr>
              <a:buClr>
                <a:srgbClr val="007FA9"/>
              </a:buClr>
              <a:defRPr/>
            </a:pPr>
            <a:r>
              <a:rPr lang="en-US" dirty="0" smtClean="0">
                <a:solidFill>
                  <a:schemeClr val="tx1"/>
                </a:solidFill>
              </a:rPr>
              <a:t>The following example receives an input string from the user and saves it for further processing:</a:t>
            </a:r>
          </a:p>
        </p:txBody>
      </p:sp>
      <p:sp>
        <p:nvSpPr>
          <p:cNvPr id="4" name="Content Placeholder 3"/>
          <p:cNvSpPr>
            <a:spLocks noGrp="1"/>
          </p:cNvSpPr>
          <p:nvPr>
            <p:ph idx="11"/>
          </p:nvPr>
        </p:nvSpPr>
        <p:spPr>
          <a:xfrm>
            <a:off x="533400" y="2286000"/>
            <a:ext cx="4267200" cy="2303708"/>
          </a:xfrm>
        </p:spPr>
        <p:txBody>
          <a:bodyPr/>
          <a:lstStyle/>
          <a:p>
            <a:pPr marL="228600" lvl="1" indent="0">
              <a:buNone/>
            </a:pPr>
            <a:r>
              <a:rPr lang="en-US" b="1" dirty="0">
                <a:solidFill>
                  <a:schemeClr val="tx1"/>
                </a:solidFill>
                <a:cs typeface="Courier New" panose="02070309020205020404" pitchFamily="49" charset="0"/>
              </a:rPr>
              <a:t>&gt;&gt;&gt; name = </a:t>
            </a:r>
            <a:r>
              <a:rPr lang="en-US" b="1" dirty="0" smtClean="0">
                <a:solidFill>
                  <a:schemeClr val="tx1"/>
                </a:solidFill>
                <a:cs typeface="Courier New" panose="02070309020205020404" pitchFamily="49" charset="0"/>
              </a:rPr>
              <a:t>input(“Enter </a:t>
            </a:r>
            <a:r>
              <a:rPr lang="en-US" b="1" dirty="0">
                <a:solidFill>
                  <a:schemeClr val="tx1"/>
                </a:solidFill>
                <a:cs typeface="Courier New" panose="02070309020205020404" pitchFamily="49" charset="0"/>
              </a:rPr>
              <a:t>your name</a:t>
            </a:r>
            <a:r>
              <a:rPr lang="en-US" b="1" dirty="0" smtClean="0">
                <a:solidFill>
                  <a:schemeClr val="tx1"/>
                </a:solidFill>
                <a:cs typeface="Courier New" panose="02070309020205020404" pitchFamily="49" charset="0"/>
              </a:rPr>
              <a:t>:”)</a:t>
            </a:r>
            <a:endParaRPr lang="en-US" b="1" dirty="0">
              <a:solidFill>
                <a:schemeClr val="tx1"/>
              </a:solidFill>
              <a:cs typeface="Courier New" panose="02070309020205020404" pitchFamily="49" charset="0"/>
            </a:endParaRPr>
          </a:p>
          <a:p>
            <a:pPr marL="228600" lvl="1" indent="0">
              <a:buNone/>
            </a:pPr>
            <a:r>
              <a:rPr lang="en-US" b="1" dirty="0">
                <a:solidFill>
                  <a:schemeClr val="tx1"/>
                </a:solidFill>
                <a:cs typeface="Courier New" panose="02070309020205020404" pitchFamily="49" charset="0"/>
              </a:rPr>
              <a:t>Enter your name: Ken Lambert</a:t>
            </a:r>
          </a:p>
          <a:p>
            <a:pPr marL="228600" lvl="1" indent="0">
              <a:buNone/>
            </a:pPr>
            <a:r>
              <a:rPr lang="en-US" b="1" dirty="0">
                <a:solidFill>
                  <a:schemeClr val="tx1"/>
                </a:solidFill>
                <a:cs typeface="Courier New" panose="02070309020205020404" pitchFamily="49" charset="0"/>
              </a:rPr>
              <a:t>&gt;&gt;&gt; name</a:t>
            </a:r>
          </a:p>
          <a:p>
            <a:pPr marL="228600" lvl="1" indent="0">
              <a:buNone/>
            </a:pPr>
            <a:r>
              <a:rPr lang="en-US" b="1" dirty="0" smtClean="0">
                <a:solidFill>
                  <a:schemeClr val="tx1"/>
                </a:solidFill>
                <a:cs typeface="Courier New" panose="02070309020205020404" pitchFamily="49" charset="0"/>
              </a:rPr>
              <a:t>‘Ken Lambert’</a:t>
            </a:r>
            <a:endParaRPr lang="en-US" b="1" dirty="0">
              <a:solidFill>
                <a:schemeClr val="tx1"/>
              </a:solidFill>
              <a:cs typeface="Courier New" panose="02070309020205020404" pitchFamily="49" charset="0"/>
            </a:endParaRPr>
          </a:p>
          <a:p>
            <a:pPr marL="228600" lvl="1" indent="0">
              <a:buNone/>
            </a:pPr>
            <a:r>
              <a:rPr lang="en-US" b="1" dirty="0">
                <a:solidFill>
                  <a:schemeClr val="tx1"/>
                </a:solidFill>
                <a:cs typeface="Courier New" panose="02070309020205020404" pitchFamily="49" charset="0"/>
              </a:rPr>
              <a:t>&gt;&gt;&gt; print(name)</a:t>
            </a:r>
          </a:p>
          <a:p>
            <a:pPr marL="228600" lvl="1" indent="0">
              <a:buNone/>
            </a:pPr>
            <a:r>
              <a:rPr lang="en-US" b="1" dirty="0">
                <a:solidFill>
                  <a:schemeClr val="tx1"/>
                </a:solidFill>
                <a:cs typeface="Courier New" panose="02070309020205020404" pitchFamily="49" charset="0"/>
              </a:rPr>
              <a:t>Ken Lambert</a:t>
            </a:r>
          </a:p>
          <a:p>
            <a:pPr marL="228600" lvl="1" indent="0">
              <a:buNone/>
            </a:pPr>
            <a:r>
              <a:rPr lang="en-US" b="1" dirty="0" smtClean="0">
                <a:solidFill>
                  <a:schemeClr val="tx1"/>
                </a:solidFill>
                <a:cs typeface="Courier New" panose="02070309020205020404" pitchFamily="49" charset="0"/>
              </a:rPr>
              <a:t>&gt;&gt;&gt;</a:t>
            </a:r>
            <a:endParaRPr lang="en-US" b="1" dirty="0">
              <a:solidFill>
                <a:schemeClr val="tx1"/>
              </a:solidFill>
              <a:cs typeface="Courier New" panose="02070309020205020404" pitchFamily="49" charset="0"/>
            </a:endParaRPr>
          </a:p>
        </p:txBody>
      </p:sp>
      <p:sp>
        <p:nvSpPr>
          <p:cNvPr id="7"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0477973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Input, Processing, and Output (3 of 5)</a:t>
            </a:r>
          </a:p>
        </p:txBody>
      </p:sp>
      <p:sp>
        <p:nvSpPr>
          <p:cNvPr id="3" name="Content Placeholder 2"/>
          <p:cNvSpPr>
            <a:spLocks noGrp="1"/>
          </p:cNvSpPr>
          <p:nvPr>
            <p:ph idx="4294967295"/>
          </p:nvPr>
        </p:nvSpPr>
        <p:spPr>
          <a:xfrm>
            <a:off x="365125" y="1538818"/>
            <a:ext cx="8415338" cy="1663532"/>
          </a:xfrm>
        </p:spPr>
        <p:txBody>
          <a:bodyPr/>
          <a:lstStyle/>
          <a:p>
            <a:pPr>
              <a:buClr>
                <a:srgbClr val="007FA9"/>
              </a:buClr>
              <a:defRPr/>
            </a:pPr>
            <a:r>
              <a:rPr lang="en-US" dirty="0" smtClean="0">
                <a:solidFill>
                  <a:schemeClr val="tx1"/>
                </a:solidFill>
              </a:rPr>
              <a:t>The </a:t>
            </a:r>
            <a:r>
              <a:rPr lang="en-US" b="1" dirty="0" smtClean="0">
                <a:solidFill>
                  <a:schemeClr val="tx1"/>
                </a:solidFill>
                <a:cs typeface="Courier New" panose="02070309020205020404" pitchFamily="49" charset="0"/>
              </a:rPr>
              <a:t>input</a:t>
            </a:r>
            <a:r>
              <a:rPr lang="en-US" dirty="0" smtClean="0">
                <a:solidFill>
                  <a:schemeClr val="tx1"/>
                </a:solidFill>
              </a:rPr>
              <a:t> function always builds a string from the user’s keystrokes and returns it to the program</a:t>
            </a:r>
          </a:p>
          <a:p>
            <a:pPr>
              <a:buClr>
                <a:srgbClr val="007FA9"/>
              </a:buClr>
              <a:defRPr/>
            </a:pPr>
            <a:r>
              <a:rPr lang="en-US" dirty="0" smtClean="0">
                <a:solidFill>
                  <a:schemeClr val="tx1"/>
                </a:solidFill>
                <a:cs typeface="Courier New" panose="02070309020205020404" pitchFamily="49" charset="0"/>
              </a:rPr>
              <a:t>Strings that represent numbers must be converted from strings to appropriate number types</a:t>
            </a:r>
          </a:p>
          <a:p>
            <a:pPr lvl="1">
              <a:buClr>
                <a:srgbClr val="007FA9"/>
              </a:buClr>
              <a:defRPr/>
            </a:pPr>
            <a:r>
              <a:rPr lang="en-US" dirty="0" smtClean="0">
                <a:solidFill>
                  <a:schemeClr val="tx1"/>
                </a:solidFill>
                <a:cs typeface="Courier New" panose="02070309020205020404" pitchFamily="49" charset="0"/>
              </a:rPr>
              <a:t>Two type conversion functions:</a:t>
            </a:r>
            <a:r>
              <a:rPr lang="en-US" b="1" dirty="0" smtClean="0">
                <a:solidFill>
                  <a:schemeClr val="tx1"/>
                </a:solidFill>
                <a:cs typeface="Courier New" panose="02070309020205020404" pitchFamily="49" charset="0"/>
              </a:rPr>
              <a:t> int </a:t>
            </a:r>
            <a:r>
              <a:rPr lang="en-US" dirty="0" smtClean="0">
                <a:solidFill>
                  <a:schemeClr val="tx1"/>
                </a:solidFill>
                <a:cs typeface="Courier New" panose="02070309020205020404" pitchFamily="49" charset="0"/>
              </a:rPr>
              <a:t>(for integers) and</a:t>
            </a:r>
            <a:r>
              <a:rPr lang="en-US" b="1" dirty="0" smtClean="0">
                <a:solidFill>
                  <a:schemeClr val="tx1"/>
                </a:solidFill>
                <a:cs typeface="Courier New" panose="02070309020205020404" pitchFamily="49" charset="0"/>
              </a:rPr>
              <a:t> float </a:t>
            </a:r>
            <a:r>
              <a:rPr lang="en-US" dirty="0" smtClean="0">
                <a:solidFill>
                  <a:schemeClr val="tx1"/>
                </a:solidFill>
                <a:cs typeface="Courier New" panose="02070309020205020404" pitchFamily="49" charset="0"/>
              </a:rPr>
              <a:t>(for floating-point numbers)</a:t>
            </a:r>
            <a:endParaRPr lang="en-US" dirty="0">
              <a:solidFill>
                <a:schemeClr val="tx1"/>
              </a:solidFill>
              <a:cs typeface="Courier New" panose="02070309020205020404" pitchFamily="49" charset="0"/>
            </a:endParaRPr>
          </a:p>
        </p:txBody>
      </p:sp>
      <p:sp>
        <p:nvSpPr>
          <p:cNvPr id="6"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0735348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Input, Processing, and Output (4 of 5)</a:t>
            </a:r>
          </a:p>
        </p:txBody>
      </p:sp>
      <p:sp>
        <p:nvSpPr>
          <p:cNvPr id="3" name="Content Placeholder 2"/>
          <p:cNvSpPr>
            <a:spLocks noGrp="1"/>
          </p:cNvSpPr>
          <p:nvPr>
            <p:ph idx="1"/>
          </p:nvPr>
        </p:nvSpPr>
        <p:spPr>
          <a:xfrm>
            <a:off x="365125" y="1538818"/>
            <a:ext cx="8415338" cy="292388"/>
          </a:xfrm>
        </p:spPr>
        <p:txBody>
          <a:bodyPr/>
          <a:lstStyle/>
          <a:p>
            <a:pPr>
              <a:buClr>
                <a:srgbClr val="007FA9"/>
              </a:buClr>
              <a:defRPr/>
            </a:pPr>
            <a:r>
              <a:rPr lang="en-US" dirty="0" smtClean="0">
                <a:solidFill>
                  <a:schemeClr val="tx1"/>
                </a:solidFill>
              </a:rPr>
              <a:t>The next session inputs two integers and displays their sum:</a:t>
            </a:r>
          </a:p>
        </p:txBody>
      </p:sp>
      <p:sp>
        <p:nvSpPr>
          <p:cNvPr id="4" name="Content Placeholder 3"/>
          <p:cNvSpPr>
            <a:spLocks noGrp="1"/>
          </p:cNvSpPr>
          <p:nvPr>
            <p:ph idx="11"/>
          </p:nvPr>
        </p:nvSpPr>
        <p:spPr>
          <a:xfrm>
            <a:off x="533400" y="1981200"/>
            <a:ext cx="5791200" cy="1963614"/>
          </a:xfrm>
        </p:spPr>
        <p:txBody>
          <a:bodyPr/>
          <a:lstStyle/>
          <a:p>
            <a:pPr marL="228600" lvl="1" indent="0">
              <a:buNone/>
            </a:pPr>
            <a:r>
              <a:rPr lang="en-US" b="1" dirty="0">
                <a:solidFill>
                  <a:schemeClr val="tx1"/>
                </a:solidFill>
                <a:cs typeface="Courier New" panose="02070309020205020404" pitchFamily="49" charset="0"/>
              </a:rPr>
              <a:t>&gt;&gt;&gt; first = </a:t>
            </a:r>
            <a:r>
              <a:rPr lang="en-US" b="1" dirty="0" smtClean="0">
                <a:solidFill>
                  <a:schemeClr val="tx1"/>
                </a:solidFill>
                <a:cs typeface="Courier New" panose="02070309020205020404" pitchFamily="49" charset="0"/>
              </a:rPr>
              <a:t>int(input(“Enter </a:t>
            </a:r>
            <a:r>
              <a:rPr lang="en-US" b="1" dirty="0">
                <a:solidFill>
                  <a:schemeClr val="tx1"/>
                </a:solidFill>
                <a:cs typeface="Courier New" panose="02070309020205020404" pitchFamily="49" charset="0"/>
              </a:rPr>
              <a:t>the first number: ”</a:t>
            </a:r>
            <a:r>
              <a:rPr lang="en-US" b="1" dirty="0" smtClean="0">
                <a:solidFill>
                  <a:schemeClr val="tx1"/>
                </a:solidFill>
                <a:cs typeface="Courier New" panose="02070309020205020404" pitchFamily="49" charset="0"/>
              </a:rPr>
              <a:t>))</a:t>
            </a:r>
            <a:endParaRPr lang="en-US" b="1" dirty="0">
              <a:solidFill>
                <a:schemeClr val="tx1"/>
              </a:solidFill>
              <a:cs typeface="Courier New" panose="02070309020205020404" pitchFamily="49" charset="0"/>
            </a:endParaRPr>
          </a:p>
          <a:p>
            <a:pPr marL="228600" lvl="1" indent="0">
              <a:buNone/>
            </a:pPr>
            <a:r>
              <a:rPr lang="en-US" b="1" dirty="0">
                <a:solidFill>
                  <a:schemeClr val="tx1"/>
                </a:solidFill>
                <a:cs typeface="Courier New" panose="02070309020205020404" pitchFamily="49" charset="0"/>
              </a:rPr>
              <a:t>Enter the first number: 23</a:t>
            </a:r>
          </a:p>
          <a:p>
            <a:pPr marL="228600" lvl="1" indent="0">
              <a:buNone/>
            </a:pPr>
            <a:r>
              <a:rPr lang="en-US" b="1" dirty="0">
                <a:solidFill>
                  <a:schemeClr val="tx1"/>
                </a:solidFill>
                <a:cs typeface="Courier New" panose="02070309020205020404" pitchFamily="49" charset="0"/>
              </a:rPr>
              <a:t>&gt;&gt;&gt; second = int(input</a:t>
            </a:r>
            <a:r>
              <a:rPr lang="en-US" b="1" dirty="0" smtClean="0">
                <a:solidFill>
                  <a:schemeClr val="tx1"/>
                </a:solidFill>
                <a:cs typeface="Courier New" panose="02070309020205020404" pitchFamily="49" charset="0"/>
              </a:rPr>
              <a:t>(</a:t>
            </a:r>
            <a:r>
              <a:rPr lang="en-US" b="1" dirty="0">
                <a:solidFill>
                  <a:schemeClr val="tx1"/>
                </a:solidFill>
                <a:cs typeface="Courier New" panose="02070309020205020404" pitchFamily="49" charset="0"/>
              </a:rPr>
              <a:t>“</a:t>
            </a:r>
            <a:r>
              <a:rPr lang="en-US" b="1" dirty="0" smtClean="0">
                <a:solidFill>
                  <a:schemeClr val="tx1"/>
                </a:solidFill>
                <a:cs typeface="Courier New" panose="02070309020205020404" pitchFamily="49" charset="0"/>
              </a:rPr>
              <a:t>Enter </a:t>
            </a:r>
            <a:r>
              <a:rPr lang="en-US" b="1" dirty="0">
                <a:solidFill>
                  <a:schemeClr val="tx1"/>
                </a:solidFill>
                <a:cs typeface="Courier New" panose="02070309020205020404" pitchFamily="49" charset="0"/>
              </a:rPr>
              <a:t>the second number</a:t>
            </a:r>
            <a:r>
              <a:rPr lang="en-US" b="1" dirty="0" smtClean="0">
                <a:solidFill>
                  <a:schemeClr val="tx1"/>
                </a:solidFill>
                <a:cs typeface="Courier New" panose="02070309020205020404" pitchFamily="49" charset="0"/>
              </a:rPr>
              <a:t>:”))</a:t>
            </a:r>
            <a:endParaRPr lang="en-US" b="1" dirty="0">
              <a:solidFill>
                <a:schemeClr val="tx1"/>
              </a:solidFill>
              <a:cs typeface="Courier New" panose="02070309020205020404" pitchFamily="49" charset="0"/>
            </a:endParaRPr>
          </a:p>
          <a:p>
            <a:pPr marL="228600" lvl="1" indent="0">
              <a:buNone/>
            </a:pPr>
            <a:r>
              <a:rPr lang="en-US" b="1" dirty="0">
                <a:solidFill>
                  <a:schemeClr val="tx1"/>
                </a:solidFill>
                <a:cs typeface="Courier New" panose="02070309020205020404" pitchFamily="49" charset="0"/>
              </a:rPr>
              <a:t>Enter the second number: 44</a:t>
            </a:r>
          </a:p>
          <a:p>
            <a:pPr marL="228600" lvl="1" indent="0">
              <a:buNone/>
            </a:pPr>
            <a:r>
              <a:rPr lang="en-US" b="1" dirty="0">
                <a:solidFill>
                  <a:schemeClr val="tx1"/>
                </a:solidFill>
                <a:cs typeface="Courier New" panose="02070309020205020404" pitchFamily="49" charset="0"/>
              </a:rPr>
              <a:t>&gt;&gt;&gt; print</a:t>
            </a:r>
            <a:r>
              <a:rPr lang="en-US" b="1" dirty="0" smtClean="0">
                <a:solidFill>
                  <a:schemeClr val="tx1"/>
                </a:solidFill>
                <a:cs typeface="Courier New" panose="02070309020205020404" pitchFamily="49" charset="0"/>
              </a:rPr>
              <a:t>(“The </a:t>
            </a:r>
            <a:r>
              <a:rPr lang="en-US" b="1" dirty="0">
                <a:solidFill>
                  <a:schemeClr val="tx1"/>
                </a:solidFill>
                <a:cs typeface="Courier New" panose="02070309020205020404" pitchFamily="49" charset="0"/>
              </a:rPr>
              <a:t>sum </a:t>
            </a:r>
            <a:r>
              <a:rPr lang="en-US" b="1" dirty="0" smtClean="0">
                <a:solidFill>
                  <a:schemeClr val="tx1"/>
                </a:solidFill>
                <a:cs typeface="Courier New" panose="02070309020205020404" pitchFamily="49" charset="0"/>
              </a:rPr>
              <a:t>is”, </a:t>
            </a:r>
            <a:r>
              <a:rPr lang="en-US" b="1" dirty="0">
                <a:solidFill>
                  <a:schemeClr val="tx1"/>
                </a:solidFill>
                <a:cs typeface="Courier New" panose="02070309020205020404" pitchFamily="49" charset="0"/>
              </a:rPr>
              <a:t>first + second)</a:t>
            </a:r>
          </a:p>
          <a:p>
            <a:pPr marL="228600" lvl="1" indent="0">
              <a:buNone/>
            </a:pPr>
            <a:r>
              <a:rPr lang="en-US" b="1" dirty="0">
                <a:solidFill>
                  <a:schemeClr val="tx1"/>
                </a:solidFill>
                <a:cs typeface="Courier New" panose="02070309020205020404" pitchFamily="49" charset="0"/>
              </a:rPr>
              <a:t>The sum is </a:t>
            </a:r>
            <a:r>
              <a:rPr lang="en-US" b="1" dirty="0" smtClean="0">
                <a:solidFill>
                  <a:schemeClr val="tx1"/>
                </a:solidFill>
                <a:cs typeface="Courier New" panose="02070309020205020404" pitchFamily="49" charset="0"/>
              </a:rPr>
              <a:t>67</a:t>
            </a:r>
            <a:endParaRPr lang="en-US" b="1" dirty="0">
              <a:solidFill>
                <a:schemeClr val="tx1"/>
              </a:solidFill>
              <a:cs typeface="Courier New" panose="02070309020205020404" pitchFamily="49" charset="0"/>
            </a:endParaRPr>
          </a:p>
        </p:txBody>
      </p:sp>
      <p:sp>
        <p:nvSpPr>
          <p:cNvPr id="8"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2544558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Input, Processing, and Output (5 of 5)</a:t>
            </a:r>
          </a:p>
        </p:txBody>
      </p:sp>
      <p:graphicFrame>
        <p:nvGraphicFramePr>
          <p:cNvPr id="6" name="Table 5"/>
          <p:cNvGraphicFramePr>
            <a:graphicFrameLocks noGrp="1"/>
          </p:cNvGraphicFramePr>
          <p:nvPr>
            <p:extLst>
              <p:ext uri="{D42A27DB-BD31-4B8C-83A1-F6EECF244321}">
                <p14:modId xmlns:p14="http://schemas.microsoft.com/office/powerpoint/2010/main" val="2057649096"/>
              </p:ext>
            </p:extLst>
          </p:nvPr>
        </p:nvGraphicFramePr>
        <p:xfrm>
          <a:off x="1582442" y="1752600"/>
          <a:ext cx="6096000" cy="302768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20000"/>
                    </a:ext>
                  </a:extLst>
                </a:gridCol>
                <a:gridCol w="3733800">
                  <a:extLst>
                    <a:ext uri="{9D8B030D-6E8A-4147-A177-3AD203B41FA5}">
                      <a16:colId xmlns:a16="http://schemas.microsoft.com/office/drawing/2014/main" val="20001"/>
                    </a:ext>
                  </a:extLst>
                </a:gridCol>
              </a:tblGrid>
              <a:tr h="370840">
                <a:tc>
                  <a:txBody>
                    <a:bodyPr/>
                    <a:lstStyle/>
                    <a:p>
                      <a:r>
                        <a:rPr lang="en-US" sz="1400" dirty="0" smtClean="0">
                          <a:solidFill>
                            <a:schemeClr val="tx1"/>
                          </a:solidFill>
                        </a:rPr>
                        <a:t>Function</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rPr>
                        <a:t>What It Does</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1400" b="0" i="0" u="none" strike="noStrike" kern="1200" baseline="0" dirty="0" smtClean="0">
                          <a:solidFill>
                            <a:schemeClr val="tx1"/>
                          </a:solidFill>
                          <a:latin typeface="+mn-lt"/>
                          <a:ea typeface="+mn-ea"/>
                          <a:cs typeface="+mn-cs"/>
                        </a:rPr>
                        <a:t>float(&lt;a </a:t>
                      </a:r>
                      <a:r>
                        <a:rPr lang="en-US" sz="1400" b="0" i="1" u="none" strike="noStrike" kern="1200" baseline="0" dirty="0" smtClean="0">
                          <a:solidFill>
                            <a:schemeClr val="tx1"/>
                          </a:solidFill>
                          <a:latin typeface="+mn-lt"/>
                          <a:ea typeface="+mn-ea"/>
                          <a:cs typeface="+mn-cs"/>
                        </a:rPr>
                        <a:t>string of digits</a:t>
                      </a:r>
                      <a:r>
                        <a:rPr lang="en-US" sz="1400" b="0" i="0" u="none" strike="noStrike" kern="1200" baseline="0" dirty="0" smtClean="0">
                          <a:solidFill>
                            <a:schemeClr val="tx1"/>
                          </a:solidFill>
                          <a:latin typeface="+mn-lt"/>
                          <a:ea typeface="+mn-ea"/>
                          <a:cs typeface="+mn-cs"/>
                        </a:rPr>
                        <a:t>&gt;)</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kern="1200" baseline="0" dirty="0" smtClean="0">
                          <a:solidFill>
                            <a:schemeClr val="tx1"/>
                          </a:solidFill>
                          <a:latin typeface="+mn-lt"/>
                          <a:ea typeface="+mn-ea"/>
                          <a:cs typeface="+mn-cs"/>
                        </a:rPr>
                        <a:t>Converts a string of digits to a floating-point value.</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1400" b="0" i="0" u="none" strike="noStrike" kern="1200" baseline="0" dirty="0" smtClean="0">
                          <a:solidFill>
                            <a:schemeClr val="tx1"/>
                          </a:solidFill>
                          <a:latin typeface="+mn-lt"/>
                          <a:ea typeface="+mn-ea"/>
                          <a:cs typeface="+mn-cs"/>
                        </a:rPr>
                        <a:t>int(&lt;a string of digits&gt;)</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kern="1200" baseline="0" dirty="0" smtClean="0">
                          <a:solidFill>
                            <a:schemeClr val="tx1"/>
                          </a:solidFill>
                          <a:latin typeface="+mn-lt"/>
                          <a:ea typeface="+mn-ea"/>
                          <a:cs typeface="+mn-cs"/>
                        </a:rPr>
                        <a:t>Converts a string of digits to an integer value.</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1400" b="0" i="0" u="none" strike="noStrike" kern="1200" baseline="0" dirty="0" smtClean="0">
                          <a:solidFill>
                            <a:schemeClr val="tx1"/>
                          </a:solidFill>
                          <a:latin typeface="+mn-lt"/>
                          <a:ea typeface="+mn-ea"/>
                          <a:cs typeface="+mn-cs"/>
                        </a:rPr>
                        <a:t>input(&lt;a </a:t>
                      </a:r>
                      <a:r>
                        <a:rPr lang="en-US" sz="1400" b="0" i="1" u="none" strike="noStrike" kern="1200" baseline="0" dirty="0" smtClean="0">
                          <a:solidFill>
                            <a:schemeClr val="tx1"/>
                          </a:solidFill>
                          <a:latin typeface="+mn-lt"/>
                          <a:ea typeface="+mn-ea"/>
                          <a:cs typeface="+mn-cs"/>
                        </a:rPr>
                        <a:t>string prompt</a:t>
                      </a:r>
                      <a:r>
                        <a:rPr lang="en-US" sz="1400" b="0" i="0" u="none" strike="noStrike" kern="1200" baseline="0" dirty="0" smtClean="0">
                          <a:solidFill>
                            <a:schemeClr val="tx1"/>
                          </a:solidFill>
                          <a:latin typeface="+mn-lt"/>
                          <a:ea typeface="+mn-ea"/>
                          <a:cs typeface="+mn-cs"/>
                        </a:rPr>
                        <a:t>&gt;)</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kern="1200" baseline="0" dirty="0" smtClean="0">
                          <a:solidFill>
                            <a:schemeClr val="tx1"/>
                          </a:solidFill>
                          <a:latin typeface="+mn-lt"/>
                          <a:ea typeface="+mn-ea"/>
                          <a:cs typeface="+mn-cs"/>
                        </a:rPr>
                        <a:t>Displays the string prompt and waits for keyboard input. Returns the string of characters entered by the user.</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sz="1400" b="0" i="0" u="none" strike="noStrike" kern="1200" baseline="0" dirty="0" smtClean="0">
                          <a:solidFill>
                            <a:schemeClr val="tx1"/>
                          </a:solidFill>
                          <a:latin typeface="+mn-lt"/>
                          <a:ea typeface="+mn-ea"/>
                          <a:cs typeface="+mn-cs"/>
                        </a:rPr>
                        <a:t>print(&lt;expression&gt;,</a:t>
                      </a:r>
                    </a:p>
                    <a:p>
                      <a:r>
                        <a:rPr lang="en-US" sz="1400" b="0" i="0" u="none" strike="noStrike" kern="1200" baseline="0" dirty="0" smtClean="0">
                          <a:solidFill>
                            <a:schemeClr val="tx1"/>
                          </a:solidFill>
                          <a:latin typeface="+mn-lt"/>
                          <a:ea typeface="+mn-ea"/>
                          <a:cs typeface="+mn-cs"/>
                        </a:rPr>
                        <a:t>...,&lt;expression&gt;)</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kern="1200" baseline="0" dirty="0" smtClean="0">
                          <a:solidFill>
                            <a:schemeClr val="tx1"/>
                          </a:solidFill>
                          <a:latin typeface="+mn-lt"/>
                          <a:ea typeface="+mn-ea"/>
                          <a:cs typeface="+mn-cs"/>
                        </a:rPr>
                        <a:t>Evaluates the expressions and displays them, separated by one space, in the console window.</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sz="1400" b="0" i="0" u="none" strike="noStrike" kern="1200" baseline="0" dirty="0" smtClean="0">
                          <a:solidFill>
                            <a:schemeClr val="tx1"/>
                          </a:solidFill>
                          <a:latin typeface="+mn-lt"/>
                          <a:ea typeface="+mn-ea"/>
                          <a:cs typeface="+mn-cs"/>
                        </a:rPr>
                        <a:t>&lt;string 1&gt; + &lt;string 2&gt;</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kern="1200" baseline="0" dirty="0" smtClean="0">
                          <a:solidFill>
                            <a:schemeClr val="tx1"/>
                          </a:solidFill>
                          <a:latin typeface="+mn-lt"/>
                          <a:ea typeface="+mn-ea"/>
                          <a:cs typeface="+mn-cs"/>
                        </a:rPr>
                        <a:t>Glues the two strings together and returns the result.</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7"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17124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Editing, Saving, and Running a Script (1 of 3)</a:t>
            </a:r>
          </a:p>
        </p:txBody>
      </p:sp>
      <p:sp>
        <p:nvSpPr>
          <p:cNvPr id="3" name="Content Placeholder 2"/>
          <p:cNvSpPr>
            <a:spLocks noGrp="1"/>
          </p:cNvSpPr>
          <p:nvPr>
            <p:ph idx="4294967295"/>
          </p:nvPr>
        </p:nvSpPr>
        <p:spPr>
          <a:xfrm>
            <a:off x="365125" y="1538818"/>
            <a:ext cx="8415338" cy="2109808"/>
          </a:xfrm>
        </p:spPr>
        <p:txBody>
          <a:bodyPr/>
          <a:lstStyle/>
          <a:p>
            <a:pPr>
              <a:buClr>
                <a:srgbClr val="007FA9"/>
              </a:buClr>
            </a:pPr>
            <a:r>
              <a:rPr lang="en-US" dirty="0">
                <a:solidFill>
                  <a:schemeClr val="tx1"/>
                </a:solidFill>
              </a:rPr>
              <a:t>We can then run Python program files or </a:t>
            </a:r>
            <a:r>
              <a:rPr lang="en-US" b="1" dirty="0">
                <a:solidFill>
                  <a:schemeClr val="tx1"/>
                </a:solidFill>
              </a:rPr>
              <a:t>scripts </a:t>
            </a:r>
            <a:r>
              <a:rPr lang="en-US" dirty="0">
                <a:solidFill>
                  <a:schemeClr val="tx1"/>
                </a:solidFill>
              </a:rPr>
              <a:t>within </a:t>
            </a:r>
            <a:r>
              <a:rPr lang="en-US" dirty="0" smtClean="0">
                <a:solidFill>
                  <a:schemeClr val="tx1"/>
                </a:solidFill>
              </a:rPr>
              <a:t>I</a:t>
            </a:r>
            <a:r>
              <a:rPr lang="en-US" sz="100" dirty="0" smtClean="0">
                <a:solidFill>
                  <a:schemeClr val="tx1"/>
                </a:solidFill>
              </a:rPr>
              <a:t> </a:t>
            </a:r>
            <a:r>
              <a:rPr lang="en-US" dirty="0" smtClean="0">
                <a:solidFill>
                  <a:schemeClr val="tx1"/>
                </a:solidFill>
              </a:rPr>
              <a:t>D</a:t>
            </a:r>
            <a:r>
              <a:rPr lang="en-US" sz="100" dirty="0" smtClean="0">
                <a:solidFill>
                  <a:schemeClr val="tx1"/>
                </a:solidFill>
              </a:rPr>
              <a:t> </a:t>
            </a:r>
            <a:r>
              <a:rPr lang="en-US" dirty="0" smtClean="0">
                <a:solidFill>
                  <a:schemeClr val="tx1"/>
                </a:solidFill>
              </a:rPr>
              <a:t>L</a:t>
            </a:r>
            <a:r>
              <a:rPr lang="en-US" sz="100" dirty="0" smtClean="0">
                <a:solidFill>
                  <a:schemeClr val="tx1"/>
                </a:solidFill>
              </a:rPr>
              <a:t> </a:t>
            </a:r>
            <a:r>
              <a:rPr lang="en-US" dirty="0" smtClean="0">
                <a:solidFill>
                  <a:schemeClr val="tx1"/>
                </a:solidFill>
              </a:rPr>
              <a:t>E </a:t>
            </a:r>
            <a:r>
              <a:rPr lang="en-US" dirty="0">
                <a:solidFill>
                  <a:schemeClr val="tx1"/>
                </a:solidFill>
              </a:rPr>
              <a:t>or from the </a:t>
            </a:r>
            <a:r>
              <a:rPr lang="en-US" dirty="0" smtClean="0">
                <a:solidFill>
                  <a:schemeClr val="tx1"/>
                </a:solidFill>
              </a:rPr>
              <a:t>O</a:t>
            </a:r>
            <a:r>
              <a:rPr lang="en-US" sz="100" dirty="0" smtClean="0">
                <a:solidFill>
                  <a:schemeClr val="tx1"/>
                </a:solidFill>
              </a:rPr>
              <a:t> </a:t>
            </a:r>
            <a:r>
              <a:rPr lang="en-US" dirty="0" smtClean="0">
                <a:solidFill>
                  <a:schemeClr val="tx1"/>
                </a:solidFill>
              </a:rPr>
              <a:t>S’s </a:t>
            </a:r>
            <a:r>
              <a:rPr lang="en-US" dirty="0">
                <a:solidFill>
                  <a:schemeClr val="tx1"/>
                </a:solidFill>
              </a:rPr>
              <a:t>command prompt</a:t>
            </a:r>
          </a:p>
          <a:p>
            <a:pPr lvl="1">
              <a:buClr>
                <a:srgbClr val="007FA9"/>
              </a:buClr>
            </a:pPr>
            <a:r>
              <a:rPr lang="en-US" dirty="0">
                <a:solidFill>
                  <a:schemeClr val="tx1"/>
                </a:solidFill>
              </a:rPr>
              <a:t>Run within </a:t>
            </a:r>
            <a:r>
              <a:rPr lang="en-US" dirty="0" smtClean="0">
                <a:solidFill>
                  <a:schemeClr val="tx1"/>
                </a:solidFill>
              </a:rPr>
              <a:t>I</a:t>
            </a:r>
            <a:r>
              <a:rPr lang="en-US" sz="100" dirty="0" smtClean="0">
                <a:solidFill>
                  <a:schemeClr val="tx1"/>
                </a:solidFill>
              </a:rPr>
              <a:t> </a:t>
            </a:r>
            <a:r>
              <a:rPr lang="en-US" dirty="0" smtClean="0">
                <a:solidFill>
                  <a:schemeClr val="tx1"/>
                </a:solidFill>
              </a:rPr>
              <a:t>D</a:t>
            </a:r>
            <a:r>
              <a:rPr lang="en-US" sz="100" dirty="0" smtClean="0">
                <a:solidFill>
                  <a:schemeClr val="tx1"/>
                </a:solidFill>
              </a:rPr>
              <a:t> </a:t>
            </a:r>
            <a:r>
              <a:rPr lang="en-US" dirty="0" smtClean="0">
                <a:solidFill>
                  <a:schemeClr val="tx1"/>
                </a:solidFill>
              </a:rPr>
              <a:t>L</a:t>
            </a:r>
            <a:r>
              <a:rPr lang="en-US" sz="100" dirty="0" smtClean="0">
                <a:solidFill>
                  <a:schemeClr val="tx1"/>
                </a:solidFill>
              </a:rPr>
              <a:t> </a:t>
            </a:r>
            <a:r>
              <a:rPr lang="en-US" dirty="0" smtClean="0">
                <a:solidFill>
                  <a:schemeClr val="tx1"/>
                </a:solidFill>
              </a:rPr>
              <a:t>E </a:t>
            </a:r>
            <a:r>
              <a:rPr lang="en-US" dirty="0">
                <a:solidFill>
                  <a:schemeClr val="tx1"/>
                </a:solidFill>
              </a:rPr>
              <a:t>using menu option, F5 (Windows), or Control+F5 (Mac or Linux)</a:t>
            </a:r>
          </a:p>
          <a:p>
            <a:pPr>
              <a:buClr>
                <a:srgbClr val="007FA9"/>
              </a:buClr>
            </a:pPr>
            <a:r>
              <a:rPr lang="en-US" dirty="0">
                <a:solidFill>
                  <a:schemeClr val="tx1"/>
                </a:solidFill>
              </a:rPr>
              <a:t>Python program files use .</a:t>
            </a:r>
            <a:r>
              <a:rPr lang="en-US" b="1" dirty="0">
                <a:solidFill>
                  <a:schemeClr val="tx1"/>
                </a:solidFill>
              </a:rPr>
              <a:t>py</a:t>
            </a:r>
            <a:r>
              <a:rPr lang="en-US" dirty="0">
                <a:solidFill>
                  <a:schemeClr val="tx1"/>
                </a:solidFill>
              </a:rPr>
              <a:t> extension</a:t>
            </a:r>
          </a:p>
          <a:p>
            <a:pPr>
              <a:buClr>
                <a:srgbClr val="007FA9"/>
              </a:buClr>
            </a:pPr>
            <a:r>
              <a:rPr lang="en-US" dirty="0">
                <a:solidFill>
                  <a:schemeClr val="tx1"/>
                </a:solidFill>
              </a:rPr>
              <a:t>Running a script from IDLE allows you to construct some complex programs, test them, and save them in </a:t>
            </a:r>
            <a:r>
              <a:rPr lang="en-US" b="1" dirty="0">
                <a:solidFill>
                  <a:schemeClr val="tx1"/>
                </a:solidFill>
              </a:rPr>
              <a:t>program libraries </a:t>
            </a:r>
            <a:r>
              <a:rPr lang="en-US" dirty="0">
                <a:solidFill>
                  <a:schemeClr val="tx1"/>
                </a:solidFill>
              </a:rPr>
              <a:t>to reuse or share with </a:t>
            </a:r>
            <a:r>
              <a:rPr lang="en-US" dirty="0" smtClean="0">
                <a:solidFill>
                  <a:schemeClr val="tx1"/>
                </a:solidFill>
              </a:rPr>
              <a:t>others</a:t>
            </a:r>
            <a:endParaRPr lang="en-US" dirty="0">
              <a:solidFill>
                <a:schemeClr val="tx1"/>
              </a:solidFill>
            </a:endParaRPr>
          </a:p>
        </p:txBody>
      </p:sp>
      <p:sp>
        <p:nvSpPr>
          <p:cNvPr id="6"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0326737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Editing, Saving, and Running a Script (2 of 3)</a:t>
            </a:r>
          </a:p>
        </p:txBody>
      </p:sp>
      <p:pic>
        <p:nvPicPr>
          <p:cNvPr id="6" name="Picture 5" descr="Figure 1-7 Python script in an I D L E window. The figure shows the Python script in an I D L E window. Line 1: width = i n t, open parenthesis, input, open parenthesis, open quotes, Enter with width, colon, close quotes, close parenthesis, close parenthesis. Line 2: height = i n t, open parenthesis, input, open parenthesis, open quotes, enter with height, colon, close quotes, close parenthesis, close quotes. Line 3: area = width times height. Line 4: print, open parenthesis, open quotes, The area is, close quotes, comma, area, comma, open quotes, square units, point, close quotes, close parenthesi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82442" y="2362200"/>
            <a:ext cx="5488111" cy="2168652"/>
          </a:xfrm>
          <a:prstGeom prst="rect">
            <a:avLst/>
          </a:prstGeom>
        </p:spPr>
      </p:pic>
      <p:sp>
        <p:nvSpPr>
          <p:cNvPr id="7"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1677877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Editing, Saving, and Running a Script (3 of 3)</a:t>
            </a:r>
          </a:p>
        </p:txBody>
      </p:sp>
      <p:pic>
        <p:nvPicPr>
          <p:cNvPr id="3" name="Picture 2" descr="Figure 1-8 Interaction with a script in a shell window. The figure explains the Interaction with a script in a shell window. Line 1: Python 3, point, 6, point, 1, open parenthesis, v 3, point, 6, point, 1, colon, 69 c 0 d b 5050, march 21 2017, 01, colon, 21, colon, 04, close parenthesis. Line 2: open bracket, G C C 4, point, 2, point, 1, open parenthesis, Apple I n c, point, build 5666, close parenthesis, open parenthesis, dot 3, close parenthesis, close bracket, on Darwin. Line 3: Type, open quotes, copyright, close quotes, comma, open quotes, credits, close quotes, or, open quotes, license, open parenthesis, close parenthesis, close quotes, for more information. Line 4: right angle bracket, right angle bracket, right angle bracket. Line 5: RESTART, colon, forward slash, Users, forward slash, Lambert, forward slash, my program, point, p y. Line 6: Enter with width, colon, 33. Line 7: Enter with height, colon, 22. Line 8: The area is 726 square units. Line 9: right angle bracket, right angle bracket, right angle bracke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97682" y="2286000"/>
            <a:ext cx="5588508" cy="2618154"/>
          </a:xfrm>
          <a:prstGeom prst="rect">
            <a:avLst/>
          </a:prstGeom>
        </p:spPr>
      </p:pic>
      <p:sp>
        <p:nvSpPr>
          <p:cNvPr id="6"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81982559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Behind the Scenes: How Python Works</a:t>
            </a:r>
          </a:p>
        </p:txBody>
      </p:sp>
      <p:pic>
        <p:nvPicPr>
          <p:cNvPr id="5" name="Picture 4" descr="Figure 1-9 Steps in interpreting a Python program. The figure shows the steps in interpreting a Python program. The Python code is fed into the Syntax Checker and Translator which sends out Syntax error messages and feeds the Byte Code to the Python Virtual Machine, P V M. User inputs are also fed into the P V M which sends out Other error messages and Program output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2600" y="1828800"/>
            <a:ext cx="4791456" cy="3492623"/>
          </a:xfrm>
          <a:prstGeom prst="rect">
            <a:avLst/>
          </a:prstGeom>
        </p:spPr>
      </p:pic>
      <p:sp>
        <p:nvSpPr>
          <p:cNvPr id="7"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6315888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Detecting and Correcting Syntax Errors (1 of 2)</a:t>
            </a:r>
          </a:p>
        </p:txBody>
      </p:sp>
      <p:sp>
        <p:nvSpPr>
          <p:cNvPr id="3" name="Content Placeholder 2"/>
          <p:cNvSpPr>
            <a:spLocks noGrp="1"/>
          </p:cNvSpPr>
          <p:nvPr>
            <p:ph idx="1"/>
          </p:nvPr>
        </p:nvSpPr>
        <p:spPr>
          <a:xfrm>
            <a:off x="365125" y="1538818"/>
            <a:ext cx="8415338" cy="2556084"/>
          </a:xfrm>
        </p:spPr>
        <p:txBody>
          <a:bodyPr/>
          <a:lstStyle/>
          <a:p>
            <a:pPr>
              <a:buClr>
                <a:srgbClr val="007FA9"/>
              </a:buClr>
            </a:pPr>
            <a:r>
              <a:rPr lang="en-US" dirty="0">
                <a:solidFill>
                  <a:schemeClr val="tx1"/>
                </a:solidFill>
              </a:rPr>
              <a:t>Programmers inevitably make typographical errors when editing programs, called </a:t>
            </a:r>
            <a:r>
              <a:rPr lang="en-US" b="1" dirty="0">
                <a:solidFill>
                  <a:schemeClr val="tx1"/>
                </a:solidFill>
              </a:rPr>
              <a:t>syntax errors</a:t>
            </a:r>
            <a:endParaRPr lang="en-US" dirty="0">
              <a:solidFill>
                <a:schemeClr val="tx1"/>
              </a:solidFill>
            </a:endParaRPr>
          </a:p>
          <a:p>
            <a:pPr lvl="1">
              <a:buClr>
                <a:srgbClr val="007FA9"/>
              </a:buClr>
            </a:pPr>
            <a:r>
              <a:rPr lang="en-US" dirty="0">
                <a:solidFill>
                  <a:schemeClr val="tx1"/>
                </a:solidFill>
              </a:rPr>
              <a:t>The Python interpreter will usually detect these</a:t>
            </a:r>
          </a:p>
          <a:p>
            <a:pPr>
              <a:buClr>
                <a:srgbClr val="007FA9"/>
              </a:buClr>
            </a:pPr>
            <a:r>
              <a:rPr lang="en-US" b="1" dirty="0">
                <a:solidFill>
                  <a:schemeClr val="tx1"/>
                </a:solidFill>
              </a:rPr>
              <a:t>Syntax: </a:t>
            </a:r>
            <a:r>
              <a:rPr lang="en-US" dirty="0">
                <a:solidFill>
                  <a:schemeClr val="tx1"/>
                </a:solidFill>
              </a:rPr>
              <a:t>rules for forming sentences in a language</a:t>
            </a:r>
          </a:p>
          <a:p>
            <a:pPr>
              <a:buClr>
                <a:srgbClr val="007FA9"/>
              </a:buClr>
            </a:pPr>
            <a:r>
              <a:rPr lang="en-US" dirty="0">
                <a:solidFill>
                  <a:schemeClr val="tx1"/>
                </a:solidFill>
              </a:rPr>
              <a:t>When Python encounters a syntax error in a program, it halts execution with an error message</a:t>
            </a:r>
          </a:p>
          <a:p>
            <a:pPr>
              <a:buClr>
                <a:srgbClr val="007FA9"/>
              </a:buClr>
            </a:pPr>
            <a:r>
              <a:rPr lang="en-US" dirty="0" smtClean="0">
                <a:solidFill>
                  <a:schemeClr val="tx1"/>
                </a:solidFill>
              </a:rPr>
              <a:t>Example:</a:t>
            </a:r>
          </a:p>
        </p:txBody>
      </p:sp>
      <p:sp>
        <p:nvSpPr>
          <p:cNvPr id="4" name="Content Placeholder 3"/>
          <p:cNvSpPr>
            <a:spLocks noGrp="1"/>
          </p:cNvSpPr>
          <p:nvPr>
            <p:ph idx="11"/>
          </p:nvPr>
        </p:nvSpPr>
        <p:spPr>
          <a:xfrm>
            <a:off x="381000" y="4217303"/>
            <a:ext cx="6934200" cy="1963614"/>
          </a:xfrm>
        </p:spPr>
        <p:txBody>
          <a:bodyPr/>
          <a:lstStyle/>
          <a:p>
            <a:pPr marL="228600" lvl="1" indent="0">
              <a:buNone/>
            </a:pPr>
            <a:r>
              <a:rPr lang="en-US" b="1" dirty="0">
                <a:solidFill>
                  <a:schemeClr val="tx1"/>
                </a:solidFill>
                <a:cs typeface="Courier New" panose="02070309020205020404" pitchFamily="49" charset="0"/>
              </a:rPr>
              <a:t>&gt;&gt;&gt; length = int(input(“Enter the length: ”))</a:t>
            </a:r>
          </a:p>
          <a:p>
            <a:pPr marL="228600" lvl="1" indent="0">
              <a:buNone/>
            </a:pPr>
            <a:r>
              <a:rPr lang="en-US" b="1" dirty="0">
                <a:solidFill>
                  <a:schemeClr val="tx1"/>
                </a:solidFill>
                <a:cs typeface="Courier New" panose="02070309020205020404" pitchFamily="49" charset="0"/>
              </a:rPr>
              <a:t>Enter the length: 44</a:t>
            </a:r>
          </a:p>
          <a:p>
            <a:pPr marL="228600" lvl="1" indent="0">
              <a:buNone/>
            </a:pPr>
            <a:r>
              <a:rPr lang="en-US" b="1" dirty="0">
                <a:solidFill>
                  <a:schemeClr val="tx1"/>
                </a:solidFill>
                <a:cs typeface="Courier New" panose="02070309020205020404" pitchFamily="49" charset="0"/>
              </a:rPr>
              <a:t>&gt;&gt;&gt; print(lenth)</a:t>
            </a:r>
          </a:p>
          <a:p>
            <a:pPr marL="228600" lvl="1" indent="0">
              <a:buNone/>
            </a:pPr>
            <a:r>
              <a:rPr lang="en-US" b="1" dirty="0">
                <a:solidFill>
                  <a:schemeClr val="tx1"/>
                </a:solidFill>
                <a:cs typeface="Courier New" panose="02070309020205020404" pitchFamily="49" charset="0"/>
              </a:rPr>
              <a:t>Traceback (most recent call last):</a:t>
            </a:r>
          </a:p>
          <a:p>
            <a:pPr marL="228600" lvl="1" indent="0">
              <a:buNone/>
            </a:pPr>
            <a:r>
              <a:rPr lang="en-US" b="1" dirty="0">
                <a:solidFill>
                  <a:schemeClr val="tx1"/>
                </a:solidFill>
                <a:cs typeface="Courier New" panose="02070309020205020404" pitchFamily="49" charset="0"/>
              </a:rPr>
              <a:t>File “&lt;py</a:t>
            </a:r>
            <a:r>
              <a:rPr lang="en-US" sz="100" b="1" dirty="0">
                <a:solidFill>
                  <a:schemeClr val="tx1"/>
                </a:solidFill>
                <a:cs typeface="Courier New" panose="02070309020205020404" pitchFamily="49" charset="0"/>
              </a:rPr>
              <a:t> </a:t>
            </a:r>
            <a:r>
              <a:rPr lang="en-US" b="1" dirty="0">
                <a:solidFill>
                  <a:schemeClr val="tx1"/>
                </a:solidFill>
                <a:cs typeface="Courier New" panose="02070309020205020404" pitchFamily="49" charset="0"/>
              </a:rPr>
              <a:t>shell#l&gt;”, line 1, in &lt;module&gt;</a:t>
            </a:r>
          </a:p>
          <a:p>
            <a:pPr marL="228600" lvl="1" indent="0">
              <a:buNone/>
            </a:pPr>
            <a:r>
              <a:rPr lang="en-US" b="1" dirty="0">
                <a:solidFill>
                  <a:schemeClr val="tx1"/>
                </a:solidFill>
                <a:cs typeface="Courier New" panose="02070309020205020404" pitchFamily="49" charset="0"/>
              </a:rPr>
              <a:t>NameError: name </a:t>
            </a:r>
            <a:r>
              <a:rPr lang="en-US" b="1" dirty="0" smtClean="0">
                <a:solidFill>
                  <a:schemeClr val="tx1"/>
                </a:solidFill>
                <a:cs typeface="Courier New" panose="02070309020205020404" pitchFamily="49" charset="0"/>
              </a:rPr>
              <a:t>‘lenth’ </a:t>
            </a:r>
            <a:r>
              <a:rPr lang="en-US" b="1" dirty="0">
                <a:solidFill>
                  <a:schemeClr val="tx1"/>
                </a:solidFill>
                <a:cs typeface="Courier New" panose="02070309020205020404" pitchFamily="49" charset="0"/>
              </a:rPr>
              <a:t>is not </a:t>
            </a:r>
            <a:r>
              <a:rPr lang="en-US" b="1" dirty="0" smtClean="0">
                <a:solidFill>
                  <a:schemeClr val="tx1"/>
                </a:solidFill>
                <a:cs typeface="Courier New" panose="02070309020205020404" pitchFamily="49" charset="0"/>
              </a:rPr>
              <a:t>defined</a:t>
            </a:r>
            <a:endParaRPr lang="en-IN" dirty="0"/>
          </a:p>
        </p:txBody>
      </p:sp>
      <p:sp>
        <p:nvSpPr>
          <p:cNvPr id="6"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5534517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Detecting and Correcting Syntax Errors (2 of 2)</a:t>
            </a:r>
          </a:p>
        </p:txBody>
      </p:sp>
      <p:sp>
        <p:nvSpPr>
          <p:cNvPr id="3" name="Content Placeholder 2"/>
          <p:cNvSpPr>
            <a:spLocks noGrp="1"/>
          </p:cNvSpPr>
          <p:nvPr>
            <p:ph idx="4294967295"/>
          </p:nvPr>
        </p:nvSpPr>
        <p:spPr>
          <a:xfrm>
            <a:off x="365125" y="1538818"/>
            <a:ext cx="8415338" cy="2391424"/>
          </a:xfrm>
        </p:spPr>
        <p:txBody>
          <a:bodyPr/>
          <a:lstStyle/>
          <a:p>
            <a:pPr>
              <a:buClr>
                <a:srgbClr val="007FA9"/>
              </a:buClr>
            </a:pPr>
            <a:r>
              <a:rPr lang="en-US" dirty="0" smtClean="0">
                <a:solidFill>
                  <a:schemeClr val="tx1"/>
                </a:solidFill>
              </a:rPr>
              <a:t>The next statement attempts to print the value of the correctly spelled variable:</a:t>
            </a:r>
          </a:p>
          <a:p>
            <a:pPr marL="228600" lvl="1" indent="0">
              <a:buNone/>
            </a:pPr>
            <a:r>
              <a:rPr lang="en-US" b="1" dirty="0">
                <a:solidFill>
                  <a:schemeClr val="tx1"/>
                </a:solidFill>
                <a:cs typeface="Courier New" panose="02070309020205020404" pitchFamily="49" charset="0"/>
              </a:rPr>
              <a:t>&gt;&gt;&gt; print(length)</a:t>
            </a:r>
          </a:p>
          <a:p>
            <a:pPr marL="228600" lvl="1" indent="0">
              <a:buNone/>
            </a:pPr>
            <a:r>
              <a:rPr lang="en-US" b="1" dirty="0">
                <a:solidFill>
                  <a:schemeClr val="tx1"/>
                </a:solidFill>
                <a:cs typeface="Courier New" panose="02070309020205020404" pitchFamily="49" charset="0"/>
              </a:rPr>
              <a:t>SyntaxError: unexpected </a:t>
            </a:r>
            <a:r>
              <a:rPr lang="en-US" b="1" dirty="0" smtClean="0">
                <a:solidFill>
                  <a:schemeClr val="tx1"/>
                </a:solidFill>
                <a:cs typeface="Courier New" panose="02070309020205020404" pitchFamily="49" charset="0"/>
              </a:rPr>
              <a:t>indent</a:t>
            </a:r>
            <a:endParaRPr lang="en-US" dirty="0" smtClean="0">
              <a:solidFill>
                <a:schemeClr val="tx1"/>
              </a:solidFill>
            </a:endParaRPr>
          </a:p>
          <a:p>
            <a:pPr>
              <a:buClr>
                <a:srgbClr val="007FA9"/>
              </a:buClr>
            </a:pPr>
            <a:r>
              <a:rPr lang="en-US" dirty="0" smtClean="0">
                <a:solidFill>
                  <a:schemeClr val="tx1"/>
                </a:solidFill>
              </a:rPr>
              <a:t>Final example, programmer attempts to add two numbers, but forgets to include the second one:</a:t>
            </a:r>
          </a:p>
          <a:p>
            <a:pPr marL="228600" lvl="1" indent="0">
              <a:buNone/>
            </a:pPr>
            <a:r>
              <a:rPr lang="en-US" b="1" dirty="0">
                <a:solidFill>
                  <a:schemeClr val="tx1"/>
                </a:solidFill>
                <a:cs typeface="Courier New" panose="02070309020205020404" pitchFamily="49" charset="0"/>
              </a:rPr>
              <a:t>&gt;&gt;&gt; 3 +</a:t>
            </a:r>
          </a:p>
          <a:p>
            <a:pPr marL="228600" lvl="1" indent="0">
              <a:buNone/>
            </a:pPr>
            <a:r>
              <a:rPr lang="en-US" b="1" dirty="0">
                <a:solidFill>
                  <a:schemeClr val="tx1"/>
                </a:solidFill>
                <a:cs typeface="Courier New" panose="02070309020205020404" pitchFamily="49" charset="0"/>
              </a:rPr>
              <a:t>SyntaxError: invalid syntax</a:t>
            </a:r>
          </a:p>
        </p:txBody>
      </p:sp>
      <p:sp>
        <p:nvSpPr>
          <p:cNvPr id="5"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8013208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Algorithms (1 of 2)</a:t>
            </a:r>
          </a:p>
        </p:txBody>
      </p:sp>
      <p:sp>
        <p:nvSpPr>
          <p:cNvPr id="3" name="Content Placeholder 2"/>
          <p:cNvSpPr>
            <a:spLocks noGrp="1"/>
          </p:cNvSpPr>
          <p:nvPr>
            <p:ph idx="4294967295"/>
          </p:nvPr>
        </p:nvSpPr>
        <p:spPr>
          <a:xfrm>
            <a:off x="365125" y="1538818"/>
            <a:ext cx="8415338" cy="3910301"/>
          </a:xfrm>
        </p:spPr>
        <p:txBody>
          <a:bodyPr/>
          <a:lstStyle/>
          <a:p>
            <a:pPr>
              <a:buClr>
                <a:srgbClr val="007FA9"/>
              </a:buClr>
            </a:pPr>
            <a:r>
              <a:rPr lang="en-US" dirty="0">
                <a:solidFill>
                  <a:schemeClr val="tx1"/>
                </a:solidFill>
              </a:rPr>
              <a:t>Steps for subtracting two numbers:</a:t>
            </a:r>
          </a:p>
          <a:p>
            <a:pPr lvl="1">
              <a:buClr>
                <a:srgbClr val="007FA9"/>
              </a:buClr>
            </a:pPr>
            <a:r>
              <a:rPr lang="en-US" b="1" dirty="0">
                <a:solidFill>
                  <a:schemeClr val="tx1"/>
                </a:solidFill>
              </a:rPr>
              <a:t>Step 1: </a:t>
            </a:r>
            <a:r>
              <a:rPr lang="en-US" dirty="0">
                <a:solidFill>
                  <a:schemeClr val="tx1"/>
                </a:solidFill>
              </a:rPr>
              <a:t>Write down the numbers, with larger number above smaller one, digits column-aligned from right</a:t>
            </a:r>
          </a:p>
          <a:p>
            <a:pPr lvl="1">
              <a:buClr>
                <a:srgbClr val="007FA9"/>
              </a:buClr>
            </a:pPr>
            <a:r>
              <a:rPr lang="en-US" b="1" dirty="0">
                <a:solidFill>
                  <a:schemeClr val="tx1"/>
                </a:solidFill>
              </a:rPr>
              <a:t>Step 2: </a:t>
            </a:r>
            <a:r>
              <a:rPr lang="en-US" dirty="0">
                <a:solidFill>
                  <a:schemeClr val="tx1"/>
                </a:solidFill>
              </a:rPr>
              <a:t>Start with rightmost column of digits and work your way left through the various columns</a:t>
            </a:r>
          </a:p>
          <a:p>
            <a:pPr lvl="1">
              <a:buClr>
                <a:srgbClr val="007FA9"/>
              </a:buClr>
            </a:pPr>
            <a:r>
              <a:rPr lang="en-US" b="1" dirty="0">
                <a:solidFill>
                  <a:schemeClr val="tx1"/>
                </a:solidFill>
              </a:rPr>
              <a:t>Step 3: </a:t>
            </a:r>
            <a:r>
              <a:rPr lang="en-US" dirty="0">
                <a:solidFill>
                  <a:schemeClr val="tx1"/>
                </a:solidFill>
              </a:rPr>
              <a:t>Write down difference between the digits in the current column of digits, borrowing a 1 from the top number’s next column to the left if necessary</a:t>
            </a:r>
          </a:p>
          <a:p>
            <a:pPr lvl="1">
              <a:buClr>
                <a:srgbClr val="007FA9"/>
              </a:buClr>
            </a:pPr>
            <a:r>
              <a:rPr lang="en-US" b="1" dirty="0">
                <a:solidFill>
                  <a:schemeClr val="tx1"/>
                </a:solidFill>
              </a:rPr>
              <a:t>Step 4: </a:t>
            </a:r>
            <a:r>
              <a:rPr lang="en-US" dirty="0">
                <a:solidFill>
                  <a:schemeClr val="tx1"/>
                </a:solidFill>
              </a:rPr>
              <a:t>If there is no next column to the left, stop</a:t>
            </a:r>
          </a:p>
          <a:p>
            <a:pPr lvl="2"/>
            <a:r>
              <a:rPr lang="en-US" dirty="0">
                <a:solidFill>
                  <a:schemeClr val="tx1"/>
                </a:solidFill>
              </a:rPr>
              <a:t>Otherwise, move to column to the left; go to Step 3</a:t>
            </a:r>
          </a:p>
          <a:p>
            <a:pPr>
              <a:buClr>
                <a:srgbClr val="007FA9"/>
              </a:buClr>
            </a:pPr>
            <a:r>
              <a:rPr lang="en-US" dirty="0">
                <a:solidFill>
                  <a:schemeClr val="tx1"/>
                </a:solidFill>
              </a:rPr>
              <a:t>The </a:t>
            </a:r>
            <a:r>
              <a:rPr lang="en-US" b="1" dirty="0">
                <a:solidFill>
                  <a:schemeClr val="tx1"/>
                </a:solidFill>
              </a:rPr>
              <a:t>computing agent</a:t>
            </a:r>
            <a:r>
              <a:rPr lang="en-US" dirty="0">
                <a:solidFill>
                  <a:schemeClr val="tx1"/>
                </a:solidFill>
              </a:rPr>
              <a:t> is a human </a:t>
            </a:r>
            <a:r>
              <a:rPr lang="en-US" dirty="0" smtClean="0">
                <a:solidFill>
                  <a:schemeClr val="tx1"/>
                </a:solidFill>
              </a:rPr>
              <a:t>being</a:t>
            </a:r>
          </a:p>
          <a:p>
            <a:pPr>
              <a:buClr>
                <a:srgbClr val="007FA9"/>
              </a:buClr>
            </a:pPr>
            <a:r>
              <a:rPr lang="en-US" dirty="0">
                <a:solidFill>
                  <a:schemeClr val="tx1"/>
                </a:solidFill>
              </a:rPr>
              <a:t>Sequence of steps that describes each of these computational processes is called an </a:t>
            </a:r>
            <a:r>
              <a:rPr lang="en-US" b="1" dirty="0" smtClean="0">
                <a:solidFill>
                  <a:schemeClr val="tx1"/>
                </a:solidFill>
              </a:rPr>
              <a:t>algorithm</a:t>
            </a:r>
            <a:endParaRPr lang="en-US" dirty="0">
              <a:solidFill>
                <a:schemeClr val="tx1"/>
              </a:solidFill>
            </a:endParaRPr>
          </a:p>
        </p:txBody>
      </p:sp>
      <p:sp>
        <p:nvSpPr>
          <p:cNvPr id="6"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21380130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Chapter Summary (1 of 3)</a:t>
            </a:r>
          </a:p>
        </p:txBody>
      </p:sp>
      <p:sp>
        <p:nvSpPr>
          <p:cNvPr id="2" name="Content Placeholder 1"/>
          <p:cNvSpPr>
            <a:spLocks noGrp="1"/>
          </p:cNvSpPr>
          <p:nvPr>
            <p:ph idx="4294967295"/>
          </p:nvPr>
        </p:nvSpPr>
        <p:spPr>
          <a:xfrm>
            <a:off x="365125" y="1538818"/>
            <a:ext cx="8415338" cy="3576364"/>
          </a:xfrm>
        </p:spPr>
        <p:txBody>
          <a:bodyPr/>
          <a:lstStyle/>
          <a:p>
            <a:pPr>
              <a:buClr>
                <a:srgbClr val="007FA9"/>
              </a:buClr>
            </a:pPr>
            <a:r>
              <a:rPr lang="en-US" dirty="0">
                <a:solidFill>
                  <a:schemeClr val="tx1"/>
                </a:solidFill>
              </a:rPr>
              <a:t>Fundamental ideas of computer science</a:t>
            </a:r>
          </a:p>
          <a:p>
            <a:pPr lvl="1">
              <a:buClr>
                <a:srgbClr val="007FA9"/>
              </a:buClr>
            </a:pPr>
            <a:r>
              <a:rPr lang="en-US" dirty="0">
                <a:solidFill>
                  <a:schemeClr val="tx1"/>
                </a:solidFill>
              </a:rPr>
              <a:t>The algorithm</a:t>
            </a:r>
          </a:p>
          <a:p>
            <a:pPr lvl="1">
              <a:buClr>
                <a:srgbClr val="007FA9"/>
              </a:buClr>
            </a:pPr>
            <a:r>
              <a:rPr lang="en-US" dirty="0">
                <a:solidFill>
                  <a:schemeClr val="tx1"/>
                </a:solidFill>
              </a:rPr>
              <a:t>Information processing</a:t>
            </a:r>
          </a:p>
          <a:p>
            <a:pPr>
              <a:buClr>
                <a:srgbClr val="007FA9"/>
              </a:buClr>
            </a:pPr>
            <a:r>
              <a:rPr lang="en-US" dirty="0">
                <a:solidFill>
                  <a:schemeClr val="tx1"/>
                </a:solidFill>
              </a:rPr>
              <a:t>Real computing agents can be constructed out of hardware devices</a:t>
            </a:r>
          </a:p>
          <a:p>
            <a:pPr lvl="1">
              <a:buClr>
                <a:srgbClr val="007FA9"/>
              </a:buClr>
            </a:pPr>
            <a:r>
              <a:rPr lang="en-US" dirty="0" smtClean="0">
                <a:solidFill>
                  <a:schemeClr val="tx1"/>
                </a:solidFill>
              </a:rPr>
              <a:t>C</a:t>
            </a:r>
            <a:r>
              <a:rPr lang="en-US" sz="100" dirty="0" smtClean="0">
                <a:solidFill>
                  <a:schemeClr val="tx1"/>
                </a:solidFill>
              </a:rPr>
              <a:t> </a:t>
            </a:r>
            <a:r>
              <a:rPr lang="en-US" dirty="0" smtClean="0">
                <a:solidFill>
                  <a:schemeClr val="tx1"/>
                </a:solidFill>
              </a:rPr>
              <a:t>P</a:t>
            </a:r>
            <a:r>
              <a:rPr lang="en-US" sz="100" dirty="0" smtClean="0">
                <a:solidFill>
                  <a:schemeClr val="tx1"/>
                </a:solidFill>
              </a:rPr>
              <a:t> </a:t>
            </a:r>
            <a:r>
              <a:rPr lang="en-US" dirty="0" smtClean="0">
                <a:solidFill>
                  <a:schemeClr val="tx1"/>
                </a:solidFill>
              </a:rPr>
              <a:t>U</a:t>
            </a:r>
            <a:r>
              <a:rPr lang="en-US" dirty="0">
                <a:solidFill>
                  <a:schemeClr val="tx1"/>
                </a:solidFill>
              </a:rPr>
              <a:t>, memory, and input and output devices</a:t>
            </a:r>
          </a:p>
          <a:p>
            <a:pPr>
              <a:buClr>
                <a:srgbClr val="007FA9"/>
              </a:buClr>
            </a:pPr>
            <a:r>
              <a:rPr lang="en-US" dirty="0">
                <a:solidFill>
                  <a:schemeClr val="tx1"/>
                </a:solidFill>
              </a:rPr>
              <a:t>Some real computers are specialized for a small set of tasks, whereas a desktop or laptop computer is a general-purpose problem-solving machine</a:t>
            </a:r>
          </a:p>
          <a:p>
            <a:pPr>
              <a:buClr>
                <a:srgbClr val="007FA9"/>
              </a:buClr>
            </a:pPr>
            <a:r>
              <a:rPr lang="en-US" dirty="0">
                <a:solidFill>
                  <a:schemeClr val="tx1"/>
                </a:solidFill>
              </a:rPr>
              <a:t>Software provides the means whereby different algorithms can be run on a general-purpose hardware device</a:t>
            </a:r>
          </a:p>
          <a:p>
            <a:pPr lvl="1">
              <a:buClr>
                <a:srgbClr val="007FA9"/>
              </a:buClr>
            </a:pPr>
            <a:r>
              <a:rPr lang="en-US" dirty="0">
                <a:solidFill>
                  <a:schemeClr val="tx1"/>
                </a:solidFill>
              </a:rPr>
              <a:t>Written in programming </a:t>
            </a:r>
            <a:r>
              <a:rPr lang="en-US" dirty="0" smtClean="0">
                <a:solidFill>
                  <a:schemeClr val="tx1"/>
                </a:solidFill>
              </a:rPr>
              <a:t>languages</a:t>
            </a:r>
            <a:endParaRPr lang="en-US" dirty="0">
              <a:solidFill>
                <a:schemeClr val="tx1"/>
              </a:solidFill>
            </a:endParaRPr>
          </a:p>
        </p:txBody>
      </p:sp>
      <p:sp>
        <p:nvSpPr>
          <p:cNvPr id="5"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94059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Chapter Summary (2 of 3)</a:t>
            </a:r>
          </a:p>
        </p:txBody>
      </p:sp>
      <p:sp>
        <p:nvSpPr>
          <p:cNvPr id="2" name="Content Placeholder 1"/>
          <p:cNvSpPr>
            <a:spLocks noGrp="1"/>
          </p:cNvSpPr>
          <p:nvPr>
            <p:ph idx="4294967295"/>
          </p:nvPr>
        </p:nvSpPr>
        <p:spPr>
          <a:xfrm>
            <a:off x="365125" y="1538818"/>
            <a:ext cx="8415338" cy="3247043"/>
          </a:xfrm>
        </p:spPr>
        <p:txBody>
          <a:bodyPr/>
          <a:lstStyle/>
          <a:p>
            <a:pPr>
              <a:buClr>
                <a:srgbClr val="007FA9"/>
              </a:buClr>
            </a:pPr>
            <a:r>
              <a:rPr lang="en-US" dirty="0">
                <a:solidFill>
                  <a:schemeClr val="tx1"/>
                </a:solidFill>
              </a:rPr>
              <a:t>Languages such as Python are high-level</a:t>
            </a:r>
          </a:p>
          <a:p>
            <a:pPr>
              <a:buClr>
                <a:srgbClr val="007FA9"/>
              </a:buClr>
            </a:pPr>
            <a:r>
              <a:rPr lang="en-US" dirty="0">
                <a:solidFill>
                  <a:schemeClr val="tx1"/>
                </a:solidFill>
              </a:rPr>
              <a:t>Interpreter translates a Python program to a lower-level form that can be executed on a real computer</a:t>
            </a:r>
          </a:p>
          <a:p>
            <a:pPr>
              <a:buClr>
                <a:srgbClr val="007FA9"/>
              </a:buClr>
            </a:pPr>
            <a:r>
              <a:rPr lang="en-US" dirty="0">
                <a:solidFill>
                  <a:schemeClr val="tx1"/>
                </a:solidFill>
              </a:rPr>
              <a:t>Python shell provides a command prompt for evaluating and viewing the results of Python expressions and </a:t>
            </a:r>
            <a:r>
              <a:rPr lang="en-US" dirty="0" smtClean="0">
                <a:solidFill>
                  <a:schemeClr val="tx1"/>
                </a:solidFill>
              </a:rPr>
              <a:t>statements</a:t>
            </a:r>
          </a:p>
          <a:p>
            <a:pPr>
              <a:buClr>
                <a:srgbClr val="007FA9"/>
              </a:buClr>
            </a:pPr>
            <a:r>
              <a:rPr lang="en-US" dirty="0" smtClean="0">
                <a:solidFill>
                  <a:schemeClr val="tx1"/>
                </a:solidFill>
              </a:rPr>
              <a:t>I</a:t>
            </a:r>
            <a:r>
              <a:rPr lang="en-US" sz="100" dirty="0" smtClean="0">
                <a:solidFill>
                  <a:schemeClr val="tx1"/>
                </a:solidFill>
              </a:rPr>
              <a:t> </a:t>
            </a:r>
            <a:r>
              <a:rPr lang="en-US" dirty="0" smtClean="0">
                <a:solidFill>
                  <a:schemeClr val="tx1"/>
                </a:solidFill>
              </a:rPr>
              <a:t>D</a:t>
            </a:r>
            <a:r>
              <a:rPr lang="en-US" sz="100" dirty="0" smtClean="0">
                <a:solidFill>
                  <a:schemeClr val="tx1"/>
                </a:solidFill>
              </a:rPr>
              <a:t> </a:t>
            </a:r>
            <a:r>
              <a:rPr lang="en-US" dirty="0" smtClean="0">
                <a:solidFill>
                  <a:schemeClr val="tx1"/>
                </a:solidFill>
              </a:rPr>
              <a:t>L</a:t>
            </a:r>
            <a:r>
              <a:rPr lang="en-US" sz="100" dirty="0" smtClean="0">
                <a:solidFill>
                  <a:schemeClr val="tx1"/>
                </a:solidFill>
              </a:rPr>
              <a:t> </a:t>
            </a:r>
            <a:r>
              <a:rPr lang="en-US" dirty="0" smtClean="0">
                <a:solidFill>
                  <a:schemeClr val="tx1"/>
                </a:solidFill>
              </a:rPr>
              <a:t>E </a:t>
            </a:r>
            <a:r>
              <a:rPr lang="en-US" dirty="0">
                <a:solidFill>
                  <a:schemeClr val="tx1"/>
                </a:solidFill>
              </a:rPr>
              <a:t>is an integrated development environment that allows the programmer to save programs in files and load them into a shell for testing</a:t>
            </a:r>
          </a:p>
          <a:p>
            <a:pPr>
              <a:buClr>
                <a:srgbClr val="007FA9"/>
              </a:buClr>
            </a:pPr>
            <a:r>
              <a:rPr lang="en-US" dirty="0">
                <a:solidFill>
                  <a:schemeClr val="tx1"/>
                </a:solidFill>
              </a:rPr>
              <a:t>Python scripts are programs that are saved in files and run from a terminal command </a:t>
            </a:r>
            <a:r>
              <a:rPr lang="en-US" dirty="0" smtClean="0">
                <a:solidFill>
                  <a:schemeClr val="tx1"/>
                </a:solidFill>
              </a:rPr>
              <a:t>prompt</a:t>
            </a:r>
            <a:endParaRPr lang="en-US" dirty="0">
              <a:solidFill>
                <a:schemeClr val="tx1"/>
              </a:solidFill>
            </a:endParaRPr>
          </a:p>
        </p:txBody>
      </p:sp>
      <p:sp>
        <p:nvSpPr>
          <p:cNvPr id="5"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00144218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Chapter Summary (3 of 3)</a:t>
            </a:r>
          </a:p>
        </p:txBody>
      </p:sp>
      <p:sp>
        <p:nvSpPr>
          <p:cNvPr id="2" name="Content Placeholder 1"/>
          <p:cNvSpPr>
            <a:spLocks noGrp="1"/>
          </p:cNvSpPr>
          <p:nvPr>
            <p:ph idx="4294967295"/>
          </p:nvPr>
        </p:nvSpPr>
        <p:spPr>
          <a:xfrm>
            <a:off x="365125" y="1538818"/>
            <a:ext cx="8415338" cy="1371145"/>
          </a:xfrm>
        </p:spPr>
        <p:txBody>
          <a:bodyPr/>
          <a:lstStyle/>
          <a:p>
            <a:pPr>
              <a:buClr>
                <a:srgbClr val="007FA9"/>
              </a:buClr>
            </a:pPr>
            <a:r>
              <a:rPr lang="en-US" dirty="0">
                <a:solidFill>
                  <a:schemeClr val="tx1"/>
                </a:solidFill>
              </a:rPr>
              <a:t>When a Python program is executed, it is translated into byte code</a:t>
            </a:r>
          </a:p>
          <a:p>
            <a:pPr lvl="1">
              <a:buClr>
                <a:srgbClr val="007FA9"/>
              </a:buClr>
            </a:pPr>
            <a:r>
              <a:rPr lang="en-US" dirty="0">
                <a:solidFill>
                  <a:schemeClr val="tx1"/>
                </a:solidFill>
              </a:rPr>
              <a:t>Sent to </a:t>
            </a:r>
            <a:r>
              <a:rPr lang="en-US" dirty="0" smtClean="0">
                <a:solidFill>
                  <a:schemeClr val="tx1"/>
                </a:solidFill>
              </a:rPr>
              <a:t>P</a:t>
            </a:r>
            <a:r>
              <a:rPr lang="en-US" sz="100" dirty="0" smtClean="0">
                <a:solidFill>
                  <a:schemeClr val="tx1"/>
                </a:solidFill>
              </a:rPr>
              <a:t> </a:t>
            </a:r>
            <a:r>
              <a:rPr lang="en-US" dirty="0" smtClean="0">
                <a:solidFill>
                  <a:schemeClr val="tx1"/>
                </a:solidFill>
              </a:rPr>
              <a:t>V</a:t>
            </a:r>
            <a:r>
              <a:rPr lang="en-US" sz="100" dirty="0" smtClean="0">
                <a:solidFill>
                  <a:schemeClr val="tx1"/>
                </a:solidFill>
              </a:rPr>
              <a:t> </a:t>
            </a:r>
            <a:r>
              <a:rPr lang="en-US" dirty="0" smtClean="0">
                <a:solidFill>
                  <a:schemeClr val="tx1"/>
                </a:solidFill>
              </a:rPr>
              <a:t>M </a:t>
            </a:r>
            <a:r>
              <a:rPr lang="en-US" dirty="0">
                <a:solidFill>
                  <a:schemeClr val="tx1"/>
                </a:solidFill>
              </a:rPr>
              <a:t>for further interpretation and execution</a:t>
            </a:r>
          </a:p>
          <a:p>
            <a:pPr>
              <a:buClr>
                <a:srgbClr val="007FA9"/>
              </a:buClr>
            </a:pPr>
            <a:r>
              <a:rPr lang="en-US" dirty="0">
                <a:solidFill>
                  <a:schemeClr val="tx1"/>
                </a:solidFill>
              </a:rPr>
              <a:t>Syntax: set of rules for forming correct expressions and statements in a programming </a:t>
            </a:r>
            <a:r>
              <a:rPr lang="en-US" dirty="0" smtClean="0">
                <a:solidFill>
                  <a:schemeClr val="tx1"/>
                </a:solidFill>
              </a:rPr>
              <a:t>language</a:t>
            </a:r>
            <a:endParaRPr lang="en-US" dirty="0">
              <a:solidFill>
                <a:schemeClr val="tx1"/>
              </a:solidFill>
            </a:endParaRPr>
          </a:p>
        </p:txBody>
      </p:sp>
      <p:sp>
        <p:nvSpPr>
          <p:cNvPr id="5"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2500319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Algorithms (2 of 2)</a:t>
            </a:r>
          </a:p>
        </p:txBody>
      </p:sp>
      <p:sp>
        <p:nvSpPr>
          <p:cNvPr id="3" name="Content Placeholder 2"/>
          <p:cNvSpPr>
            <a:spLocks noGrp="1"/>
          </p:cNvSpPr>
          <p:nvPr>
            <p:ph idx="4294967295"/>
          </p:nvPr>
        </p:nvSpPr>
        <p:spPr>
          <a:xfrm>
            <a:off x="365125" y="1538818"/>
            <a:ext cx="8415338" cy="2908489"/>
          </a:xfrm>
        </p:spPr>
        <p:txBody>
          <a:bodyPr/>
          <a:lstStyle/>
          <a:p>
            <a:pPr>
              <a:buClr>
                <a:srgbClr val="007FA9"/>
              </a:buClr>
            </a:pPr>
            <a:r>
              <a:rPr lang="en-US" dirty="0">
                <a:solidFill>
                  <a:schemeClr val="tx1"/>
                </a:solidFill>
              </a:rPr>
              <a:t>Features of an algorithm:</a:t>
            </a:r>
          </a:p>
          <a:p>
            <a:pPr lvl="1">
              <a:buClr>
                <a:srgbClr val="007FA9"/>
              </a:buClr>
            </a:pPr>
            <a:r>
              <a:rPr lang="en-US" dirty="0">
                <a:solidFill>
                  <a:schemeClr val="tx1"/>
                </a:solidFill>
              </a:rPr>
              <a:t>Consists of a finite number of instructions</a:t>
            </a:r>
          </a:p>
          <a:p>
            <a:pPr lvl="1">
              <a:buClr>
                <a:srgbClr val="007FA9"/>
              </a:buClr>
            </a:pPr>
            <a:r>
              <a:rPr lang="en-US" dirty="0">
                <a:solidFill>
                  <a:schemeClr val="tx1"/>
                </a:solidFill>
              </a:rPr>
              <a:t>Each individual instruction is well </a:t>
            </a:r>
            <a:r>
              <a:rPr lang="en-US" dirty="0" smtClean="0">
                <a:solidFill>
                  <a:schemeClr val="tx1"/>
                </a:solidFill>
              </a:rPr>
              <a:t>defined</a:t>
            </a:r>
          </a:p>
          <a:p>
            <a:pPr lvl="2">
              <a:buClr>
                <a:srgbClr val="007FA9"/>
              </a:buClr>
            </a:pPr>
            <a:r>
              <a:rPr lang="en-US" dirty="0" smtClean="0">
                <a:solidFill>
                  <a:schemeClr val="tx1"/>
                </a:solidFill>
              </a:rPr>
              <a:t>Action described by the instruction can be performed effectively or be executed by a computing agent</a:t>
            </a:r>
            <a:endParaRPr lang="en-US" dirty="0">
              <a:solidFill>
                <a:schemeClr val="tx1"/>
              </a:solidFill>
            </a:endParaRPr>
          </a:p>
          <a:p>
            <a:pPr lvl="1">
              <a:buClr>
                <a:srgbClr val="007FA9"/>
              </a:buClr>
            </a:pPr>
            <a:r>
              <a:rPr lang="en-US" dirty="0">
                <a:solidFill>
                  <a:schemeClr val="tx1"/>
                </a:solidFill>
              </a:rPr>
              <a:t>Describes a process that eventually halts after arriving at a solution to a problem</a:t>
            </a:r>
          </a:p>
          <a:p>
            <a:pPr lvl="1">
              <a:buClr>
                <a:srgbClr val="007FA9"/>
              </a:buClr>
            </a:pPr>
            <a:r>
              <a:rPr lang="en-US" dirty="0">
                <a:solidFill>
                  <a:schemeClr val="tx1"/>
                </a:solidFill>
              </a:rPr>
              <a:t>Solves a general class of </a:t>
            </a:r>
            <a:r>
              <a:rPr lang="en-US" dirty="0" smtClean="0">
                <a:solidFill>
                  <a:schemeClr val="tx1"/>
                </a:solidFill>
              </a:rPr>
              <a:t>problems</a:t>
            </a:r>
          </a:p>
          <a:p>
            <a:pPr>
              <a:buClr>
                <a:srgbClr val="007FA9"/>
              </a:buClr>
            </a:pPr>
            <a:r>
              <a:rPr lang="en-US" dirty="0" smtClean="0">
                <a:solidFill>
                  <a:schemeClr val="tx1"/>
                </a:solidFill>
              </a:rPr>
              <a:t>Computers can be designed to run a small set of algorithms for performing specialized tasks</a:t>
            </a:r>
            <a:endParaRPr lang="en-US" dirty="0">
              <a:solidFill>
                <a:schemeClr val="tx1"/>
              </a:solidFill>
            </a:endParaRPr>
          </a:p>
        </p:txBody>
      </p:sp>
      <p:sp>
        <p:nvSpPr>
          <p:cNvPr id="6"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9752298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Information Processing</a:t>
            </a:r>
          </a:p>
        </p:txBody>
      </p:sp>
      <p:sp>
        <p:nvSpPr>
          <p:cNvPr id="3" name="Content Placeholder 2"/>
          <p:cNvSpPr>
            <a:spLocks noGrp="1"/>
          </p:cNvSpPr>
          <p:nvPr>
            <p:ph idx="4294967295"/>
          </p:nvPr>
        </p:nvSpPr>
        <p:spPr>
          <a:xfrm>
            <a:off x="365125" y="1538818"/>
            <a:ext cx="8415338" cy="3868751"/>
          </a:xfrm>
        </p:spPr>
        <p:txBody>
          <a:bodyPr/>
          <a:lstStyle/>
          <a:p>
            <a:pPr>
              <a:buClr>
                <a:srgbClr val="007FA9"/>
              </a:buClr>
            </a:pPr>
            <a:r>
              <a:rPr lang="en-US" dirty="0">
                <a:solidFill>
                  <a:schemeClr val="tx1"/>
                </a:solidFill>
              </a:rPr>
              <a:t>Information is also commonly referred to as </a:t>
            </a:r>
            <a:r>
              <a:rPr lang="en-US" b="1" dirty="0">
                <a:solidFill>
                  <a:schemeClr val="tx1"/>
                </a:solidFill>
              </a:rPr>
              <a:t>data</a:t>
            </a:r>
            <a:endParaRPr lang="en-US" dirty="0">
              <a:solidFill>
                <a:schemeClr val="tx1"/>
              </a:solidFill>
            </a:endParaRPr>
          </a:p>
          <a:p>
            <a:pPr>
              <a:buClr>
                <a:srgbClr val="007FA9"/>
              </a:buClr>
            </a:pPr>
            <a:r>
              <a:rPr lang="en-US" dirty="0">
                <a:solidFill>
                  <a:schemeClr val="tx1"/>
                </a:solidFill>
              </a:rPr>
              <a:t>In carrying out the instructions of an algorithm,  computing agent manipulates information</a:t>
            </a:r>
          </a:p>
          <a:p>
            <a:pPr lvl="1">
              <a:buClr>
                <a:srgbClr val="007FA9"/>
              </a:buClr>
            </a:pPr>
            <a:r>
              <a:rPr lang="en-US" dirty="0">
                <a:solidFill>
                  <a:schemeClr val="tx1"/>
                </a:solidFill>
              </a:rPr>
              <a:t>Starts with </a:t>
            </a:r>
            <a:r>
              <a:rPr lang="en-US" b="1" dirty="0" smtClean="0">
                <a:solidFill>
                  <a:schemeClr val="tx1"/>
                </a:solidFill>
              </a:rPr>
              <a:t>input</a:t>
            </a:r>
          </a:p>
          <a:p>
            <a:pPr lvl="1">
              <a:buClr>
                <a:srgbClr val="007FA9"/>
              </a:buClr>
            </a:pPr>
            <a:r>
              <a:rPr lang="en-US" dirty="0" smtClean="0">
                <a:solidFill>
                  <a:schemeClr val="tx1"/>
                </a:solidFill>
                <a:sym typeface="Wingdings" panose="05000000000000000000" pitchFamily="2" charset="2"/>
              </a:rPr>
              <a:t>Transforms information according to well-defined rules</a:t>
            </a:r>
          </a:p>
          <a:p>
            <a:pPr lvl="1">
              <a:buClr>
                <a:srgbClr val="007FA9"/>
              </a:buClr>
            </a:pPr>
            <a:r>
              <a:rPr lang="en-US" dirty="0" smtClean="0">
                <a:solidFill>
                  <a:schemeClr val="tx1"/>
                </a:solidFill>
              </a:rPr>
              <a:t>Produces </a:t>
            </a:r>
            <a:r>
              <a:rPr lang="en-US" b="1" dirty="0">
                <a:solidFill>
                  <a:schemeClr val="tx1"/>
                </a:solidFill>
              </a:rPr>
              <a:t>output</a:t>
            </a:r>
            <a:endParaRPr lang="en-US" dirty="0">
              <a:solidFill>
                <a:schemeClr val="tx1"/>
              </a:solidFill>
            </a:endParaRPr>
          </a:p>
          <a:p>
            <a:pPr>
              <a:buClr>
                <a:srgbClr val="007FA9"/>
              </a:buClr>
            </a:pPr>
            <a:r>
              <a:rPr lang="en-US" dirty="0">
                <a:solidFill>
                  <a:schemeClr val="tx1"/>
                </a:solidFill>
              </a:rPr>
              <a:t>The algorithms that describe information processing can also be represented as information</a:t>
            </a:r>
          </a:p>
          <a:p>
            <a:pPr>
              <a:buClr>
                <a:srgbClr val="007FA9"/>
              </a:buClr>
            </a:pPr>
            <a:r>
              <a:rPr lang="en-US" dirty="0" smtClean="0">
                <a:solidFill>
                  <a:schemeClr val="tx1"/>
                </a:solidFill>
              </a:rPr>
              <a:t>Computer scientists recently discovered how to represent many other things, such as:</a:t>
            </a:r>
          </a:p>
          <a:p>
            <a:pPr lvl="1">
              <a:buClr>
                <a:srgbClr val="007FA9"/>
              </a:buClr>
            </a:pPr>
            <a:r>
              <a:rPr lang="en-US" dirty="0" smtClean="0">
                <a:solidFill>
                  <a:schemeClr val="tx1"/>
                </a:solidFill>
              </a:rPr>
              <a:t>Images, music, human speech, and video</a:t>
            </a:r>
            <a:endParaRPr lang="en-US" dirty="0">
              <a:solidFill>
                <a:schemeClr val="tx1"/>
              </a:solidFill>
            </a:endParaRPr>
          </a:p>
        </p:txBody>
      </p:sp>
      <p:sp>
        <p:nvSpPr>
          <p:cNvPr id="6"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0710948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The Structure of a Modern Computer System</a:t>
            </a:r>
          </a:p>
        </p:txBody>
      </p:sp>
      <p:sp>
        <p:nvSpPr>
          <p:cNvPr id="3" name="Content Placeholder 2"/>
          <p:cNvSpPr>
            <a:spLocks noGrp="1"/>
          </p:cNvSpPr>
          <p:nvPr>
            <p:ph idx="4294967295"/>
          </p:nvPr>
        </p:nvSpPr>
        <p:spPr>
          <a:xfrm>
            <a:off x="365125" y="1538818"/>
            <a:ext cx="8415338" cy="1235723"/>
          </a:xfrm>
        </p:spPr>
        <p:txBody>
          <a:bodyPr/>
          <a:lstStyle/>
          <a:p>
            <a:pPr>
              <a:buClr>
                <a:srgbClr val="007FA9"/>
              </a:buClr>
            </a:pPr>
            <a:r>
              <a:rPr lang="en-US" dirty="0">
                <a:solidFill>
                  <a:schemeClr val="tx1"/>
                </a:solidFill>
              </a:rPr>
              <a:t>A modern computer system consists of </a:t>
            </a:r>
            <a:r>
              <a:rPr lang="en-US" b="1" dirty="0">
                <a:solidFill>
                  <a:schemeClr val="tx1"/>
                </a:solidFill>
              </a:rPr>
              <a:t>hardware </a:t>
            </a:r>
            <a:r>
              <a:rPr lang="en-US" dirty="0">
                <a:solidFill>
                  <a:schemeClr val="tx1"/>
                </a:solidFill>
              </a:rPr>
              <a:t>and </a:t>
            </a:r>
            <a:r>
              <a:rPr lang="en-US" b="1" dirty="0">
                <a:solidFill>
                  <a:schemeClr val="tx1"/>
                </a:solidFill>
              </a:rPr>
              <a:t>software</a:t>
            </a:r>
          </a:p>
          <a:p>
            <a:pPr lvl="1">
              <a:buClr>
                <a:srgbClr val="007FA9"/>
              </a:buClr>
            </a:pPr>
            <a:r>
              <a:rPr lang="en-US" dirty="0">
                <a:solidFill>
                  <a:schemeClr val="tx1"/>
                </a:solidFill>
              </a:rPr>
              <a:t>Hardware: physical devices required to execute algorithms </a:t>
            </a:r>
          </a:p>
          <a:p>
            <a:pPr lvl="1">
              <a:buClr>
                <a:srgbClr val="007FA9"/>
              </a:buClr>
            </a:pPr>
            <a:r>
              <a:rPr lang="en-US" dirty="0">
                <a:solidFill>
                  <a:schemeClr val="tx1"/>
                </a:solidFill>
              </a:rPr>
              <a:t>Software: set of these algorithms, represented as </a:t>
            </a:r>
            <a:r>
              <a:rPr lang="en-US" b="1" dirty="0">
                <a:solidFill>
                  <a:schemeClr val="tx1"/>
                </a:solidFill>
              </a:rPr>
              <a:t>programs </a:t>
            </a:r>
            <a:r>
              <a:rPr lang="en-US" dirty="0">
                <a:solidFill>
                  <a:schemeClr val="tx1"/>
                </a:solidFill>
              </a:rPr>
              <a:t>in particular </a:t>
            </a:r>
            <a:r>
              <a:rPr lang="en-US" b="1" dirty="0">
                <a:solidFill>
                  <a:schemeClr val="tx1"/>
                </a:solidFill>
              </a:rPr>
              <a:t>programming </a:t>
            </a:r>
            <a:r>
              <a:rPr lang="en-US" b="1" dirty="0" smtClean="0">
                <a:solidFill>
                  <a:schemeClr val="tx1"/>
                </a:solidFill>
              </a:rPr>
              <a:t>languages</a:t>
            </a:r>
            <a:endParaRPr lang="en-US" dirty="0">
              <a:solidFill>
                <a:schemeClr val="tx1"/>
              </a:solidFill>
            </a:endParaRPr>
          </a:p>
        </p:txBody>
      </p:sp>
      <p:sp>
        <p:nvSpPr>
          <p:cNvPr id="6"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2903023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Computer Hardware (1 of 3)</a:t>
            </a:r>
          </a:p>
        </p:txBody>
      </p:sp>
      <p:sp>
        <p:nvSpPr>
          <p:cNvPr id="6" name="Content Placeholder 5"/>
          <p:cNvSpPr>
            <a:spLocks noGrp="1"/>
          </p:cNvSpPr>
          <p:nvPr>
            <p:ph idx="4294967295"/>
          </p:nvPr>
        </p:nvSpPr>
        <p:spPr>
          <a:xfrm>
            <a:off x="365125" y="1538818"/>
            <a:ext cx="8415338" cy="2051331"/>
          </a:xfrm>
        </p:spPr>
        <p:txBody>
          <a:bodyPr/>
          <a:lstStyle/>
          <a:p>
            <a:pPr>
              <a:buClr>
                <a:srgbClr val="007FA9"/>
              </a:buClr>
            </a:pPr>
            <a:r>
              <a:rPr lang="en-US" dirty="0" smtClean="0">
                <a:solidFill>
                  <a:schemeClr val="tx1"/>
                </a:solidFill>
              </a:rPr>
              <a:t>Basic hardware components of a computer are:</a:t>
            </a:r>
          </a:p>
          <a:p>
            <a:pPr lvl="1">
              <a:buClr>
                <a:srgbClr val="007FA9"/>
              </a:buClr>
            </a:pPr>
            <a:r>
              <a:rPr lang="en-US" dirty="0" smtClean="0">
                <a:solidFill>
                  <a:schemeClr val="tx1"/>
                </a:solidFill>
              </a:rPr>
              <a:t>Memory</a:t>
            </a:r>
          </a:p>
          <a:p>
            <a:pPr lvl="1">
              <a:buClr>
                <a:srgbClr val="007FA9"/>
              </a:buClr>
            </a:pPr>
            <a:r>
              <a:rPr lang="en-US" dirty="0" smtClean="0">
                <a:solidFill>
                  <a:schemeClr val="tx1"/>
                </a:solidFill>
              </a:rPr>
              <a:t>Central processing unit (C</a:t>
            </a:r>
            <a:r>
              <a:rPr lang="en-US" sz="100" dirty="0" smtClean="0">
                <a:solidFill>
                  <a:schemeClr val="tx1"/>
                </a:solidFill>
              </a:rPr>
              <a:t> </a:t>
            </a:r>
            <a:r>
              <a:rPr lang="en-US" dirty="0" smtClean="0">
                <a:solidFill>
                  <a:schemeClr val="tx1"/>
                </a:solidFill>
              </a:rPr>
              <a:t>P</a:t>
            </a:r>
            <a:r>
              <a:rPr lang="en-US" sz="100" dirty="0" smtClean="0">
                <a:solidFill>
                  <a:schemeClr val="tx1"/>
                </a:solidFill>
              </a:rPr>
              <a:t> </a:t>
            </a:r>
            <a:r>
              <a:rPr lang="en-US" dirty="0" smtClean="0">
                <a:solidFill>
                  <a:schemeClr val="tx1"/>
                </a:solidFill>
              </a:rPr>
              <a:t>U)</a:t>
            </a:r>
          </a:p>
          <a:p>
            <a:pPr lvl="1">
              <a:buClr>
                <a:srgbClr val="007FA9"/>
              </a:buClr>
            </a:pPr>
            <a:r>
              <a:rPr lang="en-US" dirty="0" smtClean="0">
                <a:solidFill>
                  <a:schemeClr val="tx1"/>
                </a:solidFill>
              </a:rPr>
              <a:t>Set of input/output devices</a:t>
            </a:r>
          </a:p>
          <a:p>
            <a:pPr>
              <a:buClr>
                <a:srgbClr val="007FA9"/>
              </a:buClr>
            </a:pPr>
            <a:r>
              <a:rPr lang="en-US" dirty="0">
                <a:solidFill>
                  <a:schemeClr val="tx1"/>
                </a:solidFill>
              </a:rPr>
              <a:t>Computers can also communicate with the external world through various </a:t>
            </a:r>
            <a:r>
              <a:rPr lang="en-US" b="1" dirty="0">
                <a:solidFill>
                  <a:schemeClr val="tx1"/>
                </a:solidFill>
              </a:rPr>
              <a:t>ports </a:t>
            </a:r>
            <a:r>
              <a:rPr lang="en-US" dirty="0">
                <a:solidFill>
                  <a:schemeClr val="tx1"/>
                </a:solidFill>
              </a:rPr>
              <a:t>that connect them to </a:t>
            </a:r>
            <a:r>
              <a:rPr lang="en-US" b="1" dirty="0">
                <a:solidFill>
                  <a:schemeClr val="tx1"/>
                </a:solidFill>
              </a:rPr>
              <a:t>networks </a:t>
            </a:r>
            <a:r>
              <a:rPr lang="en-US" dirty="0">
                <a:solidFill>
                  <a:schemeClr val="tx1"/>
                </a:solidFill>
              </a:rPr>
              <a:t>and to other </a:t>
            </a:r>
            <a:r>
              <a:rPr lang="en-US" dirty="0" smtClean="0">
                <a:solidFill>
                  <a:schemeClr val="tx1"/>
                </a:solidFill>
              </a:rPr>
              <a:t>devices</a:t>
            </a:r>
          </a:p>
        </p:txBody>
      </p:sp>
      <p:pic>
        <p:nvPicPr>
          <p:cNvPr id="7" name="Picture 6" descr="Figure 1-1 Hardware components of a modern computer system. The hardware components of a modern computer system work as follows: The Input device feeds signal into the C P U which sends signal to the Output device. The Memory and the C P U exchange signal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90800" y="4036425"/>
            <a:ext cx="3264408" cy="1792224"/>
          </a:xfrm>
          <a:prstGeom prst="rect">
            <a:avLst/>
          </a:prstGeom>
        </p:spPr>
      </p:pic>
      <p:sp>
        <p:nvSpPr>
          <p:cNvPr id="9"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5192165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Computer Hardware (2 of 3)</a:t>
            </a:r>
          </a:p>
        </p:txBody>
      </p:sp>
      <p:sp>
        <p:nvSpPr>
          <p:cNvPr id="6" name="Content Placeholder 5"/>
          <p:cNvSpPr>
            <a:spLocks noGrp="1"/>
          </p:cNvSpPr>
          <p:nvPr>
            <p:ph idx="4294967295"/>
          </p:nvPr>
        </p:nvSpPr>
        <p:spPr>
          <a:xfrm>
            <a:off x="365125" y="1538818"/>
            <a:ext cx="8415338" cy="2556084"/>
          </a:xfrm>
        </p:spPr>
        <p:txBody>
          <a:bodyPr/>
          <a:lstStyle/>
          <a:p>
            <a:pPr>
              <a:buClr>
                <a:srgbClr val="007FA9"/>
              </a:buClr>
            </a:pPr>
            <a:r>
              <a:rPr lang="en-US" dirty="0" smtClean="0">
                <a:solidFill>
                  <a:schemeClr val="tx1"/>
                </a:solidFill>
              </a:rPr>
              <a:t>Computer memory is set up to represent and store information in electronic form</a:t>
            </a:r>
          </a:p>
          <a:p>
            <a:pPr lvl="1">
              <a:buClr>
                <a:srgbClr val="007FA9"/>
              </a:buClr>
            </a:pPr>
            <a:r>
              <a:rPr lang="en-US" dirty="0" smtClean="0">
                <a:solidFill>
                  <a:schemeClr val="tx1"/>
                </a:solidFill>
              </a:rPr>
              <a:t>Stored as patterns of binary digits (1s and 0s)</a:t>
            </a:r>
          </a:p>
          <a:p>
            <a:pPr>
              <a:buClr>
                <a:srgbClr val="007FA9"/>
              </a:buClr>
            </a:pPr>
            <a:r>
              <a:rPr lang="en-US" b="1" dirty="0">
                <a:solidFill>
                  <a:schemeClr val="tx1"/>
                </a:solidFill>
              </a:rPr>
              <a:t>Random access memory (</a:t>
            </a:r>
            <a:r>
              <a:rPr lang="en-US" b="1" dirty="0" smtClean="0">
                <a:solidFill>
                  <a:schemeClr val="tx1"/>
                </a:solidFill>
              </a:rPr>
              <a:t>R</a:t>
            </a:r>
            <a:r>
              <a:rPr lang="en-US" sz="100" b="1" dirty="0" smtClean="0">
                <a:solidFill>
                  <a:schemeClr val="tx1"/>
                </a:solidFill>
              </a:rPr>
              <a:t> </a:t>
            </a:r>
            <a:r>
              <a:rPr lang="en-US" b="1" dirty="0" smtClean="0">
                <a:solidFill>
                  <a:schemeClr val="tx1"/>
                </a:solidFill>
              </a:rPr>
              <a:t>A</a:t>
            </a:r>
            <a:r>
              <a:rPr lang="en-US" sz="100" b="1" dirty="0" smtClean="0">
                <a:solidFill>
                  <a:schemeClr val="tx1"/>
                </a:solidFill>
              </a:rPr>
              <a:t> </a:t>
            </a:r>
            <a:r>
              <a:rPr lang="en-US" b="1" dirty="0" smtClean="0">
                <a:solidFill>
                  <a:schemeClr val="tx1"/>
                </a:solidFill>
              </a:rPr>
              <a:t>M</a:t>
            </a:r>
            <a:r>
              <a:rPr lang="en-US" b="1" dirty="0">
                <a:solidFill>
                  <a:schemeClr val="tx1"/>
                </a:solidFill>
              </a:rPr>
              <a:t>)</a:t>
            </a:r>
            <a:r>
              <a:rPr lang="en-US" dirty="0">
                <a:solidFill>
                  <a:schemeClr val="tx1"/>
                </a:solidFill>
              </a:rPr>
              <a:t> is also called </a:t>
            </a:r>
            <a:r>
              <a:rPr lang="en-US" b="1" dirty="0">
                <a:solidFill>
                  <a:schemeClr val="tx1"/>
                </a:solidFill>
              </a:rPr>
              <a:t>internal</a:t>
            </a:r>
            <a:r>
              <a:rPr lang="en-US" dirty="0">
                <a:solidFill>
                  <a:schemeClr val="tx1"/>
                </a:solidFill>
              </a:rPr>
              <a:t> or </a:t>
            </a:r>
            <a:r>
              <a:rPr lang="en-US" dirty="0" smtClean="0">
                <a:solidFill>
                  <a:schemeClr val="tx1"/>
                </a:solidFill>
              </a:rPr>
              <a:t>primary</a:t>
            </a:r>
          </a:p>
          <a:p>
            <a:pPr>
              <a:buClr>
                <a:srgbClr val="007FA9"/>
              </a:buClr>
            </a:pPr>
            <a:r>
              <a:rPr lang="en-US" dirty="0" smtClean="0">
                <a:solidFill>
                  <a:schemeClr val="tx1"/>
                </a:solidFill>
              </a:rPr>
              <a:t>Part of a computer responsible for processing data is the central processing unit (C</a:t>
            </a:r>
            <a:r>
              <a:rPr lang="en-US" sz="100" dirty="0" smtClean="0">
                <a:solidFill>
                  <a:schemeClr val="tx1"/>
                </a:solidFill>
              </a:rPr>
              <a:t> </a:t>
            </a:r>
            <a:r>
              <a:rPr lang="en-US" dirty="0" smtClean="0">
                <a:solidFill>
                  <a:schemeClr val="tx1"/>
                </a:solidFill>
              </a:rPr>
              <a:t>P</a:t>
            </a:r>
            <a:r>
              <a:rPr lang="en-US" sz="100" dirty="0" smtClean="0">
                <a:solidFill>
                  <a:schemeClr val="tx1"/>
                </a:solidFill>
              </a:rPr>
              <a:t> </a:t>
            </a:r>
            <a:r>
              <a:rPr lang="en-US" dirty="0" smtClean="0">
                <a:solidFill>
                  <a:schemeClr val="tx1"/>
                </a:solidFill>
              </a:rPr>
              <a:t>U), also called </a:t>
            </a:r>
            <a:r>
              <a:rPr lang="en-US" b="1" dirty="0" smtClean="0">
                <a:solidFill>
                  <a:schemeClr val="tx1"/>
                </a:solidFill>
              </a:rPr>
              <a:t>processor</a:t>
            </a:r>
            <a:endParaRPr lang="en-US" b="1" dirty="0">
              <a:solidFill>
                <a:schemeClr val="tx1"/>
              </a:solidFill>
            </a:endParaRPr>
          </a:p>
          <a:p>
            <a:pPr>
              <a:buClr>
                <a:srgbClr val="007FA9"/>
              </a:buClr>
            </a:pPr>
            <a:r>
              <a:rPr lang="en-US" b="1" dirty="0">
                <a:solidFill>
                  <a:schemeClr val="tx1"/>
                </a:solidFill>
              </a:rPr>
              <a:t>External </a:t>
            </a:r>
            <a:r>
              <a:rPr lang="en-US" dirty="0">
                <a:solidFill>
                  <a:schemeClr val="tx1"/>
                </a:solidFill>
              </a:rPr>
              <a:t>or secondary memory can be </a:t>
            </a:r>
            <a:r>
              <a:rPr lang="en-US" b="1" dirty="0">
                <a:solidFill>
                  <a:schemeClr val="tx1"/>
                </a:solidFill>
              </a:rPr>
              <a:t>magnetic</a:t>
            </a:r>
            <a:r>
              <a:rPr lang="en-US" dirty="0">
                <a:solidFill>
                  <a:schemeClr val="tx1"/>
                </a:solidFill>
              </a:rPr>
              <a:t>, </a:t>
            </a:r>
            <a:r>
              <a:rPr lang="en-US" b="1" dirty="0">
                <a:solidFill>
                  <a:schemeClr val="tx1"/>
                </a:solidFill>
              </a:rPr>
              <a:t>semiconductor</a:t>
            </a:r>
            <a:r>
              <a:rPr lang="en-US" dirty="0">
                <a:solidFill>
                  <a:schemeClr val="tx1"/>
                </a:solidFill>
              </a:rPr>
              <a:t>, or </a:t>
            </a:r>
            <a:r>
              <a:rPr lang="en-US" b="1" dirty="0" smtClean="0">
                <a:solidFill>
                  <a:schemeClr val="tx1"/>
                </a:solidFill>
              </a:rPr>
              <a:t>optical</a:t>
            </a:r>
            <a:endParaRPr lang="en-US" dirty="0" smtClean="0">
              <a:solidFill>
                <a:schemeClr val="tx1"/>
              </a:solidFill>
            </a:endParaRPr>
          </a:p>
        </p:txBody>
      </p:sp>
      <p:sp>
        <p:nvSpPr>
          <p:cNvPr id="7"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52874473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c97a9b791adf69234727b9689c63292b84b28a59"/>
</p:tagLst>
</file>

<file path=ppt/theme/theme1.xml><?xml version="1.0" encoding="utf-8"?>
<a:theme xmlns:a="http://schemas.openxmlformats.org/drawingml/2006/main" name="Office Theme">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14416</TotalTime>
  <Words>4452</Words>
  <Application>Microsoft Office PowerPoint</Application>
  <PresentationFormat>On-screen Show (4:3)</PresentationFormat>
  <Paragraphs>305</Paragraphs>
  <Slides>42</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Calibri Light</vt:lpstr>
      <vt:lpstr>Courier New</vt:lpstr>
      <vt:lpstr>Wingdings</vt:lpstr>
      <vt:lpstr>Office Theme</vt:lpstr>
      <vt:lpstr>Fundamentals of Python: First Programs  Second Edition</vt:lpstr>
      <vt:lpstr>Objectives</vt:lpstr>
      <vt:lpstr>Two Fundamental Ideas of Computer Science: Algorithms and Information Processing</vt:lpstr>
      <vt:lpstr>Algorithms (1 of 2)</vt:lpstr>
      <vt:lpstr>Algorithms (2 of 2)</vt:lpstr>
      <vt:lpstr>Information Processing</vt:lpstr>
      <vt:lpstr>The Structure of a Modern Computer System</vt:lpstr>
      <vt:lpstr>Computer Hardware (1 of 3)</vt:lpstr>
      <vt:lpstr>Computer Hardware (2 of 3)</vt:lpstr>
      <vt:lpstr>Computer Hardware (3 of 3)</vt:lpstr>
      <vt:lpstr>Computer Software (1 of 3)</vt:lpstr>
      <vt:lpstr>Computer Software (2 of 3)</vt:lpstr>
      <vt:lpstr>Computer Software (3 of 3)</vt:lpstr>
      <vt:lpstr>A Not-So-Brief History of Computing Systems</vt:lpstr>
      <vt:lpstr>Before Electronic Digital Computers (1 of 4)</vt:lpstr>
      <vt:lpstr>Before Electronic Digital Computers (2 of 4)</vt:lpstr>
      <vt:lpstr>Before Electronic Digital Computers (3 of 4)</vt:lpstr>
      <vt:lpstr>Before Electronic Digital Computers (4 of 4)</vt:lpstr>
      <vt:lpstr>The First Electronic Digital Computers (1940-1950)</vt:lpstr>
      <vt:lpstr>The First Programming Languages (1950-1965)</vt:lpstr>
      <vt:lpstr>Integrated Circuits, Interaction, and Timesharing (1965-1975)</vt:lpstr>
      <vt:lpstr>Personal Computing and Networks (1975-1990)</vt:lpstr>
      <vt:lpstr>Consultation, Communication, and E-Commerce (1990-2000) (1 of 2)</vt:lpstr>
      <vt:lpstr>Consultation, Communication, and E-Commerce (1990-2000) (2 of 2)</vt:lpstr>
      <vt:lpstr>Mobile Applications and Ubiquitous Computing (2000-present)</vt:lpstr>
      <vt:lpstr>Getting Started with Python Programming</vt:lpstr>
      <vt:lpstr>Running Code in the Interactive Shell (1 of 2)</vt:lpstr>
      <vt:lpstr>Running Code in the Interactive Shell (2 of 2)</vt:lpstr>
      <vt:lpstr>Input, Processing, and Output (1 of 5)</vt:lpstr>
      <vt:lpstr>Input, Processing, and Output (2 of 5)</vt:lpstr>
      <vt:lpstr>Input, Processing, and Output (3 of 5)</vt:lpstr>
      <vt:lpstr>Input, Processing, and Output (4 of 5)</vt:lpstr>
      <vt:lpstr>Input, Processing, and Output (5 of 5)</vt:lpstr>
      <vt:lpstr>Editing, Saving, and Running a Script (1 of 3)</vt:lpstr>
      <vt:lpstr>Editing, Saving, and Running a Script (2 of 3)</vt:lpstr>
      <vt:lpstr>Editing, Saving, and Running a Script (3 of 3)</vt:lpstr>
      <vt:lpstr>Behind the Scenes: How Python Works</vt:lpstr>
      <vt:lpstr>Detecting and Correcting Syntax Errors (1 of 2)</vt:lpstr>
      <vt:lpstr>Detecting and Correcting Syntax Errors (2 of 2)</vt:lpstr>
      <vt:lpstr>Chapter Summary (1 of 3)</vt:lpstr>
      <vt:lpstr>Chapter Summary (2 of 3)</vt:lpstr>
      <vt:lpstr>Chapter Summary (3 of 3)</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Python: First Programs, 2e</dc:title>
  <dc:creator>Lambert</dc:creator>
  <cp:lastModifiedBy>Dasthakeerbasha, A</cp:lastModifiedBy>
  <cp:revision>673</cp:revision>
  <cp:lastPrinted>2010-11-12T17:54:40Z</cp:lastPrinted>
  <dcterms:created xsi:type="dcterms:W3CDTF">2007-02-15T20:50:52Z</dcterms:created>
  <dcterms:modified xsi:type="dcterms:W3CDTF">2017-10-10T10:46:36Z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732539425</vt:i4>
  </property>
  <property fmtid="{D5CDD505-2E9C-101B-9397-08002B2CF9AE}" pid="3" name="_NewReviewCycle">
    <vt:lpwstr/>
  </property>
  <property fmtid="{D5CDD505-2E9C-101B-9397-08002B2CF9AE}" pid="4" name="_EmailSubject">
    <vt:lpwstr>Cengage Branding/Accessibility </vt:lpwstr>
  </property>
  <property fmtid="{D5CDD505-2E9C-101B-9397-08002B2CF9AE}" pid="5" name="_AuthorEmail">
    <vt:lpwstr>maria.garguilo@cengage.com</vt:lpwstr>
  </property>
  <property fmtid="{D5CDD505-2E9C-101B-9397-08002B2CF9AE}" pid="6" name="_AuthorEmailDisplayName">
    <vt:lpwstr>Garguilo, Maria</vt:lpwstr>
  </property>
  <property fmtid="{D5CDD505-2E9C-101B-9397-08002B2CF9AE}" pid="7" name="_PreviousAdHocReviewCycleID">
    <vt:i4>1933890983</vt:i4>
  </property>
</Properties>
</file>