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5" r:id="rId41"/>
    <p:sldId id="384" r:id="rId42"/>
    <p:sldId id="386" r:id="rId43"/>
    <p:sldId id="387" r:id="rId44"/>
    <p:sldId id="307" r:id="rId45"/>
    <p:sldId id="308" r:id="rId46"/>
  </p:sldIdLst>
  <p:sldSz cx="9144000" cy="6858000" type="screen4x3"/>
  <p:notesSz cx="9372600" cy="70866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6408" autoAdjust="0"/>
  </p:normalViewPr>
  <p:slideViewPr>
    <p:cSldViewPr>
      <p:cViewPr varScale="1">
        <p:scale>
          <a:sx n="108" d="100"/>
          <a:sy n="108" d="100"/>
        </p:scale>
        <p:origin x="7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33114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87675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438401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3352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47662" y="4114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72533" y="4876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119278"/>
            <a:ext cx="8415338" cy="47152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2740830"/>
            <a:ext cx="8415338" cy="3833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00400"/>
            <a:ext cx="8415338" cy="39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64064" y="3668730"/>
            <a:ext cx="8415338" cy="4460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97931" y="4267200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423862" y="53220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423862" y="47886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8" r:id="rId5"/>
    <p:sldLayoutId id="2147483759" r:id="rId6"/>
    <p:sldLayoutId id="2147483755" r:id="rId7"/>
    <p:sldLayoutId id="21474837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Text Files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6218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It is easy to observe data crossing a network, particularly in wireless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Attacker may use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sniffing software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encryption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protect information transmitted on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Many protocols have secure versions (e.g.,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H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One or more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are use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messages to produce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cipher text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and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cipher text back to its original plain text form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Examples: Caesar cipher, block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cipher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484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8988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replaces each character in plain text with a character a given distance away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Example if Caesar cipher equals three characters: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string “invaders” would be encrypted as “l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v”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To decrypt: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Apply a method that uses the same distance value but looks to the left of each character for replacement value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4-2 Ay Caesar cipher with distance plus 3 for the lowercase alphabet. Ay S C I I values for the plaintext ay to z are: ay, 97; b, 98; c, 99; d, 100; e, 101, ellipsis, v, 118; w, 119; x, 120; y, 121; z, 122. The cipher text with distance + 3 for Ay S C I I values are: d, 100; e, 101; f, 102; g, 103; h, 104, ellipsis, y, 121; z, 122; ay, 97; b, 98; c, 99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4100434" cy="1981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915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726"/>
            <a:ext cx="8415338" cy="60324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he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ord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function returns the ordinal position in the A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 sequence</a:t>
            </a:r>
          </a:p>
          <a:p>
            <a:pPr lvl="1">
              <a:lnSpc>
                <a:spcPct val="90000"/>
              </a:lnSpc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chr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is the inverse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192708"/>
            <a:ext cx="8415338" cy="3988784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: encrypt.py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plainText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input(“Enter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one-word, lowercase message: 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int(input(“Enter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distance value: 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plainText: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value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value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+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ord(‘z’):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cipherValue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ord(‘a’)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+ distance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\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	  (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ord(‘z’)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− ordvalue + 1)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code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print(code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9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(4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To decrypt: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3300" y="1887908"/>
            <a:ext cx="8415338" cy="3988784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code = input(“Enter the coded text: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distance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int(input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distance value: 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code: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value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value 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&lt;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ord(‘a’):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cipherValue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ord(‘z’)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− \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	   (distance − (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ord(‘a’)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− ordvalue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plainText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print(plainText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IN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537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(5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Executions of the two scripts: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04932" y="1904286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one-word, lowercase message: invaders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coded text: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Invaders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4063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 worked well in ancient times, but is easy to break using modern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computers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942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Block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Uses plaintext character to compute two or more encrypted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encrypted character is computed using two or more plaintext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Uses an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invertible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matrix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494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Arithmetic operations use the decimal number system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ten number system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Binary number system is used to represent information in a digital computer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two number system (0 and 1)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Other number systems: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Octal (base eight) and hexadecimal (base 16)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3846638"/>
            <a:ext cx="8415338" cy="16312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binary notation 1100111112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octal notation 6378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decimal notation 41510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hexadecimal notation </a:t>
            </a:r>
            <a:r>
              <a:rPr lang="en-US" dirty="0" smtClean="0">
                <a:solidFill>
                  <a:schemeClr val="tx1"/>
                </a:solidFill>
              </a:rPr>
              <a:t>19F16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73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digits used in each system are counted from 0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−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1, where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the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system</a:t>
            </a:r>
            <a:r>
              <a:rPr lang="en-IN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 base</a:t>
            </a:r>
            <a:endParaRPr lang="en-US" altLang="ja-JP" b="1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>
          <a:xfrm>
            <a:off x="355760" y="2362914"/>
            <a:ext cx="4538132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represent digits with values larger than</a:t>
            </a:r>
            <a:endParaRPr lang="en-IN" dirty="0"/>
          </a:p>
        </p:txBody>
      </p:sp>
      <p:graphicFrame>
        <p:nvGraphicFramePr>
          <p:cNvPr id="16" name="Content Placeholder 15" descr="9 sub 10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02272524"/>
              </p:ext>
            </p:extLst>
          </p:nvPr>
        </p:nvGraphicFramePr>
        <p:xfrm>
          <a:off x="4910270" y="2336562"/>
          <a:ext cx="425292" cy="36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name="Equation" r:id="rId3" imgW="266400" imgH="228600" progId="Equation.DSMT4">
                  <p:embed/>
                </p:oleObj>
              </mc:Choice>
              <mc:Fallback>
                <p:oleObj name="Equation" r:id="rId3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0270" y="2336562"/>
                        <a:ext cx="425292" cy="36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3"/>
          </p:nvPr>
        </p:nvSpPr>
        <p:spPr>
          <a:xfrm>
            <a:off x="5368184" y="2353654"/>
            <a:ext cx="297180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systems such as base 16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use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4"/>
          </p:nvPr>
        </p:nvSpPr>
        <p:spPr>
          <a:xfrm>
            <a:off x="381156" y="2653201"/>
            <a:ext cx="1276860" cy="632660"/>
          </a:xfrm>
        </p:spPr>
        <p:txBody>
          <a:bodyPr/>
          <a:lstStyle/>
          <a:p>
            <a:pPr marL="0" indent="179388">
              <a:buNone/>
            </a:pPr>
            <a:r>
              <a:rPr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letters</a:t>
            </a:r>
          </a:p>
          <a:p>
            <a:pPr lvl="1">
              <a:buClr>
                <a:srgbClr val="007FA9"/>
              </a:buClr>
            </a:pPr>
            <a:r>
              <a:rPr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Example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IN" dirty="0"/>
          </a:p>
        </p:txBody>
      </p:sp>
      <p:graphicFrame>
        <p:nvGraphicFramePr>
          <p:cNvPr id="17" name="Object 15" descr="A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8686"/>
              </p:ext>
            </p:extLst>
          </p:nvPr>
        </p:nvGraphicFramePr>
        <p:xfrm>
          <a:off x="1663217" y="2985547"/>
          <a:ext cx="339521" cy="3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3217" y="2985547"/>
                        <a:ext cx="339521" cy="33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5"/>
          </p:nvPr>
        </p:nvSpPr>
        <p:spPr>
          <a:xfrm>
            <a:off x="2027335" y="3013644"/>
            <a:ext cx="2236055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</a:t>
            </a:r>
            <a:r>
              <a:rPr lang="en-US" sz="1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quantity</a:t>
            </a:r>
            <a:endParaRPr lang="en-IN" sz="1800" dirty="0"/>
          </a:p>
        </p:txBody>
      </p:sp>
      <p:graphicFrame>
        <p:nvGraphicFramePr>
          <p:cNvPr id="18" name="Object 15" descr="10 sub 10,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19345"/>
              </p:ext>
            </p:extLst>
          </p:nvPr>
        </p:nvGraphicFramePr>
        <p:xfrm>
          <a:off x="4263390" y="3008377"/>
          <a:ext cx="471280" cy="32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" name="Equation" r:id="rId7" imgW="330120" imgH="228600" progId="Equation.DSMT4">
                  <p:embed/>
                </p:oleObj>
              </mc:Choice>
              <mc:Fallback>
                <p:oleObj name="Equation" r:id="rId7" imgW="330120" imgH="228600" progId="Equation.DSMT4">
                  <p:embed/>
                  <p:pic>
                    <p:nvPicPr>
                      <p:cNvPr id="17" name="Content Placeholder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3390" y="3008377"/>
                        <a:ext cx="471280" cy="32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6"/>
          </p:nvPr>
        </p:nvSpPr>
        <p:spPr>
          <a:xfrm>
            <a:off x="4702328" y="3001232"/>
            <a:ext cx="947738" cy="29238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whereas</a:t>
            </a:r>
            <a:endParaRPr lang="en-IN" dirty="0"/>
          </a:p>
        </p:txBody>
      </p:sp>
      <p:graphicFrame>
        <p:nvGraphicFramePr>
          <p:cNvPr id="19" name="Object15" descr="10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7180"/>
              </p:ext>
            </p:extLst>
          </p:nvPr>
        </p:nvGraphicFramePr>
        <p:xfrm>
          <a:off x="5620197" y="3013644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Equation" r:id="rId9" imgW="291960" imgH="228600" progId="Equation.DSMT4">
                  <p:embed/>
                </p:oleObj>
              </mc:Choice>
              <mc:Fallback>
                <p:oleObj name="Equation" r:id="rId9" imgW="291960" imgH="228600" progId="Equation.DSMT4">
                  <p:embed/>
                  <p:pic>
                    <p:nvPicPr>
                      <p:cNvPr id="18" name="Content Placeholder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0197" y="3013644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7"/>
          </p:nvPr>
        </p:nvSpPr>
        <p:spPr>
          <a:xfrm>
            <a:off x="6043215" y="2997826"/>
            <a:ext cx="2499731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dirty="0"/>
          </a:p>
        </p:txBody>
      </p:sp>
      <p:graphicFrame>
        <p:nvGraphicFramePr>
          <p:cNvPr id="20" name="Object 15" descr="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7004"/>
              </p:ext>
            </p:extLst>
          </p:nvPr>
        </p:nvGraphicFramePr>
        <p:xfrm>
          <a:off x="8523889" y="3020137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" name="Equation" r:id="rId11" imgW="291960" imgH="228600" progId="Equation.DSMT4">
                  <p:embed/>
                </p:oleObj>
              </mc:Choice>
              <mc:Fallback>
                <p:oleObj name="Equation" r:id="rId11" imgW="291960" imgH="228600" progId="Equation.DSMT4">
                  <p:embed/>
                  <p:pic>
                    <p:nvPicPr>
                      <p:cNvPr id="19" name="Content Placeholder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23889" y="3020137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26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Positional System for Representing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notation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 digit has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value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determined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by raising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59170" y="1883228"/>
            <a:ext cx="447003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base to the power specified by the position</a:t>
            </a:r>
            <a:endParaRPr lang="en-IN" dirty="0"/>
          </a:p>
        </p:txBody>
      </p:sp>
      <p:graphicFrame>
        <p:nvGraphicFramePr>
          <p:cNvPr id="8" name="Object 7" descr="Base to the power of Position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4435"/>
              </p:ext>
            </p:extLst>
          </p:nvPr>
        </p:nvGraphicFramePr>
        <p:xfrm>
          <a:off x="5096049" y="1820720"/>
          <a:ext cx="1158084" cy="37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6049" y="1820720"/>
                        <a:ext cx="1158084" cy="37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415 sub 10 = 4 times 10 squared + 1 times 10 to the 1 + 5 times 10 to the 0 = 4 times 100 + 1 times 10 + 5 times 1 = 400 + 10 + 5 = 415.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66691"/>
              </p:ext>
            </p:extLst>
          </p:nvPr>
        </p:nvGraphicFramePr>
        <p:xfrm>
          <a:off x="637483" y="2236917"/>
          <a:ext cx="2463120" cy="133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" name="Equation" r:id="rId5" imgW="1638000" imgH="888840" progId="Equation.DSMT4">
                  <p:embed/>
                </p:oleObj>
              </mc:Choice>
              <mc:Fallback>
                <p:oleObj name="Equation" r:id="rId5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483" y="2236917"/>
                        <a:ext cx="2463120" cy="133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3 The first three positional values in the base - 10 number system. The figure shows the first three positional values in the base - 10 number system. Position values: 100, 10, 1. Positions: 2, 1, 0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5723601" cy="126821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05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digit or bit in binary number has positional value that is power of 2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We occasionally refer to a binary number as a string of bits or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bit string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determine the integer quantity that a string of bits represents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Object 3" descr="1 1 0 0 1 1 1 sub 2 = 1 times 2 to the sixth, + 1 times 2 to the fifth, + 0 times 2 to the fourth, + 0 times 2 cubed, + 1 times 2 squared, + 1 times 2 to the first, + 1 times 2 to the 0 = 1 times 64 + 1 times 32 + 0 times 16 + 0 times 8 + 1 times 4 + 1 times 2 + 1 times 1 = 64 + 32 + 4 + 2 + 1 = 103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73870"/>
              </p:ext>
            </p:extLst>
          </p:nvPr>
        </p:nvGraphicFramePr>
        <p:xfrm>
          <a:off x="550492" y="2895600"/>
          <a:ext cx="5087510" cy="13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3" imgW="3251160" imgH="888840" progId="Equation.DSMT4">
                  <p:embed/>
                </p:oleObj>
              </mc:Choice>
              <mc:Fallback>
                <p:oleObj name="Equation" r:id="rId3" imgW="3251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492" y="2895600"/>
                        <a:ext cx="5087510" cy="139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99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236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4.1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Access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individual characters in a string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4.2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Retrieve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substring from a string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4.3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Search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a substring in a string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4.4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Convert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representation of a number from one base to another base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 positional value is computed by using the **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1905000"/>
            <a:ext cx="8415338" cy="42103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binary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decimal.py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string of bits to a decimal integer.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input(“Enter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string of bits: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exponent = len(bitString)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digit in bitString: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decimal = decimal + int(digit) * 2 ** exponent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exponent = exponent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integer value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string of bits: 1111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15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82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How are integers converted from decimal to binary: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One algorithm uses division and subtraction instead of multiplication and addition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Repeatedly divides the decimal number by 2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After each division, the remainder (either a 0 or 1) is placed at the beginning of a string of bits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Quotient becomes the next dividend in the process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Process continues while the decimal number is greater than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554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7699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decimaltobinary.py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decimal integer to a string of bits.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int(input(“Enter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decimal integer: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decimal ==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print(“Quotient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Remainder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Binary”)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decimal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remainder = decimal %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decimal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str(remainder) + bitString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print(“%5d%8d%12s” % (decimal,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remainder, bitString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binary representation is”, bitString)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19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Result of running preceding script: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090870"/>
            <a:ext cx="8415338" cy="2983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decimal integer: 34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Quotient Remainder Binary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17 0 0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8 1 10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4 0 010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2 0 0010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1 0 00010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0 1 100010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binary representation is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100010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902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7102475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quick way to compute the decimal value of the number 10000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is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 descr="2 to the power of 4 or 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42666"/>
              </p:ext>
            </p:extLst>
          </p:nvPr>
        </p:nvGraphicFramePr>
        <p:xfrm>
          <a:off x="7485005" y="1525006"/>
          <a:ext cx="879903" cy="35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3" imgW="596880" imgH="241200" progId="Equation.DSMT4">
                  <p:embed/>
                </p:oleObj>
              </mc:Choice>
              <mc:Fallback>
                <p:oleObj name="Equation" r:id="rId3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5005" y="1525006"/>
                        <a:ext cx="879903" cy="35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712"/>
              </p:ext>
            </p:extLst>
          </p:nvPr>
        </p:nvGraphicFramePr>
        <p:xfrm>
          <a:off x="1219200" y="20574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Decimal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Binary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77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octal to binary, start by assuming that each digit in the octal number represents three digits in the corresponding binary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Figure 4-4 The conversion of octal to binary. The conversion of octal to binary for 4 3 7 is 1 0 0, 0 1 1, 1 1 1, respectively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4338298" cy="19857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825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binary to octal, you begin at the right and factor the bits into groups of three bits each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23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hex to binary, replace each hex digit with the corresponding 4-bit binary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4-5 The conversion of hexadecimal to binary. The conversion of hexadecimal to binary for 4 3 F is 0 1 0 0, 0 0 1 1, 1 1 1 1, respectivel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291054" cy="17035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7492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binary to hex, factor the bits into groups of 4 and look up the corresponding hex digits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1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 includes a set of string operations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that make tasks like counting the words in a single sentence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easy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570" y="2192708"/>
            <a:ext cx="8415338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input(“Enter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sentence: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sentence: This sentence has no long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listOfWords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print(“There are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len(listOfWords),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“words. 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There are 6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word in listOfWords: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sum += len(word)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average word length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sum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/ len(listOfWords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average word length is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4.5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0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behaves like a function, but has a slightly different syntax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is always called with a given data value called an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957262" y="2327651"/>
            <a:ext cx="5976938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&lt;an object&gt;.&lt;method name&gt;(&lt;argument-1&gt;,..., &lt;argument-n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&gt;)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2819400"/>
            <a:ext cx="8415338" cy="226369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can expect arguments and return values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knows about the internal state of the object with which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Python, all data values are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View a complete list and documentation of string methods by entering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dir(str)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at a shell prompt; you enter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help(str.&lt;method-name&gt;) 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receive documentation on an individual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method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95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extracting a filename</a:t>
            </a:r>
            <a:r>
              <a:rPr lang="ja-JP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extension</a:t>
            </a:r>
            <a:endParaRPr lang="en-US" altLang="ja-JP" sz="1800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1933510"/>
            <a:ext cx="5892192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'my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', 'txt']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file.py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'my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', 'py']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file.html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'my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', 'html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']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398117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[−1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extracts the last element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write a general expression for obtaining any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filename</a:t>
            </a:r>
            <a:r>
              <a:rPr lang="en-I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extension, as follows: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762000" y="4994651"/>
            <a:ext cx="2014538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filename.split</a:t>
            </a:r>
            <a:r>
              <a:rPr lang="en-US" sz="1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('.')[</a:t>
            </a:r>
            <a:r>
              <a:rPr lang="en-US" sz="1800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−</a:t>
            </a:r>
            <a:r>
              <a:rPr lang="en-US" sz="1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42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508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4.5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Use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string methods to manipulate strings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4.6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Open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for output and write strings or numbers to the file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4.7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Open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for input and read strings or numbers from the file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  <a:ea typeface="ＭＳ Ｐゴシック" panose="020B0600070205080204" pitchFamily="34" charset="-128"/>
              </a:rPr>
              <a:t>4.8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Use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library functions to access and navigate a file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437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software object that stores data on permanent medium such as disk or CD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compared to keyboard input from human user, the main advantages of taking input data from a file are: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set can be much larger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input much more quickly and with less chance of error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used repeatedly with the same program or with different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918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 and Their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Using a text editor such as Notepad or TextEdit, you can create, view, and save data in a text file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text file containing six floating-point numbers might look like: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13346" y="2650622"/>
            <a:ext cx="20145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34.6 22.33 66.75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77.12 21.44 </a:t>
            </a:r>
            <a:r>
              <a:rPr lang="en-US" dirty="0" smtClean="0">
                <a:solidFill>
                  <a:schemeClr val="tx1"/>
                </a:solidFill>
              </a:rPr>
              <a:t>99.01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3406119"/>
            <a:ext cx="6900332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All data output to or input from a text file must be strings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Number must be converted to string before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output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9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can be output to a text file using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file for output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2357824"/>
            <a:ext cx="8415338" cy="120648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", 'w')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file does not exist, it is created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it already exists, Python opens it; when data are written to the file and the file is closed, any data previously existing in the file are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erased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306" y="3700330"/>
            <a:ext cx="5350694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statement writes two line of text to the file: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72586" y="4038600"/>
            <a:ext cx="4986338" cy="709425"/>
          </a:xfrm>
        </p:spPr>
        <p:txBody>
          <a:bodyPr/>
          <a:lstStyle/>
          <a:p>
            <a:pPr marL="228600" lvl="1" indent="0">
              <a:buClr>
                <a:srgbClr val="007FA9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f.write("First line.\nSecond line.\n")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all outputs are finished, close the file: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601133" y="4809146"/>
            <a:ext cx="1303867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f.close()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970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Numbers to a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4190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expects a string as an argument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types of data must first be converted to strings before being written to output file (e.g., using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Code segment that illustrates the output of integers to a text file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98224" y="3022362"/>
            <a:ext cx="6298830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random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‘w’)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range(500):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random.randint(1, 500)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f.write(str(number) + ‘\n’)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f.close()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909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open a file for input in a manner similar to opening a file for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output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1870102"/>
            <a:ext cx="8415338" cy="86639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”, ‘r’)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the path name is not accessible from the current working directory, Python raises an error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64754" y="29489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There are several ways to read data from a file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method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30570" y="368983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 = f.read()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‘First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line.\nSecond line.\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print(text)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57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After input is finished,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an empty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string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13346" y="1855152"/>
            <a:ext cx="8415338" cy="131574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", 'r')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4290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code segment inputs lines of text with readline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9116" y="3759438"/>
            <a:ext cx="8415338" cy="210519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open(“my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‘r’)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= f.readline()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line ==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”: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757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</a:t>
            </a:r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>
                <a:solidFill>
                  <a:schemeClr val="tx1"/>
                </a:solidFill>
              </a:rPr>
              <a:t>representations of integers and floating-point numbers can be converted to the </a:t>
            </a:r>
            <a:r>
              <a:rPr lang="en-US" dirty="0" smtClean="0">
                <a:solidFill>
                  <a:schemeClr val="tx1"/>
                </a:solidFill>
              </a:rPr>
              <a:t>numbers by </a:t>
            </a:r>
            <a:r>
              <a:rPr lang="en-US" dirty="0">
                <a:solidFill>
                  <a:schemeClr val="tx1"/>
                </a:solidFill>
              </a:rPr>
              <a:t>using the functions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217632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open(“integers.txt”, ‘r’)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= line.strip()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sum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88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next code segment modifies the previous one to handle integers separated by spaces and/or newlines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2234724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open(“integers.txt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‘r’)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wordlist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int(word)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sum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08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40312"/>
              </p:ext>
            </p:extLst>
          </p:nvPr>
        </p:nvGraphicFramePr>
        <p:xfrm>
          <a:off x="1447800" y="1905000"/>
          <a:ext cx="6096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open(filename, mode)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 file at the given filename and returns a file object. The mode can be ‘r’, ‘w’, ‘rw’, or ‘a’. The last two values mean read/write and append.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f.close()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Closes an output file. Not needed for input files.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f.write(aString)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Outputs aString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a file.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f.read()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Inputs the contents of a file and returns them as a single string. Returns “” if the end of file is reached.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f.readline()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Inputs a line of text and returns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it as a string, including the newline. Returns “” if the end of file is reached.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986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2209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The complete set of directories and files forms a tree-like structure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With a single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root directory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at the top and branches down to nested files and subdirectories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You can access any other file or directory by using a </a:t>
            </a:r>
            <a:r>
              <a:rPr lang="en-US" b="1" dirty="0" smtClean="0">
                <a:solidFill>
                  <a:schemeClr val="tx1"/>
                </a:solidFill>
              </a:rPr>
              <a:t>pathname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When the chain starts with the root directory, it’s called an </a:t>
            </a:r>
            <a:r>
              <a:rPr lang="en-US" b="1" dirty="0" smtClean="0">
                <a:solidFill>
                  <a:schemeClr val="tx1"/>
                </a:solidFill>
              </a:rPr>
              <a:t>absolute pathname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When chain starts from the current working directory, it’s called a </a:t>
            </a:r>
            <a:r>
              <a:rPr lang="en-US" b="1" dirty="0" smtClean="0">
                <a:solidFill>
                  <a:schemeClr val="tx1"/>
                </a:solidFill>
              </a:rPr>
              <a:t>relative pathname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4-6 Ay portion of a system. The different level of directories linked to the target directory. Lambert k is linked to parent, which forks into three directories, my file dot t x t, current, and sibling. Current further branches out into two directories, my file dot t x t, and child. Child links to my file dot t x t. Sibling links to my file dot t x 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20048"/>
            <a:ext cx="2332986" cy="249805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6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5532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Characters and Substrings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this section, we examine the internal structure of a string more closely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will learn how to extract portions of a string called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substrings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064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771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To open files named myfile.txt in the child, parent, and sibling directories, where current is the current working directory, you could use relative pathnames: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523146"/>
            <a:ext cx="8415338" cy="94333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hild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open("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child/my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arent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open("../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ibling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open("../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sibling/my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", 'r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')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7211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Pathname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Target Directory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myfile.txt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child/myfile.txt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../myfile.txt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../sibling/myfile.txt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sibling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73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designing Python programs that interact with files,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it’s 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good idea to include error recovery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example, before attempting to open a file for input, you should check to see if file exists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Function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os.path.exists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supports this checking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To print all of the names of files in the current working directory with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.py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extension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530" y="4022887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currentDirectoryPath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s.get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w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listOfFileNames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s.list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dir(currentDirectoryPath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name in listofFileNames: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“.py”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 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print(name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67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(4 of 5)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06264"/>
              </p:ext>
            </p:extLst>
          </p:nvPr>
        </p:nvGraphicFramePr>
        <p:xfrm>
          <a:off x="1524000" y="13970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 Module Function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dir(path)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current working directory to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cwd()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the path of the current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list dir(path)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a list of the names in directory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named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mk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dir(path)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Creates a new directory named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and places it in the current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Removes the file named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rename(old, new)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Renames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file or directory named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old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rmdir(path)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Removes the directory named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 variable that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holds the separator character (‘/’ or ‘\’) of the current file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2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(5 of 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8506"/>
              </p:ext>
            </p:extLst>
          </p:nvPr>
        </p:nvGraphicFramePr>
        <p:xfrm>
          <a:off x="1597682" y="1981200"/>
          <a:ext cx="6096000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s.path Module Function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exists(path)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True if path exists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dir(path)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True if path names a directory and False otherwise.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file(path)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True if path names a file and False otherwise.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getsize(path)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size of the object names by path in bytes.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normcase(path)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Converts path to a pathname appropriate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for the current file system; for example, converts forward slashes to backslashes and letters to lowercase on a Windows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774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4701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sequence of zero or more characters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The len function returns the number of characters in its string argument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A string is an immutable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operator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[]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access a character at a given position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also be used for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[&lt;start&gt;:&lt;end&gt;]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operator is used to detect the presence or absence of a substring in a string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Method: operation that is used with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string type includes many useful methods for use with string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objects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a software object that allows a program to transfer data to and from permanent storage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 is used to open a connection to a text file for input or output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Some useful methods: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readline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loop treats an input file as a sequence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 each pass through the loop, the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loop</a:t>
            </a:r>
            <a:r>
              <a:rPr lang="en-I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variable is bound to a line of text read from the 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file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Structure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 integer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can’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be factored into more primitive parts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 </a:t>
            </a:r>
            <a:r>
              <a:rPr lang="en-US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data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structure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structure: Consists of smaller pieces of data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String</a:t>
            </a:r>
            <a:r>
              <a:rPr lang="en-I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length: Number of characters it contains (0+)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len </a:t>
            </a:r>
            <a:r>
              <a:rPr lang="en-US" dirty="0" smtClean="0">
                <a:solidFill>
                  <a:schemeClr val="tx1"/>
                </a:solidFill>
              </a:rPr>
              <a:t>function returns the string’s length, which is the number of characters it contains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076" y="3759438"/>
            <a:ext cx="8415338" cy="105259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len(“Hi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there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!”)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5" name="Picture 4" descr="Figure 4-1 Characters and their positions in a string. The positions of the characters in the string, hi there exclamation point, are: H, 0; i, 1; space, 2; t, 3; h, 4; e, 5; r, 6; e, 7; exclamation point, 8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1" y="4898646"/>
            <a:ext cx="3724609" cy="126585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25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form of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754" y="1905000"/>
            <a:ext cx="8415338" cy="680186"/>
          </a:xfrm>
        </p:spPr>
        <p:txBody>
          <a:bodyPr/>
          <a:lstStyle/>
          <a:p>
            <a:pPr marL="0" indent="358775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&lt;a string&gt;[&lt;an integer expression&gt;]</a:t>
            </a:r>
            <a:endParaRPr lang="en-US" sz="16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Example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47214" y="2615724"/>
            <a:ext cx="8415338" cy="3508653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“Alan Turing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name[0] # Examine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‘A’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name[3] # Examine the fourth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name[len(name)] # Oops! An index error!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Traceback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File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“&lt;std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in&gt;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IndexError: string index out of range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 − 1] # Examine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name[−l] # Shorthand for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name[−2] # Shorthand for next to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65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is useful when you want to use the positions as well as the characters in a string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 a count-controlled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loop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438" y="2598637"/>
            <a:ext cx="8415338" cy="280692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data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“Hi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there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!”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range(len(data)):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print(index, data[index])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0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 i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3 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4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6 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7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8 !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67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Slicing for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18801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Python</a:t>
            </a:r>
            <a:r>
              <a:rPr lang="en-I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can be used to obtain a substring through a process called 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Place a colon 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 in the subscript; an integer value can appear on either side of the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colon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21892" y="2810372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“myfile.txt”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The entire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name[0:1] #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‘m’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name[0:2] # The first two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‘my’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name[:len(name)] # The entire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[−3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:] # The last three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‘txt’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name[2:6] # Drill to extract 'file'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‘file’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7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for a Substring with the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used with strings, the left operand of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a target substring and the right operand is the string to be searched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target string is somewhere in search string, 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False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This code segment traverses a list of filenames and prints just the filenames that have a .txt 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3302951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fileList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[“myfile.txt”, “myprogram.exe”, “yourfile.txt”]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fileName in fileList: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“.txt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 fileName: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print(fileName)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our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173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a6b96ac6a4f6abc0b795a816308d74f837cbe8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19417</TotalTime>
  <Words>5618</Words>
  <Application>Microsoft Office PowerPoint</Application>
  <PresentationFormat>On-screen Show (4:3)</PresentationFormat>
  <Paragraphs>513</Paragraphs>
  <Slides>45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Courier New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Accessing Characters and Substrings in Strings</vt:lpstr>
      <vt:lpstr>The Structure of Strings</vt:lpstr>
      <vt:lpstr>The Subscript Operator (1 of 2)</vt:lpstr>
      <vt:lpstr>The Subscript Operator (2 of 2)</vt:lpstr>
      <vt:lpstr>Slicing for Substrings</vt:lpstr>
      <vt:lpstr>Testing for a Substring with the in Operator</vt:lpstr>
      <vt:lpstr>Data Encryption (1 of 6)</vt:lpstr>
      <vt:lpstr>Data Encryption (2 of 6)</vt:lpstr>
      <vt:lpstr>Data Encryption (3 of 6)</vt:lpstr>
      <vt:lpstr>Data Encryption (4 of 6)</vt:lpstr>
      <vt:lpstr>Data Encryption (5 of 6)</vt:lpstr>
      <vt:lpstr>Data Encryption (6 of 6)</vt:lpstr>
      <vt:lpstr>Strings and Number Systems (1 of 2)</vt:lpstr>
      <vt:lpstr>Strings and Number Systems (2 of 2)</vt:lpstr>
      <vt:lpstr>The Positional System for Representing Numbers</vt:lpstr>
      <vt:lpstr>Converting Binary to Decimal (1 of 2)</vt:lpstr>
      <vt:lpstr>Converting Binary to Decimal (2 of 2)</vt:lpstr>
      <vt:lpstr>Converting Decimal to Binary (1 of 3)</vt:lpstr>
      <vt:lpstr>Converting Decimal to Binary (2 of 3)</vt:lpstr>
      <vt:lpstr>Converting Decimal to Binary (3 of 3)</vt:lpstr>
      <vt:lpstr>Conversion Shortcuts</vt:lpstr>
      <vt:lpstr>Octal and Hexadecimal Numbers (1 of 2)</vt:lpstr>
      <vt:lpstr>Octal and Hexadecimal Numbers (2 of 2)</vt:lpstr>
      <vt:lpstr>String Methods (1 of 3)</vt:lpstr>
      <vt:lpstr>String Methods (2 of 3)</vt:lpstr>
      <vt:lpstr>String Methods (3 of 3)</vt:lpstr>
      <vt:lpstr>Text Files</vt:lpstr>
      <vt:lpstr>Text Files and Their Format</vt:lpstr>
      <vt:lpstr>Writing Text to a File</vt:lpstr>
      <vt:lpstr>Writing Numbers to a File</vt:lpstr>
      <vt:lpstr>Reading Text from a File (1 of 2)</vt:lpstr>
      <vt:lpstr>Reading Text from a File (2 of 2)</vt:lpstr>
      <vt:lpstr>Reading Numbers from a File (1 of 3)</vt:lpstr>
      <vt:lpstr>Reading Numbers from a File (2 of 3)</vt:lpstr>
      <vt:lpstr>Reading Numbers from a File (3 of 3)</vt:lpstr>
      <vt:lpstr>Accessing and Manipulating Files and Directories on Disk (1 of 5)</vt:lpstr>
      <vt:lpstr>Accessing and Manipulating Files and Directories on Disk (2 of 5)</vt:lpstr>
      <vt:lpstr>Accessing and Manipulating Files and Directories on Disk (3 of 5)</vt:lpstr>
      <vt:lpstr>Accessing and Manipulating Files and Directories on Disk (4 of 5)</vt:lpstr>
      <vt:lpstr>Accessing and Manipulating Files and Directories on Disk (5 of 5)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Dasthakeerbasha, A</cp:lastModifiedBy>
  <cp:revision>901</cp:revision>
  <cp:lastPrinted>2010-11-12T17:54:40Z</cp:lastPrinted>
  <dcterms:created xsi:type="dcterms:W3CDTF">2007-02-15T20:50:52Z</dcterms:created>
  <dcterms:modified xsi:type="dcterms:W3CDTF">2017-10-10T10:50:39Z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