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8"/>
  </p:notesMasterIdLst>
  <p:handoutMasterIdLst>
    <p:handoutMasterId r:id="rId59"/>
  </p:handoutMasterIdLst>
  <p:sldIdLst>
    <p:sldId id="256" r:id="rId2"/>
    <p:sldId id="257" r:id="rId3"/>
    <p:sldId id="354" r:id="rId4"/>
    <p:sldId id="355" r:id="rId5"/>
    <p:sldId id="356" r:id="rId6"/>
    <p:sldId id="405" r:id="rId7"/>
    <p:sldId id="358" r:id="rId8"/>
    <p:sldId id="359" r:id="rId9"/>
    <p:sldId id="360" r:id="rId10"/>
    <p:sldId id="361" r:id="rId11"/>
    <p:sldId id="362" r:id="rId12"/>
    <p:sldId id="363" r:id="rId13"/>
    <p:sldId id="365" r:id="rId14"/>
    <p:sldId id="364"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4" r:id="rId53"/>
    <p:sldId id="403" r:id="rId54"/>
    <p:sldId id="307" r:id="rId55"/>
    <p:sldId id="308" r:id="rId56"/>
    <p:sldId id="309" r:id="rId57"/>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43" autoAdjust="0"/>
  </p:normalViewPr>
  <p:slideViewPr>
    <p:cSldViewPr>
      <p:cViewPr varScale="1">
        <p:scale>
          <a:sx n="96" d="100"/>
          <a:sy n="96" d="100"/>
        </p:scale>
        <p:origin x="366" y="90"/>
      </p:cViewPr>
      <p:guideLst>
        <p:guide orient="horz" pos="2160"/>
        <p:guide pos="2880"/>
      </p:guideLst>
    </p:cSldViewPr>
  </p:slideViewPr>
  <p:outlineViewPr>
    <p:cViewPr>
      <p:scale>
        <a:sx n="33" d="100"/>
        <a:sy n="33" d="100"/>
      </p:scale>
      <p:origin x="0" y="-181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10/9/2017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10/9/2017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77080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29159107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9467" y="33114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61889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1000" y="2529418"/>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15395" y="3581400"/>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153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1000" y="2529418"/>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15395" y="3581400"/>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440266" y="454659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483128" y="5486400"/>
            <a:ext cx="8415338" cy="45482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339683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64782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1"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60" r:id="rId4"/>
    <p:sldLayoutId id="2147483757" r:id="rId5"/>
    <p:sldLayoutId id="2147483759" r:id="rId6"/>
    <p:sldLayoutId id="2147483758" r:id="rId7"/>
    <p:sldLayoutId id="2147483755" r:id="rId8"/>
    <p:sldLayoutId id="2147483756" r:id="rId9"/>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Chapter 7</a:t>
            </a:r>
          </a:p>
          <a:p>
            <a:pPr marL="0" indent="0" algn="ctr">
              <a:buNone/>
            </a:pPr>
            <a:r>
              <a:rPr lang="en-US" sz="2200" dirty="0">
                <a:solidFill>
                  <a:schemeClr val="tx1"/>
                </a:solidFill>
                <a:latin typeface="Arial" panose="020B0604020202020204" pitchFamily="34" charset="0"/>
                <a:cs typeface="Arial" panose="020B0604020202020204" pitchFamily="34" charset="0"/>
              </a:rPr>
              <a:t>Simple Graphics and Image Processing</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Setting Up a turtle.cfg File and Running </a:t>
            </a:r>
            <a:r>
              <a:rPr lang="en-US" sz="2800" b="1" dirty="0" smtClean="0">
                <a:solidFill>
                  <a:srgbClr val="0080A9"/>
                </a:solidFill>
                <a:latin typeface="Arial" panose="020B0604020202020204" pitchFamily="34" charset="0"/>
                <a:cs typeface="Arial" panose="020B0604020202020204" pitchFamily="34" charset="0"/>
              </a:rPr>
              <a:t>I</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D</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L</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E</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1418850"/>
          </a:xfrm>
        </p:spPr>
        <p:txBody>
          <a:bodyPr/>
          <a:lstStyle/>
          <a:p>
            <a:pPr>
              <a:buClr>
                <a:srgbClr val="007FA9"/>
              </a:buClr>
            </a:pPr>
            <a:r>
              <a:rPr lang="en-US" dirty="0" smtClean="0">
                <a:solidFill>
                  <a:schemeClr val="tx1"/>
                </a:solidFill>
              </a:rPr>
              <a:t>Turtle graphics configuration file (turtle.cfg)</a:t>
            </a:r>
          </a:p>
          <a:p>
            <a:pPr lvl="1">
              <a:buClr>
                <a:srgbClr val="007FA9"/>
              </a:buClr>
            </a:pPr>
            <a:r>
              <a:rPr lang="en-US" dirty="0" smtClean="0">
                <a:solidFill>
                  <a:schemeClr val="tx1"/>
                </a:solidFill>
              </a:rPr>
              <a:t>Contains initial settings of several attributes of </a:t>
            </a:r>
            <a:r>
              <a:rPr lang="en-US" b="1" dirty="0" smtClean="0">
                <a:solidFill>
                  <a:schemeClr val="tx1"/>
                </a:solidFill>
              </a:rPr>
              <a:t>Turtle</a:t>
            </a:r>
            <a:r>
              <a:rPr lang="en-US" dirty="0" smtClean="0">
                <a:solidFill>
                  <a:schemeClr val="tx1"/>
                </a:solidFill>
              </a:rPr>
              <a:t>, </a:t>
            </a:r>
            <a:r>
              <a:rPr lang="en-US" b="1" dirty="0" smtClean="0">
                <a:solidFill>
                  <a:schemeClr val="tx1"/>
                </a:solidFill>
              </a:rPr>
              <a:t>Screen</a:t>
            </a:r>
            <a:r>
              <a:rPr lang="en-US" dirty="0" smtClean="0">
                <a:solidFill>
                  <a:schemeClr val="tx1"/>
                </a:solidFill>
              </a:rPr>
              <a:t>, and </a:t>
            </a:r>
            <a:r>
              <a:rPr lang="en-US" b="1" dirty="0" smtClean="0">
                <a:solidFill>
                  <a:schemeClr val="tx1"/>
                </a:solidFill>
              </a:rPr>
              <a:t>Canvas </a:t>
            </a:r>
            <a:r>
              <a:rPr lang="en-US" dirty="0" smtClean="0">
                <a:solidFill>
                  <a:schemeClr val="tx1"/>
                </a:solidFill>
              </a:rPr>
              <a:t>objects</a:t>
            </a:r>
          </a:p>
          <a:p>
            <a:pPr lvl="1">
              <a:buClr>
                <a:srgbClr val="007FA9"/>
              </a:buClr>
            </a:pPr>
            <a:r>
              <a:rPr lang="en-US" dirty="0" smtClean="0">
                <a:solidFill>
                  <a:schemeClr val="tx1"/>
                </a:solidFill>
              </a:rPr>
              <a:t>Python creates default settings for these attributes</a:t>
            </a:r>
          </a:p>
          <a:p>
            <a:pPr>
              <a:buClr>
                <a:srgbClr val="007FA9"/>
              </a:buClr>
            </a:pPr>
            <a:r>
              <a:rPr lang="en-US" dirty="0" smtClean="0">
                <a:solidFill>
                  <a:schemeClr val="tx1"/>
                </a:solidFill>
              </a:rPr>
              <a:t>The attributes in the file used for most of out examples are:</a:t>
            </a:r>
          </a:p>
        </p:txBody>
      </p:sp>
      <p:sp>
        <p:nvSpPr>
          <p:cNvPr id="6" name="Content Placeholder 5"/>
          <p:cNvSpPr>
            <a:spLocks noGrp="1"/>
          </p:cNvSpPr>
          <p:nvPr>
            <p:ph idx="11"/>
          </p:nvPr>
        </p:nvSpPr>
        <p:spPr>
          <a:xfrm>
            <a:off x="398092" y="3072210"/>
            <a:ext cx="3733800" cy="1286891"/>
          </a:xfrm>
        </p:spPr>
        <p:txBody>
          <a:bodyPr/>
          <a:lstStyle/>
          <a:p>
            <a:pPr marL="228600" lvl="1" indent="0">
              <a:buNone/>
            </a:pPr>
            <a:r>
              <a:rPr lang="en-US" b="1" dirty="0">
                <a:solidFill>
                  <a:schemeClr val="tx1"/>
                </a:solidFill>
                <a:cs typeface="Courier New" panose="02070309020205020404" pitchFamily="49" charset="0"/>
              </a:rPr>
              <a:t>width = 300</a:t>
            </a:r>
          </a:p>
          <a:p>
            <a:pPr marL="228600" lvl="1" indent="0">
              <a:buNone/>
            </a:pPr>
            <a:r>
              <a:rPr lang="en-US" b="1" dirty="0">
                <a:solidFill>
                  <a:schemeClr val="tx1"/>
                </a:solidFill>
                <a:cs typeface="Courier New" panose="02070309020205020404" pitchFamily="49" charset="0"/>
              </a:rPr>
              <a:t>height = 200</a:t>
            </a:r>
          </a:p>
          <a:p>
            <a:pPr marL="228600" lvl="1" indent="0">
              <a:buNone/>
            </a:pPr>
            <a:r>
              <a:rPr lang="en-US" b="1" dirty="0" smtClean="0">
                <a:solidFill>
                  <a:schemeClr val="tx1"/>
                </a:solidFill>
                <a:cs typeface="Courier New" panose="02070309020205020404" pitchFamily="49" charset="0"/>
              </a:rPr>
              <a:t>using_I</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E </a:t>
            </a:r>
            <a:r>
              <a:rPr lang="en-US" b="1" dirty="0">
                <a:solidFill>
                  <a:schemeClr val="tx1"/>
                </a:solidFill>
                <a:cs typeface="Courier New" panose="02070309020205020404" pitchFamily="49" charset="0"/>
              </a:rPr>
              <a:t>= True</a:t>
            </a:r>
          </a:p>
          <a:p>
            <a:pPr marL="228600" lvl="1" indent="0">
              <a:buNone/>
            </a:pPr>
            <a:r>
              <a:rPr lang="en-US" b="1" dirty="0">
                <a:solidFill>
                  <a:schemeClr val="tx1"/>
                </a:solidFill>
                <a:cs typeface="Courier New" panose="02070309020205020404" pitchFamily="49" charset="0"/>
              </a:rPr>
              <a:t>colormode = </a:t>
            </a:r>
            <a:r>
              <a:rPr lang="en-US" b="1" dirty="0" smtClean="0">
                <a:solidFill>
                  <a:schemeClr val="tx1"/>
                </a:solidFill>
                <a:cs typeface="Courier New" panose="02070309020205020404" pitchFamily="49" charset="0"/>
              </a:rPr>
              <a:t>255</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64119" y="4562749"/>
            <a:ext cx="8415338" cy="635943"/>
          </a:xfrm>
        </p:spPr>
        <p:txBody>
          <a:bodyPr/>
          <a:lstStyle/>
          <a:p>
            <a:pPr>
              <a:buClr>
                <a:srgbClr val="007FA9"/>
              </a:buClr>
            </a:pPr>
            <a:r>
              <a:rPr lang="en-US" dirty="0">
                <a:solidFill>
                  <a:schemeClr val="tx1"/>
                </a:solidFill>
                <a:cs typeface="Courier New" panose="02070309020205020404" pitchFamily="49" charset="0"/>
              </a:rPr>
              <a:t>To create a file with these settings:</a:t>
            </a:r>
          </a:p>
          <a:p>
            <a:pPr lvl="1">
              <a:buClr>
                <a:srgbClr val="007FA9"/>
              </a:buClr>
            </a:pPr>
            <a:r>
              <a:rPr lang="en-US" dirty="0">
                <a:solidFill>
                  <a:schemeClr val="tx1"/>
                </a:solidFill>
                <a:cs typeface="Courier New" panose="02070309020205020404" pitchFamily="49" charset="0"/>
              </a:rPr>
              <a:t>Open a text editor, enter the settings, and save the file as </a:t>
            </a:r>
            <a:r>
              <a:rPr lang="en-US" b="1" dirty="0" smtClean="0">
                <a:solidFill>
                  <a:schemeClr val="tx1"/>
                </a:solidFill>
                <a:cs typeface="Courier New" panose="02070309020205020404" pitchFamily="49" charset="0"/>
              </a:rPr>
              <a:t>turtle.cfg</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4272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(1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1477328"/>
          </a:xfrm>
        </p:spPr>
        <p:txBody>
          <a:bodyPr/>
          <a:lstStyle/>
          <a:p>
            <a:pPr>
              <a:buClr>
                <a:srgbClr val="007FA9"/>
              </a:buClr>
            </a:pPr>
            <a:r>
              <a:rPr lang="en-US" dirty="0">
                <a:solidFill>
                  <a:schemeClr val="tx1"/>
                </a:solidFill>
              </a:rPr>
              <a:t>Before you apply any methods to an object, you must create the object (i.e., an </a:t>
            </a:r>
            <a:r>
              <a:rPr lang="en-US" b="1" dirty="0">
                <a:solidFill>
                  <a:schemeClr val="tx1"/>
                </a:solidFill>
              </a:rPr>
              <a:t>instance </a:t>
            </a:r>
            <a:r>
              <a:rPr lang="en-US" dirty="0">
                <a:solidFill>
                  <a:schemeClr val="tx1"/>
                </a:solidFill>
              </a:rPr>
              <a:t>of)</a:t>
            </a:r>
          </a:p>
          <a:p>
            <a:pPr>
              <a:buClr>
                <a:srgbClr val="007FA9"/>
              </a:buClr>
            </a:pPr>
            <a:r>
              <a:rPr lang="en-US" b="1" dirty="0">
                <a:solidFill>
                  <a:schemeClr val="tx1"/>
                </a:solidFill>
              </a:rPr>
              <a:t>Instantiation:</a:t>
            </a:r>
            <a:r>
              <a:rPr lang="en-US" dirty="0">
                <a:solidFill>
                  <a:schemeClr val="tx1"/>
                </a:solidFill>
              </a:rPr>
              <a:t> Process of creating an object</a:t>
            </a:r>
          </a:p>
          <a:p>
            <a:pPr>
              <a:buClr>
                <a:srgbClr val="007FA9"/>
              </a:buClr>
            </a:pPr>
            <a:r>
              <a:rPr lang="en-US" dirty="0">
                <a:solidFill>
                  <a:schemeClr val="tx1"/>
                </a:solidFill>
              </a:rPr>
              <a:t>Use a </a:t>
            </a:r>
            <a:r>
              <a:rPr lang="en-US" b="1" dirty="0">
                <a:solidFill>
                  <a:schemeClr val="tx1"/>
                </a:solidFill>
              </a:rPr>
              <a:t>constructor </a:t>
            </a:r>
            <a:r>
              <a:rPr lang="en-US" dirty="0">
                <a:solidFill>
                  <a:schemeClr val="tx1"/>
                </a:solidFill>
              </a:rPr>
              <a:t>to instantiate an object</a:t>
            </a:r>
            <a:r>
              <a:rPr lang="en-US" dirty="0" smtClean="0">
                <a:solidFill>
                  <a:schemeClr val="tx1"/>
                </a:solidFill>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533400" y="3065092"/>
            <a:ext cx="5029200"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&lt;variable name&gt; = &lt;class name&gt;(&lt;any arguments</a:t>
            </a:r>
            <a:r>
              <a:rPr lang="en-US" b="1" dirty="0" smtClean="0">
                <a:solidFill>
                  <a:schemeClr val="tx1"/>
                </a:solidFill>
                <a:cs typeface="Courier New" panose="02070309020205020404" pitchFamily="49" charset="0"/>
              </a:rPr>
              <a:t>&gt;)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72665" y="3458504"/>
            <a:ext cx="8415338" cy="292388"/>
          </a:xfrm>
        </p:spPr>
        <p:txBody>
          <a:bodyPr/>
          <a:lstStyle/>
          <a:p>
            <a:pPr>
              <a:buClr>
                <a:srgbClr val="007FA9"/>
              </a:buClr>
            </a:pPr>
            <a:r>
              <a:rPr lang="en-US" dirty="0">
                <a:solidFill>
                  <a:schemeClr val="tx1"/>
                </a:solidFill>
              </a:rPr>
              <a:t>To instantiate the </a:t>
            </a:r>
            <a:r>
              <a:rPr lang="en-US" b="1" dirty="0">
                <a:solidFill>
                  <a:schemeClr val="tx1"/>
                </a:solidFill>
                <a:cs typeface="Courier New" panose="02070309020205020404" pitchFamily="49" charset="0"/>
              </a:rPr>
              <a:t>Turtle</a:t>
            </a:r>
            <a:r>
              <a:rPr lang="en-US" dirty="0">
                <a:solidFill>
                  <a:schemeClr val="tx1"/>
                </a:solidFill>
              </a:rPr>
              <a:t> class</a:t>
            </a:r>
            <a:r>
              <a:rPr lang="en-US" dirty="0" smtClean="0">
                <a:solidFill>
                  <a:schemeClr val="tx1"/>
                </a:solidFill>
              </a:rPr>
              <a:t>:</a:t>
            </a:r>
            <a:endParaRPr lang="en-US" dirty="0">
              <a:solidFill>
                <a:schemeClr val="tx1"/>
              </a:solidFill>
            </a:endParaRPr>
          </a:p>
        </p:txBody>
      </p:sp>
      <p:sp>
        <p:nvSpPr>
          <p:cNvPr id="8" name="Content Placeholder 7"/>
          <p:cNvSpPr>
            <a:spLocks noGrp="1"/>
          </p:cNvSpPr>
          <p:nvPr>
            <p:ph idx="13"/>
          </p:nvPr>
        </p:nvSpPr>
        <p:spPr>
          <a:xfrm>
            <a:off x="388990" y="3792908"/>
            <a:ext cx="3445934" cy="946798"/>
          </a:xfrm>
        </p:spPr>
        <p:txBody>
          <a:bodyPr/>
          <a:lstStyle/>
          <a:p>
            <a:pPr marL="228600" lvl="1" indent="0">
              <a:buNone/>
            </a:pPr>
            <a:r>
              <a:rPr lang="en-US" b="1" dirty="0">
                <a:solidFill>
                  <a:schemeClr val="tx1"/>
                </a:solidFill>
                <a:cs typeface="Courier New" panose="02070309020205020404" pitchFamily="49" charset="0"/>
              </a:rPr>
              <a:t>&gt;&gt;&gt; from turtle import </a:t>
            </a:r>
            <a:r>
              <a:rPr lang="en-US" b="1" dirty="0" smtClean="0">
                <a:solidFill>
                  <a:schemeClr val="tx1"/>
                </a:solidFill>
                <a:cs typeface="Courier New" panose="02070309020205020404" pitchFamily="49" charset="0"/>
              </a:rPr>
              <a:t>Turtle</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&gt;&gt;&gt; t = Turtle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0556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8674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(2 of 3)</a:t>
            </a:r>
            <a:endParaRPr lang="en-US" sz="2800" b="1" dirty="0">
              <a:solidFill>
                <a:srgbClr val="0080A9"/>
              </a:solidFill>
              <a:latin typeface="Arial" panose="020B0604020202020204" pitchFamily="34" charset="0"/>
              <a:cs typeface="Arial" panose="020B0604020202020204" pitchFamily="34" charset="0"/>
            </a:endParaRPr>
          </a:p>
        </p:txBody>
      </p:sp>
      <p:pic>
        <p:nvPicPr>
          <p:cNvPr id="5" name="Picture 4" descr="Figure 7-1 Drawing window for a turt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219200"/>
            <a:ext cx="3686556" cy="3322515"/>
          </a:xfrm>
          <a:prstGeom prst="rect">
            <a:avLst/>
          </a:prstGeom>
        </p:spPr>
      </p:pic>
      <p:sp>
        <p:nvSpPr>
          <p:cNvPr id="3" name="Content Placeholder 2"/>
          <p:cNvSpPr>
            <a:spLocks noGrp="1"/>
          </p:cNvSpPr>
          <p:nvPr>
            <p:ph idx="4294967295"/>
          </p:nvPr>
        </p:nvSpPr>
        <p:spPr>
          <a:xfrm>
            <a:off x="373062" y="4876800"/>
            <a:ext cx="8415338" cy="1031051"/>
          </a:xfrm>
        </p:spPr>
        <p:txBody>
          <a:bodyPr/>
          <a:lstStyle/>
          <a:p>
            <a:pPr>
              <a:buClr>
                <a:srgbClr val="007FA9"/>
              </a:buClr>
            </a:pPr>
            <a:r>
              <a:rPr lang="en-US" dirty="0">
                <a:solidFill>
                  <a:schemeClr val="tx1"/>
                </a:solidFill>
              </a:rPr>
              <a:t>To close a turtle’s window, click its close box</a:t>
            </a:r>
          </a:p>
          <a:p>
            <a:pPr>
              <a:buClr>
                <a:srgbClr val="007FA9"/>
              </a:buClr>
            </a:pPr>
            <a:r>
              <a:rPr lang="en-US" dirty="0">
                <a:solidFill>
                  <a:schemeClr val="tx1"/>
                </a:solidFill>
              </a:rPr>
              <a:t>Attempting to manipulate a turtle whose window has been closed raises an error</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2393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722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(3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403042" y="1143000"/>
            <a:ext cx="8415338" cy="2576090"/>
          </a:xfrm>
        </p:spPr>
        <p:txBody>
          <a:bodyPr/>
          <a:lstStyle/>
          <a:p>
            <a:pPr marL="228600" lvl="1" indent="0">
              <a:spcBef>
                <a:spcPts val="0"/>
              </a:spcBef>
              <a:buNone/>
            </a:pPr>
            <a:r>
              <a:rPr lang="en-US" sz="1600" b="1" dirty="0">
                <a:solidFill>
                  <a:schemeClr val="tx1"/>
                </a:solidFill>
                <a:cs typeface="Courier New" panose="02070309020205020404" pitchFamily="49" charset="0"/>
              </a:rPr>
              <a:t>&gt;&gt;&gt; t.width(2)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For bolder lines</a:t>
            </a:r>
          </a:p>
          <a:p>
            <a:pPr marL="228600" lvl="1" indent="0">
              <a:spcBef>
                <a:spcPts val="0"/>
              </a:spcBef>
              <a:buNone/>
            </a:pPr>
            <a:r>
              <a:rPr lang="en-US" sz="1600" b="1" dirty="0">
                <a:solidFill>
                  <a:schemeClr val="tx1"/>
                </a:solidFill>
                <a:cs typeface="Courier New" panose="02070309020205020404" pitchFamily="49" charset="0"/>
              </a:rPr>
              <a:t>&gt;&gt;&gt; t.left(90)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Turn to face north</a:t>
            </a:r>
          </a:p>
          <a:p>
            <a:pPr marL="228600" lvl="1" indent="0">
              <a:spcBef>
                <a:spcPts val="0"/>
              </a:spcBef>
              <a:buNone/>
            </a:pPr>
            <a:r>
              <a:rPr lang="en-US" sz="1600" b="1" dirty="0">
                <a:solidFill>
                  <a:schemeClr val="tx1"/>
                </a:solidFill>
                <a:cs typeface="Courier New" panose="02070309020205020404" pitchFamily="49" charset="0"/>
              </a:rPr>
              <a:t>&gt;&gt;&gt; t.forward(30</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Draw a vertical line in black</a:t>
            </a:r>
          </a:p>
          <a:p>
            <a:pPr marL="228600" lvl="1" indent="0">
              <a:spcBef>
                <a:spcPts val="0"/>
              </a:spcBef>
              <a:buNone/>
            </a:pPr>
            <a:r>
              <a:rPr lang="en-US" sz="1600" b="1" dirty="0">
                <a:solidFill>
                  <a:schemeClr val="tx1"/>
                </a:solidFill>
                <a:cs typeface="Courier New" panose="02070309020205020404" pitchFamily="49" charset="0"/>
              </a:rPr>
              <a:t>&gt;&gt;&gt; t.left(90)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Turn to face west</a:t>
            </a:r>
          </a:p>
          <a:p>
            <a:pPr marL="228600" lvl="1" indent="0">
              <a:spcBef>
                <a:spcPts val="0"/>
              </a:spcBef>
              <a:buNone/>
            </a:pPr>
            <a:r>
              <a:rPr lang="en-US" sz="1600" b="1" dirty="0">
                <a:solidFill>
                  <a:schemeClr val="tx1"/>
                </a:solidFill>
                <a:cs typeface="Courier New" panose="02070309020205020404" pitchFamily="49" charset="0"/>
              </a:rPr>
              <a:t>&gt;&gt;&gt; t.up()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Prepare to move without drawing</a:t>
            </a:r>
          </a:p>
          <a:p>
            <a:pPr marL="228600" lvl="1" indent="0">
              <a:spcBef>
                <a:spcPts val="0"/>
              </a:spcBef>
              <a:buNone/>
            </a:pPr>
            <a:r>
              <a:rPr lang="en-US" sz="1600" b="1" dirty="0">
                <a:solidFill>
                  <a:schemeClr val="tx1"/>
                </a:solidFill>
                <a:cs typeface="Courier New" panose="02070309020205020404" pitchFamily="49" charset="0"/>
              </a:rPr>
              <a:t>&gt;&gt;&gt; t.forward(10)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Move to beginning of horizontal line</a:t>
            </a:r>
          </a:p>
          <a:p>
            <a:pPr marL="228600" lvl="1" indent="0">
              <a:spcBef>
                <a:spcPts val="0"/>
              </a:spcBef>
              <a:buNone/>
            </a:pPr>
            <a:r>
              <a:rPr lang="en-US" sz="1600" b="1" dirty="0">
                <a:solidFill>
                  <a:schemeClr val="tx1"/>
                </a:solidFill>
                <a:cs typeface="Courier New" panose="02070309020205020404" pitchFamily="49" charset="0"/>
              </a:rPr>
              <a:t>&gt;&gt;&gt; t.setheading(0)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Turn to face east</a:t>
            </a:r>
          </a:p>
          <a:p>
            <a:pPr marL="228600" lvl="1" indent="0">
              <a:spcBef>
                <a:spcPts val="0"/>
              </a:spcBef>
              <a:buNone/>
            </a:pPr>
            <a:r>
              <a:rPr lang="en-US" sz="1600" b="1" dirty="0">
                <a:solidFill>
                  <a:schemeClr val="tx1"/>
                </a:solidFill>
                <a:cs typeface="Courier New" panose="02070309020205020404" pitchFamily="49" charset="0"/>
              </a:rPr>
              <a:t>&gt;&gt;&gt; t.pencolor("red")</a:t>
            </a:r>
          </a:p>
          <a:p>
            <a:pPr marL="228600" lvl="1" indent="0">
              <a:spcBef>
                <a:spcPts val="0"/>
              </a:spcBef>
              <a:buNone/>
            </a:pPr>
            <a:r>
              <a:rPr lang="en-US" sz="1600" b="1" dirty="0">
                <a:solidFill>
                  <a:schemeClr val="tx1"/>
                </a:solidFill>
                <a:cs typeface="Courier New" panose="02070309020205020404" pitchFamily="49" charset="0"/>
              </a:rPr>
              <a:t>&gt;&gt;&gt; t.down()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Prepare to draw</a:t>
            </a:r>
          </a:p>
          <a:p>
            <a:pPr marL="228600" lvl="1" indent="0">
              <a:spcBef>
                <a:spcPts val="0"/>
              </a:spcBef>
              <a:buNone/>
            </a:pPr>
            <a:r>
              <a:rPr lang="en-US" sz="1600" b="1" dirty="0">
                <a:solidFill>
                  <a:schemeClr val="tx1"/>
                </a:solidFill>
                <a:cs typeface="Courier New" panose="02070309020205020404" pitchFamily="49" charset="0"/>
              </a:rPr>
              <a:t>&gt;&gt;&gt; t.forward(20)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Draw a horizontal line in red</a:t>
            </a:r>
          </a:p>
          <a:p>
            <a:pPr marL="228600" lvl="1" indent="0">
              <a:spcBef>
                <a:spcPts val="0"/>
              </a:spcBef>
              <a:buNone/>
            </a:pPr>
            <a:r>
              <a:rPr lang="en-US" sz="1600" b="1" dirty="0">
                <a:solidFill>
                  <a:schemeClr val="tx1"/>
                </a:solidFill>
                <a:cs typeface="Courier New" panose="02070309020205020404" pitchFamily="49" charset="0"/>
              </a:rPr>
              <a:t>&gt;&gt;&gt; t.hideturtle() </a:t>
            </a:r>
            <a:r>
              <a:rPr lang="en-US" sz="1600" b="1" dirty="0" smtClean="0">
                <a:solidFill>
                  <a:schemeClr val="tx1"/>
                </a:solidFill>
                <a:cs typeface="Courier New" panose="02070309020205020404" pitchFamily="49" charset="0"/>
              </a:rPr>
              <a:t>		# </a:t>
            </a:r>
            <a:r>
              <a:rPr lang="en-US" sz="1600" b="1" dirty="0">
                <a:solidFill>
                  <a:schemeClr val="tx1"/>
                </a:solidFill>
                <a:cs typeface="Courier New" panose="02070309020205020404" pitchFamily="49" charset="0"/>
              </a:rPr>
              <a:t>Make the turtle invisible</a:t>
            </a:r>
          </a:p>
        </p:txBody>
      </p:sp>
      <p:pic>
        <p:nvPicPr>
          <p:cNvPr id="6" name="Picture 5" descr="Figure 7-2 Drawing vertical and horizontal lines for the letter T. The screenshots show the window after each line segment is drawn. It displays the drawing vertical and horizontal lines for the letter 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4666" y="3892296"/>
            <a:ext cx="5053882" cy="2183197"/>
          </a:xfrm>
          <a:prstGeom prst="rect">
            <a:avLst/>
          </a:prstGeom>
        </p:spPr>
      </p:pic>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773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(1 of 3)</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Many graphics applications use </a:t>
            </a:r>
            <a:r>
              <a:rPr lang="en-US" b="1" dirty="0">
                <a:solidFill>
                  <a:schemeClr val="tx1"/>
                </a:solidFill>
              </a:rPr>
              <a:t>vector graphics</a:t>
            </a:r>
            <a:r>
              <a:rPr lang="en-US" dirty="0">
                <a:solidFill>
                  <a:schemeClr val="tx1"/>
                </a:solidFill>
              </a:rPr>
              <a:t>, or the drawing of simple two-dimensional shapes, such as rectangles, triangles, and </a:t>
            </a:r>
            <a:r>
              <a:rPr lang="en-US" dirty="0" smtClean="0">
                <a:solidFill>
                  <a:schemeClr val="tx1"/>
                </a:solidFill>
              </a:rPr>
              <a:t>circles</a:t>
            </a:r>
          </a:p>
          <a:p>
            <a:pPr>
              <a:buClr>
                <a:srgbClr val="007FA9"/>
              </a:buClr>
            </a:pPr>
            <a:r>
              <a:rPr lang="en-US" dirty="0" smtClean="0">
                <a:solidFill>
                  <a:schemeClr val="tx1"/>
                </a:solidFill>
              </a:rPr>
              <a:t>Example code:</a:t>
            </a:r>
          </a:p>
        </p:txBody>
      </p:sp>
      <p:sp>
        <p:nvSpPr>
          <p:cNvPr id="6" name="Content Placeholder 5"/>
          <p:cNvSpPr>
            <a:spLocks noGrp="1"/>
          </p:cNvSpPr>
          <p:nvPr>
            <p:ph idx="11"/>
          </p:nvPr>
        </p:nvSpPr>
        <p:spPr>
          <a:xfrm>
            <a:off x="347530" y="2666286"/>
            <a:ext cx="5020733" cy="1392689"/>
          </a:xfrm>
        </p:spPr>
        <p:txBody>
          <a:bodyPr/>
          <a:lstStyle/>
          <a:p>
            <a:pPr marL="228600" lvl="1" indent="0">
              <a:buNone/>
            </a:pPr>
            <a:r>
              <a:rPr lang="en-US" b="1" dirty="0">
                <a:solidFill>
                  <a:schemeClr val="tx1"/>
                </a:solidFill>
                <a:cs typeface="Courier New" panose="02070309020205020404" pitchFamily="49" charset="0"/>
              </a:rPr>
              <a:t>def square(t, length</a:t>
            </a:r>
            <a:r>
              <a:rPr lang="en-US" b="1" dirty="0" smtClean="0">
                <a:solidFill>
                  <a:schemeClr val="tx1"/>
                </a:solidFill>
                <a:cs typeface="Courier New" panose="02070309020205020404" pitchFamily="49" charset="0"/>
              </a:rPr>
              <a:t>):</a:t>
            </a:r>
          </a:p>
          <a:p>
            <a:pPr marL="228600" lvl="1" indent="0">
              <a:buNone/>
            </a:pPr>
            <a:r>
              <a:rPr lang="en-US" b="1" dirty="0" smtClean="0">
                <a:solidFill>
                  <a:schemeClr val="tx1"/>
                </a:solidFill>
                <a:cs typeface="Courier New" panose="02070309020205020404" pitchFamily="49" charset="0"/>
              </a:rPr>
              <a:t>“““Draws </a:t>
            </a:r>
            <a:r>
              <a:rPr lang="en-US" b="1" dirty="0">
                <a:solidFill>
                  <a:schemeClr val="tx1"/>
                </a:solidFill>
                <a:cs typeface="Courier New" panose="02070309020205020404" pitchFamily="49" charset="0"/>
              </a:rPr>
              <a:t>a square with the given length</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for count in range(4):</a:t>
            </a:r>
          </a:p>
          <a:p>
            <a:pPr marL="228600" lvl="1" indent="0">
              <a:spcBef>
                <a:spcPts val="0"/>
              </a:spcBef>
              <a:buNone/>
            </a:pPr>
            <a:r>
              <a:rPr lang="en-US" b="1" dirty="0">
                <a:solidFill>
                  <a:schemeClr val="tx1"/>
                </a:solidFill>
                <a:cs typeface="Courier New" panose="02070309020205020404" pitchFamily="49" charset="0"/>
              </a:rPr>
              <a:t>t.forward(length)</a:t>
            </a:r>
          </a:p>
          <a:p>
            <a:pPr marL="228600" lvl="1" indent="0">
              <a:spcBef>
                <a:spcPts val="0"/>
              </a:spcBef>
              <a:buNone/>
            </a:pPr>
            <a:r>
              <a:rPr lang="en-US" b="1" dirty="0">
                <a:solidFill>
                  <a:schemeClr val="tx1"/>
                </a:solidFill>
                <a:cs typeface="Courier New" panose="02070309020205020404" pitchFamily="49" charset="0"/>
              </a:rPr>
              <a:t>t.left(90</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533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(2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The code for a function to draw </a:t>
            </a:r>
            <a:r>
              <a:rPr lang="en-US" dirty="0" smtClean="0">
                <a:solidFill>
                  <a:schemeClr val="tx1"/>
                </a:solidFill>
              </a:rPr>
              <a:t>a pattern </a:t>
            </a:r>
            <a:r>
              <a:rPr lang="en-US" dirty="0">
                <a:solidFill>
                  <a:schemeClr val="tx1"/>
                </a:solidFill>
              </a:rPr>
              <a:t>named radialHexagons, expects a </a:t>
            </a:r>
            <a:r>
              <a:rPr lang="en-US" dirty="0" smtClean="0">
                <a:solidFill>
                  <a:schemeClr val="tx1"/>
                </a:solidFill>
              </a:rPr>
              <a:t>turtle, the </a:t>
            </a:r>
            <a:r>
              <a:rPr lang="en-US" dirty="0">
                <a:solidFill>
                  <a:schemeClr val="tx1"/>
                </a:solidFill>
              </a:rPr>
              <a:t>number of hexagons, and the length of a side as </a:t>
            </a:r>
            <a:r>
              <a:rPr lang="en-US" dirty="0" smtClean="0">
                <a:solidFill>
                  <a:schemeClr val="tx1"/>
                </a:solidFill>
              </a:rPr>
              <a:t>arguments:</a:t>
            </a:r>
          </a:p>
        </p:txBody>
      </p:sp>
      <p:sp>
        <p:nvSpPr>
          <p:cNvPr id="7" name="Content Placeholder 6"/>
          <p:cNvSpPr>
            <a:spLocks noGrp="1"/>
          </p:cNvSpPr>
          <p:nvPr>
            <p:ph idx="11"/>
          </p:nvPr>
        </p:nvSpPr>
        <p:spPr>
          <a:xfrm>
            <a:off x="372375" y="2184162"/>
            <a:ext cx="8415338" cy="1315745"/>
          </a:xfrm>
        </p:spPr>
        <p:txBody>
          <a:bodyPr/>
          <a:lstStyle/>
          <a:p>
            <a:pPr marL="228600" lvl="1" indent="0">
              <a:buNone/>
            </a:pPr>
            <a:r>
              <a:rPr lang="en-US" b="1" dirty="0">
                <a:solidFill>
                  <a:schemeClr val="tx1"/>
                </a:solidFill>
                <a:cs typeface="Courier New" panose="02070309020205020404" pitchFamily="49" charset="0"/>
              </a:rPr>
              <a:t>def </a:t>
            </a:r>
            <a:r>
              <a:rPr lang="en-US" b="1" dirty="0" smtClean="0">
                <a:solidFill>
                  <a:schemeClr val="tx1"/>
                </a:solidFill>
                <a:cs typeface="Courier New" panose="02070309020205020404" pitchFamily="49" charset="0"/>
              </a:rPr>
              <a:t>radial</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Hexagons(t</a:t>
            </a:r>
            <a:r>
              <a:rPr lang="en-US" b="1" dirty="0">
                <a:solidFill>
                  <a:schemeClr val="tx1"/>
                </a:solidFill>
                <a:cs typeface="Courier New" panose="02070309020205020404" pitchFamily="49" charset="0"/>
              </a:rPr>
              <a:t>, n, length):</a:t>
            </a:r>
          </a:p>
          <a:p>
            <a:pPr marL="228600" lvl="1" indent="0">
              <a:spcBef>
                <a:spcPts val="0"/>
              </a:spcBef>
              <a:buNone/>
            </a:pPr>
            <a:r>
              <a:rPr lang="en-US" b="1" dirty="0" smtClean="0">
                <a:solidFill>
                  <a:schemeClr val="tx1"/>
                </a:solidFill>
                <a:cs typeface="Courier New" panose="02070309020205020404" pitchFamily="49" charset="0"/>
              </a:rPr>
              <a:t>“““Draws </a:t>
            </a:r>
            <a:r>
              <a:rPr lang="en-US" b="1" dirty="0">
                <a:solidFill>
                  <a:schemeClr val="tx1"/>
                </a:solidFill>
                <a:cs typeface="Courier New" panose="02070309020205020404" pitchFamily="49" charset="0"/>
              </a:rPr>
              <a:t>a radial pattern of n hexagons with the given length</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for count in range(n):</a:t>
            </a:r>
          </a:p>
          <a:p>
            <a:pPr marL="228600" lvl="1" indent="0">
              <a:spcBef>
                <a:spcPts val="0"/>
              </a:spcBef>
              <a:buNone/>
            </a:pPr>
            <a:r>
              <a:rPr lang="en-US" b="1" dirty="0">
                <a:solidFill>
                  <a:schemeClr val="tx1"/>
                </a:solidFill>
                <a:cs typeface="Courier New" panose="02070309020205020404" pitchFamily="49" charset="0"/>
              </a:rPr>
              <a:t>hexagon(t, length)</a:t>
            </a:r>
          </a:p>
          <a:p>
            <a:pPr marL="228600" lvl="1" indent="0">
              <a:spcBef>
                <a:spcPts val="0"/>
              </a:spcBef>
              <a:buNone/>
            </a:pPr>
            <a:r>
              <a:rPr lang="en-US" b="1" dirty="0">
                <a:solidFill>
                  <a:schemeClr val="tx1"/>
                </a:solidFill>
                <a:cs typeface="Courier New" panose="02070309020205020404" pitchFamily="49" charset="0"/>
              </a:rPr>
              <a:t>t.left(360 / 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pic>
        <p:nvPicPr>
          <p:cNvPr id="5" name="Picture 4" descr="Figure 7-3 A radial pattern with 10 hexag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7705" y="3844068"/>
            <a:ext cx="2348265" cy="2311040"/>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41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(3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smtClean="0">
                <a:solidFill>
                  <a:schemeClr val="tx1"/>
                </a:solidFill>
              </a:rPr>
              <a:t>The code for drawing a radial pattern using any regular polygon followed by a session using it with squares and hexagons:</a:t>
            </a:r>
          </a:p>
        </p:txBody>
      </p:sp>
      <p:sp>
        <p:nvSpPr>
          <p:cNvPr id="6" name="Content Placeholder 5"/>
          <p:cNvSpPr>
            <a:spLocks noGrp="1"/>
          </p:cNvSpPr>
          <p:nvPr>
            <p:ph idx="11"/>
          </p:nvPr>
        </p:nvSpPr>
        <p:spPr>
          <a:xfrm>
            <a:off x="372375" y="2226892"/>
            <a:ext cx="8415338" cy="2631490"/>
          </a:xfrm>
        </p:spPr>
        <p:txBody>
          <a:bodyPr/>
          <a:lstStyle/>
          <a:p>
            <a:pPr marL="228600" lvl="1" indent="0">
              <a:buNone/>
            </a:pPr>
            <a:r>
              <a:rPr lang="en-US" b="1" dirty="0">
                <a:solidFill>
                  <a:schemeClr val="tx1"/>
                </a:solidFill>
                <a:cs typeface="Courier New" panose="02070309020205020404" pitchFamily="49" charset="0"/>
              </a:rPr>
              <a:t>def </a:t>
            </a:r>
            <a:r>
              <a:rPr lang="en-US" b="1" dirty="0" smtClean="0">
                <a:solidFill>
                  <a:schemeClr val="tx1"/>
                </a:solidFill>
                <a:cs typeface="Courier New" panose="02070309020205020404" pitchFamily="49" charset="0"/>
              </a:rPr>
              <a:t>radialpattern(t</a:t>
            </a:r>
            <a:r>
              <a:rPr lang="en-US" b="1" dirty="0">
                <a:solidFill>
                  <a:schemeClr val="tx1"/>
                </a:solidFill>
                <a:cs typeface="Courier New" panose="02070309020205020404" pitchFamily="49" charset="0"/>
              </a:rPr>
              <a:t>, n, length, shape):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“““Draws </a:t>
            </a:r>
            <a:r>
              <a:rPr lang="en-US" b="1" dirty="0">
                <a:solidFill>
                  <a:schemeClr val="tx1"/>
                </a:solidFill>
                <a:cs typeface="Courier New" panose="02070309020205020404" pitchFamily="49" charset="0"/>
              </a:rPr>
              <a:t>a radial pattern of n shapes with the </a:t>
            </a:r>
            <a:r>
              <a:rPr lang="en-US" b="1" dirty="0" smtClean="0">
                <a:solidFill>
                  <a:schemeClr val="tx1"/>
                </a:solidFill>
                <a:cs typeface="Courier New" panose="02070309020205020404" pitchFamily="49" charset="0"/>
              </a:rPr>
              <a:t>given</a:t>
            </a:r>
            <a:r>
              <a:rPr lang="en-US" b="1" baseline="0"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length</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for count in range(n):</a:t>
            </a:r>
          </a:p>
          <a:p>
            <a:pPr marL="228600" lvl="1" indent="0">
              <a:spcBef>
                <a:spcPts val="0"/>
              </a:spcBef>
              <a:buNone/>
            </a:pPr>
            <a:r>
              <a:rPr lang="en-US" b="1" dirty="0">
                <a:solidFill>
                  <a:schemeClr val="tx1"/>
                </a:solidFill>
                <a:cs typeface="Courier New" panose="02070309020205020404" pitchFamily="49" charset="0"/>
              </a:rPr>
              <a:t>	   shape(t, length)</a:t>
            </a:r>
          </a:p>
          <a:p>
            <a:pPr marL="228600" lvl="1" indent="0">
              <a:spcBef>
                <a:spcPts val="0"/>
              </a:spcBef>
              <a:buNone/>
            </a:pPr>
            <a:r>
              <a:rPr lang="en-US" b="1" dirty="0">
                <a:solidFill>
                  <a:schemeClr val="tx1"/>
                </a:solidFill>
                <a:cs typeface="Courier New" panose="02070309020205020404" pitchFamily="49" charset="0"/>
              </a:rPr>
              <a:t>	   t.left(360 / n)</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radialPattern(t, n = 10, length = 50, shape = square)</a:t>
            </a:r>
          </a:p>
          <a:p>
            <a:pPr marL="228600" lvl="1" indent="0">
              <a:spcBef>
                <a:spcPts val="0"/>
              </a:spcBef>
              <a:buNone/>
            </a:pPr>
            <a:r>
              <a:rPr lang="en-US" b="1" dirty="0">
                <a:solidFill>
                  <a:schemeClr val="tx1"/>
                </a:solidFill>
                <a:cs typeface="Courier New" panose="02070309020205020404" pitchFamily="49" charset="0"/>
              </a:rPr>
              <a:t>&gt;&gt;&gt; t.clear()</a:t>
            </a:r>
          </a:p>
          <a:p>
            <a:pPr marL="228600" lvl="1" indent="0">
              <a:spcBef>
                <a:spcPts val="0"/>
              </a:spcBef>
              <a:buNone/>
            </a:pPr>
            <a:r>
              <a:rPr lang="en-US" b="1" dirty="0">
                <a:solidFill>
                  <a:schemeClr val="tx1"/>
                </a:solidFill>
                <a:cs typeface="Courier New" panose="02070309020205020404" pitchFamily="49" charset="0"/>
              </a:rPr>
              <a:t>&gt;&gt;&gt; radialPattern(t, n = 10, length = 50, shape = hexagon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185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Examining an Object’s Attributes</a:t>
            </a:r>
          </a:p>
        </p:txBody>
      </p:sp>
      <p:sp>
        <p:nvSpPr>
          <p:cNvPr id="3" name="Content Placeholder 2"/>
          <p:cNvSpPr>
            <a:spLocks noGrp="1"/>
          </p:cNvSpPr>
          <p:nvPr>
            <p:ph idx="1"/>
          </p:nvPr>
        </p:nvSpPr>
        <p:spPr>
          <a:xfrm>
            <a:off x="365125" y="1538818"/>
            <a:ext cx="8415338" cy="1477328"/>
          </a:xfrm>
        </p:spPr>
        <p:txBody>
          <a:bodyPr/>
          <a:lstStyle/>
          <a:p>
            <a:pPr>
              <a:buClr>
                <a:srgbClr val="007FA9"/>
              </a:buClr>
            </a:pPr>
            <a:r>
              <a:rPr lang="en-US" b="1" dirty="0" smtClean="0">
                <a:solidFill>
                  <a:schemeClr val="tx1"/>
                </a:solidFill>
              </a:rPr>
              <a:t>Mutator methods </a:t>
            </a:r>
            <a:r>
              <a:rPr lang="en-US" dirty="0" smtClean="0">
                <a:solidFill>
                  <a:schemeClr val="tx1"/>
                </a:solidFill>
              </a:rPr>
              <a:t>- methods that change the internal state of a Turtle object</a:t>
            </a:r>
          </a:p>
          <a:p>
            <a:pPr>
              <a:buClr>
                <a:srgbClr val="007FA9"/>
              </a:buClr>
            </a:pPr>
            <a:r>
              <a:rPr lang="en-US" b="1" dirty="0" smtClean="0">
                <a:solidFill>
                  <a:schemeClr val="tx1"/>
                </a:solidFill>
              </a:rPr>
              <a:t>Accessor methods </a:t>
            </a:r>
            <a:r>
              <a:rPr lang="en-US" dirty="0" smtClean="0">
                <a:solidFill>
                  <a:schemeClr val="tx1"/>
                </a:solidFill>
              </a:rPr>
              <a:t>– methods that return the values of a Turtle object’s attributes without altering its state</a:t>
            </a:r>
          </a:p>
          <a:p>
            <a:pPr>
              <a:buClr>
                <a:srgbClr val="007FA9"/>
              </a:buClr>
            </a:pPr>
            <a:r>
              <a:rPr lang="en-US" dirty="0" smtClean="0">
                <a:solidFill>
                  <a:schemeClr val="tx1"/>
                </a:solidFill>
              </a:rPr>
              <a:t>Code that shows accessor methods in action:</a:t>
            </a:r>
          </a:p>
        </p:txBody>
      </p:sp>
      <p:sp>
        <p:nvSpPr>
          <p:cNvPr id="6" name="Content Placeholder 5"/>
          <p:cNvSpPr>
            <a:spLocks noGrp="1"/>
          </p:cNvSpPr>
          <p:nvPr>
            <p:ph idx="11"/>
          </p:nvPr>
        </p:nvSpPr>
        <p:spPr>
          <a:xfrm>
            <a:off x="380921" y="3065092"/>
            <a:ext cx="8415338" cy="2108654"/>
          </a:xfrm>
        </p:spPr>
        <p:txBody>
          <a:bodyPr/>
          <a:lstStyle/>
          <a:p>
            <a:pPr marL="228600" lvl="1" indent="0">
              <a:buNone/>
            </a:pPr>
            <a:r>
              <a:rPr lang="en-US" b="1" dirty="0">
                <a:solidFill>
                  <a:schemeClr val="tx1"/>
                </a:solidFill>
                <a:cs typeface="Courier New" panose="02070309020205020404" pitchFamily="49" charset="0"/>
              </a:rPr>
              <a:t>&gt;&gt;&gt; from turtle import Turtle</a:t>
            </a: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t.position()</a:t>
            </a:r>
          </a:p>
          <a:p>
            <a:pPr marL="228600" lvl="1" indent="0">
              <a:spcBef>
                <a:spcPts val="0"/>
              </a:spcBef>
              <a:buNone/>
            </a:pPr>
            <a:r>
              <a:rPr lang="en-US" b="1" dirty="0">
                <a:solidFill>
                  <a:schemeClr val="tx1"/>
                </a:solidFill>
                <a:cs typeface="Courier New" panose="02070309020205020404" pitchFamily="49" charset="0"/>
              </a:rPr>
              <a:t>(0.0, 0.0)</a:t>
            </a:r>
          </a:p>
          <a:p>
            <a:pPr marL="228600" lvl="1" indent="0">
              <a:spcBef>
                <a:spcPts val="0"/>
              </a:spcBef>
              <a:buNone/>
            </a:pPr>
            <a:r>
              <a:rPr lang="en-US" b="1" dirty="0">
                <a:solidFill>
                  <a:schemeClr val="tx1"/>
                </a:solidFill>
                <a:cs typeface="Courier New" panose="02070309020205020404" pitchFamily="49" charset="0"/>
              </a:rPr>
              <a:t>&gt;&gt;&gt; t.heading()</a:t>
            </a:r>
          </a:p>
          <a:p>
            <a:pPr marL="228600" lvl="1" indent="0">
              <a:spcBef>
                <a:spcPts val="0"/>
              </a:spcBef>
              <a:buNone/>
            </a:pPr>
            <a:r>
              <a:rPr lang="en-US" b="1" dirty="0">
                <a:solidFill>
                  <a:schemeClr val="tx1"/>
                </a:solidFill>
                <a:cs typeface="Courier New" panose="02070309020205020404" pitchFamily="49" charset="0"/>
              </a:rPr>
              <a:t>0.0</a:t>
            </a:r>
          </a:p>
          <a:p>
            <a:pPr marL="228600" lvl="1" indent="0">
              <a:spcBef>
                <a:spcPts val="0"/>
              </a:spcBef>
              <a:buNone/>
            </a:pPr>
            <a:r>
              <a:rPr lang="en-US" b="1" dirty="0">
                <a:solidFill>
                  <a:schemeClr val="tx1"/>
                </a:solidFill>
                <a:cs typeface="Courier New" panose="02070309020205020404" pitchFamily="49" charset="0"/>
              </a:rPr>
              <a:t>&gt;&gt;&gt; </a:t>
            </a:r>
            <a:r>
              <a:rPr lang="en-US" b="1" dirty="0" smtClean="0">
                <a:solidFill>
                  <a:schemeClr val="tx1"/>
                </a:solidFill>
                <a:cs typeface="Courier New" panose="02070309020205020404" pitchFamily="49" charset="0"/>
              </a:rPr>
              <a:t>t.is</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down</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True</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172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Manipulating a Turtle’s Screen</a:t>
            </a:r>
          </a:p>
        </p:txBody>
      </p:sp>
      <p:sp>
        <p:nvSpPr>
          <p:cNvPr id="3" name="Content Placeholder 2"/>
          <p:cNvSpPr>
            <a:spLocks noGrp="1"/>
          </p:cNvSpPr>
          <p:nvPr>
            <p:ph idx="1"/>
          </p:nvPr>
        </p:nvSpPr>
        <p:spPr>
          <a:xfrm>
            <a:off x="365125" y="1538818"/>
            <a:ext cx="8415338" cy="1817421"/>
          </a:xfrm>
        </p:spPr>
        <p:txBody>
          <a:bodyPr/>
          <a:lstStyle/>
          <a:p>
            <a:pPr>
              <a:buClr>
                <a:srgbClr val="007FA9"/>
              </a:buClr>
            </a:pPr>
            <a:r>
              <a:rPr lang="en-US" dirty="0" smtClean="0">
                <a:solidFill>
                  <a:schemeClr val="tx1"/>
                </a:solidFill>
              </a:rPr>
              <a:t>Access a turtle’s </a:t>
            </a:r>
            <a:r>
              <a:rPr lang="en-US" b="1" dirty="0" smtClean="0">
                <a:solidFill>
                  <a:schemeClr val="tx1"/>
                </a:solidFill>
                <a:cs typeface="Courier New" panose="02070309020205020404" pitchFamily="49" charset="0"/>
              </a:rPr>
              <a:t>Screen</a:t>
            </a:r>
            <a:r>
              <a:rPr lang="en-US" dirty="0" smtClean="0">
                <a:solidFill>
                  <a:schemeClr val="tx1"/>
                </a:solidFill>
              </a:rPr>
              <a:t> object using the notation </a:t>
            </a:r>
            <a:r>
              <a:rPr lang="en-US" b="1" dirty="0" smtClean="0">
                <a:solidFill>
                  <a:schemeClr val="tx1"/>
                </a:solidFill>
                <a:cs typeface="Courier New" panose="02070309020205020404" pitchFamily="49" charset="0"/>
              </a:rPr>
              <a:t>t.screen</a:t>
            </a:r>
          </a:p>
          <a:p>
            <a:pPr lvl="1">
              <a:buClr>
                <a:srgbClr val="007FA9"/>
              </a:buClr>
            </a:pPr>
            <a:r>
              <a:rPr lang="en-US" dirty="0" smtClean="0">
                <a:solidFill>
                  <a:schemeClr val="tx1"/>
                </a:solidFill>
              </a:rPr>
              <a:t>Then call a Screen method with this object</a:t>
            </a:r>
          </a:p>
          <a:p>
            <a:pPr>
              <a:buClr>
                <a:srgbClr val="007FA9"/>
              </a:buClr>
            </a:pPr>
            <a:r>
              <a:rPr lang="en-US" dirty="0" smtClean="0">
                <a:solidFill>
                  <a:schemeClr val="tx1"/>
                </a:solidFill>
              </a:rPr>
              <a:t>Methods </a:t>
            </a:r>
            <a:r>
              <a:rPr lang="en-US" b="1" dirty="0" smtClean="0">
                <a:solidFill>
                  <a:schemeClr val="tx1"/>
                </a:solidFill>
                <a:cs typeface="Courier New" panose="02070309020205020404" pitchFamily="49" charset="0"/>
              </a:rPr>
              <a:t>window_width() </a:t>
            </a:r>
            <a:r>
              <a:rPr lang="en-US" dirty="0" smtClean="0">
                <a:solidFill>
                  <a:schemeClr val="tx1"/>
                </a:solidFill>
                <a:cs typeface="Courier New" panose="02070309020205020404" pitchFamily="49" charset="0"/>
              </a:rPr>
              <a:t>and  </a:t>
            </a:r>
            <a:r>
              <a:rPr lang="en-US" b="1" dirty="0" smtClean="0">
                <a:solidFill>
                  <a:schemeClr val="tx1"/>
                </a:solidFill>
                <a:cs typeface="Courier New" panose="02070309020205020404" pitchFamily="49" charset="0"/>
              </a:rPr>
              <a:t>window_height() </a:t>
            </a:r>
            <a:r>
              <a:rPr lang="en-US" dirty="0" smtClean="0">
                <a:solidFill>
                  <a:schemeClr val="tx1"/>
                </a:solidFill>
              </a:rPr>
              <a:t>can be used to locate the boundaries of a turtle’s window</a:t>
            </a:r>
          </a:p>
          <a:p>
            <a:pPr>
              <a:buClr>
                <a:srgbClr val="007FA9"/>
              </a:buClr>
            </a:pPr>
            <a:r>
              <a:rPr lang="en-US" dirty="0" smtClean="0">
                <a:solidFill>
                  <a:schemeClr val="tx1"/>
                </a:solidFill>
              </a:rPr>
              <a:t>Code that resets the screen’s background color:</a:t>
            </a:r>
          </a:p>
        </p:txBody>
      </p:sp>
      <p:sp>
        <p:nvSpPr>
          <p:cNvPr id="6" name="Content Placeholder 5"/>
          <p:cNvSpPr>
            <a:spLocks noGrp="1"/>
          </p:cNvSpPr>
          <p:nvPr>
            <p:ph idx="11"/>
          </p:nvPr>
        </p:nvSpPr>
        <p:spPr>
          <a:xfrm>
            <a:off x="389467" y="3446844"/>
            <a:ext cx="8415338" cy="1582356"/>
          </a:xfrm>
        </p:spPr>
        <p:txBody>
          <a:bodyPr/>
          <a:lstStyle/>
          <a:p>
            <a:pPr marL="228600" lvl="1" indent="0">
              <a:buNone/>
            </a:pPr>
            <a:r>
              <a:rPr lang="en-US" b="1" dirty="0">
                <a:solidFill>
                  <a:schemeClr val="tx1"/>
                </a:solidFill>
                <a:cs typeface="Courier New" panose="02070309020205020404" pitchFamily="49" charset="0"/>
              </a:rPr>
              <a:t>&gt;&gt;&gt; from turtle import Turtle</a:t>
            </a: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t.screen.bgcolor("orange")</a:t>
            </a:r>
          </a:p>
          <a:p>
            <a:pPr marL="228600" lvl="1" indent="0">
              <a:spcBef>
                <a:spcPts val="0"/>
              </a:spcBef>
              <a:buNone/>
            </a:pPr>
            <a:r>
              <a:rPr lang="en-US" b="1" dirty="0">
                <a:solidFill>
                  <a:schemeClr val="tx1"/>
                </a:solidFill>
                <a:cs typeface="Courier New" panose="02070309020205020404" pitchFamily="49" charset="0"/>
              </a:rPr>
              <a:t>&gt;&gt;&gt; x = t.screen.window_width() // 2</a:t>
            </a:r>
          </a:p>
          <a:p>
            <a:pPr marL="228600" lvl="1" indent="0">
              <a:spcBef>
                <a:spcPts val="0"/>
              </a:spcBef>
              <a:buNone/>
            </a:pPr>
            <a:r>
              <a:rPr lang="en-US" b="1" dirty="0">
                <a:solidFill>
                  <a:schemeClr val="tx1"/>
                </a:solidFill>
                <a:cs typeface="Courier New" panose="02070309020205020404" pitchFamily="49" charset="0"/>
              </a:rPr>
              <a:t>&gt;&gt;&gt; y = t.screen.window_height() // 2</a:t>
            </a:r>
          </a:p>
          <a:p>
            <a:pPr marL="228600" lvl="1" indent="0">
              <a:spcBef>
                <a:spcPts val="0"/>
              </a:spcBef>
              <a:buNone/>
            </a:pPr>
            <a:r>
              <a:rPr lang="es-ES" b="1" dirty="0">
                <a:solidFill>
                  <a:schemeClr val="tx1"/>
                </a:solidFill>
                <a:cs typeface="Courier New" panose="02070309020205020404" pitchFamily="49" charset="0"/>
              </a:rPr>
              <a:t>&gt;&gt;&gt; print</a:t>
            </a:r>
            <a:r>
              <a:rPr lang="es-ES" b="1" dirty="0" smtClean="0">
                <a:solidFill>
                  <a:schemeClr val="tx1"/>
                </a:solidFill>
                <a:cs typeface="Courier New" panose="02070309020205020404" pitchFamily="49" charset="0"/>
              </a:rPr>
              <a:t>((−x</a:t>
            </a:r>
            <a:r>
              <a:rPr lang="es-ES" b="1" dirty="0">
                <a:solidFill>
                  <a:schemeClr val="tx1"/>
                </a:solidFill>
                <a:cs typeface="Courier New" panose="02070309020205020404" pitchFamily="49" charset="0"/>
              </a:rPr>
              <a:t>, y), (x</a:t>
            </a:r>
            <a:r>
              <a:rPr lang="es-ES" b="1" dirty="0" smtClean="0">
                <a:solidFill>
                  <a:schemeClr val="tx1"/>
                </a:solidFill>
                <a:cs typeface="Courier New" panose="02070309020205020404" pitchFamily="49" charset="0"/>
              </a:rPr>
              <a:t>,</a:t>
            </a:r>
            <a:r>
              <a:rPr lang="es-ES" b="1" dirty="0">
                <a:solidFill>
                  <a:schemeClr val="tx1"/>
                </a:solidFill>
                <a:cs typeface="Courier New" panose="02070309020205020404" pitchFamily="49" charset="0"/>
              </a:rPr>
              <a:t> </a:t>
            </a:r>
            <a:r>
              <a:rPr lang="es-ES" b="1" dirty="0" smtClean="0">
                <a:solidFill>
                  <a:schemeClr val="tx1"/>
                </a:solidFill>
                <a:cs typeface="Courier New" panose="02070309020205020404" pitchFamily="49" charset="0"/>
              </a:rPr>
              <a:t>−y))</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2072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Taking a Random Walk (1 of 2)</a:t>
            </a:r>
          </a:p>
        </p:txBody>
      </p:sp>
      <p:sp>
        <p:nvSpPr>
          <p:cNvPr id="3" name="Content Placeholder 2"/>
          <p:cNvSpPr>
            <a:spLocks noGrp="1"/>
          </p:cNvSpPr>
          <p:nvPr>
            <p:ph idx="4294967295"/>
          </p:nvPr>
        </p:nvSpPr>
        <p:spPr>
          <a:xfrm>
            <a:off x="365125" y="1363768"/>
            <a:ext cx="8415338" cy="4736681"/>
          </a:xfrm>
        </p:spPr>
        <p:txBody>
          <a:bodyPr/>
          <a:lstStyle/>
          <a:p>
            <a:pPr marL="228600" lvl="1" indent="0">
              <a:spcBef>
                <a:spcPts val="0"/>
              </a:spcBef>
              <a:buNone/>
            </a:pPr>
            <a:r>
              <a:rPr lang="en-US" b="1" dirty="0" smtClean="0">
                <a:solidFill>
                  <a:schemeClr val="tx1"/>
                </a:solidFill>
                <a:cs typeface="Courier New" panose="02070309020205020404" pitchFamily="49" charset="0"/>
              </a:rPr>
              <a:t>from </a:t>
            </a:r>
            <a:r>
              <a:rPr lang="en-US" b="1" dirty="0">
                <a:solidFill>
                  <a:schemeClr val="tx1"/>
                </a:solidFill>
                <a:cs typeface="Courier New" panose="02070309020205020404" pitchFamily="49" charset="0"/>
              </a:rPr>
              <a:t>turtle import Turtle</a:t>
            </a:r>
          </a:p>
          <a:p>
            <a:pPr marL="228600" lvl="1" indent="0">
              <a:spcBef>
                <a:spcPts val="0"/>
              </a:spcBef>
              <a:buNone/>
            </a:pPr>
            <a:r>
              <a:rPr lang="en-US" b="1" dirty="0">
                <a:solidFill>
                  <a:schemeClr val="tx1"/>
                </a:solidFill>
                <a:cs typeface="Courier New" panose="02070309020205020404" pitchFamily="49" charset="0"/>
              </a:rPr>
              <a:t>import </a:t>
            </a:r>
            <a:r>
              <a:rPr lang="en-US" b="1" dirty="0" smtClean="0">
                <a:solidFill>
                  <a:schemeClr val="tx1"/>
                </a:solidFill>
                <a:cs typeface="Courier New" panose="02070309020205020404" pitchFamily="49" charset="0"/>
              </a:rPr>
              <a:t>random</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randomWalk(t, turns, distance = 20):</a:t>
            </a:r>
          </a:p>
          <a:p>
            <a:pPr marL="228600" lvl="1" indent="0">
              <a:spcBef>
                <a:spcPts val="0"/>
              </a:spcBef>
              <a:buNone/>
            </a:pPr>
            <a:r>
              <a:rPr lang="en-US" b="1" dirty="0" smtClean="0">
                <a:solidFill>
                  <a:schemeClr val="tx1"/>
                </a:solidFill>
                <a:cs typeface="Courier New" panose="02070309020205020404" pitchFamily="49" charset="0"/>
              </a:rPr>
              <a:t>	“““Turns </a:t>
            </a:r>
            <a:r>
              <a:rPr lang="en-US" b="1" dirty="0">
                <a:solidFill>
                  <a:schemeClr val="tx1"/>
                </a:solidFill>
                <a:cs typeface="Courier New" panose="02070309020205020404" pitchFamily="49" charset="0"/>
              </a:rPr>
              <a:t>a random number of degrees and moves a given</a:t>
            </a:r>
          </a:p>
          <a:p>
            <a:pPr marL="228600" lvl="1" indent="0">
              <a:spcBef>
                <a:spcPts val="0"/>
              </a:spcBef>
              <a:buNone/>
            </a:pPr>
            <a:r>
              <a:rPr lang="en-US" b="1" dirty="0" smtClean="0">
                <a:solidFill>
                  <a:schemeClr val="tx1"/>
                </a:solidFill>
                <a:cs typeface="Courier New" panose="02070309020205020404" pitchFamily="49" charset="0"/>
              </a:rPr>
              <a:t>	distance </a:t>
            </a:r>
            <a:r>
              <a:rPr lang="en-US" b="1" dirty="0">
                <a:solidFill>
                  <a:schemeClr val="tx1"/>
                </a:solidFill>
                <a:cs typeface="Courier New" panose="02070309020205020404" pitchFamily="49" charset="0"/>
              </a:rPr>
              <a:t>for a fixed number of turns</a:t>
            </a:r>
            <a:r>
              <a:rPr lang="en-US" b="1" dirty="0" smtClean="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for </a:t>
            </a:r>
            <a:r>
              <a:rPr lang="en-US" b="1" dirty="0">
                <a:solidFill>
                  <a:schemeClr val="tx1"/>
                </a:solidFill>
                <a:cs typeface="Courier New" panose="02070309020205020404" pitchFamily="49" charset="0"/>
              </a:rPr>
              <a:t>x in </a:t>
            </a:r>
            <a:r>
              <a:rPr lang="en-US" b="1" dirty="0" smtClean="0">
                <a:solidFill>
                  <a:schemeClr val="tx1"/>
                </a:solidFill>
                <a:cs typeface="Courier New" panose="02070309020205020404" pitchFamily="49" charset="0"/>
              </a:rPr>
              <a:t>range(turns</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if </a:t>
            </a:r>
            <a:r>
              <a:rPr lang="en-US" b="1" dirty="0">
                <a:solidFill>
                  <a:schemeClr val="tx1"/>
                </a:solidFill>
                <a:cs typeface="Courier New" panose="02070309020205020404" pitchFamily="49" charset="0"/>
              </a:rPr>
              <a:t>x % 2 == 0:</a:t>
            </a:r>
          </a:p>
          <a:p>
            <a:pPr marL="228600" lvl="1" indent="0">
              <a:spcBef>
                <a:spcPts val="0"/>
              </a:spcBef>
              <a:buNone/>
            </a:pPr>
            <a:r>
              <a:rPr lang="en-US" b="1" dirty="0" smtClean="0">
                <a:solidFill>
                  <a:schemeClr val="tx1"/>
                </a:solidFill>
                <a:cs typeface="Courier New" panose="02070309020205020404" pitchFamily="49" charset="0"/>
              </a:rPr>
              <a:t>	   t.left(random.randint(0</a:t>
            </a:r>
            <a:r>
              <a:rPr lang="en-US" b="1" dirty="0">
                <a:solidFill>
                  <a:schemeClr val="tx1"/>
                </a:solidFill>
                <a:cs typeface="Courier New" panose="02070309020205020404" pitchFamily="49" charset="0"/>
              </a:rPr>
              <a:t>, 270))</a:t>
            </a:r>
          </a:p>
          <a:p>
            <a:pPr marL="228600" lvl="1" indent="0">
              <a:spcBef>
                <a:spcPts val="0"/>
              </a:spcBef>
              <a:buNone/>
            </a:pPr>
            <a:r>
              <a:rPr lang="en-US" b="1" dirty="0" smtClean="0">
                <a:solidFill>
                  <a:schemeClr val="tx1"/>
                </a:solidFill>
                <a:cs typeface="Courier New" panose="02070309020205020404" pitchFamily="49" charset="0"/>
              </a:rPr>
              <a:t>	else</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t.right(random.randint(0</a:t>
            </a:r>
            <a:r>
              <a:rPr lang="en-US" b="1" dirty="0">
                <a:solidFill>
                  <a:schemeClr val="tx1"/>
                </a:solidFill>
                <a:cs typeface="Courier New" panose="02070309020205020404" pitchFamily="49" charset="0"/>
              </a:rPr>
              <a:t>, 270))</a:t>
            </a:r>
          </a:p>
          <a:p>
            <a:pPr marL="228600" lvl="1" indent="0">
              <a:spcBef>
                <a:spcPts val="0"/>
              </a:spcBef>
              <a:buNone/>
            </a:pPr>
            <a:r>
              <a:rPr lang="en-US" b="1" dirty="0" smtClean="0">
                <a:solidFill>
                  <a:schemeClr val="tx1"/>
                </a:solidFill>
                <a:cs typeface="Courier New" panose="02070309020205020404" pitchFamily="49" charset="0"/>
              </a:rPr>
              <a:t>	t.forward(distance</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smtClean="0">
                <a:solidFill>
                  <a:schemeClr val="tx1"/>
                </a:solidFill>
                <a:cs typeface="Courier New" panose="02070309020205020404" pitchFamily="49" charset="0"/>
              </a:rPr>
              <a:t>	t </a:t>
            </a:r>
            <a:r>
              <a:rPr lang="en-US" b="1" dirty="0">
                <a:solidFill>
                  <a:schemeClr val="tx1"/>
                </a:solidFill>
                <a:cs typeface="Courier New" panose="02070309020205020404" pitchFamily="49" charset="0"/>
              </a:rPr>
              <a:t>= Turtle()</a:t>
            </a:r>
          </a:p>
          <a:p>
            <a:pPr marL="228600" lvl="1" indent="0">
              <a:spcBef>
                <a:spcPts val="0"/>
              </a:spcBef>
              <a:buNone/>
            </a:pPr>
            <a:r>
              <a:rPr lang="en-US" b="1" dirty="0" smtClean="0">
                <a:solidFill>
                  <a:schemeClr val="tx1"/>
                </a:solidFill>
                <a:cs typeface="Courier New" panose="02070309020205020404" pitchFamily="49" charset="0"/>
              </a:rPr>
              <a:t>	t.shape(“turtle”)</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randomWalk(t</a:t>
            </a:r>
            <a:r>
              <a:rPr lang="en-US" b="1" dirty="0">
                <a:solidFill>
                  <a:schemeClr val="tx1"/>
                </a:solidFill>
                <a:cs typeface="Courier New" panose="02070309020205020404" pitchFamily="49" charset="0"/>
              </a:rPr>
              <a:t>, 40, 30)</a:t>
            </a:r>
          </a:p>
          <a:p>
            <a:pPr marL="228600" lvl="1" indent="0">
              <a:spcBef>
                <a:spcPts val="0"/>
              </a:spcBef>
              <a:buNone/>
            </a:pPr>
            <a:r>
              <a:rPr lang="en-US" b="1" dirty="0">
                <a:solidFill>
                  <a:schemeClr val="tx1"/>
                </a:solidFill>
                <a:cs typeface="Courier New" panose="02070309020205020404" pitchFamily="49" charset="0"/>
              </a:rPr>
              <a:t>if __name__ == </a:t>
            </a:r>
            <a:r>
              <a:rPr lang="en-US" b="1" dirty="0" smtClean="0">
                <a:solidFill>
                  <a:schemeClr val="tx1"/>
                </a:solidFill>
                <a:cs typeface="Courier New" panose="02070309020205020404" pitchFamily="49" charset="0"/>
              </a:rPr>
              <a:t>“__</a:t>
            </a:r>
            <a:r>
              <a:rPr lang="en-US" b="1" dirty="0">
                <a:solidFill>
                  <a:schemeClr val="tx1"/>
                </a:solidFill>
                <a:cs typeface="Courier New" panose="02070309020205020404" pitchFamily="49" charset="0"/>
              </a:rPr>
              <a:t>main</a:t>
            </a:r>
            <a:r>
              <a:rPr lang="en-US" b="1" dirty="0" smtClean="0">
                <a:solidFill>
                  <a:schemeClr val="tx1"/>
                </a:solidFill>
                <a:cs typeface="Courier New" panose="02070309020205020404" pitchFamily="49" charset="0"/>
              </a:rPr>
              <a:t>__”:</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main</a:t>
            </a:r>
            <a:r>
              <a:rPr lang="en-US" b="1" dirty="0">
                <a:solidFill>
                  <a:schemeClr val="tx1"/>
                </a:solidFill>
                <a:cs typeface="Courier New" panose="02070309020205020404" pitchFamily="49" charset="0"/>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3999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062103"/>
          </a:xfrm>
        </p:spPr>
        <p:txBody>
          <a:bodyPr/>
          <a:lstStyle/>
          <a:p>
            <a:pPr marL="0" indent="0">
              <a:buNone/>
            </a:pPr>
            <a:r>
              <a:rPr lang="en-US" b="1" dirty="0" smtClean="0">
                <a:solidFill>
                  <a:srgbClr val="007FA9"/>
                </a:solidFill>
              </a:rPr>
              <a:t>7.1</a:t>
            </a:r>
            <a:r>
              <a:rPr lang="en-US" dirty="0" smtClean="0">
                <a:solidFill>
                  <a:schemeClr val="tx1"/>
                </a:solidFill>
              </a:rPr>
              <a:t> Use </a:t>
            </a:r>
            <a:r>
              <a:rPr lang="en-US" dirty="0">
                <a:solidFill>
                  <a:schemeClr val="tx1"/>
                </a:solidFill>
              </a:rPr>
              <a:t>the concepts of object-based programming—classes, objects, and methods—to solve a problem</a:t>
            </a:r>
          </a:p>
          <a:p>
            <a:pPr marL="0" indent="0">
              <a:buNone/>
            </a:pPr>
            <a:r>
              <a:rPr lang="en-US" b="1" dirty="0" smtClean="0">
                <a:solidFill>
                  <a:srgbClr val="007FA9"/>
                </a:solidFill>
              </a:rPr>
              <a:t>7.2</a:t>
            </a:r>
            <a:r>
              <a:rPr lang="en-US" dirty="0" smtClean="0">
                <a:solidFill>
                  <a:schemeClr val="tx1"/>
                </a:solidFill>
              </a:rPr>
              <a:t> Develop </a:t>
            </a:r>
            <a:r>
              <a:rPr lang="en-US" dirty="0">
                <a:solidFill>
                  <a:schemeClr val="tx1"/>
                </a:solidFill>
              </a:rPr>
              <a:t>algorithms that use simple graphics operations to draw two-dimensional shapes</a:t>
            </a:r>
          </a:p>
          <a:p>
            <a:pPr marL="0" indent="0">
              <a:buNone/>
            </a:pPr>
            <a:r>
              <a:rPr lang="en-US" b="1" dirty="0" smtClean="0">
                <a:solidFill>
                  <a:srgbClr val="007FA9"/>
                </a:solidFill>
              </a:rPr>
              <a:t>7.3</a:t>
            </a:r>
            <a:r>
              <a:rPr lang="en-US" dirty="0" smtClean="0">
                <a:solidFill>
                  <a:schemeClr val="tx1"/>
                </a:solidFill>
              </a:rPr>
              <a:t> Use </a:t>
            </a:r>
            <a:r>
              <a:rPr lang="en-US" dirty="0">
                <a:solidFill>
                  <a:schemeClr val="tx1"/>
                </a:solidFill>
              </a:rPr>
              <a:t>the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system to create colors in graphics applications and modify pixels in </a:t>
            </a:r>
            <a:r>
              <a:rPr lang="en-US" dirty="0" smtClean="0">
                <a:solidFill>
                  <a:schemeClr val="tx1"/>
                </a:solidFill>
              </a:rPr>
              <a:t>images</a:t>
            </a:r>
            <a:endParaRPr lang="en-US" dirty="0">
              <a:solidFill>
                <a:schemeClr val="tx1"/>
              </a:solidFill>
            </a:endParaRP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Taking a Random Walk (2 of 2)</a:t>
            </a:r>
          </a:p>
        </p:txBody>
      </p:sp>
      <p:pic>
        <p:nvPicPr>
          <p:cNvPr id="6" name="Picture 5" descr="Figure 7-4 A random walk. A random walk performs 40 random turns with a distance of 30 pixe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676400"/>
            <a:ext cx="4360164" cy="3949291"/>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024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Colors and the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G</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B </a:t>
            </a:r>
            <a:r>
              <a:rPr lang="en-US" sz="2800" b="1" dirty="0">
                <a:solidFill>
                  <a:srgbClr val="0080A9"/>
                </a:solidFill>
                <a:latin typeface="Arial" panose="020B0604020202020204" pitchFamily="34" charset="0"/>
                <a:cs typeface="Arial" panose="020B0604020202020204" pitchFamily="34" charset="0"/>
              </a:rPr>
              <a:t>System (1 of 2)</a:t>
            </a:r>
          </a:p>
        </p:txBody>
      </p:sp>
      <p:sp>
        <p:nvSpPr>
          <p:cNvPr id="3" name="Content Placeholder 2"/>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Display area on a computer screen is made up of colored dots called picture elements or </a:t>
            </a:r>
            <a:r>
              <a:rPr lang="en-US" b="1" dirty="0">
                <a:solidFill>
                  <a:schemeClr val="tx1"/>
                </a:solidFill>
              </a:rPr>
              <a:t>pixels</a:t>
            </a:r>
            <a:endParaRPr lang="en-US" dirty="0">
              <a:solidFill>
                <a:schemeClr val="tx1"/>
              </a:solidFill>
            </a:endParaRPr>
          </a:p>
          <a:p>
            <a:pPr>
              <a:buClr>
                <a:srgbClr val="007FA9"/>
              </a:buClr>
            </a:pPr>
            <a:r>
              <a:rPr lang="en-US" dirty="0">
                <a:solidFill>
                  <a:schemeClr val="tx1"/>
                </a:solidFill>
              </a:rPr>
              <a:t>Each pixel represents a color – the default is black </a:t>
            </a:r>
            <a:endParaRPr lang="en-US" dirty="0" smtClean="0">
              <a:solidFill>
                <a:schemeClr val="tx1"/>
              </a:solidFill>
            </a:endParaRPr>
          </a:p>
          <a:p>
            <a:pPr lvl="1">
              <a:buClr>
                <a:srgbClr val="007FA9"/>
              </a:buClr>
            </a:pPr>
            <a:r>
              <a:rPr lang="en-US" dirty="0" smtClean="0">
                <a:solidFill>
                  <a:schemeClr val="tx1"/>
                </a:solidFill>
              </a:rPr>
              <a:t>Change the color by running the </a:t>
            </a:r>
            <a:r>
              <a:rPr lang="en-US" b="1" dirty="0" smtClean="0">
                <a:solidFill>
                  <a:schemeClr val="tx1"/>
                </a:solidFill>
              </a:rPr>
              <a:t>pencolor</a:t>
            </a:r>
            <a:r>
              <a:rPr lang="en-US" dirty="0" smtClean="0">
                <a:solidFill>
                  <a:schemeClr val="tx1"/>
                </a:solidFill>
              </a:rPr>
              <a:t> method</a:t>
            </a:r>
            <a:endParaRPr lang="en-US" dirty="0">
              <a:solidFill>
                <a:schemeClr val="tx1"/>
              </a:solidFill>
            </a:endParaRPr>
          </a:p>
          <a:p>
            <a:pPr>
              <a:buClr>
                <a:srgbClr val="007FA9"/>
              </a:buClr>
            </a:pPr>
            <a:r>
              <a:rPr lang="en-US" b="1" dirty="0" smtClean="0">
                <a:solidFill>
                  <a:schemeClr val="tx1"/>
                </a:solidFill>
              </a:rPr>
              <a:t>R</a:t>
            </a:r>
            <a:r>
              <a:rPr lang="en-US" sz="100" b="1" dirty="0" smtClean="0">
                <a:solidFill>
                  <a:schemeClr val="tx1"/>
                </a:solidFill>
              </a:rPr>
              <a:t> </a:t>
            </a:r>
            <a:r>
              <a:rPr lang="en-US" b="1" dirty="0" smtClean="0">
                <a:solidFill>
                  <a:schemeClr val="tx1"/>
                </a:solidFill>
              </a:rPr>
              <a:t>G</a:t>
            </a:r>
            <a:r>
              <a:rPr lang="en-US" sz="100" b="1" dirty="0" smtClean="0">
                <a:solidFill>
                  <a:schemeClr val="tx1"/>
                </a:solidFill>
              </a:rPr>
              <a:t> </a:t>
            </a:r>
            <a:r>
              <a:rPr lang="en-US" b="1" dirty="0" smtClean="0">
                <a:solidFill>
                  <a:schemeClr val="tx1"/>
                </a:solidFill>
              </a:rPr>
              <a:t>B </a:t>
            </a:r>
            <a:r>
              <a:rPr lang="en-US" dirty="0">
                <a:solidFill>
                  <a:schemeClr val="tx1"/>
                </a:solidFill>
              </a:rPr>
              <a:t>is a common system for representing colors </a:t>
            </a:r>
          </a:p>
          <a:p>
            <a:pPr lvl="1">
              <a:buClr>
                <a:srgbClr val="007FA9"/>
              </a:buClr>
            </a:pP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stands for red, green, and blue</a:t>
            </a:r>
          </a:p>
          <a:p>
            <a:pPr lvl="1">
              <a:buClr>
                <a:srgbClr val="007FA9"/>
              </a:buClr>
            </a:pPr>
            <a:r>
              <a:rPr lang="en-US" dirty="0">
                <a:solidFill>
                  <a:schemeClr val="tx1"/>
                </a:solidFill>
              </a:rPr>
              <a:t>Each color component can range from 0 – 255</a:t>
            </a:r>
          </a:p>
          <a:p>
            <a:pPr lvl="2">
              <a:buClr>
                <a:srgbClr val="007FA9"/>
              </a:buClr>
            </a:pPr>
            <a:r>
              <a:rPr lang="en-US" dirty="0">
                <a:solidFill>
                  <a:schemeClr val="tx1"/>
                </a:solidFill>
              </a:rPr>
              <a:t>255 </a:t>
            </a:r>
            <a:r>
              <a:rPr lang="en-US" dirty="0">
                <a:solidFill>
                  <a:schemeClr val="tx1"/>
                </a:solidFill>
                <a:sym typeface="Wingdings" panose="05000000000000000000" pitchFamily="2" charset="2"/>
              </a:rPr>
              <a:t> </a:t>
            </a:r>
            <a:r>
              <a:rPr lang="en-US" dirty="0">
                <a:solidFill>
                  <a:schemeClr val="tx1"/>
                </a:solidFill>
              </a:rPr>
              <a:t>maximum saturation of a color component</a:t>
            </a:r>
          </a:p>
          <a:p>
            <a:pPr lvl="2">
              <a:buClr>
                <a:srgbClr val="007FA9"/>
              </a:buClr>
            </a:pPr>
            <a:r>
              <a:rPr lang="en-US" dirty="0">
                <a:solidFill>
                  <a:schemeClr val="tx1"/>
                </a:solidFill>
              </a:rPr>
              <a:t>0 </a:t>
            </a:r>
            <a:r>
              <a:rPr lang="en-US" dirty="0">
                <a:solidFill>
                  <a:schemeClr val="tx1"/>
                </a:solidFill>
                <a:sym typeface="Wingdings" panose="05000000000000000000" pitchFamily="2" charset="2"/>
              </a:rPr>
              <a:t></a:t>
            </a:r>
            <a:r>
              <a:rPr lang="en-US" dirty="0">
                <a:solidFill>
                  <a:schemeClr val="tx1"/>
                </a:solidFill>
              </a:rPr>
              <a:t> total absence of that color component</a:t>
            </a:r>
          </a:p>
          <a:p>
            <a:pPr lvl="1">
              <a:buClr>
                <a:srgbClr val="007FA9"/>
              </a:buClr>
            </a:pPr>
            <a:r>
              <a:rPr lang="en-US" dirty="0">
                <a:solidFill>
                  <a:schemeClr val="tx1"/>
                </a:solidFill>
              </a:rPr>
              <a:t>A </a:t>
            </a:r>
            <a:r>
              <a:rPr lang="en-US" b="1" dirty="0">
                <a:solidFill>
                  <a:schemeClr val="tx1"/>
                </a:solidFill>
              </a:rPr>
              <a:t>true color </a:t>
            </a:r>
            <a:r>
              <a:rPr lang="en-US" dirty="0" smtClean="0">
                <a:solidFill>
                  <a:schemeClr val="tx1"/>
                </a:solidFill>
              </a:rPr>
              <a:t>system</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695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Colors and the </a:t>
            </a:r>
            <a:r>
              <a:rPr lang="en-US" sz="2800" b="1" dirty="0" smtClean="0">
                <a:solidFill>
                  <a:srgbClr val="0080A9"/>
                </a:solidFill>
                <a:latin typeface="Arial" panose="020B0604020202020204" pitchFamily="34" charset="0"/>
                <a:cs typeface="Arial" panose="020B0604020202020204" pitchFamily="34" charset="0"/>
              </a:rPr>
              <a:t>R</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G</a:t>
            </a:r>
            <a:r>
              <a:rPr lang="en-US" sz="100" b="1" dirty="0" smtClean="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cs typeface="Arial" panose="020B0604020202020204" pitchFamily="34" charset="0"/>
              </a:rPr>
              <a:t>B </a:t>
            </a:r>
            <a:r>
              <a:rPr lang="en-US" sz="2800" b="1" dirty="0">
                <a:solidFill>
                  <a:srgbClr val="0080A9"/>
                </a:solidFill>
                <a:latin typeface="Arial" panose="020B0604020202020204" pitchFamily="34" charset="0"/>
                <a:cs typeface="Arial" panose="020B0604020202020204" pitchFamily="34" charset="0"/>
              </a:rPr>
              <a:t>System (2 of 2)</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Each color component requires 8 bits; total number of bits needed to represent a color value is </a:t>
            </a:r>
            <a:r>
              <a:rPr lang="en-US" dirty="0" smtClean="0">
                <a:solidFill>
                  <a:schemeClr val="tx1"/>
                </a:solidFill>
              </a:rPr>
              <a:t>24</a:t>
            </a:r>
            <a:endParaRPr lang="en-US" dirty="0">
              <a:solidFill>
                <a:schemeClr val="tx1"/>
              </a:solidFill>
            </a:endParaRPr>
          </a:p>
        </p:txBody>
      </p:sp>
      <p:sp>
        <p:nvSpPr>
          <p:cNvPr id="7" name="Content Placeholder 6"/>
          <p:cNvSpPr>
            <a:spLocks noGrp="1"/>
          </p:cNvSpPr>
          <p:nvPr>
            <p:ph idx="11"/>
          </p:nvPr>
        </p:nvSpPr>
        <p:spPr>
          <a:xfrm>
            <a:off x="389467" y="2184162"/>
            <a:ext cx="3196817" cy="263149"/>
          </a:xfrm>
        </p:spPr>
        <p:txBody>
          <a:bodyPr/>
          <a:lstStyle/>
          <a:p>
            <a:pPr lvl="1">
              <a:buClr>
                <a:srgbClr val="007FA9"/>
              </a:buClr>
            </a:pPr>
            <a:r>
              <a:rPr lang="en-US" dirty="0">
                <a:solidFill>
                  <a:schemeClr val="tx1"/>
                </a:solidFill>
              </a:rPr>
              <a:t>Total number of RGB colors is</a:t>
            </a:r>
            <a:endParaRPr lang="en-IN" dirty="0">
              <a:solidFill>
                <a:schemeClr val="tx1"/>
              </a:solidFill>
            </a:endParaRPr>
          </a:p>
        </p:txBody>
      </p:sp>
      <p:graphicFrame>
        <p:nvGraphicFramePr>
          <p:cNvPr id="8" name="Object 7" descr="2 to the power of 24, ( 16 , 777, 216 )"/>
          <p:cNvGraphicFramePr>
            <a:graphicFrameLocks noChangeAspect="1"/>
          </p:cNvGraphicFramePr>
          <p:nvPr>
            <p:extLst>
              <p:ext uri="{D42A27DB-BD31-4B8C-83A1-F6EECF244321}">
                <p14:modId xmlns:p14="http://schemas.microsoft.com/office/powerpoint/2010/main" val="3245677702"/>
              </p:ext>
            </p:extLst>
          </p:nvPr>
        </p:nvGraphicFramePr>
        <p:xfrm>
          <a:off x="3586284" y="2143917"/>
          <a:ext cx="1629598" cy="357717"/>
        </p:xfrm>
        <a:graphic>
          <a:graphicData uri="http://schemas.openxmlformats.org/presentationml/2006/ole">
            <mc:AlternateContent xmlns:mc="http://schemas.openxmlformats.org/markup-compatibility/2006">
              <mc:Choice xmlns:v="urn:schemas-microsoft-com:vml" Requires="v">
                <p:oleObj spid="_x0000_s1117" name="Equation" r:id="rId3" imgW="1041120" imgH="228600" progId="Equation.DSMT4">
                  <p:embed/>
                </p:oleObj>
              </mc:Choice>
              <mc:Fallback>
                <p:oleObj name="Equation" r:id="rId3" imgW="1041120" imgH="228600" progId="Equation.DSMT4">
                  <p:embed/>
                  <p:pic>
                    <p:nvPicPr>
                      <p:cNvPr id="0" name=""/>
                      <p:cNvPicPr/>
                      <p:nvPr/>
                    </p:nvPicPr>
                    <p:blipFill>
                      <a:blip r:embed="rId4"/>
                      <a:stretch>
                        <a:fillRect/>
                      </a:stretch>
                    </p:blipFill>
                    <p:spPr>
                      <a:xfrm>
                        <a:off x="3586284" y="2143917"/>
                        <a:ext cx="1629598" cy="35771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60727864"/>
              </p:ext>
            </p:extLst>
          </p:nvPr>
        </p:nvGraphicFramePr>
        <p:xfrm>
          <a:off x="1597682" y="27432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Color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a:t>
                      </a:r>
                      <a:r>
                        <a:rPr lang="en-US" sz="100" dirty="0" smtClean="0">
                          <a:solidFill>
                            <a:schemeClr val="tx1"/>
                          </a:solidFill>
                        </a:rPr>
                        <a:t> </a:t>
                      </a:r>
                      <a:r>
                        <a:rPr lang="en-US" sz="1400" dirty="0" smtClean="0">
                          <a:solidFill>
                            <a:schemeClr val="tx1"/>
                          </a:solidFill>
                        </a:rPr>
                        <a:t>G</a:t>
                      </a:r>
                      <a:r>
                        <a:rPr lang="en-US" sz="100" dirty="0" smtClean="0">
                          <a:solidFill>
                            <a:schemeClr val="tx1"/>
                          </a:solidFill>
                        </a:rPr>
                        <a:t> </a:t>
                      </a:r>
                      <a:r>
                        <a:rPr lang="en-US" sz="1400" dirty="0" smtClean="0">
                          <a:solidFill>
                            <a:schemeClr val="tx1"/>
                          </a:solidFill>
                        </a:rPr>
                        <a:t>B</a:t>
                      </a:r>
                      <a:r>
                        <a:rPr lang="en-US" sz="1400" baseline="0" dirty="0" smtClean="0">
                          <a:solidFill>
                            <a:schemeClr val="tx1"/>
                          </a:solidFill>
                        </a:rPr>
                        <a:t>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smtClean="0">
                          <a:solidFill>
                            <a:schemeClr val="tx1"/>
                          </a:solidFill>
                        </a:rPr>
                        <a:t>Black</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(0, 0, 0)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smtClean="0">
                          <a:solidFill>
                            <a:schemeClr val="tx1"/>
                          </a:solidFill>
                        </a:rPr>
                        <a:t>Red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(255, 0, 0)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smtClean="0">
                          <a:solidFill>
                            <a:schemeClr val="tx1"/>
                          </a:solidFill>
                        </a:rPr>
                        <a:t>Green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(0, 255, 0)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smtClean="0">
                          <a:solidFill>
                            <a:schemeClr val="tx1"/>
                          </a:solidFill>
                        </a:rPr>
                        <a:t>Blue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(0, 0, 255)</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smtClean="0">
                          <a:solidFill>
                            <a:schemeClr val="tx1"/>
                          </a:solidFill>
                        </a:rPr>
                        <a:t>Yellow</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(255, 255,</a:t>
                      </a:r>
                      <a:r>
                        <a:rPr lang="en-US" sz="1400" baseline="0" dirty="0" smtClean="0">
                          <a:solidFill>
                            <a:schemeClr val="tx1"/>
                          </a:solidFill>
                        </a:rPr>
                        <a:t> </a:t>
                      </a:r>
                      <a:r>
                        <a:rPr lang="en-US" sz="1400" dirty="0" smtClean="0">
                          <a:solidFill>
                            <a:schemeClr val="tx1"/>
                          </a:solidFill>
                        </a:rPr>
                        <a:t>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smtClean="0">
                          <a:solidFill>
                            <a:schemeClr val="tx1"/>
                          </a:solidFill>
                        </a:rPr>
                        <a:t>Gray</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(127, 127, 127)</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smtClean="0">
                          <a:solidFill>
                            <a:schemeClr val="tx1"/>
                          </a:solidFill>
                        </a:rPr>
                        <a:t>White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(255, 255, 255)</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9263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162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(1 of 5)</a:t>
            </a:r>
          </a:p>
        </p:txBody>
      </p:sp>
      <p:sp>
        <p:nvSpPr>
          <p:cNvPr id="3" name="Content Placeholder 2"/>
          <p:cNvSpPr>
            <a:spLocks noGrp="1"/>
          </p:cNvSpPr>
          <p:nvPr>
            <p:ph idx="1"/>
          </p:nvPr>
        </p:nvSpPr>
        <p:spPr>
          <a:xfrm>
            <a:off x="365125" y="1538818"/>
            <a:ext cx="8415338" cy="1663532"/>
          </a:xfrm>
        </p:spPr>
        <p:txBody>
          <a:bodyPr/>
          <a:lstStyle/>
          <a:p>
            <a:pPr>
              <a:buClr>
                <a:srgbClr val="007FA9"/>
              </a:buClr>
            </a:pPr>
            <a:r>
              <a:rPr lang="en-US" dirty="0">
                <a:solidFill>
                  <a:schemeClr val="tx1"/>
                </a:solidFill>
              </a:rPr>
              <a:t>The </a:t>
            </a:r>
            <a:r>
              <a:rPr lang="en-US" b="1" dirty="0">
                <a:solidFill>
                  <a:schemeClr val="tx1"/>
                </a:solidFill>
              </a:rPr>
              <a:t>Turtle </a:t>
            </a:r>
            <a:r>
              <a:rPr lang="en-US" dirty="0">
                <a:solidFill>
                  <a:schemeClr val="tx1"/>
                </a:solidFill>
              </a:rPr>
              <a:t>class includes a </a:t>
            </a:r>
            <a:r>
              <a:rPr lang="en-US" b="1" dirty="0">
                <a:solidFill>
                  <a:schemeClr val="tx1"/>
                </a:solidFill>
              </a:rPr>
              <a:t>pencolor </a:t>
            </a:r>
            <a:r>
              <a:rPr lang="en-US" dirty="0">
                <a:solidFill>
                  <a:schemeClr val="tx1"/>
                </a:solidFill>
              </a:rPr>
              <a:t>method for changing the turtle’s drawing color</a:t>
            </a:r>
          </a:p>
          <a:p>
            <a:pPr lvl="1">
              <a:buClr>
                <a:srgbClr val="007FA9"/>
              </a:buClr>
            </a:pPr>
            <a:r>
              <a:rPr lang="en-US" dirty="0">
                <a:solidFill>
                  <a:schemeClr val="tx1"/>
                </a:solidFill>
              </a:rPr>
              <a:t>Expects integers for the three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components</a:t>
            </a:r>
          </a:p>
          <a:p>
            <a:pPr>
              <a:buClr>
                <a:srgbClr val="007FA9"/>
              </a:buClr>
            </a:pPr>
            <a:r>
              <a:rPr lang="en-US" dirty="0" smtClean="0">
                <a:solidFill>
                  <a:schemeClr val="tx1"/>
                </a:solidFill>
              </a:rPr>
              <a:t>Script that draws radial patterns of squares and hexagons with random fill colors at the corners of turtle’s window (output is shown in Figure 7-5):</a:t>
            </a:r>
          </a:p>
        </p:txBody>
      </p:sp>
      <p:sp>
        <p:nvSpPr>
          <p:cNvPr id="6" name="Content Placeholder 5"/>
          <p:cNvSpPr>
            <a:spLocks noGrp="1"/>
          </p:cNvSpPr>
          <p:nvPr>
            <p:ph idx="11"/>
          </p:nvPr>
        </p:nvSpPr>
        <p:spPr>
          <a:xfrm>
            <a:off x="363829" y="3268054"/>
            <a:ext cx="8415338" cy="2371803"/>
          </a:xfrm>
        </p:spPr>
        <p:txBody>
          <a:bodyPr/>
          <a:lstStyle/>
          <a:p>
            <a:pPr marL="228600" lvl="1" indent="0">
              <a:spcBef>
                <a:spcPts val="0"/>
              </a:spcBef>
              <a:buNone/>
            </a:pP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File: randompatterns.py</a:t>
            </a:r>
          </a:p>
          <a:p>
            <a:pPr marL="228600" lvl="1" indent="0">
              <a:spcBef>
                <a:spcPts val="0"/>
              </a:spcBef>
              <a:buNone/>
            </a:pPr>
            <a:r>
              <a:rPr lang="en-US" b="1" dirty="0">
                <a:solidFill>
                  <a:schemeClr val="tx1"/>
                </a:solidFill>
                <a:cs typeface="Courier New" panose="02070309020205020404" pitchFamily="49" charset="0"/>
              </a:rPr>
              <a:t>Draws a radial pattern of squares in a random fill color</a:t>
            </a:r>
          </a:p>
          <a:p>
            <a:pPr marL="228600" lvl="1" indent="0">
              <a:spcBef>
                <a:spcPts val="0"/>
              </a:spcBef>
              <a:buNone/>
            </a:pPr>
            <a:r>
              <a:rPr lang="en-US" b="1" dirty="0">
                <a:solidFill>
                  <a:schemeClr val="tx1"/>
                </a:solidFill>
                <a:cs typeface="Courier New" panose="02070309020205020404" pitchFamily="49" charset="0"/>
              </a:rPr>
              <a:t>at each corner of the window.</a:t>
            </a:r>
          </a:p>
          <a:p>
            <a:pPr marL="228600" lvl="1" indent="0">
              <a:spcBef>
                <a:spcPts val="0"/>
              </a:spcBef>
              <a:buNone/>
            </a:pP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from turtle import Turtle</a:t>
            </a:r>
          </a:p>
          <a:p>
            <a:pPr marL="228600" lvl="1" indent="0">
              <a:spcBef>
                <a:spcPts val="0"/>
              </a:spcBef>
              <a:buNone/>
            </a:pPr>
            <a:r>
              <a:rPr lang="en-US" b="1" dirty="0">
                <a:solidFill>
                  <a:schemeClr val="tx1"/>
                </a:solidFill>
                <a:cs typeface="Courier New" panose="02070309020205020404" pitchFamily="49" charset="0"/>
              </a:rPr>
              <a:t>from polygons import *</a:t>
            </a:r>
          </a:p>
          <a:p>
            <a:pPr marL="228600" lvl="1" indent="0">
              <a:spcBef>
                <a:spcPts val="0"/>
              </a:spcBef>
              <a:buNone/>
            </a:pPr>
            <a:r>
              <a:rPr lang="en-US" b="1" dirty="0">
                <a:solidFill>
                  <a:schemeClr val="tx1"/>
                </a:solidFill>
                <a:cs typeface="Courier New" panose="02070309020205020404" pitchFamily="49" charset="0"/>
              </a:rPr>
              <a:t>import </a:t>
            </a:r>
            <a:r>
              <a:rPr lang="en-US" b="1" dirty="0" smtClean="0">
                <a:solidFill>
                  <a:schemeClr val="tx1"/>
                </a:solidFill>
                <a:cs typeface="Courier New" panose="02070309020205020404" pitchFamily="49" charset="0"/>
              </a:rPr>
              <a:t>random</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9610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858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(2 of 5)</a:t>
            </a:r>
          </a:p>
        </p:txBody>
      </p:sp>
      <p:sp>
        <p:nvSpPr>
          <p:cNvPr id="3" name="Content Placeholder 2"/>
          <p:cNvSpPr>
            <a:spLocks noGrp="1"/>
          </p:cNvSpPr>
          <p:nvPr>
            <p:ph idx="4294967295"/>
          </p:nvPr>
        </p:nvSpPr>
        <p:spPr>
          <a:xfrm>
            <a:off x="365125" y="1538818"/>
            <a:ext cx="8415338" cy="3424399"/>
          </a:xfrm>
        </p:spPr>
        <p:txBody>
          <a:bodyPr/>
          <a:lstStyle/>
          <a:p>
            <a:pPr marL="228600" lvl="1" indent="0">
              <a:spcBef>
                <a:spcPts val="0"/>
              </a:spcBef>
              <a:buNone/>
            </a:pPr>
            <a:r>
              <a:rPr lang="en-US" b="1" dirty="0">
                <a:solidFill>
                  <a:schemeClr val="tx1"/>
                </a:solidFill>
                <a:cs typeface="Courier New" panose="02070309020205020404" pitchFamily="49" charset="0"/>
              </a:rPr>
              <a:t>def drawPattern(t, x, y, count, length, shape):</a:t>
            </a:r>
          </a:p>
          <a:p>
            <a:pPr marL="228600" lvl="1" indent="0">
              <a:spcBef>
                <a:spcPts val="0"/>
              </a:spcBef>
              <a:buNone/>
            </a:pPr>
            <a:r>
              <a:rPr lang="en-US" b="1" dirty="0" smtClean="0">
                <a:solidFill>
                  <a:schemeClr val="tx1"/>
                </a:solidFill>
                <a:cs typeface="Courier New" panose="02070309020205020404" pitchFamily="49" charset="0"/>
              </a:rPr>
              <a:t>	“““Draws </a:t>
            </a:r>
            <a:r>
              <a:rPr lang="en-US" b="1" dirty="0">
                <a:solidFill>
                  <a:schemeClr val="tx1"/>
                </a:solidFill>
                <a:cs typeface="Courier New" panose="02070309020205020404" pitchFamily="49" charset="0"/>
              </a:rPr>
              <a:t>a radial pattern with a random</a:t>
            </a:r>
          </a:p>
          <a:p>
            <a:pPr marL="228600" lvl="1" indent="0">
              <a:spcBef>
                <a:spcPts val="0"/>
              </a:spcBef>
              <a:buNone/>
            </a:pPr>
            <a:r>
              <a:rPr lang="en-US" b="1" dirty="0" smtClean="0">
                <a:solidFill>
                  <a:schemeClr val="tx1"/>
                </a:solidFill>
                <a:cs typeface="Courier New" panose="02070309020205020404" pitchFamily="49" charset="0"/>
              </a:rPr>
              <a:t>	fill </a:t>
            </a:r>
            <a:r>
              <a:rPr lang="en-US" b="1" dirty="0">
                <a:solidFill>
                  <a:schemeClr val="tx1"/>
                </a:solidFill>
                <a:cs typeface="Courier New" panose="02070309020205020404" pitchFamily="49" charset="0"/>
              </a:rPr>
              <a:t>color at the given position</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t.begin_fill</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t.up</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t.goto(x</a:t>
            </a:r>
            <a:r>
              <a:rPr lang="en-US" b="1" dirty="0">
                <a:solidFill>
                  <a:schemeClr val="tx1"/>
                </a:solidFill>
                <a:cs typeface="Courier New" panose="02070309020205020404" pitchFamily="49" charset="0"/>
              </a:rPr>
              <a:t>, y)</a:t>
            </a:r>
          </a:p>
          <a:p>
            <a:pPr marL="228600" lvl="1" indent="0">
              <a:spcBef>
                <a:spcPts val="0"/>
              </a:spcBef>
              <a:buNone/>
            </a:pPr>
            <a:r>
              <a:rPr lang="en-US" b="1" dirty="0" smtClean="0">
                <a:solidFill>
                  <a:schemeClr val="tx1"/>
                </a:solidFill>
                <a:cs typeface="Courier New" panose="02070309020205020404" pitchFamily="49" charset="0"/>
              </a:rPr>
              <a:t>	t.setheading(0</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t.down</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t.fillcolor(random.randint(0</a:t>
            </a:r>
            <a:r>
              <a:rPr lang="en-US" b="1" dirty="0">
                <a:solidFill>
                  <a:schemeClr val="tx1"/>
                </a:solidFill>
                <a:cs typeface="Courier New" panose="02070309020205020404" pitchFamily="49" charset="0"/>
              </a:rPr>
              <a:t>, 255),</a:t>
            </a:r>
          </a:p>
          <a:p>
            <a:pPr marL="228600" lvl="1" indent="0">
              <a:spcBef>
                <a:spcPts val="0"/>
              </a:spcBef>
              <a:buNone/>
            </a:pPr>
            <a:r>
              <a:rPr lang="en-US" b="1" dirty="0" smtClean="0">
                <a:solidFill>
                  <a:schemeClr val="tx1"/>
                </a:solidFill>
                <a:cs typeface="Courier New" panose="02070309020205020404" pitchFamily="49" charset="0"/>
              </a:rPr>
              <a:t>		     random.randint(0</a:t>
            </a:r>
            <a:r>
              <a:rPr lang="en-US" b="1" dirty="0">
                <a:solidFill>
                  <a:schemeClr val="tx1"/>
                </a:solidFill>
                <a:cs typeface="Courier New" panose="02070309020205020404" pitchFamily="49" charset="0"/>
              </a:rPr>
              <a:t>, 255),</a:t>
            </a:r>
          </a:p>
          <a:p>
            <a:pPr marL="228600" lvl="1" indent="0">
              <a:spcBef>
                <a:spcPts val="0"/>
              </a:spcBef>
              <a:buNone/>
            </a:pPr>
            <a:r>
              <a:rPr lang="en-US" b="1" dirty="0" smtClean="0">
                <a:solidFill>
                  <a:schemeClr val="tx1"/>
                </a:solidFill>
                <a:cs typeface="Courier New" panose="02070309020205020404" pitchFamily="49" charset="0"/>
              </a:rPr>
              <a:t>		     random.randint(0</a:t>
            </a:r>
            <a:r>
              <a:rPr lang="en-US" b="1" dirty="0">
                <a:solidFill>
                  <a:schemeClr val="tx1"/>
                </a:solidFill>
                <a:cs typeface="Courier New" panose="02070309020205020404" pitchFamily="49" charset="0"/>
              </a:rPr>
              <a:t>, 255))</a:t>
            </a:r>
          </a:p>
          <a:p>
            <a:pPr marL="228600" lvl="1" indent="0">
              <a:spcBef>
                <a:spcPts val="0"/>
              </a:spcBef>
              <a:buNone/>
            </a:pPr>
            <a:r>
              <a:rPr lang="en-US" b="1" dirty="0" smtClean="0">
                <a:solidFill>
                  <a:schemeClr val="tx1"/>
                </a:solidFill>
                <a:cs typeface="Courier New" panose="02070309020205020404" pitchFamily="49" charset="0"/>
              </a:rPr>
              <a:t>	radialPattern(t</a:t>
            </a:r>
            <a:r>
              <a:rPr lang="en-US" b="1" dirty="0">
                <a:solidFill>
                  <a:schemeClr val="tx1"/>
                </a:solidFill>
                <a:cs typeface="Courier New" panose="02070309020205020404" pitchFamily="49" charset="0"/>
              </a:rPr>
              <a:t>, count, length, shape)</a:t>
            </a:r>
          </a:p>
          <a:p>
            <a:pPr marL="228600" lvl="1" indent="0">
              <a:spcBef>
                <a:spcPts val="0"/>
              </a:spcBef>
              <a:buNone/>
            </a:pPr>
            <a:r>
              <a:rPr lang="en-US" b="1" dirty="0" smtClean="0">
                <a:solidFill>
                  <a:schemeClr val="tx1"/>
                </a:solidFill>
                <a:cs typeface="Courier New" panose="02070309020205020404" pitchFamily="49" charset="0"/>
              </a:rPr>
              <a:t>	t.end_fill</a:t>
            </a:r>
            <a:r>
              <a:rPr lang="en-US" b="1" dirty="0">
                <a:solidFill>
                  <a:schemeClr val="tx1"/>
                </a:solidFill>
                <a:cs typeface="Courier New" panose="02070309020205020404" pitchFamily="49" charset="0"/>
              </a:rPr>
              <a:t>()</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628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77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(3 of 5)</a:t>
            </a:r>
          </a:p>
        </p:txBody>
      </p:sp>
      <p:sp>
        <p:nvSpPr>
          <p:cNvPr id="3" name="Content Placeholder 2"/>
          <p:cNvSpPr>
            <a:spLocks noGrp="1"/>
          </p:cNvSpPr>
          <p:nvPr>
            <p:ph idx="4294967295"/>
          </p:nvPr>
        </p:nvSpPr>
        <p:spPr>
          <a:xfrm>
            <a:off x="365125" y="1538818"/>
            <a:ext cx="8415338" cy="3947234"/>
          </a:xfrm>
        </p:spPr>
        <p:txBody>
          <a:bodyPr/>
          <a:lstStyle/>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smtClean="0">
                <a:solidFill>
                  <a:schemeClr val="tx1"/>
                </a:solidFill>
                <a:cs typeface="Courier New" panose="02070309020205020404" pitchFamily="49" charset="0"/>
              </a:rPr>
              <a:t>	t </a:t>
            </a:r>
            <a:r>
              <a:rPr lang="en-US" b="1" dirty="0">
                <a:solidFill>
                  <a:schemeClr val="tx1"/>
                </a:solidFill>
                <a:cs typeface="Courier New" panose="02070309020205020404" pitchFamily="49" charset="0"/>
              </a:rPr>
              <a:t>= Turtle()</a:t>
            </a:r>
          </a:p>
          <a:p>
            <a:pPr marL="228600" lvl="1" indent="0">
              <a:spcBef>
                <a:spcPts val="0"/>
              </a:spcBef>
              <a:buNone/>
            </a:pPr>
            <a:r>
              <a:rPr lang="en-US" b="1" dirty="0" smtClean="0">
                <a:solidFill>
                  <a:schemeClr val="tx1"/>
                </a:solidFill>
                <a:cs typeface="Courier New" panose="02070309020205020404" pitchFamily="49" charset="0"/>
              </a:rPr>
              <a:t>	t.speed(0</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Number of shapes in radial pattern</a:t>
            </a:r>
          </a:p>
          <a:p>
            <a:pPr marL="228600" lvl="1" indent="0">
              <a:spcBef>
                <a:spcPts val="0"/>
              </a:spcBef>
              <a:buNone/>
            </a:pPr>
            <a:r>
              <a:rPr lang="en-US" b="1" dirty="0" smtClean="0">
                <a:solidFill>
                  <a:schemeClr val="tx1"/>
                </a:solidFill>
                <a:cs typeface="Courier New" panose="02070309020205020404" pitchFamily="49" charset="0"/>
              </a:rPr>
              <a:t>	count </a:t>
            </a:r>
            <a:r>
              <a:rPr lang="en-US" b="1" dirty="0">
                <a:solidFill>
                  <a:schemeClr val="tx1"/>
                </a:solidFill>
                <a:cs typeface="Courier New" panose="02070309020205020404" pitchFamily="49" charset="0"/>
              </a:rPr>
              <a:t>= 10</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Relative distances to corners of window from center</a:t>
            </a:r>
          </a:p>
          <a:p>
            <a:pPr marL="228600" lvl="1" indent="0">
              <a:spcBef>
                <a:spcPts val="0"/>
              </a:spcBef>
              <a:buNone/>
            </a:pPr>
            <a:r>
              <a:rPr lang="en-US" b="1" dirty="0" smtClean="0">
                <a:solidFill>
                  <a:schemeClr val="tx1"/>
                </a:solidFill>
                <a:cs typeface="Courier New" panose="02070309020205020404" pitchFamily="49" charset="0"/>
              </a:rPr>
              <a:t>	width </a:t>
            </a:r>
            <a:r>
              <a:rPr lang="en-US" b="1" dirty="0">
                <a:solidFill>
                  <a:schemeClr val="tx1"/>
                </a:solidFill>
                <a:cs typeface="Courier New" panose="02070309020205020404" pitchFamily="49" charset="0"/>
              </a:rPr>
              <a:t>= t.screen.window_width() // 2</a:t>
            </a:r>
          </a:p>
          <a:p>
            <a:pPr marL="228600" lvl="1" indent="0">
              <a:spcBef>
                <a:spcPts val="0"/>
              </a:spcBef>
              <a:buNone/>
            </a:pPr>
            <a:r>
              <a:rPr lang="en-US" b="1" dirty="0" smtClean="0">
                <a:solidFill>
                  <a:schemeClr val="tx1"/>
                </a:solidFill>
                <a:cs typeface="Courier New" panose="02070309020205020404" pitchFamily="49" charset="0"/>
              </a:rPr>
              <a:t>	height </a:t>
            </a:r>
            <a:r>
              <a:rPr lang="en-US" b="1" dirty="0">
                <a:solidFill>
                  <a:schemeClr val="tx1"/>
                </a:solidFill>
                <a:cs typeface="Courier New" panose="02070309020205020404" pitchFamily="49" charset="0"/>
              </a:rPr>
              <a:t>= t.screen.window_height() // 2</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Length of the square</a:t>
            </a:r>
          </a:p>
          <a:p>
            <a:pPr marL="228600" lvl="1" indent="0">
              <a:spcBef>
                <a:spcPts val="0"/>
              </a:spcBef>
              <a:buNone/>
            </a:pPr>
            <a:r>
              <a:rPr lang="en-US" b="1" dirty="0" smtClean="0">
                <a:solidFill>
                  <a:schemeClr val="tx1"/>
                </a:solidFill>
                <a:cs typeface="Courier New" panose="02070309020205020404" pitchFamily="49" charset="0"/>
              </a:rPr>
              <a:t>	length </a:t>
            </a:r>
            <a:r>
              <a:rPr lang="en-US" b="1" dirty="0">
                <a:solidFill>
                  <a:schemeClr val="tx1"/>
                </a:solidFill>
                <a:cs typeface="Courier New" panose="02070309020205020404" pitchFamily="49" charset="0"/>
              </a:rPr>
              <a:t>= 30</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Inset distance from window boundary for squares</a:t>
            </a:r>
          </a:p>
          <a:p>
            <a:pPr marL="228600" lvl="1" indent="0">
              <a:spcBef>
                <a:spcPts val="0"/>
              </a:spcBef>
              <a:buNone/>
            </a:pPr>
            <a:r>
              <a:rPr lang="en-US" b="1" dirty="0" smtClean="0">
                <a:solidFill>
                  <a:schemeClr val="tx1"/>
                </a:solidFill>
                <a:cs typeface="Courier New" panose="02070309020205020404" pitchFamily="49" charset="0"/>
              </a:rPr>
              <a:t>	inset </a:t>
            </a:r>
            <a:r>
              <a:rPr lang="en-US" b="1" dirty="0">
                <a:solidFill>
                  <a:schemeClr val="tx1"/>
                </a:solidFill>
                <a:cs typeface="Courier New" panose="02070309020205020404" pitchFamily="49" charset="0"/>
              </a:rPr>
              <a:t>= length * 2</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Draw squares in upper-left corner</a:t>
            </a:r>
          </a:p>
          <a:p>
            <a:pPr marL="228600" lvl="1" indent="0">
              <a:spcBef>
                <a:spcPts val="0"/>
              </a:spcBef>
              <a:buNone/>
            </a:pPr>
            <a:r>
              <a:rPr lang="en-US" b="1" dirty="0" smtClean="0">
                <a:solidFill>
                  <a:schemeClr val="tx1"/>
                </a:solidFill>
                <a:cs typeface="Courier New" panose="02070309020205020404" pitchFamily="49" charset="0"/>
              </a:rPr>
              <a:t>	drawPattern(t</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−width </a:t>
            </a:r>
            <a:r>
              <a:rPr lang="en-US" b="1" dirty="0">
                <a:solidFill>
                  <a:schemeClr val="tx1"/>
                </a:solidFill>
                <a:cs typeface="Courier New" panose="02070309020205020404" pitchFamily="49" charset="0"/>
              </a:rPr>
              <a:t>+ inset, height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inset, count,</a:t>
            </a:r>
          </a:p>
          <a:p>
            <a:pPr marL="228600" lvl="1" indent="0">
              <a:spcBef>
                <a:spcPts val="0"/>
              </a:spcBef>
              <a:buNone/>
            </a:pPr>
            <a:r>
              <a:rPr lang="en-US" b="1" dirty="0" smtClean="0">
                <a:solidFill>
                  <a:schemeClr val="tx1"/>
                </a:solidFill>
                <a:cs typeface="Courier New" panose="02070309020205020404" pitchFamily="49" charset="0"/>
              </a:rPr>
              <a:t>		     length</a:t>
            </a:r>
            <a:r>
              <a:rPr lang="en-US" b="1" dirty="0">
                <a:solidFill>
                  <a:schemeClr val="tx1"/>
                </a:solidFill>
                <a:cs typeface="Courier New" panose="02070309020205020404" pitchFamily="49" charset="0"/>
              </a:rPr>
              <a:t>, square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286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781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(4 of 5)</a:t>
            </a:r>
          </a:p>
        </p:txBody>
      </p:sp>
      <p:sp>
        <p:nvSpPr>
          <p:cNvPr id="3" name="Content Placeholder 2"/>
          <p:cNvSpPr>
            <a:spLocks noGrp="1"/>
          </p:cNvSpPr>
          <p:nvPr>
            <p:ph idx="4294967295"/>
          </p:nvPr>
        </p:nvSpPr>
        <p:spPr>
          <a:xfrm>
            <a:off x="365125" y="1538818"/>
            <a:ext cx="8415338" cy="3947234"/>
          </a:xfrm>
        </p:spPr>
        <p:txBody>
          <a:bodyPr/>
          <a:lstStyle/>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Draw squares in lower-left corner</a:t>
            </a:r>
          </a:p>
          <a:p>
            <a:pPr marL="228600" lvl="1" indent="0">
              <a:spcBef>
                <a:spcPts val="0"/>
              </a:spcBef>
              <a:buNone/>
            </a:pPr>
            <a:r>
              <a:rPr lang="en-US" b="1" dirty="0" smtClean="0">
                <a:solidFill>
                  <a:schemeClr val="tx1"/>
                </a:solidFill>
                <a:cs typeface="Courier New" panose="02070309020205020404" pitchFamily="49" charset="0"/>
              </a:rPr>
              <a:t>	drawPattern(t</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−width </a:t>
            </a:r>
            <a:r>
              <a:rPr lang="en-US" b="1" dirty="0">
                <a:solidFill>
                  <a:schemeClr val="tx1"/>
                </a:solidFill>
                <a:cs typeface="Courier New" panose="02070309020205020404" pitchFamily="49" charset="0"/>
              </a:rPr>
              <a:t>+ inset, inset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height, count,</a:t>
            </a:r>
          </a:p>
          <a:p>
            <a:pPr marL="228600" lvl="1" indent="0">
              <a:spcBef>
                <a:spcPts val="0"/>
              </a:spcBef>
              <a:buNone/>
            </a:pPr>
            <a:r>
              <a:rPr lang="en-US" b="1" dirty="0" smtClean="0">
                <a:solidFill>
                  <a:schemeClr val="tx1"/>
                </a:solidFill>
                <a:cs typeface="Courier New" panose="02070309020205020404" pitchFamily="49" charset="0"/>
              </a:rPr>
              <a:t>		     length</a:t>
            </a:r>
            <a:r>
              <a:rPr lang="en-US" b="1" dirty="0">
                <a:solidFill>
                  <a:schemeClr val="tx1"/>
                </a:solidFill>
                <a:cs typeface="Courier New" panose="02070309020205020404" pitchFamily="49" charset="0"/>
              </a:rPr>
              <a:t>, square)</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Length of the hexagon</a:t>
            </a:r>
          </a:p>
          <a:p>
            <a:pPr marL="228600" lvl="1" indent="0">
              <a:spcBef>
                <a:spcPts val="0"/>
              </a:spcBef>
              <a:buNone/>
            </a:pPr>
            <a:r>
              <a:rPr lang="en-US" b="1" dirty="0" smtClean="0">
                <a:solidFill>
                  <a:schemeClr val="tx1"/>
                </a:solidFill>
                <a:cs typeface="Courier New" panose="02070309020205020404" pitchFamily="49" charset="0"/>
              </a:rPr>
              <a:t>	length </a:t>
            </a:r>
            <a:r>
              <a:rPr lang="en-US" b="1" dirty="0">
                <a:solidFill>
                  <a:schemeClr val="tx1"/>
                </a:solidFill>
                <a:cs typeface="Courier New" panose="02070309020205020404" pitchFamily="49" charset="0"/>
              </a:rPr>
              <a:t>= 20</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Inset distance from window boundary for hexagons</a:t>
            </a:r>
          </a:p>
          <a:p>
            <a:pPr marL="228600" lvl="1" indent="0">
              <a:spcBef>
                <a:spcPts val="0"/>
              </a:spcBef>
              <a:buNone/>
            </a:pPr>
            <a:r>
              <a:rPr lang="en-US" b="1" dirty="0" smtClean="0">
                <a:solidFill>
                  <a:schemeClr val="tx1"/>
                </a:solidFill>
                <a:cs typeface="Courier New" panose="02070309020205020404" pitchFamily="49" charset="0"/>
              </a:rPr>
              <a:t>	inset </a:t>
            </a:r>
            <a:r>
              <a:rPr lang="en-US" b="1" dirty="0">
                <a:solidFill>
                  <a:schemeClr val="tx1"/>
                </a:solidFill>
                <a:cs typeface="Courier New" panose="02070309020205020404" pitchFamily="49" charset="0"/>
              </a:rPr>
              <a:t>= length * 3</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Draw hexagons in </a:t>
            </a:r>
            <a:r>
              <a:rPr lang="en-US" b="1" dirty="0" smtClean="0">
                <a:solidFill>
                  <a:schemeClr val="tx1"/>
                </a:solidFill>
                <a:cs typeface="Courier New" panose="02070309020205020404" pitchFamily="49" charset="0"/>
              </a:rPr>
              <a:t>upper−right </a:t>
            </a:r>
            <a:r>
              <a:rPr lang="en-US" b="1" dirty="0">
                <a:solidFill>
                  <a:schemeClr val="tx1"/>
                </a:solidFill>
                <a:cs typeface="Courier New" panose="02070309020205020404" pitchFamily="49" charset="0"/>
              </a:rPr>
              <a:t>corner</a:t>
            </a:r>
          </a:p>
          <a:p>
            <a:pPr marL="228600" lvl="1" indent="0">
              <a:spcBef>
                <a:spcPts val="0"/>
              </a:spcBef>
              <a:buNone/>
            </a:pPr>
            <a:r>
              <a:rPr lang="en-US" b="1" dirty="0" smtClean="0">
                <a:solidFill>
                  <a:schemeClr val="tx1"/>
                </a:solidFill>
                <a:cs typeface="Courier New" panose="02070309020205020404" pitchFamily="49" charset="0"/>
              </a:rPr>
              <a:t>	drawPattern(t</a:t>
            </a:r>
            <a:r>
              <a:rPr lang="en-US" b="1" dirty="0">
                <a:solidFill>
                  <a:schemeClr val="tx1"/>
                </a:solidFill>
                <a:cs typeface="Courier New" panose="02070309020205020404" pitchFamily="49" charset="0"/>
              </a:rPr>
              <a:t>, width - inset, height </a:t>
            </a:r>
            <a:r>
              <a:rPr lang="en-US" b="1" dirty="0" smtClean="0">
                <a:solidFill>
                  <a:schemeClr val="tx1"/>
                </a:solidFill>
                <a:cs typeface="Courier New" panose="02070309020205020404" pitchFamily="49" charset="0"/>
              </a:rPr>
              <a:t>− inset</a:t>
            </a:r>
            <a:r>
              <a:rPr lang="en-US" b="1" dirty="0">
                <a:solidFill>
                  <a:schemeClr val="tx1"/>
                </a:solidFill>
                <a:cs typeface="Courier New" panose="02070309020205020404" pitchFamily="49" charset="0"/>
              </a:rPr>
              <a:t>, count,</a:t>
            </a:r>
          </a:p>
          <a:p>
            <a:pPr marL="228600" lvl="1" indent="0">
              <a:spcBef>
                <a:spcPts val="0"/>
              </a:spcBef>
              <a:buNone/>
            </a:pPr>
            <a:r>
              <a:rPr lang="en-US" b="1" dirty="0" smtClean="0">
                <a:solidFill>
                  <a:schemeClr val="tx1"/>
                </a:solidFill>
                <a:cs typeface="Courier New" panose="02070309020205020404" pitchFamily="49" charset="0"/>
              </a:rPr>
              <a:t>		     length</a:t>
            </a:r>
            <a:r>
              <a:rPr lang="en-US" b="1" dirty="0">
                <a:solidFill>
                  <a:schemeClr val="tx1"/>
                </a:solidFill>
                <a:cs typeface="Courier New" panose="02070309020205020404" pitchFamily="49" charset="0"/>
              </a:rPr>
              <a:t>, hexagon)</a:t>
            </a:r>
          </a:p>
          <a:p>
            <a:pPr marL="228600" lvl="1" indent="0">
              <a:spcBef>
                <a:spcPts val="0"/>
              </a:spcBef>
              <a:buNone/>
            </a:pP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Draw hexagons in </a:t>
            </a:r>
            <a:r>
              <a:rPr lang="en-US" b="1" dirty="0" smtClean="0">
                <a:solidFill>
                  <a:schemeClr val="tx1"/>
                </a:solidFill>
                <a:cs typeface="Courier New" panose="02070309020205020404" pitchFamily="49" charset="0"/>
              </a:rPr>
              <a:t>lower−right </a:t>
            </a:r>
            <a:r>
              <a:rPr lang="en-US" b="1" dirty="0">
                <a:solidFill>
                  <a:schemeClr val="tx1"/>
                </a:solidFill>
                <a:cs typeface="Courier New" panose="02070309020205020404" pitchFamily="49" charset="0"/>
              </a:rPr>
              <a:t>corner</a:t>
            </a:r>
          </a:p>
          <a:p>
            <a:pPr marL="228600" lvl="1" indent="0">
              <a:spcBef>
                <a:spcPts val="0"/>
              </a:spcBef>
              <a:buNone/>
            </a:pPr>
            <a:r>
              <a:rPr lang="en-US" b="1" dirty="0" smtClean="0">
                <a:solidFill>
                  <a:schemeClr val="tx1"/>
                </a:solidFill>
                <a:cs typeface="Courier New" panose="02070309020205020404" pitchFamily="49" charset="0"/>
              </a:rPr>
              <a:t>	drawPattern(t</a:t>
            </a:r>
            <a:r>
              <a:rPr lang="en-US" b="1" dirty="0">
                <a:solidFill>
                  <a:schemeClr val="tx1"/>
                </a:solidFill>
                <a:cs typeface="Courier New" panose="02070309020205020404" pitchFamily="49" charset="0"/>
              </a:rPr>
              <a:t>, width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inset, inset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height, count,</a:t>
            </a:r>
          </a:p>
          <a:p>
            <a:pPr marL="228600" lvl="1" indent="0">
              <a:spcBef>
                <a:spcPts val="0"/>
              </a:spcBef>
              <a:buNone/>
            </a:pPr>
            <a:r>
              <a:rPr lang="en-US" b="1" dirty="0" smtClean="0">
                <a:solidFill>
                  <a:schemeClr val="tx1"/>
                </a:solidFill>
                <a:cs typeface="Courier New" panose="02070309020205020404" pitchFamily="49" charset="0"/>
              </a:rPr>
              <a:t>		     length</a:t>
            </a:r>
            <a:r>
              <a:rPr lang="en-US" b="1" dirty="0">
                <a:solidFill>
                  <a:schemeClr val="tx1"/>
                </a:solidFill>
                <a:cs typeface="Courier New" panose="02070309020205020404" pitchFamily="49" charset="0"/>
              </a:rPr>
              <a:t>, hexagon</a:t>
            </a:r>
            <a:r>
              <a:rPr lang="en-US" b="1" dirty="0" smtClean="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if _name_== “_main_”:</a:t>
            </a:r>
          </a:p>
          <a:p>
            <a:pPr marL="228600" lvl="1" indent="0">
              <a:spcBef>
                <a:spcPts val="0"/>
              </a:spcBef>
              <a:buNone/>
            </a:pPr>
            <a:r>
              <a:rPr lang="en-US" b="1" dirty="0" smtClean="0">
                <a:solidFill>
                  <a:schemeClr val="tx1"/>
                </a:solidFill>
                <a:cs typeface="Courier New" panose="02070309020205020404" pitchFamily="49" charset="0"/>
              </a:rPr>
              <a:t>   main()</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7967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629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(5 of 5)</a:t>
            </a:r>
          </a:p>
        </p:txBody>
      </p:sp>
      <p:pic>
        <p:nvPicPr>
          <p:cNvPr id="6" name="Picture 5" descr="Figure 7-5  Radial patterns with random fill colors. The script draws radial patterns of squares and hexagons with random fill colors at the corners of the turtle’s win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8800"/>
            <a:ext cx="4448556" cy="349801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770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 Processing</a:t>
            </a:r>
          </a:p>
        </p:txBody>
      </p:sp>
      <p:sp>
        <p:nvSpPr>
          <p:cNvPr id="3" name="Content Placeholder 2"/>
          <p:cNvSpPr>
            <a:spLocks noGrp="1"/>
          </p:cNvSpPr>
          <p:nvPr>
            <p:ph idx="4294967295"/>
          </p:nvPr>
        </p:nvSpPr>
        <p:spPr>
          <a:xfrm>
            <a:off x="365125" y="1538818"/>
            <a:ext cx="8415338" cy="1868204"/>
          </a:xfrm>
        </p:spPr>
        <p:txBody>
          <a:bodyPr/>
          <a:lstStyle/>
          <a:p>
            <a:pPr>
              <a:buClr>
                <a:srgbClr val="007FA9"/>
              </a:buClr>
            </a:pPr>
            <a:r>
              <a:rPr lang="en-US" dirty="0">
                <a:solidFill>
                  <a:schemeClr val="tx1"/>
                </a:solidFill>
              </a:rPr>
              <a:t>Digital image processing includes the principles and techniques for the following:</a:t>
            </a:r>
          </a:p>
          <a:p>
            <a:pPr lvl="1">
              <a:buClr>
                <a:srgbClr val="007FA9"/>
              </a:buClr>
            </a:pPr>
            <a:r>
              <a:rPr lang="en-US" dirty="0">
                <a:solidFill>
                  <a:schemeClr val="tx1"/>
                </a:solidFill>
              </a:rPr>
              <a:t>The capture of images with devices such as flatbed scanners and digital cameras</a:t>
            </a:r>
          </a:p>
          <a:p>
            <a:pPr lvl="1">
              <a:buClr>
                <a:srgbClr val="007FA9"/>
              </a:buClr>
            </a:pPr>
            <a:r>
              <a:rPr lang="en-US" dirty="0">
                <a:solidFill>
                  <a:schemeClr val="tx1"/>
                </a:solidFill>
              </a:rPr>
              <a:t>The representation and storage of images in efficient file formats</a:t>
            </a:r>
          </a:p>
          <a:p>
            <a:pPr lvl="1">
              <a:buClr>
                <a:srgbClr val="007FA9"/>
              </a:buClr>
            </a:pPr>
            <a:r>
              <a:rPr lang="en-US" dirty="0">
                <a:solidFill>
                  <a:schemeClr val="tx1"/>
                </a:solidFill>
              </a:rPr>
              <a:t>Constructing the algorithms in image-manipulation programs such as Adobe </a:t>
            </a:r>
            <a:r>
              <a:rPr lang="en-US" dirty="0" smtClean="0">
                <a:solidFill>
                  <a:schemeClr val="tx1"/>
                </a:solidFill>
              </a:rPr>
              <a:t>Photoshop</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752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Analog and Digital Information</a:t>
            </a: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dirty="0">
                <a:solidFill>
                  <a:schemeClr val="tx1"/>
                </a:solidFill>
              </a:rPr>
              <a:t>Computers must use digital information which consists of </a:t>
            </a:r>
            <a:r>
              <a:rPr lang="en-US" b="1" dirty="0">
                <a:solidFill>
                  <a:schemeClr val="tx1"/>
                </a:solidFill>
              </a:rPr>
              <a:t>discrete values</a:t>
            </a:r>
          </a:p>
          <a:p>
            <a:pPr lvl="1">
              <a:buClr>
                <a:srgbClr val="007FA9"/>
              </a:buClr>
            </a:pPr>
            <a:r>
              <a:rPr lang="en-US" dirty="0">
                <a:solidFill>
                  <a:schemeClr val="tx1"/>
                </a:solidFill>
              </a:rPr>
              <a:t>Example: Individual integers, characters of text, or bits </a:t>
            </a:r>
          </a:p>
          <a:p>
            <a:pPr>
              <a:buClr>
                <a:srgbClr val="007FA9"/>
              </a:buClr>
            </a:pPr>
            <a:r>
              <a:rPr lang="en-US" dirty="0">
                <a:solidFill>
                  <a:schemeClr val="tx1"/>
                </a:solidFill>
              </a:rPr>
              <a:t>The information contained in images, sound, and much of the rest of the physical world is analog</a:t>
            </a:r>
          </a:p>
          <a:p>
            <a:pPr lvl="1">
              <a:buClr>
                <a:srgbClr val="007FA9"/>
              </a:buClr>
            </a:pPr>
            <a:r>
              <a:rPr lang="en-US" b="1" dirty="0">
                <a:solidFill>
                  <a:schemeClr val="tx1"/>
                </a:solidFill>
              </a:rPr>
              <a:t>Analog information </a:t>
            </a:r>
            <a:r>
              <a:rPr lang="en-US" dirty="0">
                <a:solidFill>
                  <a:schemeClr val="tx1"/>
                </a:solidFill>
              </a:rPr>
              <a:t>contains a </a:t>
            </a:r>
            <a:r>
              <a:rPr lang="en-US" b="1" dirty="0">
                <a:solidFill>
                  <a:schemeClr val="tx1"/>
                </a:solidFill>
              </a:rPr>
              <a:t>continuous range </a:t>
            </a:r>
            <a:r>
              <a:rPr lang="en-US" dirty="0">
                <a:solidFill>
                  <a:schemeClr val="tx1"/>
                </a:solidFill>
              </a:rPr>
              <a:t>of values</a:t>
            </a:r>
          </a:p>
          <a:p>
            <a:pPr>
              <a:buClr>
                <a:srgbClr val="007FA9"/>
              </a:buClr>
            </a:pPr>
            <a:r>
              <a:rPr lang="en-US" dirty="0">
                <a:solidFill>
                  <a:schemeClr val="tx1"/>
                </a:solidFill>
              </a:rPr>
              <a:t>Ticks representing seconds on an analog clock’s face represent an attempt to </a:t>
            </a:r>
            <a:r>
              <a:rPr lang="en-US" b="1" dirty="0">
                <a:solidFill>
                  <a:schemeClr val="tx1"/>
                </a:solidFill>
              </a:rPr>
              <a:t>sample </a:t>
            </a:r>
            <a:r>
              <a:rPr lang="en-US" dirty="0">
                <a:solidFill>
                  <a:schemeClr val="tx1"/>
                </a:solidFill>
              </a:rPr>
              <a:t>moments of time as discrete values (time itself is analog</a:t>
            </a:r>
            <a:r>
              <a:rPr lang="en-US" dirty="0" smtClean="0">
                <a:solidFill>
                  <a:schemeClr val="tx1"/>
                </a:solidFill>
              </a:rPr>
              <a: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294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1477328"/>
          </a:xfrm>
        </p:spPr>
        <p:txBody>
          <a:bodyPr/>
          <a:lstStyle/>
          <a:p>
            <a:pPr marL="0" indent="0">
              <a:buNone/>
            </a:pPr>
            <a:r>
              <a:rPr lang="en-US" b="1" dirty="0" smtClean="0">
                <a:solidFill>
                  <a:srgbClr val="007FA9"/>
                </a:solidFill>
              </a:rPr>
              <a:t>7.4</a:t>
            </a:r>
            <a:r>
              <a:rPr lang="en-US" dirty="0" smtClean="0">
                <a:solidFill>
                  <a:schemeClr val="tx1"/>
                </a:solidFill>
              </a:rPr>
              <a:t> Develop </a:t>
            </a:r>
            <a:r>
              <a:rPr lang="en-US" dirty="0">
                <a:solidFill>
                  <a:schemeClr val="tx1"/>
                </a:solidFill>
              </a:rPr>
              <a:t>recursive algorithms to draw recursive shapes</a:t>
            </a:r>
          </a:p>
          <a:p>
            <a:pPr marL="0" indent="0">
              <a:buNone/>
            </a:pPr>
            <a:r>
              <a:rPr lang="en-US" b="1" dirty="0" smtClean="0">
                <a:solidFill>
                  <a:srgbClr val="007FA9"/>
                </a:solidFill>
              </a:rPr>
              <a:t>7.5</a:t>
            </a:r>
            <a:r>
              <a:rPr lang="en-US" dirty="0" smtClean="0">
                <a:solidFill>
                  <a:schemeClr val="tx1"/>
                </a:solidFill>
              </a:rPr>
              <a:t> Write </a:t>
            </a:r>
            <a:r>
              <a:rPr lang="en-US" dirty="0">
                <a:solidFill>
                  <a:schemeClr val="tx1"/>
                </a:solidFill>
              </a:rPr>
              <a:t>a nested loop to process a two-dimensional grid</a:t>
            </a:r>
          </a:p>
          <a:p>
            <a:pPr marL="0" indent="0">
              <a:buNone/>
            </a:pPr>
            <a:r>
              <a:rPr lang="en-US" b="1" dirty="0" smtClean="0">
                <a:solidFill>
                  <a:srgbClr val="007FA9"/>
                </a:solidFill>
              </a:rPr>
              <a:t>7.6</a:t>
            </a:r>
            <a:r>
              <a:rPr lang="en-US" dirty="0" smtClean="0">
                <a:solidFill>
                  <a:schemeClr val="tx1"/>
                </a:solidFill>
              </a:rPr>
              <a:t> Develop </a:t>
            </a:r>
            <a:r>
              <a:rPr lang="en-US" dirty="0">
                <a:solidFill>
                  <a:schemeClr val="tx1"/>
                </a:solidFill>
              </a:rPr>
              <a:t>algorithms to perform simple transformations of images, such as conversion of color to </a:t>
            </a:r>
            <a:r>
              <a:rPr lang="en-US" dirty="0" smtClean="0">
                <a:solidFill>
                  <a:schemeClr val="tx1"/>
                </a:solidFill>
              </a:rPr>
              <a:t>grayscale</a:t>
            </a:r>
            <a:endParaRPr lang="en-US" dirty="0">
              <a:solidFill>
                <a:schemeClr val="tx1"/>
              </a:solidFill>
            </a:endParaRP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787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Sampling and Digitizing Images</a:t>
            </a:r>
          </a:p>
        </p:txBody>
      </p:sp>
      <p:sp>
        <p:nvSpPr>
          <p:cNvPr id="3" name="Content Placeholder 2"/>
          <p:cNvSpPr>
            <a:spLocks noGrp="1"/>
          </p:cNvSpPr>
          <p:nvPr>
            <p:ph idx="4294967295"/>
          </p:nvPr>
        </p:nvSpPr>
        <p:spPr>
          <a:xfrm>
            <a:off x="365125" y="1538818"/>
            <a:ext cx="8415338" cy="2606867"/>
          </a:xfrm>
        </p:spPr>
        <p:txBody>
          <a:bodyPr/>
          <a:lstStyle/>
          <a:p>
            <a:pPr>
              <a:buClr>
                <a:srgbClr val="007FA9"/>
              </a:buClr>
            </a:pPr>
            <a:r>
              <a:rPr lang="en-US" dirty="0">
                <a:solidFill>
                  <a:schemeClr val="tx1"/>
                </a:solidFill>
              </a:rPr>
              <a:t>A visual scene projects an infinite set of color and intensity values onto a two-dimensional sensing medium</a:t>
            </a:r>
          </a:p>
          <a:p>
            <a:pPr lvl="1">
              <a:buClr>
                <a:srgbClr val="007FA9"/>
              </a:buClr>
            </a:pPr>
            <a:r>
              <a:rPr lang="en-US" dirty="0">
                <a:solidFill>
                  <a:schemeClr val="tx1"/>
                </a:solidFill>
              </a:rPr>
              <a:t>If you sample enough of these values, digital information can represent an image more or less indistinguishable (to human eye) from original scene</a:t>
            </a:r>
          </a:p>
          <a:p>
            <a:pPr>
              <a:buClr>
                <a:srgbClr val="007FA9"/>
              </a:buClr>
            </a:pPr>
            <a:r>
              <a:rPr lang="en-US" dirty="0">
                <a:solidFill>
                  <a:schemeClr val="tx1"/>
                </a:solidFill>
              </a:rPr>
              <a:t>Sampling devices measure discrete color values at distinct points on a two-dimensional </a:t>
            </a:r>
            <a:r>
              <a:rPr lang="en-US" b="1" dirty="0">
                <a:solidFill>
                  <a:schemeClr val="tx1"/>
                </a:solidFill>
              </a:rPr>
              <a:t>grid</a:t>
            </a:r>
          </a:p>
          <a:p>
            <a:pPr lvl="1">
              <a:buClr>
                <a:srgbClr val="007FA9"/>
              </a:buClr>
            </a:pPr>
            <a:r>
              <a:rPr lang="en-US" dirty="0">
                <a:solidFill>
                  <a:schemeClr val="tx1"/>
                </a:solidFill>
              </a:rPr>
              <a:t>These values are pixels</a:t>
            </a:r>
          </a:p>
          <a:p>
            <a:pPr lvl="1">
              <a:buClr>
                <a:srgbClr val="007FA9"/>
              </a:buClr>
            </a:pPr>
            <a:r>
              <a:rPr lang="en-US" dirty="0">
                <a:solidFill>
                  <a:schemeClr val="tx1"/>
                </a:solidFill>
              </a:rPr>
              <a:t>As more pixels are sampled, the more realistic the resulting image will </a:t>
            </a:r>
            <a:r>
              <a:rPr lang="en-US" dirty="0" smtClean="0">
                <a:solidFill>
                  <a:schemeClr val="tx1"/>
                </a:solidFill>
              </a:rPr>
              <a:t>appear</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996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 File Formats</a:t>
            </a:r>
          </a:p>
        </p:txBody>
      </p:sp>
      <p:sp>
        <p:nvSpPr>
          <p:cNvPr id="3" name="Content Placeholder 2"/>
          <p:cNvSpPr>
            <a:spLocks noGrp="1"/>
          </p:cNvSpPr>
          <p:nvPr>
            <p:ph idx="4294967295"/>
          </p:nvPr>
        </p:nvSpPr>
        <p:spPr>
          <a:xfrm>
            <a:off x="365125" y="1538818"/>
            <a:ext cx="8415338" cy="2665345"/>
          </a:xfrm>
        </p:spPr>
        <p:txBody>
          <a:bodyPr/>
          <a:lstStyle/>
          <a:p>
            <a:pPr>
              <a:buClr>
                <a:srgbClr val="007FA9"/>
              </a:buClr>
            </a:pPr>
            <a:r>
              <a:rPr lang="en-US" dirty="0">
                <a:solidFill>
                  <a:schemeClr val="tx1"/>
                </a:solidFill>
              </a:rPr>
              <a:t>Once an image has been sampled, it can be stored in one of many file formats</a:t>
            </a:r>
          </a:p>
          <a:p>
            <a:pPr>
              <a:buClr>
                <a:srgbClr val="007FA9"/>
              </a:buClr>
            </a:pPr>
            <a:r>
              <a:rPr lang="en-US" dirty="0">
                <a:solidFill>
                  <a:schemeClr val="tx1"/>
                </a:solidFill>
              </a:rPr>
              <a:t>A </a:t>
            </a:r>
            <a:r>
              <a:rPr lang="en-US" b="1" dirty="0">
                <a:solidFill>
                  <a:schemeClr val="tx1"/>
                </a:solidFill>
              </a:rPr>
              <a:t>raw image file </a:t>
            </a:r>
            <a:r>
              <a:rPr lang="en-US" dirty="0">
                <a:solidFill>
                  <a:schemeClr val="tx1"/>
                </a:solidFill>
              </a:rPr>
              <a:t>saves all of the sampled information</a:t>
            </a:r>
          </a:p>
          <a:p>
            <a:pPr>
              <a:buClr>
                <a:srgbClr val="007FA9"/>
              </a:buClr>
            </a:pPr>
            <a:r>
              <a:rPr lang="en-US" dirty="0">
                <a:solidFill>
                  <a:schemeClr val="tx1"/>
                </a:solidFill>
              </a:rPr>
              <a:t>Data can be compressed to minimize its file size</a:t>
            </a:r>
          </a:p>
          <a:p>
            <a:pPr lvl="1">
              <a:buClr>
                <a:srgbClr val="007FA9"/>
              </a:buClr>
            </a:pPr>
            <a:r>
              <a:rPr lang="en-US" dirty="0">
                <a:solidFill>
                  <a:schemeClr val="tx1"/>
                </a:solidFill>
              </a:rPr>
              <a:t>JPEG (Joint Photographic Experts Group)</a:t>
            </a:r>
          </a:p>
          <a:p>
            <a:pPr lvl="2">
              <a:buClr>
                <a:srgbClr val="007FA9"/>
              </a:buClr>
            </a:pPr>
            <a:r>
              <a:rPr lang="en-US" dirty="0">
                <a:solidFill>
                  <a:schemeClr val="tx1"/>
                </a:solidFill>
              </a:rPr>
              <a:t>Uses </a:t>
            </a:r>
            <a:r>
              <a:rPr lang="en-US" b="1" dirty="0">
                <a:solidFill>
                  <a:schemeClr val="tx1"/>
                </a:solidFill>
              </a:rPr>
              <a:t>lossless compression</a:t>
            </a:r>
            <a:r>
              <a:rPr lang="en-US" dirty="0">
                <a:solidFill>
                  <a:schemeClr val="tx1"/>
                </a:solidFill>
              </a:rPr>
              <a:t> and a </a:t>
            </a:r>
            <a:r>
              <a:rPr lang="en-US" b="1" dirty="0">
                <a:solidFill>
                  <a:schemeClr val="tx1"/>
                </a:solidFill>
              </a:rPr>
              <a:t>lossy scheme</a:t>
            </a:r>
          </a:p>
          <a:p>
            <a:pPr lvl="1">
              <a:buClr>
                <a:srgbClr val="007FA9"/>
              </a:buClr>
            </a:pPr>
            <a:r>
              <a:rPr lang="en-US" dirty="0">
                <a:solidFill>
                  <a:schemeClr val="tx1"/>
                </a:solidFill>
              </a:rPr>
              <a:t>GIF (Graphic Interchange Format)</a:t>
            </a:r>
          </a:p>
          <a:p>
            <a:pPr lvl="2">
              <a:buClr>
                <a:srgbClr val="007FA9"/>
              </a:buClr>
            </a:pPr>
            <a:r>
              <a:rPr lang="en-US" dirty="0">
                <a:solidFill>
                  <a:schemeClr val="tx1"/>
                </a:solidFill>
              </a:rPr>
              <a:t>Uses a lossy compression and a </a:t>
            </a:r>
            <a:r>
              <a:rPr lang="en-US" b="1" dirty="0">
                <a:solidFill>
                  <a:schemeClr val="tx1"/>
                </a:solidFill>
              </a:rPr>
              <a:t>color palette</a:t>
            </a:r>
            <a:r>
              <a:rPr lang="en-US" dirty="0">
                <a:solidFill>
                  <a:schemeClr val="tx1"/>
                </a:solidFill>
              </a:rPr>
              <a:t> of up to 256 of the most prevalent colors in the </a:t>
            </a:r>
            <a:r>
              <a:rPr lang="en-US" dirty="0" smtClean="0">
                <a:solidFill>
                  <a:schemeClr val="tx1"/>
                </a:solidFill>
              </a:rPr>
              <a:t>image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710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Image-Manipulation Operations</a:t>
            </a:r>
          </a:p>
        </p:txBody>
      </p:sp>
      <p:sp>
        <p:nvSpPr>
          <p:cNvPr id="3" name="Content Placeholder 2"/>
          <p:cNvSpPr>
            <a:spLocks noGrp="1"/>
          </p:cNvSpPr>
          <p:nvPr>
            <p:ph idx="4294967295"/>
          </p:nvPr>
        </p:nvSpPr>
        <p:spPr>
          <a:xfrm>
            <a:off x="365125" y="1538818"/>
            <a:ext cx="8415338" cy="4495333"/>
          </a:xfrm>
        </p:spPr>
        <p:txBody>
          <a:bodyPr/>
          <a:lstStyle/>
          <a:p>
            <a:pPr>
              <a:lnSpc>
                <a:spcPct val="98000"/>
              </a:lnSpc>
              <a:spcBef>
                <a:spcPct val="18000"/>
              </a:spcBef>
              <a:buClr>
                <a:srgbClr val="007FA9"/>
              </a:buClr>
            </a:pPr>
            <a:r>
              <a:rPr lang="en-US" dirty="0">
                <a:solidFill>
                  <a:schemeClr val="tx1"/>
                </a:solidFill>
              </a:rPr>
              <a:t>Image-manipulation programs either transform the information in the pixels or alter the arrangement of the pixels in the image</a:t>
            </a:r>
          </a:p>
          <a:p>
            <a:pPr>
              <a:lnSpc>
                <a:spcPct val="98000"/>
              </a:lnSpc>
              <a:spcBef>
                <a:spcPct val="18000"/>
              </a:spcBef>
              <a:buClr>
                <a:srgbClr val="007FA9"/>
              </a:buClr>
            </a:pPr>
            <a:r>
              <a:rPr lang="en-US" dirty="0">
                <a:solidFill>
                  <a:schemeClr val="tx1"/>
                </a:solidFill>
              </a:rPr>
              <a:t>Examples:</a:t>
            </a:r>
          </a:p>
          <a:p>
            <a:pPr lvl="1">
              <a:lnSpc>
                <a:spcPct val="98000"/>
              </a:lnSpc>
              <a:spcBef>
                <a:spcPct val="18000"/>
              </a:spcBef>
              <a:buClr>
                <a:srgbClr val="007FA9"/>
              </a:buClr>
            </a:pPr>
            <a:r>
              <a:rPr lang="en-US" dirty="0">
                <a:solidFill>
                  <a:schemeClr val="tx1"/>
                </a:solidFill>
              </a:rPr>
              <a:t>Rotate an image</a:t>
            </a:r>
          </a:p>
          <a:p>
            <a:pPr lvl="1">
              <a:lnSpc>
                <a:spcPct val="98000"/>
              </a:lnSpc>
              <a:spcBef>
                <a:spcPct val="18000"/>
              </a:spcBef>
              <a:buClr>
                <a:srgbClr val="007FA9"/>
              </a:buClr>
            </a:pPr>
            <a:r>
              <a:rPr lang="en-US" dirty="0">
                <a:solidFill>
                  <a:schemeClr val="tx1"/>
                </a:solidFill>
              </a:rPr>
              <a:t>Convert an image from color to grayscale</a:t>
            </a:r>
          </a:p>
          <a:p>
            <a:pPr lvl="1">
              <a:lnSpc>
                <a:spcPct val="98000"/>
              </a:lnSpc>
              <a:spcBef>
                <a:spcPct val="18000"/>
              </a:spcBef>
              <a:buClr>
                <a:srgbClr val="007FA9"/>
              </a:buClr>
            </a:pPr>
            <a:r>
              <a:rPr lang="en-US" dirty="0" smtClean="0">
                <a:solidFill>
                  <a:schemeClr val="tx1"/>
                </a:solidFill>
              </a:rPr>
              <a:t>Apply color filtering to an image</a:t>
            </a:r>
          </a:p>
          <a:p>
            <a:pPr lvl="1">
              <a:lnSpc>
                <a:spcPct val="98000"/>
              </a:lnSpc>
              <a:spcBef>
                <a:spcPct val="18000"/>
              </a:spcBef>
              <a:buClr>
                <a:srgbClr val="007FA9"/>
              </a:buClr>
            </a:pPr>
            <a:r>
              <a:rPr lang="en-US" dirty="0" smtClean="0">
                <a:solidFill>
                  <a:schemeClr val="tx1"/>
                </a:solidFill>
              </a:rPr>
              <a:t>Highlight a particular area in an image</a:t>
            </a:r>
          </a:p>
          <a:p>
            <a:pPr lvl="1">
              <a:lnSpc>
                <a:spcPct val="98000"/>
              </a:lnSpc>
              <a:spcBef>
                <a:spcPct val="18000"/>
              </a:spcBef>
              <a:buClr>
                <a:srgbClr val="007FA9"/>
              </a:buClr>
            </a:pPr>
            <a:r>
              <a:rPr lang="en-US" dirty="0" smtClean="0">
                <a:solidFill>
                  <a:schemeClr val="tx1"/>
                </a:solidFill>
              </a:rPr>
              <a:t>Blur </a:t>
            </a:r>
            <a:r>
              <a:rPr lang="en-US" dirty="0">
                <a:solidFill>
                  <a:schemeClr val="tx1"/>
                </a:solidFill>
              </a:rPr>
              <a:t>all or part of an image</a:t>
            </a:r>
          </a:p>
          <a:p>
            <a:pPr lvl="1">
              <a:lnSpc>
                <a:spcPct val="98000"/>
              </a:lnSpc>
              <a:spcBef>
                <a:spcPct val="18000"/>
              </a:spcBef>
              <a:buClr>
                <a:srgbClr val="007FA9"/>
              </a:buClr>
            </a:pPr>
            <a:r>
              <a:rPr lang="en-US" dirty="0">
                <a:solidFill>
                  <a:schemeClr val="tx1"/>
                </a:solidFill>
              </a:rPr>
              <a:t>Sharpen all or part of an image</a:t>
            </a:r>
          </a:p>
          <a:p>
            <a:pPr lvl="1">
              <a:lnSpc>
                <a:spcPct val="98000"/>
              </a:lnSpc>
              <a:spcBef>
                <a:spcPct val="18000"/>
              </a:spcBef>
              <a:buClr>
                <a:srgbClr val="007FA9"/>
              </a:buClr>
            </a:pPr>
            <a:r>
              <a:rPr lang="en-US" dirty="0">
                <a:solidFill>
                  <a:schemeClr val="tx1"/>
                </a:solidFill>
              </a:rPr>
              <a:t>Control the brightness of an image</a:t>
            </a:r>
          </a:p>
          <a:p>
            <a:pPr lvl="1">
              <a:lnSpc>
                <a:spcPct val="98000"/>
              </a:lnSpc>
              <a:spcBef>
                <a:spcPct val="18000"/>
              </a:spcBef>
              <a:buClr>
                <a:srgbClr val="007FA9"/>
              </a:buClr>
            </a:pPr>
            <a:r>
              <a:rPr lang="en-US" dirty="0">
                <a:solidFill>
                  <a:schemeClr val="tx1"/>
                </a:solidFill>
              </a:rPr>
              <a:t>Perform edge detection on an </a:t>
            </a:r>
            <a:r>
              <a:rPr lang="en-US" dirty="0" smtClean="0">
                <a:solidFill>
                  <a:schemeClr val="tx1"/>
                </a:solidFill>
              </a:rPr>
              <a:t>image</a:t>
            </a:r>
            <a:endParaRPr lang="en-US" dirty="0">
              <a:solidFill>
                <a:schemeClr val="tx1"/>
              </a:solidFill>
            </a:endParaRPr>
          </a:p>
          <a:p>
            <a:pPr lvl="1">
              <a:lnSpc>
                <a:spcPct val="98000"/>
              </a:lnSpc>
              <a:spcBef>
                <a:spcPct val="18000"/>
              </a:spcBef>
              <a:buClr>
                <a:srgbClr val="007FA9"/>
              </a:buClr>
            </a:pPr>
            <a:r>
              <a:rPr lang="en-US" dirty="0">
                <a:solidFill>
                  <a:schemeClr val="tx1"/>
                </a:solidFill>
              </a:rPr>
              <a:t>Enlarge or reduce an image’s </a:t>
            </a:r>
            <a:r>
              <a:rPr lang="en-US" dirty="0" smtClean="0">
                <a:solidFill>
                  <a:schemeClr val="tx1"/>
                </a:solidFill>
              </a:rPr>
              <a:t>size</a:t>
            </a:r>
          </a:p>
          <a:p>
            <a:pPr lvl="1">
              <a:lnSpc>
                <a:spcPct val="98000"/>
              </a:lnSpc>
              <a:spcBef>
                <a:spcPct val="18000"/>
              </a:spcBef>
              <a:buClr>
                <a:srgbClr val="007FA9"/>
              </a:buClr>
            </a:pPr>
            <a:r>
              <a:rPr lang="en-US" dirty="0" smtClean="0">
                <a:solidFill>
                  <a:schemeClr val="tx1"/>
                </a:solidFill>
              </a:rPr>
              <a:t>Apply color inversion to an image</a:t>
            </a:r>
          </a:p>
          <a:p>
            <a:pPr lvl="1">
              <a:lnSpc>
                <a:spcPct val="98000"/>
              </a:lnSpc>
              <a:spcBef>
                <a:spcPct val="18000"/>
              </a:spcBef>
              <a:buClr>
                <a:srgbClr val="007FA9"/>
              </a:buClr>
            </a:pPr>
            <a:r>
              <a:rPr lang="en-US" dirty="0" smtClean="0">
                <a:solidFill>
                  <a:schemeClr val="tx1"/>
                </a:solidFill>
              </a:rPr>
              <a:t>Morph an image into another image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878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Properties of Images</a:t>
            </a:r>
          </a:p>
        </p:txBody>
      </p:sp>
      <p:sp>
        <p:nvSpPr>
          <p:cNvPr id="3" name="Content Placeholder 2"/>
          <p:cNvSpPr>
            <a:spLocks noGrp="1"/>
          </p:cNvSpPr>
          <p:nvPr>
            <p:ph idx="4294967295"/>
          </p:nvPr>
        </p:nvSpPr>
        <p:spPr>
          <a:xfrm>
            <a:off x="365125" y="1538818"/>
            <a:ext cx="8415338" cy="1974387"/>
          </a:xfrm>
        </p:spPr>
        <p:txBody>
          <a:bodyPr/>
          <a:lstStyle/>
          <a:p>
            <a:pPr>
              <a:buClr>
                <a:srgbClr val="007FA9"/>
              </a:buClr>
            </a:pPr>
            <a:r>
              <a:rPr lang="en-US" dirty="0">
                <a:solidFill>
                  <a:schemeClr val="tx1"/>
                </a:solidFill>
              </a:rPr>
              <a:t>The coordinates of pixels in the two-dimensional grid of an image range from (0, 0) at the upper-left corner to (</a:t>
            </a:r>
            <a:r>
              <a:rPr lang="en-US" b="1" dirty="0" smtClean="0">
                <a:solidFill>
                  <a:schemeClr val="tx1"/>
                </a:solidFill>
              </a:rPr>
              <a:t>width</a:t>
            </a:r>
            <a:r>
              <a:rPr lang="en-US" i="1" dirty="0" smtClean="0">
                <a:solidFill>
                  <a:schemeClr val="tx1"/>
                </a:solidFill>
              </a:rPr>
              <a:t>−</a:t>
            </a:r>
            <a:r>
              <a:rPr lang="en-US" dirty="0" smtClean="0">
                <a:solidFill>
                  <a:schemeClr val="tx1"/>
                </a:solidFill>
              </a:rPr>
              <a:t>1</a:t>
            </a:r>
            <a:r>
              <a:rPr lang="en-US" dirty="0">
                <a:solidFill>
                  <a:schemeClr val="tx1"/>
                </a:solidFill>
              </a:rPr>
              <a:t>, </a:t>
            </a:r>
            <a:r>
              <a:rPr lang="en-US" b="1" dirty="0" smtClean="0">
                <a:solidFill>
                  <a:schemeClr val="tx1"/>
                </a:solidFill>
              </a:rPr>
              <a:t>height</a:t>
            </a:r>
            <a:r>
              <a:rPr lang="en-US" i="1" dirty="0" smtClean="0">
                <a:solidFill>
                  <a:schemeClr val="tx1"/>
                </a:solidFill>
              </a:rPr>
              <a:t>−</a:t>
            </a:r>
            <a:r>
              <a:rPr lang="en-US" dirty="0" smtClean="0">
                <a:solidFill>
                  <a:schemeClr val="tx1"/>
                </a:solidFill>
              </a:rPr>
              <a:t>1</a:t>
            </a:r>
            <a:r>
              <a:rPr lang="en-US" dirty="0">
                <a:solidFill>
                  <a:schemeClr val="tx1"/>
                </a:solidFill>
              </a:rPr>
              <a:t>) at lower-right corner</a:t>
            </a:r>
          </a:p>
          <a:p>
            <a:pPr lvl="1">
              <a:buClr>
                <a:srgbClr val="007FA9"/>
              </a:buClr>
            </a:pPr>
            <a:r>
              <a:rPr lang="en-US" b="1" dirty="0">
                <a:solidFill>
                  <a:schemeClr val="tx1"/>
                </a:solidFill>
              </a:rPr>
              <a:t>width/height</a:t>
            </a:r>
            <a:r>
              <a:rPr lang="en-US" i="1" dirty="0">
                <a:solidFill>
                  <a:schemeClr val="tx1"/>
                </a:solidFill>
              </a:rPr>
              <a:t> </a:t>
            </a:r>
            <a:r>
              <a:rPr lang="en-US" dirty="0">
                <a:solidFill>
                  <a:schemeClr val="tx1"/>
                </a:solidFill>
              </a:rPr>
              <a:t>are the image’s dimensions in pixels</a:t>
            </a:r>
          </a:p>
          <a:p>
            <a:pPr lvl="1">
              <a:buClr>
                <a:srgbClr val="007FA9"/>
              </a:buClr>
            </a:pPr>
            <a:r>
              <a:rPr lang="en-US" dirty="0">
                <a:solidFill>
                  <a:schemeClr val="tx1"/>
                </a:solidFill>
              </a:rPr>
              <a:t>Thus, the </a:t>
            </a:r>
            <a:r>
              <a:rPr lang="en-US" b="1" dirty="0">
                <a:solidFill>
                  <a:schemeClr val="tx1"/>
                </a:solidFill>
              </a:rPr>
              <a:t>screen coordinate system </a:t>
            </a:r>
            <a:r>
              <a:rPr lang="en-US" dirty="0">
                <a:solidFill>
                  <a:schemeClr val="tx1"/>
                </a:solidFill>
              </a:rPr>
              <a:t>for the display of an image is different from the standard Cartesian coordinate system that we used with Turtle graphics</a:t>
            </a:r>
          </a:p>
          <a:p>
            <a:pPr>
              <a:buClr>
                <a:srgbClr val="007FA9"/>
              </a:buClr>
            </a:pPr>
            <a:r>
              <a:rPr lang="en-US" dirty="0">
                <a:solidFill>
                  <a:schemeClr val="tx1"/>
                </a:solidFill>
              </a:rPr>
              <a:t>The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color system is a common way of representing the colors in </a:t>
            </a:r>
            <a:r>
              <a:rPr lang="en-US" dirty="0" smtClean="0">
                <a:solidFill>
                  <a:schemeClr val="tx1"/>
                </a:solidFill>
              </a:rPr>
              <a:t>images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9830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(1 of 5)</a:t>
            </a:r>
          </a:p>
        </p:txBody>
      </p:sp>
      <p:sp>
        <p:nvSpPr>
          <p:cNvPr id="3" name="Content Placeholder 2"/>
          <p:cNvSpPr>
            <a:spLocks noGrp="1"/>
          </p:cNvSpPr>
          <p:nvPr>
            <p:ph idx="1"/>
          </p:nvPr>
        </p:nvSpPr>
        <p:spPr>
          <a:xfrm>
            <a:off x="365125" y="1538818"/>
            <a:ext cx="8415338" cy="2099036"/>
          </a:xfrm>
        </p:spPr>
        <p:txBody>
          <a:bodyPr/>
          <a:lstStyle/>
          <a:p>
            <a:pPr>
              <a:buClr>
                <a:srgbClr val="007FA9"/>
              </a:buClr>
            </a:pPr>
            <a:r>
              <a:rPr lang="en-US" dirty="0" smtClean="0">
                <a:solidFill>
                  <a:schemeClr val="tx1"/>
                </a:solidFill>
              </a:rPr>
              <a:t>The </a:t>
            </a:r>
            <a:r>
              <a:rPr lang="en-US" b="1" dirty="0" smtClean="0">
                <a:solidFill>
                  <a:schemeClr val="tx1"/>
                </a:solidFill>
                <a:cs typeface="Courier New" panose="02070309020205020404" pitchFamily="49" charset="0"/>
              </a:rPr>
              <a:t>images</a:t>
            </a:r>
            <a:r>
              <a:rPr lang="en-US" dirty="0" smtClean="0">
                <a:solidFill>
                  <a:schemeClr val="tx1"/>
                </a:solidFill>
              </a:rPr>
              <a:t> module is a non-standard</a:t>
            </a:r>
            <a:r>
              <a:rPr lang="en-US" dirty="0">
                <a:solidFill>
                  <a:schemeClr val="tx1"/>
                </a:solidFill>
              </a:rPr>
              <a:t>, open-source Python tool</a:t>
            </a:r>
          </a:p>
          <a:p>
            <a:pPr lvl="1">
              <a:buClr>
                <a:srgbClr val="007FA9"/>
              </a:buClr>
            </a:pPr>
            <a:r>
              <a:rPr lang="en-US" b="1" dirty="0">
                <a:solidFill>
                  <a:schemeClr val="tx1"/>
                </a:solidFill>
              </a:rPr>
              <a:t>Image </a:t>
            </a:r>
            <a:r>
              <a:rPr lang="en-US" dirty="0">
                <a:solidFill>
                  <a:schemeClr val="tx1"/>
                </a:solidFill>
              </a:rPr>
              <a:t>class represents an image as a two-dimensional grid of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values</a:t>
            </a:r>
          </a:p>
          <a:p>
            <a:pPr>
              <a:buClr>
                <a:srgbClr val="007FA9"/>
              </a:buClr>
            </a:pPr>
            <a:r>
              <a:rPr lang="en-US" dirty="0" smtClean="0">
                <a:solidFill>
                  <a:schemeClr val="tx1"/>
                </a:solidFill>
              </a:rPr>
              <a:t>The following session with the interpreter does the following:</a:t>
            </a:r>
          </a:p>
          <a:p>
            <a:pPr lvl="1">
              <a:buClr>
                <a:srgbClr val="007FA9"/>
              </a:buClr>
            </a:pPr>
            <a:r>
              <a:rPr lang="en-US" dirty="0" smtClean="0">
                <a:solidFill>
                  <a:schemeClr val="tx1"/>
                </a:solidFill>
              </a:rPr>
              <a:t>Imports the Image class from the images module</a:t>
            </a:r>
          </a:p>
          <a:p>
            <a:pPr lvl="1">
              <a:buClr>
                <a:srgbClr val="007FA9"/>
              </a:buClr>
            </a:pPr>
            <a:r>
              <a:rPr lang="en-US" dirty="0" smtClean="0">
                <a:solidFill>
                  <a:schemeClr val="tx1"/>
                </a:solidFill>
              </a:rPr>
              <a:t>Instantiates this class using the file named smokey.gif</a:t>
            </a:r>
          </a:p>
          <a:p>
            <a:pPr lvl="1">
              <a:buClr>
                <a:srgbClr val="007FA9"/>
              </a:buClr>
            </a:pPr>
            <a:r>
              <a:rPr lang="en-US" dirty="0" smtClean="0">
                <a:solidFill>
                  <a:schemeClr val="tx1"/>
                </a:solidFill>
              </a:rPr>
              <a:t>Draws the image</a:t>
            </a:r>
            <a:endParaRPr lang="en-US" dirty="0">
              <a:solidFill>
                <a:schemeClr val="tx1"/>
              </a:solidFill>
            </a:endParaRPr>
          </a:p>
        </p:txBody>
      </p:sp>
      <p:sp>
        <p:nvSpPr>
          <p:cNvPr id="7" name="Content Placeholder 6"/>
          <p:cNvSpPr>
            <a:spLocks noGrp="1"/>
          </p:cNvSpPr>
          <p:nvPr>
            <p:ph idx="11"/>
          </p:nvPr>
        </p:nvSpPr>
        <p:spPr>
          <a:xfrm>
            <a:off x="363908" y="3853802"/>
            <a:ext cx="3581400" cy="946798"/>
          </a:xfrm>
        </p:spPr>
        <p:txBody>
          <a:bodyPr/>
          <a:lstStyle/>
          <a:p>
            <a:pPr marL="228600" lvl="1" indent="0">
              <a:buNone/>
            </a:pPr>
            <a:r>
              <a:rPr lang="en-US" b="1" dirty="0">
                <a:solidFill>
                  <a:schemeClr val="tx1"/>
                </a:solidFill>
                <a:cs typeface="Courier New" panose="02070309020205020404" pitchFamily="49" charset="0"/>
              </a:rPr>
              <a:t>&gt;&gt;&gt; from images import Image</a:t>
            </a:r>
          </a:p>
          <a:p>
            <a:pPr marL="228600" lvl="1" indent="0">
              <a:buNone/>
            </a:pPr>
            <a:r>
              <a:rPr lang="en-US" b="1" dirty="0">
                <a:solidFill>
                  <a:schemeClr val="tx1"/>
                </a:solidFill>
                <a:cs typeface="Courier New" panose="02070309020205020404" pitchFamily="49" charset="0"/>
              </a:rPr>
              <a:t>&gt;&gt;&gt; image = Image("</a:t>
            </a:r>
            <a:r>
              <a:rPr lang="en-US" b="1" dirty="0" smtClean="0">
                <a:solidFill>
                  <a:schemeClr val="tx1"/>
                </a:solidFill>
                <a:cs typeface="Courier New" panose="02070309020205020404" pitchFamily="49" charset="0"/>
              </a:rPr>
              <a:t>smokey.g</a:t>
            </a:r>
            <a:r>
              <a:rPr lang="en-US" sz="100"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f</a:t>
            </a:r>
            <a:r>
              <a:rPr lang="en-US" b="1" dirty="0">
                <a:solidFill>
                  <a:schemeClr val="tx1"/>
                </a:solidFill>
                <a:cs typeface="Courier New" panose="02070309020205020404" pitchFamily="49" charset="0"/>
              </a:rPr>
              <a:t>")</a:t>
            </a:r>
          </a:p>
          <a:p>
            <a:pPr marL="228600" lvl="1" indent="0">
              <a:buNone/>
            </a:pPr>
            <a:r>
              <a:rPr lang="en-US" b="1" dirty="0">
                <a:solidFill>
                  <a:schemeClr val="tx1"/>
                </a:solidFill>
                <a:cs typeface="Courier New" panose="02070309020205020404" pitchFamily="49" charset="0"/>
              </a:rPr>
              <a:t>&gt;&gt;&gt; image.draw</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pic>
        <p:nvPicPr>
          <p:cNvPr id="5" name="Picture 4" descr="Figure 7-9 An image display win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799" y="3657600"/>
            <a:ext cx="2584323" cy="2281018"/>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143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(2 of 5)</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smtClean="0">
                <a:solidFill>
                  <a:schemeClr val="tx1"/>
                </a:solidFill>
              </a:rPr>
              <a:t>Once an image has been created, you can examine its width and height, as follows:</a:t>
            </a:r>
          </a:p>
        </p:txBody>
      </p:sp>
      <p:sp>
        <p:nvSpPr>
          <p:cNvPr id="6" name="Content Placeholder 5"/>
          <p:cNvSpPr>
            <a:spLocks noGrp="1"/>
          </p:cNvSpPr>
          <p:nvPr>
            <p:ph idx="11"/>
          </p:nvPr>
        </p:nvSpPr>
        <p:spPr>
          <a:xfrm>
            <a:off x="330438" y="2184876"/>
            <a:ext cx="8415338" cy="1056058"/>
          </a:xfrm>
        </p:spPr>
        <p:txBody>
          <a:bodyPr/>
          <a:lstStyle/>
          <a:p>
            <a:pPr marL="228600" lvl="1" indent="0">
              <a:buNone/>
            </a:pPr>
            <a:r>
              <a:rPr lang="en-US" b="1" dirty="0">
                <a:solidFill>
                  <a:schemeClr val="tx1"/>
                </a:solidFill>
                <a:cs typeface="Courier New" panose="02070309020205020404" pitchFamily="49" charset="0"/>
              </a:rPr>
              <a:t>&gt;&gt;&gt; image.getWidth()</a:t>
            </a:r>
          </a:p>
          <a:p>
            <a:pPr marL="228600" lvl="1" indent="0">
              <a:spcBef>
                <a:spcPts val="0"/>
              </a:spcBef>
              <a:buNone/>
            </a:pPr>
            <a:r>
              <a:rPr lang="en-US" b="1" dirty="0">
                <a:solidFill>
                  <a:schemeClr val="tx1"/>
                </a:solidFill>
                <a:cs typeface="Courier New" panose="02070309020205020404" pitchFamily="49" charset="0"/>
              </a:rPr>
              <a:t>198</a:t>
            </a:r>
          </a:p>
          <a:p>
            <a:pPr marL="228600" lvl="1" indent="0">
              <a:spcBef>
                <a:spcPts val="0"/>
              </a:spcBef>
              <a:buNone/>
            </a:pPr>
            <a:r>
              <a:rPr lang="en-US" b="1" dirty="0">
                <a:solidFill>
                  <a:schemeClr val="tx1"/>
                </a:solidFill>
                <a:cs typeface="Courier New" panose="02070309020205020404" pitchFamily="49" charset="0"/>
              </a:rPr>
              <a:t>&gt;&gt;&gt; image.getHeight()</a:t>
            </a:r>
          </a:p>
          <a:p>
            <a:pPr marL="228600" lvl="1" indent="0">
              <a:spcBef>
                <a:spcPts val="0"/>
              </a:spcBef>
              <a:buNone/>
            </a:pPr>
            <a:r>
              <a:rPr lang="en-US" b="1" dirty="0" smtClean="0">
                <a:solidFill>
                  <a:schemeClr val="tx1"/>
                </a:solidFill>
                <a:cs typeface="Courier New" panose="02070309020205020404" pitchFamily="49" charset="0"/>
              </a:rPr>
              <a:t>149</a:t>
            </a:r>
            <a:endParaRPr lang="en-IN" b="1" dirty="0">
              <a:solidFill>
                <a:schemeClr val="tx1"/>
              </a:solidFill>
            </a:endParaRPr>
          </a:p>
        </p:txBody>
      </p:sp>
      <p:sp>
        <p:nvSpPr>
          <p:cNvPr id="7" name="Content Placeholder 6"/>
          <p:cNvSpPr>
            <a:spLocks noGrp="1"/>
          </p:cNvSpPr>
          <p:nvPr>
            <p:ph idx="12"/>
          </p:nvPr>
        </p:nvSpPr>
        <p:spPr>
          <a:xfrm>
            <a:off x="372665" y="3441412"/>
            <a:ext cx="8415338" cy="292388"/>
          </a:xfrm>
        </p:spPr>
        <p:txBody>
          <a:bodyPr/>
          <a:lstStyle/>
          <a:p>
            <a:pPr>
              <a:buClr>
                <a:srgbClr val="007FA9"/>
              </a:buClr>
            </a:pPr>
            <a:r>
              <a:rPr lang="en-US" dirty="0">
                <a:solidFill>
                  <a:schemeClr val="tx1"/>
                </a:solidFill>
                <a:cs typeface="Courier New" panose="02070309020205020404" pitchFamily="49" charset="0"/>
              </a:rPr>
              <a:t>Alternatively, you can print the image’s string representation</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sp>
        <p:nvSpPr>
          <p:cNvPr id="8" name="Content Placeholder 7"/>
          <p:cNvSpPr>
            <a:spLocks noGrp="1"/>
          </p:cNvSpPr>
          <p:nvPr>
            <p:ph idx="13"/>
          </p:nvPr>
        </p:nvSpPr>
        <p:spPr>
          <a:xfrm>
            <a:off x="321892" y="3792196"/>
            <a:ext cx="2531534" cy="1056058"/>
          </a:xfrm>
        </p:spPr>
        <p:txBody>
          <a:bodyPr/>
          <a:lstStyle/>
          <a:p>
            <a:pPr marL="228600" lvl="1" indent="0">
              <a:buNone/>
            </a:pPr>
            <a:r>
              <a:rPr lang="en-US" b="1" dirty="0">
                <a:solidFill>
                  <a:schemeClr val="tx1"/>
                </a:solidFill>
                <a:cs typeface="Courier New" panose="02070309020205020404" pitchFamily="49" charset="0"/>
              </a:rPr>
              <a:t>&gt;&gt;&gt; print(image)</a:t>
            </a:r>
          </a:p>
          <a:p>
            <a:pPr marL="228600" lvl="1" indent="0">
              <a:spcBef>
                <a:spcPts val="0"/>
              </a:spcBef>
              <a:buNone/>
            </a:pPr>
            <a:r>
              <a:rPr lang="en-US" b="1" dirty="0">
                <a:solidFill>
                  <a:schemeClr val="tx1"/>
                </a:solidFill>
                <a:cs typeface="Courier New" panose="02070309020205020404" pitchFamily="49" charset="0"/>
              </a:rPr>
              <a:t>Filename: </a:t>
            </a:r>
            <a:r>
              <a:rPr lang="en-US" b="1" dirty="0" smtClean="0">
                <a:solidFill>
                  <a:schemeClr val="tx1"/>
                </a:solidFill>
                <a:cs typeface="Courier New" panose="02070309020205020404" pitchFamily="49" charset="0"/>
              </a:rPr>
              <a:t>smokey.g</a:t>
            </a:r>
            <a:r>
              <a:rPr lang="en-US" sz="100"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f</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Width: 198</a:t>
            </a:r>
          </a:p>
          <a:p>
            <a:pPr marL="228600" lvl="1" indent="0">
              <a:spcBef>
                <a:spcPts val="0"/>
              </a:spcBef>
              <a:buNone/>
            </a:pPr>
            <a:r>
              <a:rPr lang="en-US" b="1" dirty="0">
                <a:solidFill>
                  <a:schemeClr val="tx1"/>
                </a:solidFill>
                <a:cs typeface="Courier New" panose="02070309020205020404" pitchFamily="49" charset="0"/>
              </a:rPr>
              <a:t>Height: </a:t>
            </a:r>
            <a:r>
              <a:rPr lang="en-US" b="1" dirty="0" smtClean="0">
                <a:solidFill>
                  <a:schemeClr val="tx1"/>
                </a:solidFill>
                <a:cs typeface="Courier New" panose="02070309020205020404" pitchFamily="49" charset="0"/>
              </a:rPr>
              <a:t>149</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1052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(3 of 5)</a:t>
            </a:r>
          </a:p>
        </p:txBody>
      </p:sp>
      <p:sp>
        <p:nvSpPr>
          <p:cNvPr id="3" name="Content Placeholder 2"/>
          <p:cNvSpPr>
            <a:spLocks noGrp="1"/>
          </p:cNvSpPr>
          <p:nvPr>
            <p:ph idx="1"/>
          </p:nvPr>
        </p:nvSpPr>
        <p:spPr>
          <a:xfrm>
            <a:off x="365125" y="1538819"/>
            <a:ext cx="8415338" cy="738664"/>
          </a:xfrm>
        </p:spPr>
        <p:txBody>
          <a:bodyPr/>
          <a:lstStyle/>
          <a:p>
            <a:pPr>
              <a:buClr>
                <a:srgbClr val="007FA9"/>
              </a:buClr>
            </a:pPr>
            <a:r>
              <a:rPr lang="en-US" dirty="0" smtClean="0">
                <a:solidFill>
                  <a:schemeClr val="tx1"/>
                </a:solidFill>
              </a:rPr>
              <a:t>The method getPixel returns a tuple of the 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values at the given coordinates</a:t>
            </a:r>
          </a:p>
          <a:p>
            <a:pPr>
              <a:buClr>
                <a:srgbClr val="007FA9"/>
              </a:buClr>
            </a:pPr>
            <a:r>
              <a:rPr lang="en-US" dirty="0" smtClean="0">
                <a:solidFill>
                  <a:schemeClr val="tx1"/>
                </a:solidFill>
              </a:rPr>
              <a:t>The following session shows the information for the pixel at position (0,0):</a:t>
            </a:r>
          </a:p>
        </p:txBody>
      </p:sp>
      <p:sp>
        <p:nvSpPr>
          <p:cNvPr id="6" name="Content Placeholder 5"/>
          <p:cNvSpPr>
            <a:spLocks noGrp="1"/>
          </p:cNvSpPr>
          <p:nvPr>
            <p:ph idx="11"/>
          </p:nvPr>
        </p:nvSpPr>
        <p:spPr>
          <a:xfrm>
            <a:off x="363908" y="2354368"/>
            <a:ext cx="8415338" cy="529760"/>
          </a:xfrm>
        </p:spPr>
        <p:txBody>
          <a:bodyPr/>
          <a:lstStyle/>
          <a:p>
            <a:pPr marL="228600" lvl="1" indent="0">
              <a:buNone/>
            </a:pPr>
            <a:r>
              <a:rPr lang="en-US" b="1" dirty="0">
                <a:solidFill>
                  <a:schemeClr val="tx1"/>
                </a:solidFill>
                <a:cs typeface="Courier New" panose="02070309020205020404" pitchFamily="49" charset="0"/>
              </a:rPr>
              <a:t>&gt;&gt;&gt; image.getPixel(0, 0)</a:t>
            </a:r>
          </a:p>
          <a:p>
            <a:pPr marL="228600" lvl="1" indent="0">
              <a:spcBef>
                <a:spcPts val="0"/>
              </a:spcBef>
              <a:buNone/>
            </a:pPr>
            <a:r>
              <a:rPr lang="en-US" b="1" dirty="0">
                <a:solidFill>
                  <a:schemeClr val="tx1"/>
                </a:solidFill>
                <a:cs typeface="Courier New" panose="02070309020205020404" pitchFamily="49" charset="0"/>
              </a:rPr>
              <a:t>(194, 221, 114</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64119" y="2988793"/>
            <a:ext cx="8415338" cy="584775"/>
          </a:xfrm>
        </p:spPr>
        <p:txBody>
          <a:bodyPr/>
          <a:lstStyle/>
          <a:p>
            <a:pPr>
              <a:buClr>
                <a:srgbClr val="007FA9"/>
              </a:buClr>
            </a:pPr>
            <a:r>
              <a:rPr lang="en-US" dirty="0">
                <a:solidFill>
                  <a:schemeClr val="tx1"/>
                </a:solidFill>
                <a:cs typeface="Courier New" panose="02070309020205020404" pitchFamily="49" charset="0"/>
              </a:rPr>
              <a:t>The programmer can use the method setPixel to replace an </a:t>
            </a:r>
            <a:r>
              <a:rPr lang="en-US" dirty="0" smtClean="0">
                <a:solidFill>
                  <a:schemeClr val="tx1"/>
                </a:solidFill>
                <a:cs typeface="Courier New" panose="02070309020205020404" pitchFamily="49" charset="0"/>
              </a:rPr>
              <a:t>R</a:t>
            </a:r>
            <a:r>
              <a:rPr lang="en-US" sz="100" dirty="0" smtClean="0">
                <a:solidFill>
                  <a:schemeClr val="tx1"/>
                </a:solidFill>
                <a:cs typeface="Courier New" panose="02070309020205020404" pitchFamily="49" charset="0"/>
              </a:rPr>
              <a:t> </a:t>
            </a:r>
            <a:r>
              <a:rPr lang="en-US" dirty="0" smtClean="0">
                <a:solidFill>
                  <a:schemeClr val="tx1"/>
                </a:solidFill>
                <a:cs typeface="Courier New" panose="02070309020205020404" pitchFamily="49" charset="0"/>
              </a:rPr>
              <a:t>G</a:t>
            </a:r>
            <a:r>
              <a:rPr lang="en-US" sz="100" dirty="0" smtClean="0">
                <a:solidFill>
                  <a:schemeClr val="tx1"/>
                </a:solidFill>
                <a:cs typeface="Courier New" panose="02070309020205020404" pitchFamily="49" charset="0"/>
              </a:rPr>
              <a:t> </a:t>
            </a:r>
            <a:r>
              <a:rPr lang="en-US" dirty="0" smtClean="0">
                <a:solidFill>
                  <a:schemeClr val="tx1"/>
                </a:solidFill>
                <a:cs typeface="Courier New" panose="02070309020205020404" pitchFamily="49" charset="0"/>
              </a:rPr>
              <a:t>B </a:t>
            </a:r>
            <a:r>
              <a:rPr lang="en-US" dirty="0">
                <a:solidFill>
                  <a:schemeClr val="tx1"/>
                </a:solidFill>
                <a:cs typeface="Courier New" panose="02070309020205020404" pitchFamily="49" charset="0"/>
              </a:rPr>
              <a:t>value at a given position in an image</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sp>
        <p:nvSpPr>
          <p:cNvPr id="8" name="Content Placeholder 7"/>
          <p:cNvSpPr>
            <a:spLocks noGrp="1"/>
          </p:cNvSpPr>
          <p:nvPr>
            <p:ph idx="13"/>
          </p:nvPr>
        </p:nvSpPr>
        <p:spPr>
          <a:xfrm>
            <a:off x="414628" y="3615584"/>
            <a:ext cx="8415338" cy="2371803"/>
          </a:xfrm>
        </p:spPr>
        <p:txBody>
          <a:bodyPr/>
          <a:lstStyle/>
          <a:p>
            <a:pPr marL="228600" lvl="1" indent="0">
              <a:buNone/>
            </a:pPr>
            <a:r>
              <a:rPr lang="en-US" b="1" dirty="0">
                <a:solidFill>
                  <a:schemeClr val="tx1"/>
                </a:solidFill>
                <a:cs typeface="Courier New" panose="02070309020205020404" pitchFamily="49" charset="0"/>
              </a:rPr>
              <a:t>&gt;&gt;&gt; image = Image(150, 150)</a:t>
            </a:r>
          </a:p>
          <a:p>
            <a:pPr marL="228600" lvl="1" indent="0">
              <a:spcBef>
                <a:spcPts val="0"/>
              </a:spcBef>
              <a:buNone/>
            </a:pPr>
            <a:r>
              <a:rPr lang="en-US" b="1" dirty="0">
                <a:solidFill>
                  <a:schemeClr val="tx1"/>
                </a:solidFill>
                <a:cs typeface="Courier New" panose="02070309020205020404" pitchFamily="49" charset="0"/>
              </a:rPr>
              <a:t>&gt;&gt;&gt; image.draw()</a:t>
            </a:r>
          </a:p>
          <a:p>
            <a:pPr marL="228600" lvl="1" indent="0">
              <a:spcBef>
                <a:spcPts val="0"/>
              </a:spcBef>
              <a:buNone/>
            </a:pPr>
            <a:r>
              <a:rPr lang="en-US" b="1" dirty="0">
                <a:solidFill>
                  <a:schemeClr val="tx1"/>
                </a:solidFill>
                <a:cs typeface="Courier New" panose="02070309020205020404" pitchFamily="49" charset="0"/>
              </a:rPr>
              <a:t>&gt;&gt;&gt; blue = (0, 0, 255)</a:t>
            </a:r>
          </a:p>
          <a:p>
            <a:pPr marL="228600" lvl="1" indent="0">
              <a:spcBef>
                <a:spcPts val="0"/>
              </a:spcBef>
              <a:buNone/>
            </a:pPr>
            <a:r>
              <a:rPr lang="en-US" b="1" dirty="0">
                <a:solidFill>
                  <a:schemeClr val="tx1"/>
                </a:solidFill>
                <a:cs typeface="Courier New" panose="02070309020205020404" pitchFamily="49" charset="0"/>
              </a:rPr>
              <a:t>&gt;&gt;&gt; y = image.getHeight() // 2</a:t>
            </a:r>
          </a:p>
          <a:p>
            <a:pPr marL="228600" lvl="1" indent="0">
              <a:spcBef>
                <a:spcPts val="0"/>
              </a:spcBef>
              <a:buNone/>
            </a:pPr>
            <a:r>
              <a:rPr lang="en-US" b="1" dirty="0">
                <a:solidFill>
                  <a:schemeClr val="tx1"/>
                </a:solidFill>
                <a:cs typeface="Courier New" panose="02070309020205020404" pitchFamily="49" charset="0"/>
              </a:rPr>
              <a:t>&gt;&gt;&gt; for x in range(image.getWidth()):</a:t>
            </a:r>
          </a:p>
          <a:p>
            <a:pPr marL="228600" lvl="1" indent="0">
              <a:spcBef>
                <a:spcPts val="0"/>
              </a:spcBef>
              <a:buNone/>
            </a:pPr>
            <a:r>
              <a:rPr lang="en-US" b="1" dirty="0">
                <a:solidFill>
                  <a:schemeClr val="tx1"/>
                </a:solidFill>
                <a:cs typeface="Courier New" panose="02070309020205020404" pitchFamily="49" charset="0"/>
              </a:rPr>
              <a:t>image.setPixel(x, y - 1, blue)</a:t>
            </a:r>
          </a:p>
          <a:p>
            <a:pPr marL="228600" lvl="1" indent="0">
              <a:spcBef>
                <a:spcPts val="0"/>
              </a:spcBef>
              <a:buNone/>
            </a:pPr>
            <a:r>
              <a:rPr lang="en-US" b="1" dirty="0">
                <a:solidFill>
                  <a:schemeClr val="tx1"/>
                </a:solidFill>
                <a:cs typeface="Courier New" panose="02070309020205020404" pitchFamily="49" charset="0"/>
              </a:rPr>
              <a:t>image.setPixel(x, y, blue)</a:t>
            </a:r>
          </a:p>
          <a:p>
            <a:pPr marL="228600" lvl="1" indent="0">
              <a:spcBef>
                <a:spcPts val="0"/>
              </a:spcBef>
              <a:buNone/>
            </a:pPr>
            <a:r>
              <a:rPr lang="en-US" b="1" dirty="0">
                <a:solidFill>
                  <a:schemeClr val="tx1"/>
                </a:solidFill>
                <a:cs typeface="Courier New" panose="02070309020205020404" pitchFamily="49" charset="0"/>
              </a:rPr>
              <a:t>image.setPixel(x, y + 1, blue)</a:t>
            </a:r>
          </a:p>
          <a:p>
            <a:pPr marL="228600" lvl="1" indent="0">
              <a:spcBef>
                <a:spcPts val="0"/>
              </a:spcBef>
              <a:buNone/>
            </a:pPr>
            <a:r>
              <a:rPr lang="en-US" b="1" dirty="0">
                <a:solidFill>
                  <a:schemeClr val="tx1"/>
                </a:solidFill>
                <a:cs typeface="Courier New" panose="02070309020205020404" pitchFamily="49" charset="0"/>
              </a:rPr>
              <a:t>&gt;&gt;&gt; image.draw</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5474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(4 of 5)</a:t>
            </a:r>
          </a:p>
        </p:txBody>
      </p:sp>
      <p:pic>
        <p:nvPicPr>
          <p:cNvPr id="6" name="Picture 5" descr="Figure 7-10 An image before and after replacing the pixels. The pixels along the three horizontal lines at the middle of the image are then replaced with new blue pixels. The images before and after this transformation are shown in the image. The loop visits every pixel along the row of pixels whose y coordinate is the image’s height divided by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981200"/>
            <a:ext cx="6218237" cy="350215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9048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(5 of 5)</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smtClean="0">
                <a:solidFill>
                  <a:schemeClr val="tx1"/>
                </a:solidFill>
              </a:rPr>
              <a:t>Use the </a:t>
            </a:r>
            <a:r>
              <a:rPr lang="en-US" b="1" dirty="0" smtClean="0">
                <a:solidFill>
                  <a:schemeClr val="tx1"/>
                </a:solidFill>
                <a:cs typeface="Courier New" panose="02070309020205020404" pitchFamily="49" charset="0"/>
              </a:rPr>
              <a:t>save</a:t>
            </a:r>
            <a:r>
              <a:rPr lang="en-US" dirty="0" smtClean="0">
                <a:solidFill>
                  <a:schemeClr val="tx1"/>
                </a:solidFill>
              </a:rPr>
              <a:t> operation to write an image back to an existing file using the current filename</a:t>
            </a:r>
          </a:p>
          <a:p>
            <a:pPr>
              <a:buClr>
                <a:srgbClr val="007FA9"/>
              </a:buClr>
            </a:pPr>
            <a:r>
              <a:rPr lang="en-US" dirty="0" smtClean="0">
                <a:solidFill>
                  <a:schemeClr val="tx1"/>
                </a:solidFill>
              </a:rPr>
              <a:t>The following code saves the new image using the filename horizontal.g</a:t>
            </a:r>
            <a:r>
              <a:rPr lang="en-US" sz="100" dirty="0" smtClean="0">
                <a:solidFill>
                  <a:schemeClr val="tx1"/>
                </a:solidFill>
              </a:rPr>
              <a:t> </a:t>
            </a:r>
            <a:r>
              <a:rPr lang="en-US" dirty="0">
                <a:solidFill>
                  <a:schemeClr val="tx1"/>
                </a:solidFill>
              </a:rPr>
              <a:t>i</a:t>
            </a:r>
            <a:r>
              <a:rPr lang="en-US" sz="100" dirty="0" smtClean="0">
                <a:solidFill>
                  <a:schemeClr val="tx1"/>
                </a:solidFill>
              </a:rPr>
              <a:t> </a:t>
            </a:r>
            <a:r>
              <a:rPr lang="en-US" dirty="0" smtClean="0">
                <a:solidFill>
                  <a:schemeClr val="tx1"/>
                </a:solidFill>
              </a:rPr>
              <a:t>f:</a:t>
            </a:r>
          </a:p>
        </p:txBody>
      </p:sp>
      <p:sp>
        <p:nvSpPr>
          <p:cNvPr id="6" name="Content Placeholder 5"/>
          <p:cNvSpPr>
            <a:spLocks noGrp="1"/>
          </p:cNvSpPr>
          <p:nvPr>
            <p:ph idx="11"/>
          </p:nvPr>
        </p:nvSpPr>
        <p:spPr>
          <a:xfrm>
            <a:off x="593354" y="2667000"/>
            <a:ext cx="3233738"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&gt;&gt;&gt; image.save("</a:t>
            </a:r>
            <a:r>
              <a:rPr lang="en-US" b="1" dirty="0" smtClean="0">
                <a:solidFill>
                  <a:schemeClr val="tx1"/>
                </a:solidFill>
                <a:cs typeface="Courier New" panose="02070309020205020404" pitchFamily="49" charset="0"/>
              </a:rPr>
              <a:t>horizontal.g</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f")</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739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Loop Pattern for Traversing a Grid (1 of 2)</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Most of the loops we have used in this book have had a </a:t>
            </a:r>
            <a:r>
              <a:rPr lang="en-US" b="1" dirty="0">
                <a:solidFill>
                  <a:schemeClr val="tx1"/>
                </a:solidFill>
              </a:rPr>
              <a:t>linear loop structure</a:t>
            </a:r>
            <a:endParaRPr lang="en-US" dirty="0">
              <a:solidFill>
                <a:schemeClr val="tx1"/>
              </a:solidFill>
            </a:endParaRPr>
          </a:p>
          <a:p>
            <a:pPr>
              <a:buClr>
                <a:srgbClr val="007FA9"/>
              </a:buClr>
            </a:pPr>
            <a:r>
              <a:rPr lang="en-US" dirty="0">
                <a:solidFill>
                  <a:schemeClr val="tx1"/>
                </a:solidFill>
              </a:rPr>
              <a:t>Many image-processing algorithms use a </a:t>
            </a:r>
            <a:r>
              <a:rPr lang="en-US" b="1" dirty="0">
                <a:solidFill>
                  <a:schemeClr val="tx1"/>
                </a:solidFill>
              </a:rPr>
              <a:t>nested loop structure </a:t>
            </a:r>
            <a:r>
              <a:rPr lang="en-US" dirty="0">
                <a:solidFill>
                  <a:schemeClr val="tx1"/>
                </a:solidFill>
              </a:rPr>
              <a:t>to traverse a two-dimensional grid of </a:t>
            </a:r>
            <a:r>
              <a:rPr lang="en-US" dirty="0" smtClean="0">
                <a:solidFill>
                  <a:schemeClr val="tx1"/>
                </a:solidFill>
              </a:rPr>
              <a:t>pixels</a:t>
            </a:r>
            <a:endParaRPr lang="en-US" dirty="0">
              <a:solidFill>
                <a:schemeClr val="tx1"/>
              </a:solidFill>
            </a:endParaRPr>
          </a:p>
        </p:txBody>
      </p:sp>
      <p:pic>
        <p:nvPicPr>
          <p:cNvPr id="5" name="Picture 4" descr="Figure 7-11 Ay grid with 3 rows and 5 columns. The image displays a grid with 3 rows and 5 columns Its height is 3 rows, numbered 0 through 2. Its width is 5 columns, numbered 0 through 4. the datum in the middle of the grid, which is shaded, is at position 2, 1. The datum in the upper-left corner is at the origin of the grid, 0,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246018"/>
            <a:ext cx="4090971" cy="2037588"/>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5386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Simple Graphics</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b="1" dirty="0">
                <a:solidFill>
                  <a:schemeClr val="tx1"/>
                </a:solidFill>
              </a:rPr>
              <a:t>Graphics: </a:t>
            </a:r>
            <a:r>
              <a:rPr lang="en-US" dirty="0">
                <a:solidFill>
                  <a:schemeClr val="tx1"/>
                </a:solidFill>
              </a:rPr>
              <a:t>Discipline that underlies the representation and display of geometric shapes in two- and three-dimensional space</a:t>
            </a:r>
          </a:p>
          <a:p>
            <a:pPr>
              <a:buClr>
                <a:srgbClr val="007FA9"/>
              </a:buClr>
            </a:pPr>
            <a:r>
              <a:rPr lang="en-US" dirty="0">
                <a:solidFill>
                  <a:schemeClr val="tx1"/>
                </a:solidFill>
              </a:rPr>
              <a:t>A </a:t>
            </a:r>
            <a:r>
              <a:rPr lang="en-US" b="1" dirty="0">
                <a:solidFill>
                  <a:schemeClr val="tx1"/>
                </a:solidFill>
              </a:rPr>
              <a:t>Turtle graphics</a:t>
            </a:r>
            <a:r>
              <a:rPr lang="en-US" dirty="0">
                <a:solidFill>
                  <a:schemeClr val="tx1"/>
                </a:solidFill>
              </a:rPr>
              <a:t> toolkit provides a simple and enjoyable way to draw pictures in a window</a:t>
            </a:r>
          </a:p>
          <a:p>
            <a:pPr lvl="1">
              <a:buClr>
                <a:srgbClr val="007FA9"/>
              </a:buClr>
            </a:pPr>
            <a:r>
              <a:rPr lang="en-US" b="1" dirty="0">
                <a:solidFill>
                  <a:schemeClr val="tx1"/>
                </a:solidFill>
              </a:rPr>
              <a:t>turtle</a:t>
            </a:r>
            <a:r>
              <a:rPr lang="en-US" dirty="0">
                <a:solidFill>
                  <a:schemeClr val="tx1"/>
                </a:solidFill>
              </a:rPr>
              <a:t> is a non-standard, open-source Python </a:t>
            </a:r>
            <a:r>
              <a:rPr lang="en-US" dirty="0" smtClean="0">
                <a:solidFill>
                  <a:schemeClr val="tx1"/>
                </a:solidFill>
              </a:rPr>
              <a:t>module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5450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Loop Pattern for Traversing a Grid (2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smtClean="0">
                <a:solidFill>
                  <a:schemeClr val="tx1"/>
                </a:solidFill>
              </a:rPr>
              <a:t>The following </a:t>
            </a:r>
            <a:r>
              <a:rPr lang="en-US" dirty="0">
                <a:solidFill>
                  <a:schemeClr val="tx1"/>
                </a:solidFill>
              </a:rPr>
              <a:t>loop uses a </a:t>
            </a:r>
            <a:r>
              <a:rPr lang="en-US" b="1" dirty="0">
                <a:solidFill>
                  <a:schemeClr val="tx1"/>
                </a:solidFill>
              </a:rPr>
              <a:t>row-major </a:t>
            </a:r>
            <a:r>
              <a:rPr lang="en-US" b="1" dirty="0" smtClean="0">
                <a:solidFill>
                  <a:schemeClr val="tx1"/>
                </a:solidFill>
              </a:rPr>
              <a:t>traversal</a:t>
            </a:r>
            <a:endParaRPr lang="en-US" b="1" dirty="0">
              <a:solidFill>
                <a:schemeClr val="tx1"/>
              </a:solidFill>
            </a:endParaRPr>
          </a:p>
        </p:txBody>
      </p:sp>
      <p:sp>
        <p:nvSpPr>
          <p:cNvPr id="6" name="Content Placeholder 5"/>
          <p:cNvSpPr>
            <a:spLocks noGrp="1"/>
          </p:cNvSpPr>
          <p:nvPr>
            <p:ph idx="11"/>
          </p:nvPr>
        </p:nvSpPr>
        <p:spPr>
          <a:xfrm>
            <a:off x="381000" y="1872244"/>
            <a:ext cx="3124200" cy="2371803"/>
          </a:xfrm>
        </p:spPr>
        <p:txBody>
          <a:bodyPr/>
          <a:lstStyle/>
          <a:p>
            <a:pPr marL="228600" lvl="1" indent="0">
              <a:buNone/>
            </a:pPr>
            <a:r>
              <a:rPr lang="en-US" b="1" dirty="0">
                <a:solidFill>
                  <a:schemeClr val="tx1"/>
                </a:solidFill>
                <a:cs typeface="Courier New" panose="02070309020205020404" pitchFamily="49" charset="0"/>
              </a:rPr>
              <a:t>&gt;&gt;&gt; width = 2</a:t>
            </a:r>
          </a:p>
          <a:p>
            <a:pPr marL="228600" lvl="1" indent="0">
              <a:spcBef>
                <a:spcPts val="0"/>
              </a:spcBef>
              <a:buNone/>
            </a:pPr>
            <a:r>
              <a:rPr lang="en-US" b="1" dirty="0">
                <a:solidFill>
                  <a:schemeClr val="tx1"/>
                </a:solidFill>
                <a:cs typeface="Courier New" panose="02070309020205020404" pitchFamily="49" charset="0"/>
              </a:rPr>
              <a:t>&gt;&gt;&gt; height = 3</a:t>
            </a:r>
          </a:p>
          <a:p>
            <a:pPr marL="228600" lvl="1" indent="0">
              <a:spcBef>
                <a:spcPts val="0"/>
              </a:spcBef>
              <a:buNone/>
            </a:pPr>
            <a:r>
              <a:rPr lang="en-US" b="1" dirty="0">
                <a:solidFill>
                  <a:schemeClr val="tx1"/>
                </a:solidFill>
                <a:cs typeface="Courier New" panose="02070309020205020404" pitchFamily="49" charset="0"/>
              </a:rPr>
              <a:t>&gt;&gt;&gt; for y in range(height):</a:t>
            </a:r>
          </a:p>
          <a:p>
            <a:pPr marL="228600" lvl="1" indent="0">
              <a:spcBef>
                <a:spcPts val="0"/>
              </a:spcBef>
              <a:buNone/>
            </a:pPr>
            <a:r>
              <a:rPr lang="en-US" b="1" dirty="0">
                <a:solidFill>
                  <a:schemeClr val="tx1"/>
                </a:solidFill>
                <a:cs typeface="Courier New" panose="02070309020205020404" pitchFamily="49" charset="0"/>
              </a:rPr>
              <a:t>for x in range(width):</a:t>
            </a:r>
          </a:p>
          <a:p>
            <a:pPr marL="228600" lvl="1" indent="0">
              <a:spcBef>
                <a:spcPts val="0"/>
              </a:spcBef>
              <a:buNone/>
            </a:pPr>
            <a:r>
              <a:rPr lang="en-US" b="1" dirty="0">
                <a:solidFill>
                  <a:schemeClr val="tx1"/>
                </a:solidFill>
                <a:cs typeface="Courier New" panose="02070309020205020404" pitchFamily="49" charset="0"/>
              </a:rPr>
              <a:t>print((x, y), end = " ")</a:t>
            </a:r>
          </a:p>
          <a:p>
            <a:pPr marL="228600" lvl="1" indent="0">
              <a:spcBef>
                <a:spcPts val="0"/>
              </a:spcBef>
              <a:buNone/>
            </a:pPr>
            <a:r>
              <a:rPr lang="en-US" b="1" dirty="0">
                <a:solidFill>
                  <a:schemeClr val="tx1"/>
                </a:solidFill>
                <a:cs typeface="Courier New" panose="02070309020205020404" pitchFamily="49" charset="0"/>
              </a:rPr>
              <a:t>print()</a:t>
            </a:r>
          </a:p>
          <a:p>
            <a:pPr marL="228600" lvl="1" indent="0">
              <a:spcBef>
                <a:spcPts val="0"/>
              </a:spcBef>
              <a:buNone/>
            </a:pPr>
            <a:r>
              <a:rPr lang="en-US" b="1" dirty="0">
                <a:solidFill>
                  <a:schemeClr val="tx1"/>
                </a:solidFill>
                <a:cs typeface="Courier New" panose="02070309020205020404" pitchFamily="49" charset="0"/>
              </a:rPr>
              <a:t>(0, 0) (1, 0)</a:t>
            </a:r>
          </a:p>
          <a:p>
            <a:pPr marL="228600" lvl="1" indent="0">
              <a:spcBef>
                <a:spcPts val="0"/>
              </a:spcBef>
              <a:buNone/>
            </a:pPr>
            <a:r>
              <a:rPr lang="en-US" b="1" dirty="0">
                <a:solidFill>
                  <a:schemeClr val="tx1"/>
                </a:solidFill>
                <a:cs typeface="Courier New" panose="02070309020205020404" pitchFamily="49" charset="0"/>
              </a:rPr>
              <a:t>(0, 1) (1, 1)</a:t>
            </a:r>
          </a:p>
          <a:p>
            <a:pPr marL="228600" lvl="1" indent="0">
              <a:spcBef>
                <a:spcPts val="0"/>
              </a:spcBef>
              <a:buNone/>
            </a:pPr>
            <a:r>
              <a:rPr lang="en-US" b="1" dirty="0">
                <a:solidFill>
                  <a:schemeClr val="tx1"/>
                </a:solidFill>
                <a:cs typeface="Courier New" panose="02070309020205020404" pitchFamily="49" charset="0"/>
              </a:rPr>
              <a:t>(0, 2) (1, 2</a:t>
            </a:r>
            <a:r>
              <a:rPr lang="en-US" b="1" dirty="0" smtClean="0">
                <a:solidFill>
                  <a:schemeClr val="tx1"/>
                </a:solidFill>
                <a:cs typeface="Courier New" panose="02070309020205020404" pitchFamily="49" charset="0"/>
              </a:rPr>
              <a:t>)</a:t>
            </a:r>
            <a:endParaRPr lang="en-IN" b="1" dirty="0">
              <a:solidFill>
                <a:schemeClr val="tx1"/>
              </a:solidFill>
            </a:endParaRPr>
          </a:p>
        </p:txBody>
      </p:sp>
      <p:sp>
        <p:nvSpPr>
          <p:cNvPr id="7" name="Content Placeholder 6"/>
          <p:cNvSpPr>
            <a:spLocks noGrp="1"/>
          </p:cNvSpPr>
          <p:nvPr>
            <p:ph idx="12"/>
          </p:nvPr>
        </p:nvSpPr>
        <p:spPr>
          <a:xfrm>
            <a:off x="415395" y="4372904"/>
            <a:ext cx="7509405" cy="292388"/>
          </a:xfrm>
        </p:spPr>
        <p:txBody>
          <a:bodyPr/>
          <a:lstStyle/>
          <a:p>
            <a:pPr>
              <a:buClr>
                <a:srgbClr val="007FA9"/>
              </a:buClr>
            </a:pPr>
            <a:r>
              <a:rPr lang="en-US" dirty="0">
                <a:solidFill>
                  <a:schemeClr val="tx1"/>
                </a:solidFill>
              </a:rPr>
              <a:t>We use this template to develop many of the algorithms that follow</a:t>
            </a:r>
            <a:r>
              <a:rPr lang="en-US" dirty="0" smtClean="0">
                <a:solidFill>
                  <a:schemeClr val="tx1"/>
                </a:solidFill>
              </a:rPr>
              <a:t>:</a:t>
            </a:r>
            <a:endParaRPr lang="en-US" dirty="0">
              <a:solidFill>
                <a:schemeClr val="tx1"/>
              </a:solidFill>
            </a:endParaRPr>
          </a:p>
        </p:txBody>
      </p:sp>
      <p:sp>
        <p:nvSpPr>
          <p:cNvPr id="8" name="Content Placeholder 7"/>
          <p:cNvSpPr>
            <a:spLocks noGrp="1"/>
          </p:cNvSpPr>
          <p:nvPr>
            <p:ph idx="13"/>
          </p:nvPr>
        </p:nvSpPr>
        <p:spPr>
          <a:xfrm>
            <a:off x="431720" y="4724400"/>
            <a:ext cx="8415338" cy="792909"/>
          </a:xfrm>
        </p:spPr>
        <p:txBody>
          <a:bodyPr/>
          <a:lstStyle/>
          <a:p>
            <a:pPr marL="228600" lvl="1" indent="0">
              <a:buNone/>
            </a:pPr>
            <a:r>
              <a:rPr lang="en-US" b="1" dirty="0">
                <a:solidFill>
                  <a:schemeClr val="tx1"/>
                </a:solidFill>
                <a:cs typeface="Courier New" panose="02070309020205020404" pitchFamily="49" charset="0"/>
              </a:rPr>
              <a:t>for y in range(height):</a:t>
            </a:r>
          </a:p>
          <a:p>
            <a:pPr marL="228600" lvl="1" indent="0">
              <a:spcBef>
                <a:spcPts val="0"/>
              </a:spcBef>
              <a:buNone/>
            </a:pPr>
            <a:r>
              <a:rPr lang="en-US" b="1" dirty="0">
                <a:solidFill>
                  <a:schemeClr val="tx1"/>
                </a:solidFill>
                <a:cs typeface="Courier New" panose="02070309020205020404" pitchFamily="49" charset="0"/>
              </a:rPr>
              <a:t>for x in range(width):</a:t>
            </a:r>
          </a:p>
          <a:p>
            <a:pPr marL="228600" lvl="1" indent="0">
              <a:spcBef>
                <a:spcPts val="0"/>
              </a:spcBef>
              <a:buNone/>
            </a:pPr>
            <a:r>
              <a:rPr lang="en-US" b="1" dirty="0">
                <a:solidFill>
                  <a:schemeClr val="tx1"/>
                </a:solidFill>
                <a:cs typeface="Courier New" panose="02070309020205020404" pitchFamily="49" charset="0"/>
              </a:rPr>
              <a:t>&lt;do something at position (x, y</a:t>
            </a:r>
            <a:r>
              <a:rPr lang="en-US" b="1" dirty="0" smtClean="0">
                <a:solidFill>
                  <a:schemeClr val="tx1"/>
                </a:solidFill>
                <a:cs typeface="Courier New" panose="02070309020205020404" pitchFamily="49" charset="0"/>
              </a:rPr>
              <a:t>)&gt;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4159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Word on Tuples</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A pixel’s </a:t>
            </a:r>
            <a:r>
              <a:rPr lang="en-US" dirty="0" smtClean="0">
                <a:solidFill>
                  <a:schemeClr val="tx1"/>
                </a:solidFill>
              </a:rPr>
              <a:t>R</a:t>
            </a:r>
            <a:r>
              <a:rPr lang="en-US" sz="100" dirty="0" smtClean="0">
                <a:solidFill>
                  <a:schemeClr val="tx1"/>
                </a:solidFill>
              </a:rPr>
              <a:t> </a:t>
            </a:r>
            <a:r>
              <a:rPr lang="en-US" dirty="0" smtClean="0">
                <a:solidFill>
                  <a:schemeClr val="tx1"/>
                </a:solidFill>
              </a:rPr>
              <a:t>G</a:t>
            </a:r>
            <a:r>
              <a:rPr lang="en-US" sz="100" dirty="0" smtClean="0">
                <a:solidFill>
                  <a:schemeClr val="tx1"/>
                </a:solidFill>
              </a:rPr>
              <a:t> </a:t>
            </a:r>
            <a:r>
              <a:rPr lang="en-US" dirty="0" smtClean="0">
                <a:solidFill>
                  <a:schemeClr val="tx1"/>
                </a:solidFill>
              </a:rPr>
              <a:t>B </a:t>
            </a:r>
            <a:r>
              <a:rPr lang="en-US" dirty="0">
                <a:solidFill>
                  <a:schemeClr val="tx1"/>
                </a:solidFill>
              </a:rPr>
              <a:t>values are stored in a tuple</a:t>
            </a:r>
            <a:r>
              <a:rPr lang="en-US" dirty="0" smtClean="0">
                <a:solidFill>
                  <a:schemeClr val="tx1"/>
                </a:solidFill>
              </a:rPr>
              <a:t>:</a:t>
            </a:r>
            <a:endParaRPr lang="en-US" dirty="0">
              <a:solidFill>
                <a:schemeClr val="tx1"/>
              </a:solidFill>
            </a:endParaRPr>
          </a:p>
        </p:txBody>
      </p:sp>
      <p:sp>
        <p:nvSpPr>
          <p:cNvPr id="6" name="Content Placeholder 5"/>
          <p:cNvSpPr>
            <a:spLocks noGrp="1"/>
          </p:cNvSpPr>
          <p:nvPr>
            <p:ph idx="11"/>
          </p:nvPr>
        </p:nvSpPr>
        <p:spPr>
          <a:xfrm>
            <a:off x="321099" y="1955562"/>
            <a:ext cx="8415338" cy="3081228"/>
          </a:xfrm>
        </p:spPr>
        <p:txBody>
          <a:bodyPr/>
          <a:lstStyle/>
          <a:p>
            <a:pPr marL="228600" lvl="1" indent="0">
              <a:buNone/>
            </a:pPr>
            <a:r>
              <a:rPr lang="en-US" b="1" dirty="0">
                <a:solidFill>
                  <a:schemeClr val="tx1"/>
                </a:solidFill>
                <a:cs typeface="Courier New" panose="02070309020205020404" pitchFamily="49" charset="0"/>
              </a:rPr>
              <a:t>&gt;&gt;&gt; image = Image("</a:t>
            </a:r>
            <a:r>
              <a:rPr lang="en-US" b="1" dirty="0" smtClean="0">
                <a:solidFill>
                  <a:schemeClr val="tx1"/>
                </a:solidFill>
                <a:cs typeface="Courier New" panose="02070309020205020404" pitchFamily="49" charset="0"/>
              </a:rPr>
              <a:t>smokey.g</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f</a:t>
            </a:r>
            <a:r>
              <a:rPr lang="en-US" b="1" dirty="0">
                <a:solidFill>
                  <a:schemeClr val="tx1"/>
                </a:solidFill>
                <a:cs typeface="Courier New" panose="02070309020205020404" pitchFamily="49" charset="0"/>
              </a:rPr>
              <a:t>")</a:t>
            </a:r>
          </a:p>
          <a:p>
            <a:pPr marL="228600" lvl="1" indent="0">
              <a:spcBef>
                <a:spcPts val="0"/>
              </a:spcBef>
              <a:buNone/>
            </a:pPr>
            <a:r>
              <a:rPr lang="de-DE" b="1" dirty="0">
                <a:solidFill>
                  <a:schemeClr val="tx1"/>
                </a:solidFill>
                <a:cs typeface="Courier New" panose="02070309020205020404" pitchFamily="49" charset="0"/>
              </a:rPr>
              <a:t>&gt;&gt;&gt; (r, g, b) = image.getPixel(0, 0</a:t>
            </a:r>
            <a:r>
              <a:rPr lang="de-DE" b="1" dirty="0" smtClean="0">
                <a:solidFill>
                  <a:schemeClr val="tx1"/>
                </a:solidFill>
                <a:cs typeface="Courier New" panose="02070309020205020404" pitchFamily="49" charset="0"/>
              </a:rPr>
              <a:t>)</a:t>
            </a:r>
          </a:p>
          <a:p>
            <a:pPr marL="0" indent="0">
              <a:buNone/>
            </a:pPr>
            <a:endParaRPr lang="de-DE" b="1" dirty="0" smtClean="0">
              <a:solidFill>
                <a:schemeClr val="tx1"/>
              </a:solidFill>
            </a:endParaRPr>
          </a:p>
          <a:p>
            <a:pPr marL="228600" lvl="1" indent="0">
              <a:spcBef>
                <a:spcPts val="0"/>
              </a:spcBef>
              <a:buNone/>
            </a:pPr>
            <a:r>
              <a:rPr lang="en-US" b="1" dirty="0" smtClean="0">
                <a:solidFill>
                  <a:schemeClr val="tx1"/>
                </a:solidFill>
              </a:rPr>
              <a:t>&gt;&gt;&gt; </a:t>
            </a:r>
            <a:r>
              <a:rPr lang="en-US" b="1" dirty="0">
                <a:solidFill>
                  <a:schemeClr val="tx1"/>
                </a:solidFill>
              </a:rPr>
              <a:t>r</a:t>
            </a:r>
          </a:p>
          <a:p>
            <a:pPr marL="228600" lvl="1" indent="0">
              <a:spcBef>
                <a:spcPts val="0"/>
              </a:spcBef>
              <a:buNone/>
            </a:pPr>
            <a:r>
              <a:rPr lang="en-US" b="1" dirty="0">
                <a:solidFill>
                  <a:schemeClr val="tx1"/>
                </a:solidFill>
              </a:rPr>
              <a:t>194</a:t>
            </a:r>
          </a:p>
          <a:p>
            <a:pPr marL="228600" lvl="1" indent="0">
              <a:spcBef>
                <a:spcPts val="0"/>
              </a:spcBef>
              <a:buNone/>
            </a:pPr>
            <a:r>
              <a:rPr lang="en-US" b="1" dirty="0">
                <a:solidFill>
                  <a:schemeClr val="tx1"/>
                </a:solidFill>
              </a:rPr>
              <a:t>&gt;&gt;&gt; g</a:t>
            </a:r>
          </a:p>
          <a:p>
            <a:pPr marL="228600" lvl="1" indent="0">
              <a:spcBef>
                <a:spcPts val="0"/>
              </a:spcBef>
              <a:buNone/>
            </a:pPr>
            <a:r>
              <a:rPr lang="en-US" b="1" dirty="0">
                <a:solidFill>
                  <a:schemeClr val="tx1"/>
                </a:solidFill>
              </a:rPr>
              <a:t>221</a:t>
            </a:r>
          </a:p>
          <a:p>
            <a:pPr marL="228600" lvl="1" indent="0">
              <a:spcBef>
                <a:spcPts val="0"/>
              </a:spcBef>
              <a:buNone/>
            </a:pPr>
            <a:r>
              <a:rPr lang="en-US" b="1" dirty="0">
                <a:solidFill>
                  <a:schemeClr val="tx1"/>
                </a:solidFill>
              </a:rPr>
              <a:t>&gt;&gt;&gt; b</a:t>
            </a:r>
          </a:p>
          <a:p>
            <a:pPr marL="228600" lvl="1" indent="0">
              <a:spcBef>
                <a:spcPts val="0"/>
              </a:spcBef>
              <a:buNone/>
            </a:pPr>
            <a:r>
              <a:rPr lang="en-US" b="1" dirty="0">
                <a:solidFill>
                  <a:schemeClr val="tx1"/>
                </a:solidFill>
              </a:rPr>
              <a:t>114</a:t>
            </a:r>
          </a:p>
          <a:p>
            <a:pPr marL="228600" lvl="1" indent="0">
              <a:spcBef>
                <a:spcPts val="0"/>
              </a:spcBef>
              <a:buNone/>
            </a:pPr>
            <a:endParaRPr lang="en-US" b="1" dirty="0">
              <a:solidFill>
                <a:schemeClr val="tx1"/>
              </a:solidFill>
            </a:endParaRPr>
          </a:p>
          <a:p>
            <a:pPr marL="228600" lvl="1" indent="0">
              <a:spcBef>
                <a:spcPts val="0"/>
              </a:spcBef>
              <a:buNone/>
            </a:pPr>
            <a:r>
              <a:rPr lang="en-US" b="1" dirty="0">
                <a:solidFill>
                  <a:schemeClr val="tx1"/>
                </a:solidFill>
                <a:cs typeface="Courier New" panose="02070309020205020404" pitchFamily="49" charset="0"/>
              </a:rPr>
              <a:t>&gt;&gt;&gt; image.setPixel(0, 0, (r + 10, g + 10, b + 10</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63022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629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Black and White (1 of 2)</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For each pixel, compute average of R/G/B values</a:t>
            </a:r>
          </a:p>
          <a:p>
            <a:pPr>
              <a:buClr>
                <a:srgbClr val="007FA9"/>
              </a:buClr>
            </a:pPr>
            <a:r>
              <a:rPr lang="en-US" dirty="0">
                <a:solidFill>
                  <a:schemeClr val="tx1"/>
                </a:solidFill>
              </a:rPr>
              <a:t>Then, reset pixel’s color values to 0 (black) if the average is closer to 0, or to 255 (white) if the average is closer to </a:t>
            </a:r>
            <a:r>
              <a:rPr lang="en-US" dirty="0" smtClean="0">
                <a:solidFill>
                  <a:schemeClr val="tx1"/>
                </a:solidFill>
              </a:rPr>
              <a:t>255</a:t>
            </a:r>
            <a:endParaRPr lang="en-US" dirty="0">
              <a:solidFill>
                <a:schemeClr val="tx1"/>
              </a:solidFill>
            </a:endParaRPr>
          </a:p>
        </p:txBody>
      </p:sp>
      <p:sp>
        <p:nvSpPr>
          <p:cNvPr id="6" name="Content Placeholder 5"/>
          <p:cNvSpPr>
            <a:spLocks noGrp="1"/>
          </p:cNvSpPr>
          <p:nvPr>
            <p:ph idx="11"/>
          </p:nvPr>
        </p:nvSpPr>
        <p:spPr>
          <a:xfrm>
            <a:off x="380921" y="2667714"/>
            <a:ext cx="8415338" cy="3157788"/>
          </a:xfrm>
        </p:spPr>
        <p:txBody>
          <a:bodyPr/>
          <a:lstStyle/>
          <a:p>
            <a:pPr marL="228600" lvl="1" indent="0">
              <a:buNone/>
            </a:pPr>
            <a:r>
              <a:rPr lang="en-US" b="1" dirty="0">
                <a:solidFill>
                  <a:schemeClr val="tx1"/>
                </a:solidFill>
                <a:cs typeface="Courier New" panose="02070309020205020404" pitchFamily="49" charset="0"/>
              </a:rPr>
              <a:t>def blackAndWhite(image):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“““Converts </a:t>
            </a:r>
            <a:r>
              <a:rPr lang="en-US" b="1" dirty="0">
                <a:solidFill>
                  <a:schemeClr val="tx1"/>
                </a:solidFill>
                <a:cs typeface="Courier New" panose="02070309020205020404" pitchFamily="49" charset="0"/>
              </a:rPr>
              <a:t>the argument image to black and white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blackPixel = (0, 0, 0)</a:t>
            </a:r>
          </a:p>
          <a:p>
            <a:pPr marL="228600" lvl="1" indent="0">
              <a:spcBef>
                <a:spcPts val="0"/>
              </a:spcBef>
              <a:buNone/>
            </a:pPr>
            <a:r>
              <a:rPr lang="en-US" b="1" dirty="0">
                <a:solidFill>
                  <a:schemeClr val="tx1"/>
                </a:solidFill>
                <a:cs typeface="Courier New" panose="02070309020205020404" pitchFamily="49" charset="0"/>
              </a:rPr>
              <a:t>	whitePixel = (255, 255, 255)</a:t>
            </a:r>
          </a:p>
          <a:p>
            <a:pPr marL="228600" lvl="1" indent="0">
              <a:spcBef>
                <a:spcPts val="0"/>
              </a:spcBef>
              <a:buNone/>
            </a:pPr>
            <a:r>
              <a:rPr lang="en-US" b="1" dirty="0">
                <a:solidFill>
                  <a:schemeClr val="tx1"/>
                </a:solidFill>
                <a:cs typeface="Courier New" panose="02070309020205020404" pitchFamily="49" charset="0"/>
              </a:rPr>
              <a:t>	for y in range(image.getHeight()):</a:t>
            </a:r>
          </a:p>
          <a:p>
            <a:pPr marL="228600" lvl="1" indent="0">
              <a:spcBef>
                <a:spcPts val="0"/>
              </a:spcBef>
              <a:buNone/>
            </a:pPr>
            <a:r>
              <a:rPr lang="en-US" b="1" dirty="0">
                <a:solidFill>
                  <a:schemeClr val="tx1"/>
                </a:solidFill>
                <a:cs typeface="Courier New" panose="02070309020205020404" pitchFamily="49" charset="0"/>
              </a:rPr>
              <a:t>	   for x in range(image.getWidth()):</a:t>
            </a:r>
          </a:p>
          <a:p>
            <a:pPr marL="228600" lvl="1" indent="0">
              <a:spcBef>
                <a:spcPts val="0"/>
              </a:spcBef>
              <a:buNone/>
            </a:pPr>
            <a:r>
              <a:rPr lang="en-US" b="1" dirty="0">
                <a:solidFill>
                  <a:schemeClr val="tx1"/>
                </a:solidFill>
                <a:cs typeface="Courier New" panose="02070309020205020404" pitchFamily="49" charset="0"/>
              </a:rPr>
              <a:t>		(r, g, b) = image.getPixel(x, y)</a:t>
            </a:r>
          </a:p>
          <a:p>
            <a:pPr marL="228600" lvl="1" indent="0">
              <a:spcBef>
                <a:spcPts val="0"/>
              </a:spcBef>
              <a:buNone/>
            </a:pPr>
            <a:r>
              <a:rPr lang="pt-BR" b="1" dirty="0">
                <a:solidFill>
                  <a:schemeClr val="tx1"/>
                </a:solidFill>
                <a:cs typeface="Courier New" panose="02070309020205020404" pitchFamily="49" charset="0"/>
              </a:rPr>
              <a:t>		average = (r + g + b) // 3</a:t>
            </a:r>
          </a:p>
          <a:p>
            <a:pPr marL="228600" lvl="1" indent="0">
              <a:spcBef>
                <a:spcPts val="0"/>
              </a:spcBef>
              <a:buNone/>
            </a:pPr>
            <a:r>
              <a:rPr lang="en-US" b="1" dirty="0">
                <a:solidFill>
                  <a:schemeClr val="tx1"/>
                </a:solidFill>
                <a:cs typeface="Courier New" panose="02070309020205020404" pitchFamily="49" charset="0"/>
              </a:rPr>
              <a:t>		if average &lt; 128:</a:t>
            </a:r>
          </a:p>
          <a:p>
            <a:pPr marL="228600" lvl="1" indent="0">
              <a:spcBef>
                <a:spcPts val="0"/>
              </a:spcBef>
              <a:buNone/>
            </a:pPr>
            <a:r>
              <a:rPr lang="en-US" b="1" dirty="0">
                <a:solidFill>
                  <a:schemeClr val="tx1"/>
                </a:solidFill>
                <a:cs typeface="Courier New" panose="02070309020205020404" pitchFamily="49" charset="0"/>
              </a:rPr>
              <a:t>		   image.setPixel(x, y, blackPixel)</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image.setPixel(x, y, whitePixel</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4206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64405"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Black and White (2 of 2)</a:t>
            </a:r>
          </a:p>
        </p:txBody>
      </p:sp>
      <p:pic>
        <p:nvPicPr>
          <p:cNvPr id="6" name="Picture 5" descr="Figure 7-12 Converting a color image to black and whit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286000"/>
            <a:ext cx="5173805" cy="28178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5245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(1 of 3)</a:t>
            </a:r>
          </a:p>
        </p:txBody>
      </p:sp>
      <p:sp>
        <p:nvSpPr>
          <p:cNvPr id="3" name="Content Placeholder 2"/>
          <p:cNvSpPr>
            <a:spLocks noGrp="1"/>
          </p:cNvSpPr>
          <p:nvPr>
            <p:ph idx="1"/>
          </p:nvPr>
        </p:nvSpPr>
        <p:spPr>
          <a:xfrm>
            <a:off x="365125" y="1538819"/>
            <a:ext cx="8415338" cy="1477328"/>
          </a:xfrm>
        </p:spPr>
        <p:txBody>
          <a:bodyPr/>
          <a:lstStyle/>
          <a:p>
            <a:pPr>
              <a:buClr>
                <a:srgbClr val="007FA9"/>
              </a:buClr>
            </a:pPr>
            <a:r>
              <a:rPr lang="en-US" dirty="0">
                <a:solidFill>
                  <a:schemeClr val="tx1"/>
                </a:solidFill>
              </a:rPr>
              <a:t>Black and white photographs contain various shades of gray known as </a:t>
            </a:r>
            <a:r>
              <a:rPr lang="en-US" b="1" dirty="0">
                <a:solidFill>
                  <a:schemeClr val="tx1"/>
                </a:solidFill>
              </a:rPr>
              <a:t>grayscale</a:t>
            </a:r>
            <a:endParaRPr lang="en-US" dirty="0">
              <a:solidFill>
                <a:schemeClr val="tx1"/>
              </a:solidFill>
            </a:endParaRPr>
          </a:p>
          <a:p>
            <a:pPr>
              <a:buClr>
                <a:srgbClr val="007FA9"/>
              </a:buClr>
            </a:pPr>
            <a:r>
              <a:rPr lang="en-US" dirty="0">
                <a:solidFill>
                  <a:schemeClr val="tx1"/>
                </a:solidFill>
              </a:rPr>
              <a:t>Grayscale can be an economical scheme (the only color values might be 8, 16, or 256 shades of gray)</a:t>
            </a:r>
          </a:p>
          <a:p>
            <a:pPr>
              <a:buClr>
                <a:srgbClr val="007FA9"/>
              </a:buClr>
            </a:pPr>
            <a:r>
              <a:rPr lang="en-US" dirty="0">
                <a:solidFill>
                  <a:schemeClr val="tx1"/>
                </a:solidFill>
              </a:rPr>
              <a:t>A simple method</a:t>
            </a:r>
            <a:r>
              <a:rPr lang="en-US" dirty="0" smtClean="0">
                <a:solidFill>
                  <a:schemeClr val="tx1"/>
                </a:solidFill>
              </a:rPr>
              <a:t>:</a:t>
            </a:r>
            <a:endParaRPr lang="en-US" dirty="0">
              <a:solidFill>
                <a:schemeClr val="tx1"/>
              </a:solidFill>
            </a:endParaRPr>
          </a:p>
        </p:txBody>
      </p:sp>
      <p:sp>
        <p:nvSpPr>
          <p:cNvPr id="6" name="Content Placeholder 5"/>
          <p:cNvSpPr>
            <a:spLocks noGrp="1"/>
          </p:cNvSpPr>
          <p:nvPr>
            <p:ph idx="11"/>
          </p:nvPr>
        </p:nvSpPr>
        <p:spPr>
          <a:xfrm>
            <a:off x="381000" y="3056546"/>
            <a:ext cx="8415338" cy="606705"/>
          </a:xfrm>
        </p:spPr>
        <p:txBody>
          <a:bodyPr/>
          <a:lstStyle/>
          <a:p>
            <a:pPr marL="228600" lvl="1" indent="0">
              <a:buNone/>
            </a:pPr>
            <a:r>
              <a:rPr lang="pt-BR" b="1" dirty="0">
                <a:solidFill>
                  <a:schemeClr val="tx1"/>
                </a:solidFill>
                <a:cs typeface="Courier New" panose="02070309020205020404" pitchFamily="49" charset="0"/>
              </a:rPr>
              <a:t>average = (r + g + b) // 3</a:t>
            </a:r>
          </a:p>
          <a:p>
            <a:pPr marL="228600" lvl="1" indent="0">
              <a:buNone/>
            </a:pPr>
            <a:r>
              <a:rPr lang="fr-FR" b="1" dirty="0">
                <a:solidFill>
                  <a:schemeClr val="tx1"/>
                </a:solidFill>
                <a:cs typeface="Courier New" panose="02070309020205020404" pitchFamily="49" charset="0"/>
              </a:rPr>
              <a:t>image.setPixel(x, y, (average, average, average</a:t>
            </a:r>
            <a:r>
              <a:rPr lang="fr-FR"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72665" y="3921949"/>
            <a:ext cx="8415338" cy="1031051"/>
          </a:xfrm>
        </p:spPr>
        <p:txBody>
          <a:bodyPr/>
          <a:lstStyle/>
          <a:p>
            <a:pPr>
              <a:buClr>
                <a:srgbClr val="007FA9"/>
              </a:buClr>
            </a:pPr>
            <a:r>
              <a:rPr lang="en-US" dirty="0">
                <a:solidFill>
                  <a:schemeClr val="tx1"/>
                </a:solidFill>
              </a:rPr>
              <a:t>Problem: Does not reflect manner in which different color components affect human perception</a:t>
            </a:r>
          </a:p>
          <a:p>
            <a:pPr>
              <a:buClr>
                <a:srgbClr val="007FA9"/>
              </a:buClr>
            </a:pPr>
            <a:r>
              <a:rPr lang="en-US" dirty="0">
                <a:solidFill>
                  <a:schemeClr val="tx1"/>
                </a:solidFill>
              </a:rPr>
              <a:t>Scheme needs to take differences in </a:t>
            </a:r>
            <a:r>
              <a:rPr lang="en-US" b="1" dirty="0">
                <a:solidFill>
                  <a:schemeClr val="tx1"/>
                </a:solidFill>
              </a:rPr>
              <a:t>luminance </a:t>
            </a:r>
            <a:r>
              <a:rPr lang="en-US" dirty="0">
                <a:solidFill>
                  <a:schemeClr val="tx1"/>
                </a:solidFill>
              </a:rPr>
              <a:t>into </a:t>
            </a:r>
            <a:r>
              <a:rPr lang="en-US" dirty="0" smtClean="0">
                <a:solidFill>
                  <a:schemeClr val="tx1"/>
                </a:solidFill>
              </a:rPr>
              <a:t>account</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3224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(2 of 3)</a:t>
            </a:r>
          </a:p>
        </p:txBody>
      </p:sp>
      <p:sp>
        <p:nvSpPr>
          <p:cNvPr id="3" name="Content Placeholder 2"/>
          <p:cNvSpPr>
            <a:spLocks noGrp="1"/>
          </p:cNvSpPr>
          <p:nvPr>
            <p:ph idx="4294967295"/>
          </p:nvPr>
        </p:nvSpPr>
        <p:spPr>
          <a:xfrm>
            <a:off x="365125" y="1538818"/>
            <a:ext cx="8415338" cy="2631490"/>
          </a:xfrm>
        </p:spPr>
        <p:txBody>
          <a:bodyPr/>
          <a:lstStyle/>
          <a:p>
            <a:pPr marL="228600" lvl="1" indent="0">
              <a:spcBef>
                <a:spcPts val="0"/>
              </a:spcBef>
              <a:buNone/>
            </a:pPr>
            <a:r>
              <a:rPr lang="en-US" b="1" dirty="0">
                <a:solidFill>
                  <a:schemeClr val="tx1"/>
                </a:solidFill>
                <a:cs typeface="Courier New" panose="02070309020205020404" pitchFamily="49" charset="0"/>
              </a:rPr>
              <a:t>def grayscale(image):</a:t>
            </a:r>
          </a:p>
          <a:p>
            <a:pPr marL="228600" lvl="1" indent="0">
              <a:spcBef>
                <a:spcPts val="0"/>
              </a:spcBef>
              <a:buNone/>
            </a:pPr>
            <a:r>
              <a:rPr lang="en-US" b="1" dirty="0" smtClean="0">
                <a:solidFill>
                  <a:schemeClr val="tx1"/>
                </a:solidFill>
                <a:cs typeface="Courier New" panose="02070309020205020404" pitchFamily="49" charset="0"/>
              </a:rPr>
              <a:t>	“““Converts </a:t>
            </a:r>
            <a:r>
              <a:rPr lang="en-US" b="1" dirty="0">
                <a:solidFill>
                  <a:schemeClr val="tx1"/>
                </a:solidFill>
                <a:cs typeface="Courier New" panose="02070309020205020404" pitchFamily="49" charset="0"/>
              </a:rPr>
              <a:t>the argument image to grayscale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for </a:t>
            </a:r>
            <a:r>
              <a:rPr lang="en-US" b="1" dirty="0">
                <a:solidFill>
                  <a:schemeClr val="tx1"/>
                </a:solidFill>
                <a:cs typeface="Courier New" panose="02070309020205020404" pitchFamily="49" charset="0"/>
              </a:rPr>
              <a:t>y in range(image.getHeight()):</a:t>
            </a:r>
          </a:p>
          <a:p>
            <a:pPr marL="228600" lvl="1" indent="0">
              <a:spcBef>
                <a:spcPts val="0"/>
              </a:spcBef>
              <a:buNone/>
            </a:pPr>
            <a:r>
              <a:rPr lang="en-US" b="1" dirty="0" smtClean="0">
                <a:solidFill>
                  <a:schemeClr val="tx1"/>
                </a:solidFill>
                <a:cs typeface="Courier New" panose="02070309020205020404" pitchFamily="49" charset="0"/>
              </a:rPr>
              <a:t>	   for </a:t>
            </a:r>
            <a:r>
              <a:rPr lang="en-US" b="1" dirty="0">
                <a:solidFill>
                  <a:schemeClr val="tx1"/>
                </a:solidFill>
                <a:cs typeface="Courier New" panose="02070309020205020404" pitchFamily="49" charset="0"/>
              </a:rPr>
              <a:t>x in range(image.getWidth()):</a:t>
            </a:r>
          </a:p>
          <a:p>
            <a:pPr marL="228600" lvl="1" indent="0">
              <a:spcBef>
                <a:spcPts val="0"/>
              </a:spcBef>
              <a:buNone/>
            </a:pP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r, g, b) = image.getPixel(x, y)</a:t>
            </a:r>
          </a:p>
          <a:p>
            <a:pPr marL="228600" lvl="1" indent="0">
              <a:spcBef>
                <a:spcPts val="0"/>
              </a:spcBef>
              <a:buNone/>
            </a:pPr>
            <a:r>
              <a:rPr lang="en-US" b="1" dirty="0" smtClean="0">
                <a:solidFill>
                  <a:schemeClr val="tx1"/>
                </a:solidFill>
                <a:cs typeface="Courier New" panose="02070309020205020404" pitchFamily="49" charset="0"/>
              </a:rPr>
              <a:t>	   r </a:t>
            </a:r>
            <a:r>
              <a:rPr lang="en-US" b="1" dirty="0">
                <a:solidFill>
                  <a:schemeClr val="tx1"/>
                </a:solidFill>
                <a:cs typeface="Courier New" panose="02070309020205020404" pitchFamily="49" charset="0"/>
              </a:rPr>
              <a:t>= int(r * 0.299)</a:t>
            </a:r>
          </a:p>
          <a:p>
            <a:pPr marL="228600" lvl="1" indent="0">
              <a:spcBef>
                <a:spcPts val="0"/>
              </a:spcBef>
              <a:buNone/>
            </a:pPr>
            <a:r>
              <a:rPr lang="en-US" b="1" dirty="0" smtClean="0">
                <a:solidFill>
                  <a:schemeClr val="tx1"/>
                </a:solidFill>
                <a:cs typeface="Courier New" panose="02070309020205020404" pitchFamily="49" charset="0"/>
              </a:rPr>
              <a:t>	   g </a:t>
            </a:r>
            <a:r>
              <a:rPr lang="en-US" b="1" dirty="0">
                <a:solidFill>
                  <a:schemeClr val="tx1"/>
                </a:solidFill>
                <a:cs typeface="Courier New" panose="02070309020205020404" pitchFamily="49" charset="0"/>
              </a:rPr>
              <a:t>= int(g * 0.587)</a:t>
            </a:r>
          </a:p>
          <a:p>
            <a:pPr marL="228600" lvl="1" indent="0">
              <a:spcBef>
                <a:spcPts val="0"/>
              </a:spcBef>
              <a:buNone/>
            </a:pPr>
            <a:r>
              <a:rPr lang="en-US" b="1" dirty="0" smtClean="0">
                <a:solidFill>
                  <a:schemeClr val="tx1"/>
                </a:solidFill>
                <a:cs typeface="Courier New" panose="02070309020205020404" pitchFamily="49" charset="0"/>
              </a:rPr>
              <a:t>	   b </a:t>
            </a:r>
            <a:r>
              <a:rPr lang="en-US" b="1" dirty="0">
                <a:solidFill>
                  <a:schemeClr val="tx1"/>
                </a:solidFill>
                <a:cs typeface="Courier New" panose="02070309020205020404" pitchFamily="49" charset="0"/>
              </a:rPr>
              <a:t>= int(b * 0.114)</a:t>
            </a:r>
          </a:p>
          <a:p>
            <a:pPr marL="228600" lvl="1" indent="0">
              <a:spcBef>
                <a:spcPts val="0"/>
              </a:spcBef>
              <a:buNone/>
            </a:pPr>
            <a:r>
              <a:rPr lang="en-US" b="1" dirty="0" smtClean="0">
                <a:solidFill>
                  <a:schemeClr val="tx1"/>
                </a:solidFill>
                <a:cs typeface="Courier New" panose="02070309020205020404" pitchFamily="49" charset="0"/>
              </a:rPr>
              <a:t>	   lum </a:t>
            </a:r>
            <a:r>
              <a:rPr lang="en-US" b="1" dirty="0">
                <a:solidFill>
                  <a:schemeClr val="tx1"/>
                </a:solidFill>
                <a:cs typeface="Courier New" panose="02070309020205020404" pitchFamily="49" charset="0"/>
              </a:rPr>
              <a:t>= r + g + b</a:t>
            </a:r>
          </a:p>
          <a:p>
            <a:pPr marL="228600" lvl="1" indent="0">
              <a:spcBef>
                <a:spcPts val="0"/>
              </a:spcBef>
              <a:buNone/>
            </a:pPr>
            <a:r>
              <a:rPr lang="en-US" b="1" dirty="0" smtClean="0">
                <a:solidFill>
                  <a:schemeClr val="tx1"/>
                </a:solidFill>
                <a:cs typeface="Courier New" panose="02070309020205020404" pitchFamily="49" charset="0"/>
              </a:rPr>
              <a:t>	   image.setPixel(x</a:t>
            </a:r>
            <a:r>
              <a:rPr lang="en-US" b="1" dirty="0">
                <a:solidFill>
                  <a:schemeClr val="tx1"/>
                </a:solidFill>
                <a:cs typeface="Courier New" panose="02070309020205020404" pitchFamily="49" charset="0"/>
              </a:rPr>
              <a:t>, y, (lum, lum, lum))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42913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(3 of 3)</a:t>
            </a:r>
          </a:p>
        </p:txBody>
      </p:sp>
      <p:pic>
        <p:nvPicPr>
          <p:cNvPr id="6" name="Picture 5" descr="Figure 7-13 Converting a color image to graysca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133600"/>
            <a:ext cx="5287356" cy="28940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00820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Copying an Image</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The method </a:t>
            </a:r>
            <a:r>
              <a:rPr lang="en-US" b="1" dirty="0">
                <a:solidFill>
                  <a:schemeClr val="tx1"/>
                </a:solidFill>
              </a:rPr>
              <a:t>clone </a:t>
            </a:r>
            <a:r>
              <a:rPr lang="en-US" dirty="0">
                <a:solidFill>
                  <a:schemeClr val="tx1"/>
                </a:solidFill>
              </a:rPr>
              <a:t>builds and returns a new image with the same attributes as the original one, but with an empty string as the </a:t>
            </a:r>
            <a:r>
              <a:rPr lang="en-US" dirty="0" smtClean="0">
                <a:solidFill>
                  <a:schemeClr val="tx1"/>
                </a:solidFill>
              </a:rPr>
              <a:t>filename</a:t>
            </a:r>
            <a:endParaRPr lang="en-US" dirty="0">
              <a:solidFill>
                <a:schemeClr val="tx1"/>
              </a:solidFill>
            </a:endParaRPr>
          </a:p>
        </p:txBody>
      </p:sp>
      <p:sp>
        <p:nvSpPr>
          <p:cNvPr id="6" name="Content Placeholder 5"/>
          <p:cNvSpPr>
            <a:spLocks noGrp="1"/>
          </p:cNvSpPr>
          <p:nvPr>
            <p:ph idx="11"/>
          </p:nvPr>
        </p:nvSpPr>
        <p:spPr>
          <a:xfrm>
            <a:off x="364412" y="2159238"/>
            <a:ext cx="8415338" cy="2108654"/>
          </a:xfrm>
        </p:spPr>
        <p:txBody>
          <a:bodyPr/>
          <a:lstStyle/>
          <a:p>
            <a:pPr marL="228600" lvl="1" indent="0">
              <a:buNone/>
            </a:pPr>
            <a:r>
              <a:rPr lang="en-US" b="1" dirty="0">
                <a:solidFill>
                  <a:schemeClr val="tx1"/>
                </a:solidFill>
                <a:cs typeface="Courier New" panose="02070309020205020404" pitchFamily="49" charset="0"/>
              </a:rPr>
              <a:t>&gt;&gt;&gt; from images import Image</a:t>
            </a:r>
          </a:p>
          <a:p>
            <a:pPr marL="228600" lvl="1" indent="0">
              <a:spcBef>
                <a:spcPts val="0"/>
              </a:spcBef>
              <a:buNone/>
            </a:pPr>
            <a:r>
              <a:rPr lang="en-US" b="1" dirty="0">
                <a:solidFill>
                  <a:schemeClr val="tx1"/>
                </a:solidFill>
                <a:cs typeface="Courier New" panose="02070309020205020404" pitchFamily="49" charset="0"/>
              </a:rPr>
              <a:t>&gt;&gt;&gt; image = Image("smokey.gif")</a:t>
            </a:r>
          </a:p>
          <a:p>
            <a:pPr marL="228600" lvl="1" indent="0">
              <a:spcBef>
                <a:spcPts val="0"/>
              </a:spcBef>
              <a:buNone/>
            </a:pPr>
            <a:r>
              <a:rPr lang="en-US" b="1" dirty="0">
                <a:solidFill>
                  <a:schemeClr val="tx1"/>
                </a:solidFill>
                <a:cs typeface="Courier New" panose="02070309020205020404" pitchFamily="49" charset="0"/>
              </a:rPr>
              <a:t>&gt;&gt;&gt; image.draw()</a:t>
            </a:r>
          </a:p>
          <a:p>
            <a:pPr marL="228600" lvl="1" indent="0">
              <a:spcBef>
                <a:spcPts val="0"/>
              </a:spcBef>
              <a:buNone/>
            </a:pPr>
            <a:r>
              <a:rPr lang="en-US" b="1" dirty="0">
                <a:solidFill>
                  <a:schemeClr val="tx1"/>
                </a:solidFill>
                <a:cs typeface="Courier New" panose="02070309020205020404" pitchFamily="49" charset="0"/>
              </a:rPr>
              <a:t>&gt;&gt;&gt; newImage = image.clone() # Create a copy of image</a:t>
            </a:r>
          </a:p>
          <a:p>
            <a:pPr marL="228600" lvl="1" indent="0">
              <a:spcBef>
                <a:spcPts val="0"/>
              </a:spcBef>
              <a:buNone/>
            </a:pPr>
            <a:r>
              <a:rPr lang="en-US" b="1" dirty="0">
                <a:solidFill>
                  <a:schemeClr val="tx1"/>
                </a:solidFill>
                <a:cs typeface="Courier New" panose="02070309020205020404" pitchFamily="49" charset="0"/>
              </a:rPr>
              <a:t>&gt;&gt;&gt; newImage.draw()</a:t>
            </a:r>
          </a:p>
          <a:p>
            <a:pPr marL="228600" lvl="1" indent="0">
              <a:spcBef>
                <a:spcPts val="0"/>
              </a:spcBef>
              <a:buNone/>
            </a:pPr>
            <a:r>
              <a:rPr lang="en-US" b="1" dirty="0">
                <a:solidFill>
                  <a:schemeClr val="tx1"/>
                </a:solidFill>
                <a:cs typeface="Courier New" panose="02070309020205020404" pitchFamily="49" charset="0"/>
              </a:rPr>
              <a:t>&gt;&gt;&gt; grayscale(newImage) # Change in second window only</a:t>
            </a:r>
          </a:p>
          <a:p>
            <a:pPr marL="228600" lvl="1" indent="0">
              <a:spcBef>
                <a:spcPts val="0"/>
              </a:spcBef>
              <a:buNone/>
            </a:pPr>
            <a:r>
              <a:rPr lang="en-US" b="1" dirty="0">
                <a:solidFill>
                  <a:schemeClr val="tx1"/>
                </a:solidFill>
                <a:cs typeface="Courier New" panose="02070309020205020404" pitchFamily="49" charset="0"/>
              </a:rPr>
              <a:t>&gt;&gt;&gt; newImage.draw()</a:t>
            </a:r>
          </a:p>
          <a:p>
            <a:pPr marL="228600" lvl="1" indent="0">
              <a:spcBef>
                <a:spcPts val="0"/>
              </a:spcBef>
              <a:buNone/>
            </a:pPr>
            <a:r>
              <a:rPr lang="en-US" b="1" dirty="0">
                <a:solidFill>
                  <a:schemeClr val="tx1"/>
                </a:solidFill>
                <a:cs typeface="Courier New" panose="02070309020205020404" pitchFamily="49" charset="0"/>
              </a:rPr>
              <a:t>&gt;&gt;&gt; image.draw() # Verify no change to </a:t>
            </a:r>
            <a:r>
              <a:rPr lang="en-US" b="1" dirty="0" smtClean="0">
                <a:solidFill>
                  <a:schemeClr val="tx1"/>
                </a:solidFill>
                <a:cs typeface="Courier New" panose="02070309020205020404" pitchFamily="49" charset="0"/>
              </a:rPr>
              <a:t>original</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617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Blurring an Image</a:t>
            </a:r>
          </a:p>
        </p:txBody>
      </p:sp>
      <p:sp>
        <p:nvSpPr>
          <p:cNvPr id="3" name="Content Placeholder 2"/>
          <p:cNvSpPr>
            <a:spLocks noGrp="1"/>
          </p:cNvSpPr>
          <p:nvPr>
            <p:ph idx="1"/>
          </p:nvPr>
        </p:nvSpPr>
        <p:spPr>
          <a:xfrm>
            <a:off x="365125" y="1184302"/>
            <a:ext cx="4435475" cy="292388"/>
          </a:xfrm>
        </p:spPr>
        <p:txBody>
          <a:bodyPr/>
          <a:lstStyle/>
          <a:p>
            <a:pPr>
              <a:buClr>
                <a:srgbClr val="007FA9"/>
              </a:buClr>
            </a:pPr>
            <a:r>
              <a:rPr lang="en-US" b="1" dirty="0">
                <a:solidFill>
                  <a:schemeClr val="tx1"/>
                </a:solidFill>
              </a:rPr>
              <a:t>Pixilation</a:t>
            </a:r>
            <a:r>
              <a:rPr lang="en-US" dirty="0">
                <a:solidFill>
                  <a:schemeClr val="tx1"/>
                </a:solidFill>
              </a:rPr>
              <a:t> can be mitigated by </a:t>
            </a:r>
            <a:r>
              <a:rPr lang="en-US" b="1" dirty="0" smtClean="0">
                <a:solidFill>
                  <a:schemeClr val="tx1"/>
                </a:solidFill>
              </a:rPr>
              <a:t>blurring</a:t>
            </a:r>
            <a:endParaRPr lang="en-US" dirty="0">
              <a:solidFill>
                <a:schemeClr val="tx1"/>
              </a:solidFill>
            </a:endParaRPr>
          </a:p>
        </p:txBody>
      </p:sp>
      <p:sp>
        <p:nvSpPr>
          <p:cNvPr id="6" name="Content Placeholder 5"/>
          <p:cNvSpPr>
            <a:spLocks noGrp="1"/>
          </p:cNvSpPr>
          <p:nvPr>
            <p:ph idx="11"/>
          </p:nvPr>
        </p:nvSpPr>
        <p:spPr>
          <a:xfrm>
            <a:off x="389467" y="1524000"/>
            <a:ext cx="8415338" cy="4710136"/>
          </a:xfrm>
        </p:spPr>
        <p:txBody>
          <a:bodyPr/>
          <a:lstStyle/>
          <a:p>
            <a:pPr marL="228600" lvl="1" indent="0">
              <a:spcBef>
                <a:spcPts val="0"/>
              </a:spcBef>
              <a:buNone/>
            </a:pPr>
            <a:r>
              <a:rPr lang="en-US" sz="1400" b="1" dirty="0">
                <a:solidFill>
                  <a:schemeClr val="tx1"/>
                </a:solidFill>
                <a:cs typeface="Courier New" panose="02070309020205020404" pitchFamily="49" charset="0"/>
              </a:rPr>
              <a:t>def blur(image):</a:t>
            </a:r>
          </a:p>
          <a:p>
            <a:pPr marL="228600" lvl="1" indent="0">
              <a:spcBef>
                <a:spcPts val="0"/>
              </a:spcBef>
              <a:buNone/>
            </a:pPr>
            <a:r>
              <a:rPr lang="en-US" sz="1400" b="1" dirty="0">
                <a:solidFill>
                  <a:schemeClr val="tx1"/>
                </a:solidFill>
                <a:cs typeface="Courier New" panose="02070309020205020404" pitchFamily="49" charset="0"/>
              </a:rPr>
              <a:t>    """Builds and returns a new image which is a</a:t>
            </a:r>
          </a:p>
          <a:p>
            <a:pPr marL="228600" lvl="1" indent="0">
              <a:spcBef>
                <a:spcPts val="0"/>
              </a:spcBef>
              <a:buNone/>
            </a:pPr>
            <a:r>
              <a:rPr lang="en-US" sz="1400" b="1" dirty="0">
                <a:solidFill>
                  <a:schemeClr val="tx1"/>
                </a:solidFill>
                <a:cs typeface="Courier New" panose="02070309020205020404" pitchFamily="49" charset="0"/>
              </a:rPr>
              <a:t>    blurred copy of the argument image."""</a:t>
            </a:r>
          </a:p>
          <a:p>
            <a:pPr marL="228600" lvl="1" indent="0">
              <a:spcBef>
                <a:spcPts val="0"/>
              </a:spcBef>
              <a:buNone/>
            </a:pPr>
            <a:r>
              <a:rPr lang="en-US" sz="1400" b="1" dirty="0">
                <a:solidFill>
                  <a:schemeClr val="tx1"/>
                </a:solidFill>
                <a:cs typeface="Courier New" panose="02070309020205020404" pitchFamily="49" charset="0"/>
              </a:rPr>
              <a:t>    def tripleSum(triple1, triple2):</a:t>
            </a:r>
          </a:p>
          <a:p>
            <a:pPr marL="228600" lvl="1" indent="0">
              <a:spcBef>
                <a:spcPts val="0"/>
              </a:spcBef>
              <a:buNone/>
            </a:pPr>
            <a:r>
              <a:rPr lang="en-US" sz="1400" b="1" dirty="0">
                <a:solidFill>
                  <a:schemeClr val="tx1"/>
                </a:solidFill>
                <a:cs typeface="Courier New" panose="02070309020205020404" pitchFamily="49" charset="0"/>
              </a:rPr>
              <a:t>#1</a:t>
            </a:r>
          </a:p>
          <a:p>
            <a:pPr marL="228600" lvl="1" indent="0">
              <a:spcBef>
                <a:spcPts val="0"/>
              </a:spcBef>
              <a:buNone/>
            </a:pPr>
            <a:r>
              <a:rPr lang="en-US" sz="1400" b="1" dirty="0">
                <a:solidFill>
                  <a:schemeClr val="tx1"/>
                </a:solidFill>
                <a:cs typeface="Courier New" panose="02070309020205020404" pitchFamily="49" charset="0"/>
              </a:rPr>
              <a:t>	(r1, g1, b1) = triple1</a:t>
            </a:r>
          </a:p>
          <a:p>
            <a:pPr marL="228600" lvl="1" indent="0">
              <a:spcBef>
                <a:spcPts val="0"/>
              </a:spcBef>
              <a:buNone/>
            </a:pPr>
            <a:r>
              <a:rPr lang="en-US" sz="1400" b="1" dirty="0">
                <a:solidFill>
                  <a:schemeClr val="tx1"/>
                </a:solidFill>
                <a:cs typeface="Courier New" panose="02070309020205020404" pitchFamily="49" charset="0"/>
              </a:rPr>
              <a:t>	(r2, g2, b2) = triple2</a:t>
            </a:r>
          </a:p>
          <a:p>
            <a:pPr marL="228600" lvl="1" indent="0">
              <a:spcBef>
                <a:spcPts val="0"/>
              </a:spcBef>
              <a:buNone/>
            </a:pPr>
            <a:r>
              <a:rPr lang="pt-BR" sz="1400" b="1" dirty="0">
                <a:solidFill>
                  <a:schemeClr val="tx1"/>
                </a:solidFill>
                <a:cs typeface="Courier New" panose="02070309020205020404" pitchFamily="49" charset="0"/>
              </a:rPr>
              <a:t>	return (r1 + r2, g1 + g2, b1 + b2)</a:t>
            </a:r>
          </a:p>
          <a:p>
            <a:pPr marL="228600" lvl="1" indent="0">
              <a:spcBef>
                <a:spcPts val="0"/>
              </a:spcBef>
              <a:buNone/>
            </a:pPr>
            <a:r>
              <a:rPr lang="en-US" sz="1400" b="1" dirty="0">
                <a:solidFill>
                  <a:schemeClr val="tx1"/>
                </a:solidFill>
                <a:cs typeface="Courier New" panose="02070309020205020404" pitchFamily="49" charset="0"/>
              </a:rPr>
              <a:t>    new = image.clone()</a:t>
            </a:r>
          </a:p>
          <a:p>
            <a:pPr marL="228600" lvl="1" indent="0">
              <a:spcBef>
                <a:spcPts val="0"/>
              </a:spcBef>
              <a:buNone/>
            </a:pPr>
            <a:r>
              <a:rPr lang="en-US" sz="1400" b="1" dirty="0">
                <a:solidFill>
                  <a:schemeClr val="tx1"/>
                </a:solidFill>
                <a:cs typeface="Courier New" panose="02070309020205020404" pitchFamily="49" charset="0"/>
              </a:rPr>
              <a:t>     for y in range(1, image.getHeight() - 1):</a:t>
            </a:r>
          </a:p>
          <a:p>
            <a:pPr marL="228600" lvl="1" indent="0">
              <a:spcBef>
                <a:spcPts val="0"/>
              </a:spcBef>
              <a:buNone/>
            </a:pPr>
            <a:r>
              <a:rPr lang="en-US" sz="1400" b="1" dirty="0">
                <a:solidFill>
                  <a:schemeClr val="tx1"/>
                </a:solidFill>
                <a:cs typeface="Courier New" panose="02070309020205020404" pitchFamily="49" charset="0"/>
              </a:rPr>
              <a:t>	for x in range(1, image.getWidth() - 1):</a:t>
            </a:r>
          </a:p>
          <a:p>
            <a:pPr marL="228600" lvl="1" indent="0">
              <a:spcBef>
                <a:spcPts val="0"/>
              </a:spcBef>
              <a:buNone/>
            </a:pPr>
            <a:r>
              <a:rPr lang="en-US" sz="1400" b="1" dirty="0">
                <a:solidFill>
                  <a:schemeClr val="tx1"/>
                </a:solidFill>
                <a:cs typeface="Courier New" panose="02070309020205020404" pitchFamily="49" charset="0"/>
              </a:rPr>
              <a:t>	    </a:t>
            </a:r>
            <a:r>
              <a:rPr lang="en-US" sz="1400" b="1" dirty="0" smtClean="0">
                <a:solidFill>
                  <a:schemeClr val="tx1"/>
                </a:solidFill>
                <a:cs typeface="Courier New" panose="02070309020205020404" pitchFamily="49" charset="0"/>
              </a:rPr>
              <a:t>old</a:t>
            </a:r>
            <a:r>
              <a:rPr lang="en-US" sz="100" b="1" dirty="0" smtClean="0">
                <a:solidFill>
                  <a:schemeClr val="tx1"/>
                </a:solidFill>
                <a:cs typeface="Courier New" panose="02070309020205020404" pitchFamily="49" charset="0"/>
              </a:rPr>
              <a:t> </a:t>
            </a:r>
            <a:r>
              <a:rPr lang="en-US" sz="1400" b="1" dirty="0" smtClean="0">
                <a:solidFill>
                  <a:schemeClr val="tx1"/>
                </a:solidFill>
                <a:cs typeface="Courier New" panose="02070309020205020404" pitchFamily="49" charset="0"/>
              </a:rPr>
              <a:t>P </a:t>
            </a:r>
            <a:r>
              <a:rPr lang="en-US" sz="1400" b="1" dirty="0">
                <a:solidFill>
                  <a:schemeClr val="tx1"/>
                </a:solidFill>
                <a:cs typeface="Courier New" panose="02070309020205020404" pitchFamily="49" charset="0"/>
              </a:rPr>
              <a:t>= image.getPixel(x, y)</a:t>
            </a:r>
          </a:p>
          <a:p>
            <a:pPr marL="228600" lvl="1" indent="0">
              <a:spcBef>
                <a:spcPts val="0"/>
              </a:spcBef>
              <a:buNone/>
            </a:pPr>
            <a:r>
              <a:rPr lang="en-US" sz="1400" b="1" dirty="0">
                <a:solidFill>
                  <a:schemeClr val="tx1"/>
                </a:solidFill>
                <a:cs typeface="Courier New" panose="02070309020205020404" pitchFamily="49" charset="0"/>
              </a:rPr>
              <a:t>	    left = image.getPixel(x - 1, y) # To left</a:t>
            </a:r>
          </a:p>
          <a:p>
            <a:pPr marL="228600" lvl="1" indent="0">
              <a:spcBef>
                <a:spcPts val="0"/>
              </a:spcBef>
              <a:buNone/>
            </a:pPr>
            <a:r>
              <a:rPr lang="en-US" sz="1400" b="1" dirty="0">
                <a:solidFill>
                  <a:schemeClr val="tx1"/>
                </a:solidFill>
                <a:cs typeface="Courier New" panose="02070309020205020404" pitchFamily="49" charset="0"/>
              </a:rPr>
              <a:t>	    right = image.getPixel(x + 1, y) # To right</a:t>
            </a:r>
          </a:p>
          <a:p>
            <a:pPr marL="228600" lvl="1" indent="0">
              <a:spcBef>
                <a:spcPts val="0"/>
              </a:spcBef>
              <a:buNone/>
            </a:pPr>
            <a:r>
              <a:rPr lang="en-US" sz="1400" b="1" dirty="0">
                <a:solidFill>
                  <a:schemeClr val="tx1"/>
                </a:solidFill>
                <a:cs typeface="Courier New" panose="02070309020205020404" pitchFamily="49" charset="0"/>
              </a:rPr>
              <a:t>	    top = image.getPixel(x, y - 1) # Above</a:t>
            </a:r>
          </a:p>
          <a:p>
            <a:pPr marL="228600" lvl="1" indent="0">
              <a:spcBef>
                <a:spcPts val="0"/>
              </a:spcBef>
              <a:buNone/>
            </a:pPr>
            <a:r>
              <a:rPr lang="en-US" sz="1400" b="1" dirty="0">
                <a:solidFill>
                  <a:schemeClr val="tx1"/>
                </a:solidFill>
                <a:cs typeface="Courier New" panose="02070309020205020404" pitchFamily="49" charset="0"/>
              </a:rPr>
              <a:t>	    bottom = image.getPixel(x, y + 1) # Below</a:t>
            </a:r>
          </a:p>
          <a:p>
            <a:pPr marL="228600" lvl="1" indent="0">
              <a:spcBef>
                <a:spcPts val="0"/>
              </a:spcBef>
              <a:buNone/>
            </a:pPr>
            <a:r>
              <a:rPr lang="en-US" sz="1400" b="1" dirty="0">
                <a:solidFill>
                  <a:schemeClr val="tx1"/>
                </a:solidFill>
                <a:cs typeface="Courier New" panose="02070309020205020404" pitchFamily="49" charset="0"/>
              </a:rPr>
              <a:t>	    sums = reduce(tripleSum,</a:t>
            </a:r>
          </a:p>
          <a:p>
            <a:pPr marL="228600" lvl="1" indent="0">
              <a:spcBef>
                <a:spcPts val="0"/>
              </a:spcBef>
              <a:buNone/>
            </a:pPr>
            <a:r>
              <a:rPr lang="en-US" sz="1400" b="1" dirty="0">
                <a:solidFill>
                  <a:schemeClr val="tx1"/>
                </a:solidFill>
                <a:cs typeface="Courier New" panose="02070309020205020404" pitchFamily="49" charset="0"/>
              </a:rPr>
              <a:t>	    [oldP, left, right, top, bottom])</a:t>
            </a:r>
          </a:p>
          <a:p>
            <a:pPr marL="228600" lvl="1" indent="0">
              <a:spcBef>
                <a:spcPts val="0"/>
              </a:spcBef>
              <a:buNone/>
            </a:pPr>
            <a:r>
              <a:rPr lang="en-US" sz="1400" b="1" dirty="0">
                <a:solidFill>
                  <a:schemeClr val="tx1"/>
                </a:solidFill>
                <a:cs typeface="Courier New" panose="02070309020205020404" pitchFamily="49" charset="0"/>
              </a:rPr>
              <a:t>#2</a:t>
            </a:r>
          </a:p>
          <a:p>
            <a:pPr marL="228600" lvl="1" indent="0">
              <a:spcBef>
                <a:spcPts val="0"/>
              </a:spcBef>
              <a:buNone/>
            </a:pPr>
            <a:r>
              <a:rPr lang="en-US" sz="1400" b="1" dirty="0">
                <a:solidFill>
                  <a:schemeClr val="tx1"/>
                </a:solidFill>
                <a:cs typeface="Courier New" panose="02070309020205020404" pitchFamily="49" charset="0"/>
              </a:rPr>
              <a:t>	    averages = tuple(map(lambda x: x // 5, sums))</a:t>
            </a:r>
          </a:p>
          <a:p>
            <a:pPr marL="228600" lvl="1" indent="0">
              <a:spcBef>
                <a:spcPts val="0"/>
              </a:spcBef>
              <a:buNone/>
            </a:pPr>
            <a:r>
              <a:rPr lang="en-US" sz="1400" b="1" dirty="0">
                <a:solidFill>
                  <a:schemeClr val="tx1"/>
                </a:solidFill>
                <a:cs typeface="Courier New" panose="02070309020205020404" pitchFamily="49" charset="0"/>
              </a:rPr>
              <a:t>#3</a:t>
            </a:r>
          </a:p>
          <a:p>
            <a:pPr marL="228600" lvl="1" indent="0">
              <a:spcBef>
                <a:spcPts val="0"/>
              </a:spcBef>
              <a:buNone/>
            </a:pPr>
            <a:r>
              <a:rPr lang="en-US" sz="1400" b="1" dirty="0">
                <a:solidFill>
                  <a:schemeClr val="tx1"/>
                </a:solidFill>
                <a:cs typeface="Courier New" panose="02070309020205020404" pitchFamily="49" charset="0"/>
              </a:rPr>
              <a:t>	    new.setPixel(x, y, averages)</a:t>
            </a:r>
          </a:p>
          <a:p>
            <a:pPr marL="228600" lvl="1" indent="0">
              <a:spcBef>
                <a:spcPts val="0"/>
              </a:spcBef>
              <a:buNone/>
            </a:pPr>
            <a:r>
              <a:rPr lang="en-US" sz="1400" b="1" dirty="0">
                <a:solidFill>
                  <a:schemeClr val="tx1"/>
                </a:solidFill>
                <a:cs typeface="Courier New" panose="02070309020205020404" pitchFamily="49" charset="0"/>
              </a:rPr>
              <a:t>	return </a:t>
            </a:r>
            <a:r>
              <a:rPr lang="en-US" sz="1400" b="1" dirty="0" smtClean="0">
                <a:solidFill>
                  <a:schemeClr val="tx1"/>
                </a:solidFill>
                <a:cs typeface="Courier New" panose="02070309020205020404" pitchFamily="49" charset="0"/>
              </a:rPr>
              <a:t>new</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610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(1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b="1" dirty="0">
                <a:solidFill>
                  <a:schemeClr val="tx1"/>
                </a:solidFill>
              </a:rPr>
              <a:t>Edge detection </a:t>
            </a:r>
            <a:r>
              <a:rPr lang="en-US" dirty="0">
                <a:solidFill>
                  <a:schemeClr val="tx1"/>
                </a:solidFill>
              </a:rPr>
              <a:t>removes the full colors to uncover the outlines of the objects represented in the </a:t>
            </a:r>
            <a:r>
              <a:rPr lang="en-US" dirty="0" smtClean="0">
                <a:solidFill>
                  <a:schemeClr val="tx1"/>
                </a:solidFill>
              </a:rPr>
              <a:t>image</a:t>
            </a:r>
            <a:endParaRPr lang="en-US" dirty="0">
              <a:solidFill>
                <a:schemeClr val="tx1"/>
              </a:solidFill>
            </a:endParaRPr>
          </a:p>
        </p:txBody>
      </p:sp>
      <p:sp>
        <p:nvSpPr>
          <p:cNvPr id="6" name="Content Placeholder 5"/>
          <p:cNvSpPr>
            <a:spLocks noGrp="1"/>
          </p:cNvSpPr>
          <p:nvPr>
            <p:ph idx="11"/>
          </p:nvPr>
        </p:nvSpPr>
        <p:spPr>
          <a:xfrm>
            <a:off x="389467" y="2290601"/>
            <a:ext cx="8415338" cy="3157788"/>
          </a:xfrm>
        </p:spPr>
        <p:txBody>
          <a:bodyPr/>
          <a:lstStyle/>
          <a:p>
            <a:pPr marL="228600" lvl="1" indent="0">
              <a:buNone/>
            </a:pPr>
            <a:r>
              <a:rPr lang="en-US" b="1" dirty="0">
                <a:solidFill>
                  <a:schemeClr val="tx1"/>
                </a:solidFill>
                <a:cs typeface="Courier New" panose="02070309020205020404" pitchFamily="49" charset="0"/>
              </a:rPr>
              <a:t>def detectEdges(image, amount):</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“““Builds </a:t>
            </a:r>
            <a:r>
              <a:rPr lang="en-US" b="1" dirty="0">
                <a:solidFill>
                  <a:schemeClr val="tx1"/>
                </a:solidFill>
                <a:cs typeface="Courier New" panose="02070309020205020404" pitchFamily="49" charset="0"/>
              </a:rPr>
              <a:t>and returns a new image in which the edges of</a:t>
            </a:r>
          </a:p>
          <a:p>
            <a:pPr marL="228600" lvl="1" indent="0">
              <a:spcBef>
                <a:spcPts val="0"/>
              </a:spcBef>
              <a:buNone/>
            </a:pPr>
            <a:r>
              <a:rPr lang="en-US" b="1" dirty="0">
                <a:solidFill>
                  <a:schemeClr val="tx1"/>
                </a:solidFill>
                <a:cs typeface="Courier New" panose="02070309020205020404" pitchFamily="49" charset="0"/>
              </a:rPr>
              <a:t>	the argument image are highlighted and the colors are</a:t>
            </a:r>
          </a:p>
          <a:p>
            <a:pPr marL="228600" lvl="1" indent="0">
              <a:spcBef>
                <a:spcPts val="0"/>
              </a:spcBef>
              <a:buNone/>
            </a:pPr>
            <a:r>
              <a:rPr lang="en-US" b="1" dirty="0">
                <a:solidFill>
                  <a:schemeClr val="tx1"/>
                </a:solidFill>
                <a:cs typeface="Courier New" panose="02070309020205020404" pitchFamily="49" charset="0"/>
              </a:rPr>
              <a:t>	reduced to black and white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average(triple):</a:t>
            </a:r>
          </a:p>
          <a:p>
            <a:pPr marL="228600" lvl="1" indent="0">
              <a:spcBef>
                <a:spcPts val="0"/>
              </a:spcBef>
              <a:buNone/>
            </a:pPr>
            <a:r>
              <a:rPr lang="en-US" b="1" dirty="0">
                <a:solidFill>
                  <a:schemeClr val="tx1"/>
                </a:solidFill>
                <a:cs typeface="Courier New" panose="02070309020205020404" pitchFamily="49" charset="0"/>
              </a:rPr>
              <a:t>	    (r, g, b) = triple</a:t>
            </a:r>
          </a:p>
          <a:p>
            <a:pPr marL="228600" lvl="1" indent="0">
              <a:spcBef>
                <a:spcPts val="0"/>
              </a:spcBef>
              <a:buNone/>
            </a:pPr>
            <a:r>
              <a:rPr lang="en-US" b="1" dirty="0">
                <a:solidFill>
                  <a:schemeClr val="tx1"/>
                </a:solidFill>
                <a:cs typeface="Courier New" panose="02070309020205020404" pitchFamily="49" charset="0"/>
              </a:rPr>
              <a:t>	    return (r + g + b) // 3</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blackPixel = (0, 0, 0)</a:t>
            </a:r>
          </a:p>
          <a:p>
            <a:pPr marL="228600" lvl="1" indent="0">
              <a:spcBef>
                <a:spcPts val="0"/>
              </a:spcBef>
              <a:buNone/>
            </a:pPr>
            <a:r>
              <a:rPr lang="en-US" b="1" dirty="0">
                <a:solidFill>
                  <a:schemeClr val="tx1"/>
                </a:solidFill>
                <a:cs typeface="Courier New" panose="02070309020205020404" pitchFamily="49" charset="0"/>
              </a:rPr>
              <a:t>	whitePixel = (255, 255, 255)</a:t>
            </a:r>
          </a:p>
          <a:p>
            <a:pPr marL="228600" lvl="1" indent="0">
              <a:spcBef>
                <a:spcPts val="0"/>
              </a:spcBef>
              <a:buNone/>
            </a:pPr>
            <a:r>
              <a:rPr lang="en-US" b="1" dirty="0">
                <a:solidFill>
                  <a:schemeClr val="tx1"/>
                </a:solidFill>
                <a:cs typeface="Courier New" panose="02070309020205020404" pitchFamily="49" charset="0"/>
              </a:rPr>
              <a:t>	new = image.clone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0885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Overview of Turtle Graphics (1 of 2)</a:t>
            </a:r>
          </a:p>
        </p:txBody>
      </p:sp>
      <p:sp>
        <p:nvSpPr>
          <p:cNvPr id="3" name="Content Placeholder 2"/>
          <p:cNvSpPr>
            <a:spLocks noGrp="1"/>
          </p:cNvSpPr>
          <p:nvPr>
            <p:ph idx="4294967295"/>
          </p:nvPr>
        </p:nvSpPr>
        <p:spPr>
          <a:xfrm>
            <a:off x="365125" y="1538818"/>
            <a:ext cx="8415338" cy="2334485"/>
          </a:xfrm>
        </p:spPr>
        <p:txBody>
          <a:bodyPr/>
          <a:lstStyle/>
          <a:p>
            <a:pPr>
              <a:buClr>
                <a:srgbClr val="007FA9"/>
              </a:buClr>
            </a:pPr>
            <a:r>
              <a:rPr lang="en-US" dirty="0">
                <a:solidFill>
                  <a:schemeClr val="tx1"/>
                </a:solidFill>
              </a:rPr>
              <a:t>Turtle graphics originally developed as part of the children’s programming language Logo</a:t>
            </a:r>
          </a:p>
          <a:p>
            <a:pPr lvl="1">
              <a:buClr>
                <a:srgbClr val="007FA9"/>
              </a:buClr>
            </a:pPr>
            <a:r>
              <a:rPr lang="en-US" dirty="0">
                <a:solidFill>
                  <a:schemeClr val="tx1"/>
                </a:solidFill>
              </a:rPr>
              <a:t>Created by Seymour Papert and his colleagues at </a:t>
            </a:r>
            <a:r>
              <a:rPr lang="en-US" dirty="0" smtClean="0">
                <a:solidFill>
                  <a:schemeClr val="tx1"/>
                </a:solidFill>
              </a:rPr>
              <a:t>M</a:t>
            </a:r>
            <a:r>
              <a:rPr lang="en-US" sz="100" dirty="0" smtClean="0">
                <a:solidFill>
                  <a:schemeClr val="tx1"/>
                </a:solidFill>
              </a:rPr>
              <a:t> </a:t>
            </a:r>
            <a:r>
              <a:rPr lang="en-US" dirty="0" smtClean="0">
                <a:solidFill>
                  <a:schemeClr val="tx1"/>
                </a:solidFill>
              </a:rPr>
              <a:t>I</a:t>
            </a:r>
            <a:r>
              <a:rPr lang="en-US" sz="100" dirty="0" smtClean="0">
                <a:solidFill>
                  <a:schemeClr val="tx1"/>
                </a:solidFill>
              </a:rPr>
              <a:t> </a:t>
            </a:r>
            <a:r>
              <a:rPr lang="en-US" dirty="0" smtClean="0">
                <a:solidFill>
                  <a:schemeClr val="tx1"/>
                </a:solidFill>
              </a:rPr>
              <a:t>T </a:t>
            </a:r>
            <a:r>
              <a:rPr lang="en-US" dirty="0">
                <a:solidFill>
                  <a:schemeClr val="tx1"/>
                </a:solidFill>
              </a:rPr>
              <a:t>in the late 1960s</a:t>
            </a:r>
          </a:p>
          <a:p>
            <a:pPr>
              <a:buClr>
                <a:srgbClr val="007FA9"/>
              </a:buClr>
            </a:pPr>
            <a:r>
              <a:rPr lang="en-US" dirty="0">
                <a:solidFill>
                  <a:schemeClr val="tx1"/>
                </a:solidFill>
              </a:rPr>
              <a:t>Analogy: Turtle crawling on a piece of paper, with a pen tied to its tail</a:t>
            </a:r>
          </a:p>
          <a:p>
            <a:pPr lvl="1">
              <a:buClr>
                <a:srgbClr val="007FA9"/>
              </a:buClr>
            </a:pPr>
            <a:r>
              <a:rPr lang="en-US" dirty="0">
                <a:solidFill>
                  <a:schemeClr val="tx1"/>
                </a:solidFill>
              </a:rPr>
              <a:t>Sheet of paper is a window on a display screen</a:t>
            </a:r>
          </a:p>
          <a:p>
            <a:pPr lvl="1">
              <a:buClr>
                <a:srgbClr val="007FA9"/>
              </a:buClr>
            </a:pPr>
            <a:r>
              <a:rPr lang="en-US" dirty="0">
                <a:solidFill>
                  <a:schemeClr val="tx1"/>
                </a:solidFill>
              </a:rPr>
              <a:t>Position specified with (</a:t>
            </a:r>
            <a:r>
              <a:rPr lang="en-US" b="1" dirty="0">
                <a:solidFill>
                  <a:schemeClr val="tx1"/>
                </a:solidFill>
              </a:rPr>
              <a:t>x, y</a:t>
            </a:r>
            <a:r>
              <a:rPr lang="en-US" dirty="0">
                <a:solidFill>
                  <a:schemeClr val="tx1"/>
                </a:solidFill>
              </a:rPr>
              <a:t>) coordinates</a:t>
            </a:r>
          </a:p>
          <a:p>
            <a:pPr lvl="2">
              <a:buClr>
                <a:srgbClr val="007FA9"/>
              </a:buClr>
            </a:pPr>
            <a:r>
              <a:rPr lang="en-US" dirty="0">
                <a:solidFill>
                  <a:schemeClr val="tx1"/>
                </a:solidFill>
              </a:rPr>
              <a:t>Cartesian </a:t>
            </a:r>
            <a:r>
              <a:rPr lang="en-US" b="1" dirty="0">
                <a:solidFill>
                  <a:schemeClr val="tx1"/>
                </a:solidFill>
              </a:rPr>
              <a:t>coordinate system</a:t>
            </a:r>
            <a:r>
              <a:rPr lang="en-US" dirty="0">
                <a:solidFill>
                  <a:schemeClr val="tx1"/>
                </a:solidFill>
              </a:rPr>
              <a:t>, with origin (0, 0) at the center of a </a:t>
            </a:r>
            <a:r>
              <a:rPr lang="en-US" dirty="0" smtClean="0">
                <a:solidFill>
                  <a:schemeClr val="tx1"/>
                </a:solidFill>
              </a:rPr>
              <a:t>window</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97300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(2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b="1" dirty="0">
                <a:solidFill>
                  <a:schemeClr val="tx1"/>
                </a:solidFill>
              </a:rPr>
              <a:t>Edge detection </a:t>
            </a:r>
            <a:r>
              <a:rPr lang="en-US" dirty="0" smtClean="0">
                <a:solidFill>
                  <a:schemeClr val="tx1"/>
                </a:solidFill>
              </a:rPr>
              <a:t>(continued)</a:t>
            </a:r>
          </a:p>
        </p:txBody>
      </p:sp>
      <p:sp>
        <p:nvSpPr>
          <p:cNvPr id="6" name="Content Placeholder 5"/>
          <p:cNvSpPr>
            <a:spLocks noGrp="1"/>
          </p:cNvSpPr>
          <p:nvPr>
            <p:ph idx="11"/>
          </p:nvPr>
        </p:nvSpPr>
        <p:spPr>
          <a:xfrm>
            <a:off x="389467" y="1981200"/>
            <a:ext cx="8415338" cy="3687548"/>
          </a:xfrm>
        </p:spPr>
        <p:txBody>
          <a:bodyPr/>
          <a:lstStyle/>
          <a:p>
            <a:pPr marL="228600" lvl="1" indent="0">
              <a:buNone/>
            </a:pPr>
            <a:r>
              <a:rPr lang="en-US" b="1" dirty="0">
                <a:solidFill>
                  <a:schemeClr val="tx1"/>
                </a:solidFill>
                <a:cs typeface="Courier New" panose="02070309020205020404" pitchFamily="49" charset="0"/>
              </a:rPr>
              <a:t>for y in range(image.getHeight()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1):</a:t>
            </a:r>
          </a:p>
          <a:p>
            <a:pPr marL="228600" lvl="1" indent="0">
              <a:spcBef>
                <a:spcPts val="0"/>
              </a:spcBef>
              <a:buNone/>
            </a:pPr>
            <a:r>
              <a:rPr lang="en-US" b="1" dirty="0">
                <a:solidFill>
                  <a:schemeClr val="tx1"/>
                </a:solidFill>
                <a:cs typeface="Courier New" panose="02070309020205020404" pitchFamily="49" charset="0"/>
              </a:rPr>
              <a:t>	for x in range(1, image.getWidth()):</a:t>
            </a:r>
          </a:p>
          <a:p>
            <a:pPr marL="228600" lvl="1" indent="0">
              <a:spcBef>
                <a:spcPts val="0"/>
              </a:spcBef>
              <a:buNone/>
            </a:pPr>
            <a:r>
              <a:rPr lang="en-US" b="1" dirty="0">
                <a:solidFill>
                  <a:schemeClr val="tx1"/>
                </a:solidFill>
                <a:cs typeface="Courier New" panose="02070309020205020404" pitchFamily="49" charset="0"/>
              </a:rPr>
              <a:t>	   oldPixel = image.getPixel(x, y)</a:t>
            </a:r>
          </a:p>
          <a:p>
            <a:pPr marL="228600" lvl="1" indent="0">
              <a:spcBef>
                <a:spcPts val="0"/>
              </a:spcBef>
              <a:buNone/>
            </a:pPr>
            <a:r>
              <a:rPr lang="en-US" b="1" dirty="0">
                <a:solidFill>
                  <a:schemeClr val="tx1"/>
                </a:solidFill>
                <a:cs typeface="Courier New" panose="02070309020205020404" pitchFamily="49" charset="0"/>
              </a:rPr>
              <a:t>	   leftPixel = image.getPixel(x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1, y)</a:t>
            </a:r>
          </a:p>
          <a:p>
            <a:pPr marL="228600" lvl="1" indent="0">
              <a:spcBef>
                <a:spcPts val="0"/>
              </a:spcBef>
              <a:buNone/>
            </a:pPr>
            <a:r>
              <a:rPr lang="en-US" b="1" dirty="0">
                <a:solidFill>
                  <a:schemeClr val="tx1"/>
                </a:solidFill>
                <a:cs typeface="Courier New" panose="02070309020205020404" pitchFamily="49" charset="0"/>
              </a:rPr>
              <a:t>	   bottomPixel = image.getPixel(x, y + 1)</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old</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Lum </a:t>
            </a:r>
            <a:r>
              <a:rPr lang="en-US" b="1" dirty="0">
                <a:solidFill>
                  <a:schemeClr val="tx1"/>
                </a:solidFill>
                <a:cs typeface="Courier New" panose="02070309020205020404" pitchFamily="49" charset="0"/>
              </a:rPr>
              <a:t>= average(oldPixel)</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left</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Lum </a:t>
            </a:r>
            <a:r>
              <a:rPr lang="en-US" b="1" dirty="0">
                <a:solidFill>
                  <a:schemeClr val="tx1"/>
                </a:solidFill>
                <a:cs typeface="Courier New" panose="02070309020205020404" pitchFamily="49" charset="0"/>
              </a:rPr>
              <a:t>= average(leftPixel)</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bottom</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Lum </a:t>
            </a:r>
            <a:r>
              <a:rPr lang="en-US" b="1" dirty="0">
                <a:solidFill>
                  <a:schemeClr val="tx1"/>
                </a:solidFill>
                <a:cs typeface="Courier New" panose="02070309020205020404" pitchFamily="49" charset="0"/>
              </a:rPr>
              <a:t>= average(bottomPixel)</a:t>
            </a:r>
          </a:p>
          <a:p>
            <a:pPr marL="228600" lvl="1" indent="0">
              <a:spcBef>
                <a:spcPts val="0"/>
              </a:spcBef>
              <a:buNone/>
            </a:pPr>
            <a:r>
              <a:rPr lang="en-US" b="1" dirty="0">
                <a:solidFill>
                  <a:schemeClr val="tx1"/>
                </a:solidFill>
                <a:cs typeface="Courier New" panose="02070309020205020404" pitchFamily="49" charset="0"/>
              </a:rPr>
              <a:t>	   if abs(oldLum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leftLum) &gt; amount or \</a:t>
            </a:r>
          </a:p>
          <a:p>
            <a:pPr marL="228600" lvl="1" indent="0">
              <a:spcBef>
                <a:spcPts val="0"/>
              </a:spcBef>
              <a:buNone/>
            </a:pPr>
            <a:r>
              <a:rPr lang="en-US" b="1" dirty="0">
                <a:solidFill>
                  <a:schemeClr val="tx1"/>
                </a:solidFill>
                <a:cs typeface="Courier New" panose="02070309020205020404" pitchFamily="49" charset="0"/>
              </a:rPr>
              <a:t>		abs(oldLum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bottomLum) &gt; amount:</a:t>
            </a:r>
          </a:p>
          <a:p>
            <a:pPr marL="228600" lvl="1" indent="0">
              <a:spcBef>
                <a:spcPts val="0"/>
              </a:spcBef>
              <a:buNone/>
            </a:pPr>
            <a:r>
              <a:rPr lang="en-US" b="1" dirty="0">
                <a:solidFill>
                  <a:schemeClr val="tx1"/>
                </a:solidFill>
                <a:cs typeface="Courier New" panose="02070309020205020404" pitchFamily="49" charset="0"/>
              </a:rPr>
              <a:t>		new.setPixel(x, y, blackPixel)</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new.setPixel(x, y, whitePixel)</a:t>
            </a:r>
          </a:p>
          <a:p>
            <a:pPr marL="228600" lvl="1" indent="0">
              <a:spcBef>
                <a:spcPts val="0"/>
              </a:spcBef>
              <a:buNone/>
            </a:pPr>
            <a:r>
              <a:rPr lang="en-US" b="1" dirty="0">
                <a:solidFill>
                  <a:schemeClr val="tx1"/>
                </a:solidFill>
                <a:cs typeface="Courier New" panose="02070309020205020404" pitchFamily="49" charset="0"/>
              </a:rPr>
              <a:t>return </a:t>
            </a:r>
            <a:r>
              <a:rPr lang="en-US" b="1" dirty="0" smtClean="0">
                <a:solidFill>
                  <a:schemeClr val="tx1"/>
                </a:solidFill>
                <a:cs typeface="Courier New" panose="02070309020205020404" pitchFamily="49" charset="0"/>
              </a:rPr>
              <a:t>new</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2823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(3 of 3)</a:t>
            </a:r>
          </a:p>
        </p:txBody>
      </p:sp>
      <p:pic>
        <p:nvPicPr>
          <p:cNvPr id="6" name="Picture 5" descr="Figure 7-14 Edge detection: the original image, a luminance threshold of 10, and a luminance threshold of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438400"/>
            <a:ext cx="6305353" cy="257708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646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Reducing the Image Size (1 of 2)</a:t>
            </a:r>
          </a:p>
        </p:txBody>
      </p:sp>
      <p:sp>
        <p:nvSpPr>
          <p:cNvPr id="3" name="Content Placeholder 2"/>
          <p:cNvSpPr>
            <a:spLocks noGrp="1"/>
          </p:cNvSpPr>
          <p:nvPr>
            <p:ph idx="4294967295"/>
          </p:nvPr>
        </p:nvSpPr>
        <p:spPr>
          <a:xfrm>
            <a:off x="365125" y="1538818"/>
            <a:ext cx="8415338" cy="3345531"/>
          </a:xfrm>
        </p:spPr>
        <p:txBody>
          <a:bodyPr/>
          <a:lstStyle/>
          <a:p>
            <a:pPr>
              <a:lnSpc>
                <a:spcPct val="90000"/>
              </a:lnSpc>
              <a:buClr>
                <a:srgbClr val="007FA9"/>
              </a:buClr>
            </a:pPr>
            <a:r>
              <a:rPr lang="en-US" dirty="0">
                <a:solidFill>
                  <a:schemeClr val="tx1"/>
                </a:solidFill>
              </a:rPr>
              <a:t>The size and the quality of an image on a display medium depend on two factors:</a:t>
            </a:r>
          </a:p>
          <a:p>
            <a:pPr lvl="1">
              <a:lnSpc>
                <a:spcPct val="90000"/>
              </a:lnSpc>
              <a:buClr>
                <a:srgbClr val="007FA9"/>
              </a:buClr>
            </a:pPr>
            <a:r>
              <a:rPr lang="en-US" dirty="0">
                <a:solidFill>
                  <a:schemeClr val="tx1"/>
                </a:solidFill>
              </a:rPr>
              <a:t>Image’s width and height in pixels</a:t>
            </a:r>
          </a:p>
          <a:p>
            <a:pPr lvl="1">
              <a:lnSpc>
                <a:spcPct val="90000"/>
              </a:lnSpc>
              <a:buClr>
                <a:srgbClr val="007FA9"/>
              </a:buClr>
            </a:pPr>
            <a:r>
              <a:rPr lang="en-US" dirty="0">
                <a:solidFill>
                  <a:schemeClr val="tx1"/>
                </a:solidFill>
              </a:rPr>
              <a:t>Display medium’s </a:t>
            </a:r>
            <a:r>
              <a:rPr lang="en-US" b="1" dirty="0">
                <a:solidFill>
                  <a:schemeClr val="tx1"/>
                </a:solidFill>
              </a:rPr>
              <a:t>resolution</a:t>
            </a:r>
          </a:p>
          <a:p>
            <a:pPr lvl="2">
              <a:lnSpc>
                <a:spcPct val="90000"/>
              </a:lnSpc>
              <a:buClr>
                <a:srgbClr val="007FA9"/>
              </a:buClr>
            </a:pPr>
            <a:r>
              <a:rPr lang="en-US" dirty="0">
                <a:solidFill>
                  <a:schemeClr val="tx1"/>
                </a:solidFill>
              </a:rPr>
              <a:t>Measured in pixels, or dots per inch (</a:t>
            </a:r>
            <a:r>
              <a:rPr lang="en-US" dirty="0" smtClean="0">
                <a:solidFill>
                  <a:schemeClr val="tx1"/>
                </a:solidFill>
              </a:rPr>
              <a:t>D</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I</a:t>
            </a:r>
            <a:r>
              <a:rPr lang="en-US" dirty="0">
                <a:solidFill>
                  <a:schemeClr val="tx1"/>
                </a:solidFill>
              </a:rPr>
              <a:t>)</a:t>
            </a:r>
          </a:p>
          <a:p>
            <a:pPr>
              <a:lnSpc>
                <a:spcPct val="90000"/>
              </a:lnSpc>
              <a:buClr>
                <a:srgbClr val="007FA9"/>
              </a:buClr>
            </a:pPr>
            <a:r>
              <a:rPr lang="en-US" dirty="0">
                <a:solidFill>
                  <a:schemeClr val="tx1"/>
                </a:solidFill>
              </a:rPr>
              <a:t>The resolution of an image can be set before the image is captured</a:t>
            </a:r>
          </a:p>
          <a:p>
            <a:pPr lvl="1">
              <a:lnSpc>
                <a:spcPct val="90000"/>
              </a:lnSpc>
              <a:buClr>
                <a:srgbClr val="007FA9"/>
              </a:buClr>
            </a:pPr>
            <a:r>
              <a:rPr lang="en-US" dirty="0">
                <a:solidFill>
                  <a:schemeClr val="tx1"/>
                </a:solidFill>
              </a:rPr>
              <a:t>A higher </a:t>
            </a:r>
            <a:r>
              <a:rPr lang="en-US" dirty="0" smtClean="0">
                <a:solidFill>
                  <a:schemeClr val="tx1"/>
                </a:solidFill>
              </a:rPr>
              <a:t>D</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I </a:t>
            </a:r>
            <a:r>
              <a:rPr lang="en-US" dirty="0">
                <a:solidFill>
                  <a:schemeClr val="tx1"/>
                </a:solidFill>
              </a:rPr>
              <a:t>causes sampling device to take more samples (pixels) through the two-dimensional grid</a:t>
            </a:r>
          </a:p>
          <a:p>
            <a:pPr>
              <a:lnSpc>
                <a:spcPct val="90000"/>
              </a:lnSpc>
              <a:buClr>
                <a:srgbClr val="007FA9"/>
              </a:buClr>
            </a:pPr>
            <a:r>
              <a:rPr lang="en-US" dirty="0">
                <a:solidFill>
                  <a:schemeClr val="tx1"/>
                </a:solidFill>
              </a:rPr>
              <a:t>A size reduction usually preserves an image’s </a:t>
            </a:r>
            <a:r>
              <a:rPr lang="en-US" b="1" dirty="0">
                <a:solidFill>
                  <a:schemeClr val="tx1"/>
                </a:solidFill>
              </a:rPr>
              <a:t>aspect </a:t>
            </a:r>
            <a:r>
              <a:rPr lang="en-US" b="1" dirty="0" smtClean="0">
                <a:solidFill>
                  <a:schemeClr val="tx1"/>
                </a:solidFill>
              </a:rPr>
              <a:t>ratio</a:t>
            </a:r>
          </a:p>
          <a:p>
            <a:pPr>
              <a:lnSpc>
                <a:spcPct val="90000"/>
              </a:lnSpc>
              <a:buClr>
                <a:srgbClr val="007FA9"/>
              </a:buClr>
            </a:pPr>
            <a:r>
              <a:rPr lang="en-US" dirty="0" smtClean="0">
                <a:solidFill>
                  <a:schemeClr val="tx1"/>
                </a:solidFill>
              </a:rPr>
              <a:t>Reducing an image’s size throws away some of its pixel information</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5681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Reducing the Image Size (2 of 2)</a:t>
            </a:r>
          </a:p>
        </p:txBody>
      </p:sp>
      <p:sp>
        <p:nvSpPr>
          <p:cNvPr id="5" name="Content Placeholder 4"/>
          <p:cNvSpPr>
            <a:spLocks noGrp="1"/>
          </p:cNvSpPr>
          <p:nvPr>
            <p:ph idx="4294967295"/>
          </p:nvPr>
        </p:nvSpPr>
        <p:spPr>
          <a:xfrm>
            <a:off x="358072" y="1600200"/>
            <a:ext cx="8415338" cy="4447371"/>
          </a:xfrm>
        </p:spPr>
        <p:txBody>
          <a:bodyPr/>
          <a:lstStyle/>
          <a:p>
            <a:pPr marL="228600" lvl="1" indent="0">
              <a:spcBef>
                <a:spcPts val="0"/>
              </a:spcBef>
              <a:buNone/>
            </a:pPr>
            <a:r>
              <a:rPr lang="en-US" sz="1600" b="1" dirty="0">
                <a:solidFill>
                  <a:schemeClr val="tx1"/>
                </a:solidFill>
                <a:cs typeface="Courier New" panose="02070309020205020404" pitchFamily="49" charset="0"/>
              </a:rPr>
              <a:t>def shrink(image, factor):</a:t>
            </a:r>
          </a:p>
          <a:p>
            <a:pPr marL="228600" lvl="1" indent="0">
              <a:spcBef>
                <a:spcPts val="0"/>
              </a:spcBef>
              <a:buNone/>
            </a:pPr>
            <a:r>
              <a:rPr lang="en-US" sz="1600" b="1" dirty="0" smtClean="0">
                <a:solidFill>
                  <a:schemeClr val="tx1"/>
                </a:solidFill>
                <a:cs typeface="Courier New" panose="02070309020205020404" pitchFamily="49" charset="0"/>
              </a:rPr>
              <a:t>	“““Builds </a:t>
            </a:r>
            <a:r>
              <a:rPr lang="en-US" sz="1600" b="1" dirty="0">
                <a:solidFill>
                  <a:schemeClr val="tx1"/>
                </a:solidFill>
                <a:cs typeface="Courier New" panose="02070309020205020404" pitchFamily="49" charset="0"/>
              </a:rPr>
              <a:t>and returns a new image which is a smaller</a:t>
            </a:r>
          </a:p>
          <a:p>
            <a:pPr marL="228600" lvl="1" indent="0">
              <a:spcBef>
                <a:spcPts val="0"/>
              </a:spcBef>
              <a:buNone/>
            </a:pPr>
            <a:r>
              <a:rPr lang="en-US" sz="1600" b="1" dirty="0" smtClean="0">
                <a:solidFill>
                  <a:schemeClr val="tx1"/>
                </a:solidFill>
                <a:cs typeface="Courier New" panose="02070309020205020404" pitchFamily="49" charset="0"/>
              </a:rPr>
              <a:t>	copy </a:t>
            </a:r>
            <a:r>
              <a:rPr lang="en-US" sz="1600" b="1" dirty="0">
                <a:solidFill>
                  <a:schemeClr val="tx1"/>
                </a:solidFill>
                <a:cs typeface="Courier New" panose="02070309020205020404" pitchFamily="49" charset="0"/>
              </a:rPr>
              <a:t>of the argument image, by the factor argument</a:t>
            </a:r>
            <a:r>
              <a:rPr lang="en-US" sz="1600" b="1" dirty="0" smtClean="0">
                <a:solidFill>
                  <a:schemeClr val="tx1"/>
                </a:solidFill>
                <a:cs typeface="Courier New" panose="02070309020205020404" pitchFamily="49" charset="0"/>
              </a:rPr>
              <a:t>.”””</a:t>
            </a:r>
            <a:endParaRPr lang="en-US" sz="1600" b="1" dirty="0">
              <a:solidFill>
                <a:schemeClr val="tx1"/>
              </a:solidFill>
              <a:cs typeface="Courier New" panose="02070309020205020404" pitchFamily="49" charset="0"/>
            </a:endParaRPr>
          </a:p>
          <a:p>
            <a:pPr marL="228600" lvl="1" indent="0">
              <a:spcBef>
                <a:spcPts val="0"/>
              </a:spcBef>
              <a:buNone/>
            </a:pPr>
            <a:r>
              <a:rPr lang="en-US" sz="1600" b="1" dirty="0" smtClean="0">
                <a:solidFill>
                  <a:schemeClr val="tx1"/>
                </a:solidFill>
                <a:cs typeface="Courier New" panose="02070309020205020404" pitchFamily="49" charset="0"/>
              </a:rPr>
              <a:t>	width </a:t>
            </a:r>
            <a:r>
              <a:rPr lang="en-US" sz="1600" b="1" dirty="0">
                <a:solidFill>
                  <a:schemeClr val="tx1"/>
                </a:solidFill>
                <a:cs typeface="Courier New" panose="02070309020205020404" pitchFamily="49" charset="0"/>
              </a:rPr>
              <a:t>= image.getWidth()</a:t>
            </a:r>
          </a:p>
          <a:p>
            <a:pPr marL="228600" lvl="1" indent="0">
              <a:spcBef>
                <a:spcPts val="0"/>
              </a:spcBef>
              <a:buNone/>
            </a:pPr>
            <a:r>
              <a:rPr lang="en-US" sz="1600" b="1" dirty="0" smtClean="0">
                <a:solidFill>
                  <a:schemeClr val="tx1"/>
                </a:solidFill>
                <a:cs typeface="Courier New" panose="02070309020205020404" pitchFamily="49" charset="0"/>
              </a:rPr>
              <a:t>	height </a:t>
            </a:r>
            <a:r>
              <a:rPr lang="en-US" sz="1600" b="1" dirty="0">
                <a:solidFill>
                  <a:schemeClr val="tx1"/>
                </a:solidFill>
                <a:cs typeface="Courier New" panose="02070309020205020404" pitchFamily="49" charset="0"/>
              </a:rPr>
              <a:t>= image.getHeight()</a:t>
            </a:r>
          </a:p>
          <a:p>
            <a:pPr marL="228600" lvl="1" indent="0">
              <a:spcBef>
                <a:spcPts val="0"/>
              </a:spcBef>
              <a:buNone/>
            </a:pPr>
            <a:r>
              <a:rPr lang="en-US" sz="1600" b="1" dirty="0" smtClean="0">
                <a:solidFill>
                  <a:schemeClr val="tx1"/>
                </a:solidFill>
                <a:cs typeface="Courier New" panose="02070309020205020404" pitchFamily="49" charset="0"/>
              </a:rPr>
              <a:t>	new </a:t>
            </a:r>
            <a:r>
              <a:rPr lang="en-US" sz="1600" b="1" dirty="0">
                <a:solidFill>
                  <a:schemeClr val="tx1"/>
                </a:solidFill>
                <a:cs typeface="Courier New" panose="02070309020205020404" pitchFamily="49" charset="0"/>
              </a:rPr>
              <a:t>= Image(width // factor, height // factor)</a:t>
            </a:r>
          </a:p>
          <a:p>
            <a:pPr marL="228600" lvl="1" indent="0">
              <a:spcBef>
                <a:spcPts val="0"/>
              </a:spcBef>
              <a:buNone/>
            </a:pPr>
            <a:r>
              <a:rPr lang="en-US" sz="1600" b="1" dirty="0" smtClean="0">
                <a:solidFill>
                  <a:schemeClr val="tx1"/>
                </a:solidFill>
                <a:cs typeface="Courier New" panose="02070309020205020404" pitchFamily="49" charset="0"/>
              </a:rPr>
              <a:t>	oldY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newY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while </a:t>
            </a:r>
            <a:r>
              <a:rPr lang="en-US" sz="1600" b="1" dirty="0">
                <a:solidFill>
                  <a:schemeClr val="tx1"/>
                </a:solidFill>
                <a:cs typeface="Courier New" panose="02070309020205020404" pitchFamily="49" charset="0"/>
              </a:rPr>
              <a:t>oldY &lt; height - factor:</a:t>
            </a:r>
          </a:p>
          <a:p>
            <a:pPr marL="228600" lvl="1" indent="0">
              <a:spcBef>
                <a:spcPts val="0"/>
              </a:spcBef>
              <a:buNone/>
            </a:pPr>
            <a:r>
              <a:rPr lang="en-US" sz="1600" b="1" dirty="0" smtClean="0">
                <a:solidFill>
                  <a:schemeClr val="tx1"/>
                </a:solidFill>
                <a:cs typeface="Courier New" panose="02070309020205020404" pitchFamily="49" charset="0"/>
              </a:rPr>
              <a:t>	   oldX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newX </a:t>
            </a:r>
            <a:r>
              <a:rPr lang="en-US" sz="1600" b="1" dirty="0">
                <a:solidFill>
                  <a:schemeClr val="tx1"/>
                </a:solidFill>
                <a:cs typeface="Courier New" panose="02070309020205020404" pitchFamily="49" charset="0"/>
              </a:rPr>
              <a:t>= 0</a:t>
            </a:r>
          </a:p>
          <a:p>
            <a:pPr marL="228600" lvl="1" indent="0">
              <a:spcBef>
                <a:spcPts val="0"/>
              </a:spcBef>
              <a:buNone/>
            </a:pPr>
            <a:r>
              <a:rPr lang="en-US" sz="1600" b="1" dirty="0" smtClean="0">
                <a:solidFill>
                  <a:schemeClr val="tx1"/>
                </a:solidFill>
                <a:cs typeface="Courier New" panose="02070309020205020404" pitchFamily="49" charset="0"/>
              </a:rPr>
              <a:t>	   while </a:t>
            </a:r>
            <a:r>
              <a:rPr lang="en-US" sz="1600" b="1" dirty="0">
                <a:solidFill>
                  <a:schemeClr val="tx1"/>
                </a:solidFill>
                <a:cs typeface="Courier New" panose="02070309020205020404" pitchFamily="49" charset="0"/>
              </a:rPr>
              <a:t>oldX &lt; width - factor:</a:t>
            </a:r>
          </a:p>
          <a:p>
            <a:pPr marL="228600" lvl="1" indent="0">
              <a:spcBef>
                <a:spcPts val="0"/>
              </a:spcBef>
              <a:buNone/>
            </a:pPr>
            <a:r>
              <a:rPr lang="en-US" sz="1600" b="1" dirty="0" smtClean="0">
                <a:solidFill>
                  <a:schemeClr val="tx1"/>
                </a:solidFill>
                <a:cs typeface="Courier New" panose="02070309020205020404" pitchFamily="49" charset="0"/>
              </a:rPr>
              <a:t>		oldP </a:t>
            </a:r>
            <a:r>
              <a:rPr lang="en-US" sz="1600" b="1" dirty="0">
                <a:solidFill>
                  <a:schemeClr val="tx1"/>
                </a:solidFill>
                <a:cs typeface="Courier New" panose="02070309020205020404" pitchFamily="49" charset="0"/>
              </a:rPr>
              <a:t>= image.getPixel(oldX, oldY)</a:t>
            </a:r>
          </a:p>
          <a:p>
            <a:pPr marL="228600" lvl="1" indent="0">
              <a:spcBef>
                <a:spcPts val="0"/>
              </a:spcBef>
              <a:buNone/>
            </a:pPr>
            <a:r>
              <a:rPr lang="en-US" sz="1600" b="1" dirty="0" smtClean="0">
                <a:solidFill>
                  <a:schemeClr val="tx1"/>
                </a:solidFill>
                <a:cs typeface="Courier New" panose="02070309020205020404" pitchFamily="49" charset="0"/>
              </a:rPr>
              <a:t>		new.setPixel(newX</a:t>
            </a:r>
            <a:r>
              <a:rPr lang="en-US" sz="1600" b="1" dirty="0">
                <a:solidFill>
                  <a:schemeClr val="tx1"/>
                </a:solidFill>
                <a:cs typeface="Courier New" panose="02070309020205020404" pitchFamily="49" charset="0"/>
              </a:rPr>
              <a:t>, newY, oldP)</a:t>
            </a:r>
          </a:p>
          <a:p>
            <a:pPr marL="228600" lvl="1" indent="0">
              <a:spcBef>
                <a:spcPts val="0"/>
              </a:spcBef>
              <a:buNone/>
            </a:pPr>
            <a:r>
              <a:rPr lang="en-US" sz="1600" b="1" dirty="0" smtClean="0">
                <a:solidFill>
                  <a:schemeClr val="tx1"/>
                </a:solidFill>
                <a:cs typeface="Courier New" panose="02070309020205020404" pitchFamily="49" charset="0"/>
              </a:rPr>
              <a:t>		oldX </a:t>
            </a:r>
            <a:r>
              <a:rPr lang="en-US" sz="1600" b="1" dirty="0">
                <a:solidFill>
                  <a:schemeClr val="tx1"/>
                </a:solidFill>
                <a:cs typeface="Courier New" panose="02070309020205020404" pitchFamily="49" charset="0"/>
              </a:rPr>
              <a:t>+= factor</a:t>
            </a:r>
          </a:p>
          <a:p>
            <a:pPr marL="228600" lvl="1" indent="0">
              <a:spcBef>
                <a:spcPts val="0"/>
              </a:spcBef>
              <a:buNone/>
            </a:pPr>
            <a:r>
              <a:rPr lang="en-US" sz="1600" b="1" dirty="0" smtClean="0">
                <a:solidFill>
                  <a:schemeClr val="tx1"/>
                </a:solidFill>
                <a:cs typeface="Courier New" panose="02070309020205020404" pitchFamily="49" charset="0"/>
              </a:rPr>
              <a:t>		newX </a:t>
            </a:r>
            <a:r>
              <a:rPr lang="en-US" sz="1600" b="1" dirty="0">
                <a:solidFill>
                  <a:schemeClr val="tx1"/>
                </a:solidFill>
                <a:cs typeface="Courier New" panose="02070309020205020404" pitchFamily="49" charset="0"/>
              </a:rPr>
              <a:t>+= 1</a:t>
            </a:r>
          </a:p>
          <a:p>
            <a:pPr marL="228600" lvl="1" indent="0">
              <a:spcBef>
                <a:spcPts val="0"/>
              </a:spcBef>
              <a:buNone/>
            </a:pPr>
            <a:r>
              <a:rPr lang="en-US" sz="1600" b="1" dirty="0" smtClean="0">
                <a:solidFill>
                  <a:schemeClr val="tx1"/>
                </a:solidFill>
                <a:cs typeface="Courier New" panose="02070309020205020404" pitchFamily="49" charset="0"/>
              </a:rPr>
              <a:t>	   oldY </a:t>
            </a:r>
            <a:r>
              <a:rPr lang="en-US" sz="1600" b="1" dirty="0">
                <a:solidFill>
                  <a:schemeClr val="tx1"/>
                </a:solidFill>
                <a:cs typeface="Courier New" panose="02070309020205020404" pitchFamily="49" charset="0"/>
              </a:rPr>
              <a:t>+= factor</a:t>
            </a:r>
          </a:p>
          <a:p>
            <a:pPr marL="228600" lvl="1" indent="0">
              <a:spcBef>
                <a:spcPts val="0"/>
              </a:spcBef>
              <a:buNone/>
            </a:pPr>
            <a:r>
              <a:rPr lang="en-US" sz="1600" b="1" dirty="0" smtClean="0">
                <a:solidFill>
                  <a:schemeClr val="tx1"/>
                </a:solidFill>
                <a:cs typeface="Courier New" panose="02070309020205020404" pitchFamily="49" charset="0"/>
              </a:rPr>
              <a:t>	   newY </a:t>
            </a:r>
            <a:r>
              <a:rPr lang="en-US" sz="1600" b="1" dirty="0">
                <a:solidFill>
                  <a:schemeClr val="tx1"/>
                </a:solidFill>
                <a:cs typeface="Courier New" panose="02070309020205020404" pitchFamily="49" charset="0"/>
              </a:rPr>
              <a:t>+= 1</a:t>
            </a:r>
          </a:p>
          <a:p>
            <a:pPr marL="228600" lvl="1" indent="0">
              <a:spcBef>
                <a:spcPts val="0"/>
              </a:spcBef>
              <a:buNone/>
            </a:pPr>
            <a:r>
              <a:rPr lang="en-US" sz="1600" b="1" dirty="0" smtClean="0">
                <a:solidFill>
                  <a:schemeClr val="tx1"/>
                </a:solidFill>
                <a:cs typeface="Courier New" panose="02070309020205020404" pitchFamily="49" charset="0"/>
              </a:rPr>
              <a:t>	return </a:t>
            </a:r>
            <a:r>
              <a:rPr lang="en-US" sz="1600" b="1" dirty="0">
                <a:solidFill>
                  <a:schemeClr val="tx1"/>
                </a:solidFill>
                <a:cs typeface="Courier New" panose="02070309020205020404" pitchFamily="49" charset="0"/>
              </a:rPr>
              <a:t>new</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0168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108543"/>
          </a:xfrm>
        </p:spPr>
        <p:txBody>
          <a:bodyPr/>
          <a:lstStyle/>
          <a:p>
            <a:pPr>
              <a:buClr>
                <a:srgbClr val="007FA9"/>
              </a:buClr>
            </a:pPr>
            <a:r>
              <a:rPr lang="en-US" dirty="0">
                <a:solidFill>
                  <a:schemeClr val="tx1"/>
                </a:solidFill>
              </a:rPr>
              <a:t>Object-based programming uses classes, objects, and methods to solve problems</a:t>
            </a:r>
          </a:p>
          <a:p>
            <a:pPr>
              <a:buClr>
                <a:srgbClr val="007FA9"/>
              </a:buClr>
            </a:pPr>
            <a:r>
              <a:rPr lang="en-US" dirty="0">
                <a:solidFill>
                  <a:schemeClr val="tx1"/>
                </a:solidFill>
              </a:rPr>
              <a:t>A class specifies a set of attributes and methods for the objects of that class</a:t>
            </a:r>
          </a:p>
          <a:p>
            <a:pPr>
              <a:buClr>
                <a:srgbClr val="007FA9"/>
              </a:buClr>
            </a:pPr>
            <a:r>
              <a:rPr lang="en-US" dirty="0">
                <a:solidFill>
                  <a:schemeClr val="tx1"/>
                </a:solidFill>
              </a:rPr>
              <a:t>The values of the attributes of a given object make up its state</a:t>
            </a:r>
          </a:p>
          <a:p>
            <a:pPr>
              <a:buClr>
                <a:srgbClr val="007FA9"/>
              </a:buClr>
            </a:pPr>
            <a:r>
              <a:rPr lang="en-US" dirty="0">
                <a:solidFill>
                  <a:schemeClr val="tx1"/>
                </a:solidFill>
              </a:rPr>
              <a:t>A new object is obtained by instantiating its class</a:t>
            </a:r>
          </a:p>
          <a:p>
            <a:pPr>
              <a:buClr>
                <a:srgbClr val="007FA9"/>
              </a:buClr>
            </a:pPr>
            <a:r>
              <a:rPr lang="en-US" dirty="0">
                <a:solidFill>
                  <a:schemeClr val="tx1"/>
                </a:solidFill>
              </a:rPr>
              <a:t>The behavior of an object depends on its current state and on the methods that manipulate this state</a:t>
            </a:r>
          </a:p>
          <a:p>
            <a:pPr>
              <a:buClr>
                <a:srgbClr val="007FA9"/>
              </a:buClr>
            </a:pPr>
            <a:r>
              <a:rPr lang="en-US" dirty="0">
                <a:solidFill>
                  <a:schemeClr val="tx1"/>
                </a:solidFill>
              </a:rPr>
              <a:t>The set of a class’s methods is called its </a:t>
            </a:r>
            <a:r>
              <a:rPr lang="en-US" dirty="0" smtClean="0">
                <a:solidFill>
                  <a:schemeClr val="tx1"/>
                </a:solidFill>
              </a:rPr>
              <a:t>interface</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2848472"/>
          </a:xfrm>
        </p:spPr>
        <p:txBody>
          <a:bodyPr/>
          <a:lstStyle/>
          <a:p>
            <a:pPr>
              <a:buClr>
                <a:srgbClr val="007FA9"/>
              </a:buClr>
            </a:pPr>
            <a:r>
              <a:rPr lang="en-US" dirty="0">
                <a:solidFill>
                  <a:schemeClr val="tx1"/>
                </a:solidFill>
              </a:rPr>
              <a:t>Turtle graphics is a lightweight toolkit used to draw pictures in a Cartesian coordinate system</a:t>
            </a:r>
          </a:p>
          <a:p>
            <a:pPr>
              <a:buClr>
                <a:srgbClr val="007FA9"/>
              </a:buClr>
            </a:pPr>
            <a:r>
              <a:rPr lang="en-US" dirty="0">
                <a:solidFill>
                  <a:schemeClr val="tx1"/>
                </a:solidFill>
              </a:rPr>
              <a:t>RGB system represents a color value by mixing integer components that represent red, green, and blue intensities</a:t>
            </a:r>
          </a:p>
          <a:p>
            <a:pPr>
              <a:buClr>
                <a:srgbClr val="007FA9"/>
              </a:buClr>
            </a:pPr>
            <a:r>
              <a:rPr lang="en-US" dirty="0">
                <a:solidFill>
                  <a:schemeClr val="tx1"/>
                </a:solidFill>
              </a:rPr>
              <a:t>A grayscale system uses 8, 16, or 256 distinct shades of </a:t>
            </a:r>
            <a:r>
              <a:rPr lang="en-US" dirty="0" smtClean="0">
                <a:solidFill>
                  <a:schemeClr val="tx1"/>
                </a:solidFill>
              </a:rPr>
              <a:t>gray</a:t>
            </a:r>
          </a:p>
          <a:p>
            <a:pPr>
              <a:buClr>
                <a:srgbClr val="007FA9"/>
              </a:buClr>
            </a:pPr>
            <a:r>
              <a:rPr lang="en-US" dirty="0">
                <a:solidFill>
                  <a:schemeClr val="tx1"/>
                </a:solidFill>
              </a:rPr>
              <a:t>Digital images are captured by sampling analog information from a light source, using a device such as a digital camera or a flatbed scanner</a:t>
            </a:r>
          </a:p>
          <a:p>
            <a:pPr lvl="1">
              <a:buClr>
                <a:srgbClr val="007FA9"/>
              </a:buClr>
            </a:pPr>
            <a:r>
              <a:rPr lang="en-US" dirty="0">
                <a:solidFill>
                  <a:schemeClr val="tx1"/>
                </a:solidFill>
              </a:rPr>
              <a:t>Can be stored in several formats, like </a:t>
            </a:r>
            <a:r>
              <a:rPr lang="en-US" dirty="0" smtClean="0">
                <a:solidFill>
                  <a:schemeClr val="tx1"/>
                </a:solidFill>
              </a:rPr>
              <a:t>J</a:t>
            </a:r>
            <a:r>
              <a:rPr lang="en-US" sz="100" dirty="0" smtClean="0">
                <a:solidFill>
                  <a:schemeClr val="tx1"/>
                </a:solidFill>
              </a:rPr>
              <a:t> </a:t>
            </a:r>
            <a:r>
              <a:rPr lang="en-US" dirty="0" smtClean="0">
                <a:solidFill>
                  <a:schemeClr val="tx1"/>
                </a:solidFill>
              </a:rPr>
              <a:t>P</a:t>
            </a:r>
            <a:r>
              <a:rPr lang="en-US" sz="100" dirty="0" smtClean="0">
                <a:solidFill>
                  <a:schemeClr val="tx1"/>
                </a:solidFill>
              </a:rPr>
              <a:t> </a:t>
            </a:r>
            <a:r>
              <a:rPr lang="en-US" dirty="0" smtClean="0">
                <a:solidFill>
                  <a:schemeClr val="tx1"/>
                </a:solidFill>
              </a:rPr>
              <a:t>E</a:t>
            </a:r>
            <a:r>
              <a:rPr lang="en-US" sz="100" dirty="0" smtClean="0">
                <a:solidFill>
                  <a:schemeClr val="tx1"/>
                </a:solidFill>
              </a:rPr>
              <a:t> </a:t>
            </a:r>
            <a:r>
              <a:rPr lang="en-US" dirty="0" smtClean="0">
                <a:solidFill>
                  <a:schemeClr val="tx1"/>
                </a:solidFill>
              </a:rPr>
              <a:t>G </a:t>
            </a:r>
            <a:r>
              <a:rPr lang="en-US" dirty="0">
                <a:solidFill>
                  <a:schemeClr val="tx1"/>
                </a:solidFill>
              </a:rPr>
              <a:t>and </a:t>
            </a:r>
            <a:r>
              <a:rPr lang="en-US" dirty="0" smtClean="0">
                <a:solidFill>
                  <a:schemeClr val="tx1"/>
                </a:solidFill>
              </a:rPr>
              <a:t>G</a:t>
            </a:r>
            <a:r>
              <a:rPr lang="en-US" sz="100" dirty="0" smtClean="0">
                <a:solidFill>
                  <a:schemeClr val="tx1"/>
                </a:solidFill>
              </a:rPr>
              <a:t> </a:t>
            </a:r>
            <a:r>
              <a:rPr lang="en-US" dirty="0" smtClean="0">
                <a:solidFill>
                  <a:schemeClr val="tx1"/>
                </a:solidFill>
              </a:rPr>
              <a:t>I</a:t>
            </a:r>
            <a:r>
              <a:rPr lang="en-US" sz="100" dirty="0" smtClean="0">
                <a:solidFill>
                  <a:schemeClr val="tx1"/>
                </a:solidFill>
              </a:rPr>
              <a:t> </a:t>
            </a:r>
            <a:r>
              <a:rPr lang="en-US" dirty="0" smtClean="0">
                <a:solidFill>
                  <a:schemeClr val="tx1"/>
                </a:solidFill>
              </a:rPr>
              <a:t>F</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1663532"/>
          </a:xfrm>
        </p:spPr>
        <p:txBody>
          <a:bodyPr/>
          <a:lstStyle/>
          <a:p>
            <a:pPr>
              <a:buClr>
                <a:srgbClr val="007FA9"/>
              </a:buClr>
            </a:pPr>
            <a:r>
              <a:rPr lang="en-US" dirty="0">
                <a:solidFill>
                  <a:schemeClr val="tx1"/>
                </a:solidFill>
              </a:rPr>
              <a:t>When displaying an image file, each color value is mapped onto a pixel in a two-dimensional grid</a:t>
            </a:r>
          </a:p>
          <a:p>
            <a:pPr lvl="1">
              <a:buClr>
                <a:srgbClr val="007FA9"/>
              </a:buClr>
            </a:pPr>
            <a:r>
              <a:rPr lang="en-US" dirty="0">
                <a:solidFill>
                  <a:schemeClr val="tx1"/>
                </a:solidFill>
              </a:rPr>
              <a:t>A nested loop structure is used to visit each position</a:t>
            </a:r>
          </a:p>
          <a:p>
            <a:pPr>
              <a:buClr>
                <a:srgbClr val="007FA9"/>
              </a:buClr>
            </a:pPr>
            <a:r>
              <a:rPr lang="en-US" dirty="0">
                <a:solidFill>
                  <a:schemeClr val="tx1"/>
                </a:solidFill>
              </a:rPr>
              <a:t>Image-manipulation algorithms either transform pixels at given positions or create a new image using the pixel information of a source image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351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Overview of Turtle Graphics (2 of 2)</a:t>
            </a:r>
          </a:p>
        </p:txBody>
      </p:sp>
      <p:sp>
        <p:nvSpPr>
          <p:cNvPr id="4" name="Content Placeholder 3"/>
          <p:cNvSpPr>
            <a:spLocks noGrp="1"/>
          </p:cNvSpPr>
          <p:nvPr>
            <p:ph idx="1"/>
          </p:nvPr>
        </p:nvSpPr>
        <p:spPr>
          <a:xfrm>
            <a:off x="533400" y="1295400"/>
            <a:ext cx="3825875" cy="292388"/>
          </a:xfrm>
        </p:spPr>
        <p:txBody>
          <a:bodyPr/>
          <a:lstStyle/>
          <a:p>
            <a:pPr marL="0" indent="0">
              <a:buNone/>
            </a:pPr>
            <a:r>
              <a:rPr lang="en-IN" b="1" dirty="0" smtClean="0">
                <a:solidFill>
                  <a:schemeClr val="tx1"/>
                </a:solidFill>
              </a:rPr>
              <a:t>Table 7-1</a:t>
            </a:r>
            <a:r>
              <a:rPr lang="en-IN" dirty="0" smtClean="0">
                <a:solidFill>
                  <a:schemeClr val="tx1"/>
                </a:solidFill>
              </a:rPr>
              <a:t> Some attributes of a turtle </a:t>
            </a:r>
            <a:endParaRPr lang="en-IN"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68217053"/>
              </p:ext>
            </p:extLst>
          </p:nvPr>
        </p:nvGraphicFramePr>
        <p:xfrm>
          <a:off x="609600" y="2070100"/>
          <a:ext cx="7464976" cy="3340100"/>
        </p:xfrm>
        <a:graphic>
          <a:graphicData uri="http://schemas.openxmlformats.org/drawingml/2006/table">
            <a:tbl>
              <a:tblPr firstRow="1" bandRow="1">
                <a:tableStyleId>{5C22544A-7EE6-4342-B048-85BDC9FD1C3A}</a:tableStyleId>
              </a:tblPr>
              <a:tblGrid>
                <a:gridCol w="1524002">
                  <a:extLst>
                    <a:ext uri="{9D8B030D-6E8A-4147-A177-3AD203B41FA5}">
                      <a16:colId xmlns:a16="http://schemas.microsoft.com/office/drawing/2014/main" val="2659703115"/>
                    </a:ext>
                  </a:extLst>
                </a:gridCol>
                <a:gridCol w="5940974">
                  <a:extLst>
                    <a:ext uri="{9D8B030D-6E8A-4147-A177-3AD203B41FA5}">
                      <a16:colId xmlns:a16="http://schemas.microsoft.com/office/drawing/2014/main" val="1320422439"/>
                    </a:ext>
                  </a:extLst>
                </a:gridCol>
              </a:tblGrid>
              <a:tr h="984250">
                <a:tc>
                  <a:txBody>
                    <a:bodyPr/>
                    <a:lstStyle/>
                    <a:p>
                      <a:r>
                        <a:rPr lang="en-IN" sz="1600" dirty="0" smtClean="0">
                          <a:solidFill>
                            <a:schemeClr val="tx1"/>
                          </a:solidFill>
                        </a:rPr>
                        <a:t>Heading</a:t>
                      </a:r>
                      <a:endParaRPr lang="en-IN"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dirty="0" smtClean="0">
                          <a:solidFill>
                            <a:schemeClr val="tx1"/>
                          </a:solidFill>
                        </a:rPr>
                        <a:t>Specified in degrees, the heading or direction increases in value as the turtle turns to the left, or counterclockwise. Conversely, a negative quantity of degrees indicates a right, or clockwise, turn. the turtle is initially facing east, or 0 degrees. North is 90 degree.</a:t>
                      </a:r>
                      <a:endParaRPr lang="en-IN"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1450351"/>
                  </a:ext>
                </a:extLst>
              </a:tr>
              <a:tr h="596900">
                <a:tc>
                  <a:txBody>
                    <a:bodyPr/>
                    <a:lstStyle/>
                    <a:p>
                      <a:r>
                        <a:rPr lang="en-IN" sz="1600" b="1" dirty="0" smtClean="0">
                          <a:solidFill>
                            <a:schemeClr val="tx1"/>
                          </a:solidFill>
                        </a:rPr>
                        <a:t>Color</a:t>
                      </a:r>
                      <a:endParaRPr lang="en-IN" sz="16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smtClean="0">
                          <a:solidFill>
                            <a:schemeClr val="tx1"/>
                          </a:solidFill>
                        </a:rPr>
                        <a:t>Initially black, the color can be changed to any of more than 16 million other colors.</a:t>
                      </a:r>
                      <a:endParaRPr lang="en-IN"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3370713"/>
                  </a:ext>
                </a:extLst>
              </a:tr>
              <a:tr h="609600">
                <a:tc>
                  <a:txBody>
                    <a:bodyPr/>
                    <a:lstStyle/>
                    <a:p>
                      <a:r>
                        <a:rPr lang="en-IN" sz="1600" b="1" dirty="0" smtClean="0">
                          <a:solidFill>
                            <a:schemeClr val="tx1"/>
                          </a:solidFill>
                        </a:rPr>
                        <a:t>Width</a:t>
                      </a:r>
                      <a:endParaRPr lang="en-IN" sz="16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smtClean="0">
                          <a:solidFill>
                            <a:schemeClr val="tx1"/>
                          </a:solidFill>
                        </a:rPr>
                        <a:t>This is the width of the line drawn when the turtle moves. The initial width is 1 pixel. (You'll learn more about pixels shortly)</a:t>
                      </a:r>
                      <a:endParaRPr lang="en-IN"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5354365"/>
                  </a:ext>
                </a:extLst>
              </a:tr>
              <a:tr h="984250">
                <a:tc>
                  <a:txBody>
                    <a:bodyPr/>
                    <a:lstStyle/>
                    <a:p>
                      <a:r>
                        <a:rPr lang="en-IN" sz="1600" b="1" dirty="0" smtClean="0">
                          <a:solidFill>
                            <a:schemeClr val="tx1"/>
                          </a:solidFill>
                        </a:rPr>
                        <a:t>Down</a:t>
                      </a:r>
                      <a:endParaRPr lang="en-IN" sz="16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smtClean="0">
                          <a:solidFill>
                            <a:schemeClr val="tx1"/>
                          </a:solidFill>
                        </a:rPr>
                        <a:t>This attribute, which can be either true or false, controls whether the turtle's pen is up or down. When true (that is, when the pen is down), the turtle draws a line when it moves. When false (that is, when the pen is up), the turtle can move without drawing a line.</a:t>
                      </a:r>
                      <a:endParaRPr lang="en-IN"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94151"/>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785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(1 of 3)</a:t>
            </a:r>
          </a:p>
        </p:txBody>
      </p:sp>
      <p:graphicFrame>
        <p:nvGraphicFramePr>
          <p:cNvPr id="5" name="Table 4"/>
          <p:cNvGraphicFramePr>
            <a:graphicFrameLocks noGrp="1"/>
          </p:cNvGraphicFramePr>
          <p:nvPr>
            <p:extLst>
              <p:ext uri="{D42A27DB-BD31-4B8C-83A1-F6EECF244321}">
                <p14:modId xmlns:p14="http://schemas.microsoft.com/office/powerpoint/2010/main" val="2964728830"/>
              </p:ext>
            </p:extLst>
          </p:nvPr>
        </p:nvGraphicFramePr>
        <p:xfrm>
          <a:off x="762000" y="1397000"/>
          <a:ext cx="73152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Turtle Method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What It Does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smtClean="0">
                          <a:solidFill>
                            <a:schemeClr val="tx1"/>
                          </a:solidFill>
                        </a:rPr>
                        <a:t>t = Turtle ()</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Creates a new </a:t>
                      </a:r>
                      <a:r>
                        <a:rPr lang="en-US" sz="1400" b="1" dirty="0" smtClean="0">
                          <a:solidFill>
                            <a:schemeClr val="tx1"/>
                          </a:solidFill>
                        </a:rPr>
                        <a:t>Turtle</a:t>
                      </a:r>
                      <a:r>
                        <a:rPr lang="en-US" sz="1400" dirty="0" smtClean="0">
                          <a:solidFill>
                            <a:schemeClr val="tx1"/>
                          </a:solidFill>
                        </a:rPr>
                        <a:t> object and opens its window</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dirty="0" smtClean="0">
                          <a:solidFill>
                            <a:schemeClr val="tx1"/>
                          </a:solidFill>
                        </a:rPr>
                        <a:t>t.home()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Moves </a:t>
                      </a:r>
                      <a:r>
                        <a:rPr lang="en-US" sz="1400" b="1" dirty="0" smtClean="0">
                          <a:solidFill>
                            <a:schemeClr val="tx1"/>
                          </a:solidFill>
                        </a:rPr>
                        <a:t>t</a:t>
                      </a:r>
                      <a:r>
                        <a:rPr lang="en-US" sz="1400" dirty="0" smtClean="0">
                          <a:solidFill>
                            <a:schemeClr val="tx1"/>
                          </a:solidFill>
                        </a:rPr>
                        <a:t> to the center of the window and then points </a:t>
                      </a:r>
                      <a:r>
                        <a:rPr lang="en-US" sz="1400" b="1" dirty="0" smtClean="0">
                          <a:solidFill>
                            <a:schemeClr val="tx1"/>
                          </a:solidFill>
                        </a:rPr>
                        <a:t>t </a:t>
                      </a:r>
                      <a:r>
                        <a:rPr lang="en-US" sz="1400" dirty="0" smtClean="0">
                          <a:solidFill>
                            <a:schemeClr val="tx1"/>
                          </a:solidFill>
                        </a:rPr>
                        <a:t>east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smtClean="0">
                          <a:solidFill>
                            <a:schemeClr val="tx1"/>
                          </a:solidFill>
                        </a:rPr>
                        <a:t>t.up()</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Raises</a:t>
                      </a:r>
                      <a:r>
                        <a:rPr lang="en-US" sz="1400" baseline="0" dirty="0" smtClean="0">
                          <a:solidFill>
                            <a:schemeClr val="tx1"/>
                          </a:solidFill>
                        </a:rPr>
                        <a:t> </a:t>
                      </a:r>
                      <a:r>
                        <a:rPr lang="en-US" sz="1400" b="1" baseline="0" dirty="0" smtClean="0">
                          <a:solidFill>
                            <a:schemeClr val="tx1"/>
                          </a:solidFill>
                        </a:rPr>
                        <a:t>t</a:t>
                      </a:r>
                      <a:r>
                        <a:rPr lang="en-US" sz="1400" baseline="0" dirty="0" smtClean="0">
                          <a:solidFill>
                            <a:schemeClr val="tx1"/>
                          </a:solidFill>
                        </a:rPr>
                        <a:t>’s pen from the drawing surface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smtClean="0">
                          <a:solidFill>
                            <a:schemeClr val="tx1"/>
                          </a:solidFill>
                        </a:rPr>
                        <a:t>t.down()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Lowers </a:t>
                      </a:r>
                      <a:r>
                        <a:rPr lang="en-US" sz="1400" b="1" dirty="0" smtClean="0">
                          <a:solidFill>
                            <a:schemeClr val="tx1"/>
                          </a:solidFill>
                        </a:rPr>
                        <a:t>t</a:t>
                      </a:r>
                      <a:r>
                        <a:rPr lang="en-US" sz="1400" dirty="0" smtClean="0">
                          <a:solidFill>
                            <a:schemeClr val="tx1"/>
                          </a:solidFill>
                        </a:rPr>
                        <a:t>’s pen to</a:t>
                      </a:r>
                      <a:r>
                        <a:rPr lang="en-US" sz="1400" baseline="0" dirty="0" smtClean="0">
                          <a:solidFill>
                            <a:schemeClr val="tx1"/>
                          </a:solidFill>
                        </a:rPr>
                        <a:t> the drawing surface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1" dirty="0" smtClean="0">
                          <a:solidFill>
                            <a:schemeClr val="tx1"/>
                          </a:solidFill>
                        </a:rPr>
                        <a:t>t.setheading(degrees)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Points </a:t>
                      </a:r>
                      <a:r>
                        <a:rPr lang="en-US" sz="1400" b="1" dirty="0" smtClean="0">
                          <a:solidFill>
                            <a:schemeClr val="tx1"/>
                          </a:solidFill>
                        </a:rPr>
                        <a:t>t</a:t>
                      </a:r>
                      <a:r>
                        <a:rPr lang="en-US" sz="1400" dirty="0" smtClean="0">
                          <a:solidFill>
                            <a:schemeClr val="tx1"/>
                          </a:solidFill>
                        </a:rPr>
                        <a:t> in the indicated direction, which is specified in degrees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b="1" dirty="0" smtClean="0">
                          <a:solidFill>
                            <a:schemeClr val="tx1"/>
                          </a:solidFill>
                        </a:rPr>
                        <a:t>t.left(degrees)</a:t>
                      </a:r>
                    </a:p>
                    <a:p>
                      <a:r>
                        <a:rPr lang="en-US" sz="1400" b="1" dirty="0" smtClean="0">
                          <a:solidFill>
                            <a:schemeClr val="tx1"/>
                          </a:solidFill>
                        </a:rPr>
                        <a:t>t.right(degrees)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Rotates </a:t>
                      </a:r>
                      <a:r>
                        <a:rPr lang="en-US" sz="1400" b="1" dirty="0" smtClean="0">
                          <a:solidFill>
                            <a:schemeClr val="tx1"/>
                          </a:solidFill>
                        </a:rPr>
                        <a:t>t</a:t>
                      </a:r>
                      <a:r>
                        <a:rPr lang="en-US" sz="1400" b="1" baseline="0" dirty="0" smtClean="0">
                          <a:solidFill>
                            <a:schemeClr val="tx1"/>
                          </a:solidFill>
                        </a:rPr>
                        <a:t> </a:t>
                      </a:r>
                      <a:r>
                        <a:rPr lang="en-US" sz="1400" baseline="0" dirty="0" smtClean="0">
                          <a:solidFill>
                            <a:schemeClr val="tx1"/>
                          </a:solidFill>
                        </a:rPr>
                        <a:t>to the left or the right by the specified degrees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b="1" dirty="0" smtClean="0">
                          <a:solidFill>
                            <a:schemeClr val="tx1"/>
                          </a:solidFill>
                        </a:rPr>
                        <a:t>t.goto(x,</a:t>
                      </a:r>
                      <a:r>
                        <a:rPr lang="en-US" sz="1400" b="1" baseline="0" dirty="0" smtClean="0">
                          <a:solidFill>
                            <a:schemeClr val="tx1"/>
                          </a:solidFill>
                        </a:rPr>
                        <a:t> 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Moves </a:t>
                      </a:r>
                      <a:r>
                        <a:rPr lang="en-US" sz="1400" b="1" dirty="0" smtClean="0">
                          <a:solidFill>
                            <a:schemeClr val="tx1"/>
                          </a:solidFill>
                        </a:rPr>
                        <a:t>t </a:t>
                      </a:r>
                      <a:r>
                        <a:rPr lang="en-US" sz="1400" dirty="0" smtClean="0">
                          <a:solidFill>
                            <a:schemeClr val="tx1"/>
                          </a:solidFill>
                        </a:rPr>
                        <a:t>to the specified position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b="1" dirty="0" smtClean="0">
                          <a:solidFill>
                            <a:schemeClr val="tx1"/>
                          </a:solidFill>
                        </a:rPr>
                        <a:t>t.forward(distance)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Moves </a:t>
                      </a:r>
                      <a:r>
                        <a:rPr lang="en-US" sz="1400" b="1" dirty="0" smtClean="0">
                          <a:solidFill>
                            <a:schemeClr val="tx1"/>
                          </a:solidFill>
                        </a:rPr>
                        <a:t>t </a:t>
                      </a:r>
                      <a:r>
                        <a:rPr lang="en-US" sz="1400" dirty="0" smtClean="0">
                          <a:solidFill>
                            <a:schemeClr val="tx1"/>
                          </a:solidFill>
                        </a:rPr>
                        <a:t>to the specified</a:t>
                      </a:r>
                      <a:r>
                        <a:rPr lang="en-US" sz="1400" baseline="0" dirty="0" smtClean="0">
                          <a:solidFill>
                            <a:schemeClr val="tx1"/>
                          </a:solidFill>
                        </a:rPr>
                        <a:t> distance in the current direction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sz="1400" b="1" dirty="0" smtClean="0">
                          <a:solidFill>
                            <a:schemeClr val="tx1"/>
                          </a:solidFill>
                        </a:rPr>
                        <a:t>t.pencolor(r, g, b)</a:t>
                      </a:r>
                    </a:p>
                    <a:p>
                      <a:r>
                        <a:rPr lang="en-US" sz="1400" b="1" dirty="0" smtClean="0">
                          <a:solidFill>
                            <a:schemeClr val="tx1"/>
                          </a:solidFill>
                        </a:rPr>
                        <a:t>t.pencolor(string)</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Changes the pen color</a:t>
                      </a:r>
                      <a:r>
                        <a:rPr lang="en-US" sz="1400" baseline="0" dirty="0" smtClean="0">
                          <a:solidFill>
                            <a:schemeClr val="tx1"/>
                          </a:solidFill>
                        </a:rPr>
                        <a:t> of </a:t>
                      </a:r>
                      <a:r>
                        <a:rPr lang="en-US" sz="1400" b="1" baseline="0" dirty="0" smtClean="0">
                          <a:solidFill>
                            <a:schemeClr val="tx1"/>
                          </a:solidFill>
                        </a:rPr>
                        <a:t>t</a:t>
                      </a:r>
                      <a:r>
                        <a:rPr lang="en-US" sz="1400" baseline="0" dirty="0" smtClean="0">
                          <a:solidFill>
                            <a:schemeClr val="tx1"/>
                          </a:solidFill>
                        </a:rPr>
                        <a:t> to the specified RGB value or to the specified string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sz="1400" b="1" dirty="0" smtClean="0">
                          <a:solidFill>
                            <a:schemeClr val="tx1"/>
                          </a:solidFill>
                        </a:rPr>
                        <a:t>t.fillcolor(r,</a:t>
                      </a:r>
                      <a:r>
                        <a:rPr lang="en-US" sz="1400" b="1" baseline="0" dirty="0" smtClean="0">
                          <a:solidFill>
                            <a:schemeClr val="tx1"/>
                          </a:solidFill>
                        </a:rPr>
                        <a:t> g, b)</a:t>
                      </a:r>
                    </a:p>
                    <a:p>
                      <a:r>
                        <a:rPr lang="en-US" sz="1400" b="1" baseline="0" dirty="0" smtClean="0">
                          <a:solidFill>
                            <a:schemeClr val="tx1"/>
                          </a:solidFill>
                        </a:rPr>
                        <a:t>t.fillcolor(string)</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Changes the fill color of</a:t>
                      </a:r>
                      <a:r>
                        <a:rPr lang="en-US" sz="1400" baseline="0" dirty="0" smtClean="0">
                          <a:solidFill>
                            <a:schemeClr val="tx1"/>
                          </a:solidFill>
                        </a:rPr>
                        <a:t> </a:t>
                      </a:r>
                      <a:r>
                        <a:rPr lang="en-US" sz="1400" b="1" baseline="0" dirty="0" smtClean="0">
                          <a:solidFill>
                            <a:schemeClr val="tx1"/>
                          </a:solidFill>
                        </a:rPr>
                        <a:t>t</a:t>
                      </a:r>
                      <a:r>
                        <a:rPr lang="en-US" sz="1400" baseline="0" dirty="0" smtClean="0">
                          <a:solidFill>
                            <a:schemeClr val="tx1"/>
                          </a:solidFill>
                        </a:rPr>
                        <a:t> to the specified RBG value or to the specified string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428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(2 of 3)</a:t>
            </a:r>
          </a:p>
        </p:txBody>
      </p:sp>
      <p:graphicFrame>
        <p:nvGraphicFramePr>
          <p:cNvPr id="3" name="Table 2"/>
          <p:cNvGraphicFramePr>
            <a:graphicFrameLocks noGrp="1"/>
          </p:cNvGraphicFramePr>
          <p:nvPr>
            <p:extLst>
              <p:ext uri="{D42A27DB-BD31-4B8C-83A1-F6EECF244321}">
                <p14:modId xmlns:p14="http://schemas.microsoft.com/office/powerpoint/2010/main" val="73576482"/>
              </p:ext>
            </p:extLst>
          </p:nvPr>
        </p:nvGraphicFramePr>
        <p:xfrm>
          <a:off x="990600" y="1752600"/>
          <a:ext cx="7010400" cy="3408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400" dirty="0" smtClean="0">
                          <a:solidFill>
                            <a:schemeClr val="tx1"/>
                          </a:solidFill>
                        </a:rPr>
                        <a:t>Turtle Method</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What It Does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smtClean="0">
                          <a:solidFill>
                            <a:schemeClr val="tx1"/>
                          </a:solidFill>
                        </a:rPr>
                        <a:t>t.begin_fill()</a:t>
                      </a:r>
                    </a:p>
                    <a:p>
                      <a:r>
                        <a:rPr lang="en-US" sz="1400" b="1" dirty="0" smtClean="0">
                          <a:solidFill>
                            <a:schemeClr val="tx1"/>
                          </a:solidFill>
                        </a:rPr>
                        <a:t>t.end_fill()</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Enclose a set of turtle commands that will draw a filled shape using the current fill color</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dirty="0" smtClean="0">
                          <a:solidFill>
                            <a:schemeClr val="tx1"/>
                          </a:solidFill>
                        </a:rPr>
                        <a:t>t.clear()</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Erases all of the turtle’s drawings, without</a:t>
                      </a:r>
                      <a:r>
                        <a:rPr lang="en-US" sz="1400" baseline="0" dirty="0" smtClean="0">
                          <a:solidFill>
                            <a:schemeClr val="tx1"/>
                          </a:solidFill>
                        </a:rPr>
                        <a:t> changing the turtle’s state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smtClean="0">
                          <a:solidFill>
                            <a:schemeClr val="tx1"/>
                          </a:solidFill>
                        </a:rPr>
                        <a:t>t.width(pixels)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Changes the width of </a:t>
                      </a:r>
                      <a:r>
                        <a:rPr lang="en-US" sz="1400" b="1" dirty="0" smtClean="0">
                          <a:solidFill>
                            <a:schemeClr val="tx1"/>
                          </a:solidFill>
                        </a:rPr>
                        <a:t>t </a:t>
                      </a:r>
                      <a:r>
                        <a:rPr lang="en-US" sz="1400" dirty="0" smtClean="0">
                          <a:solidFill>
                            <a:schemeClr val="tx1"/>
                          </a:solidFill>
                        </a:rPr>
                        <a:t>to the specified</a:t>
                      </a:r>
                      <a:r>
                        <a:rPr lang="en-US" sz="1400" baseline="0" dirty="0" smtClean="0">
                          <a:solidFill>
                            <a:schemeClr val="tx1"/>
                          </a:solidFill>
                        </a:rPr>
                        <a:t> number of pixels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smtClean="0">
                          <a:solidFill>
                            <a:schemeClr val="tx1"/>
                          </a:solidFill>
                        </a:rPr>
                        <a:t>t.hideturtle()</a:t>
                      </a:r>
                    </a:p>
                    <a:p>
                      <a:r>
                        <a:rPr lang="en-US" sz="1400" b="1" dirty="0" smtClean="0">
                          <a:solidFill>
                            <a:schemeClr val="tx1"/>
                          </a:solidFill>
                        </a:rPr>
                        <a:t>t.showturtle()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Makes</a:t>
                      </a:r>
                      <a:r>
                        <a:rPr lang="en-US" sz="1400" baseline="0" dirty="0" smtClean="0">
                          <a:solidFill>
                            <a:schemeClr val="tx1"/>
                          </a:solidFill>
                        </a:rPr>
                        <a:t> the turtle invisible or visible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1" dirty="0" smtClean="0">
                          <a:solidFill>
                            <a:schemeClr val="tx1"/>
                          </a:solidFill>
                        </a:rPr>
                        <a:t>t.position()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Returns the current position (x, y) of </a:t>
                      </a:r>
                      <a:r>
                        <a:rPr lang="en-US" sz="1400" b="1" dirty="0" smtClean="0">
                          <a:solidFill>
                            <a:schemeClr val="tx1"/>
                          </a:solidFill>
                        </a:rPr>
                        <a:t>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b="1" dirty="0" smtClean="0">
                          <a:solidFill>
                            <a:schemeClr val="tx1"/>
                          </a:solidFill>
                        </a:rPr>
                        <a:t>t.heading()</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Returns the current direction of </a:t>
                      </a:r>
                      <a:r>
                        <a:rPr lang="en-US" sz="1400" b="1" dirty="0" smtClean="0">
                          <a:solidFill>
                            <a:schemeClr val="tx1"/>
                          </a:solidFill>
                        </a:rPr>
                        <a:t>t</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b="1" dirty="0" smtClean="0">
                          <a:solidFill>
                            <a:schemeClr val="tx1"/>
                          </a:solidFill>
                        </a:rPr>
                        <a:t>t.isdown()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solidFill>
                            <a:schemeClr val="tx1"/>
                          </a:solidFill>
                        </a:rPr>
                        <a:t>Returns </a:t>
                      </a:r>
                      <a:r>
                        <a:rPr lang="en-US" sz="1400" b="1" dirty="0" smtClean="0">
                          <a:solidFill>
                            <a:schemeClr val="tx1"/>
                          </a:solidFill>
                        </a:rPr>
                        <a:t>True</a:t>
                      </a:r>
                      <a:r>
                        <a:rPr lang="en-US" sz="1400" dirty="0" smtClean="0">
                          <a:solidFill>
                            <a:schemeClr val="tx1"/>
                          </a:solidFill>
                        </a:rPr>
                        <a:t> if t’s pen is down </a:t>
                      </a:r>
                      <a:r>
                        <a:rPr lang="en-US" sz="1400" b="0" dirty="0" smtClean="0">
                          <a:solidFill>
                            <a:schemeClr val="tx1"/>
                          </a:solidFill>
                        </a:rPr>
                        <a:t>or</a:t>
                      </a:r>
                      <a:r>
                        <a:rPr lang="en-US" sz="1400" b="1" dirty="0" smtClean="0">
                          <a:solidFill>
                            <a:schemeClr val="tx1"/>
                          </a:solidFill>
                        </a:rPr>
                        <a:t> False</a:t>
                      </a:r>
                      <a:r>
                        <a:rPr lang="en-US" sz="1400" b="1" baseline="0" dirty="0" smtClean="0">
                          <a:solidFill>
                            <a:schemeClr val="tx1"/>
                          </a:solidFill>
                        </a:rPr>
                        <a:t> </a:t>
                      </a:r>
                      <a:r>
                        <a:rPr lang="en-US" sz="1400" baseline="0" dirty="0" smtClean="0">
                          <a:solidFill>
                            <a:schemeClr val="tx1"/>
                          </a:solidFill>
                        </a:rPr>
                        <a:t>otherwise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257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(3 of 3)</a:t>
            </a:r>
          </a:p>
        </p:txBody>
      </p:sp>
      <p:sp>
        <p:nvSpPr>
          <p:cNvPr id="3" name="Content Placeholder 2"/>
          <p:cNvSpPr>
            <a:spLocks noGrp="1"/>
          </p:cNvSpPr>
          <p:nvPr>
            <p:ph idx="1"/>
          </p:nvPr>
        </p:nvSpPr>
        <p:spPr>
          <a:xfrm>
            <a:off x="365125" y="1538818"/>
            <a:ext cx="8415338" cy="1538883"/>
          </a:xfrm>
        </p:spPr>
        <p:txBody>
          <a:bodyPr/>
          <a:lstStyle/>
          <a:p>
            <a:pPr>
              <a:buClr>
                <a:srgbClr val="007FA9"/>
              </a:buClr>
            </a:pPr>
            <a:r>
              <a:rPr lang="en-US" b="1" dirty="0">
                <a:solidFill>
                  <a:schemeClr val="tx1"/>
                </a:solidFill>
              </a:rPr>
              <a:t>Interface:</a:t>
            </a:r>
            <a:r>
              <a:rPr lang="en-US" dirty="0">
                <a:solidFill>
                  <a:schemeClr val="tx1"/>
                </a:solidFill>
              </a:rPr>
              <a:t> set of methods of a given class</a:t>
            </a:r>
          </a:p>
          <a:p>
            <a:pPr lvl="1">
              <a:buClr>
                <a:srgbClr val="007FA9"/>
              </a:buClr>
            </a:pPr>
            <a:r>
              <a:rPr lang="en-US" dirty="0">
                <a:solidFill>
                  <a:schemeClr val="tx1"/>
                </a:solidFill>
              </a:rPr>
              <a:t>Used to interact with an object</a:t>
            </a:r>
          </a:p>
          <a:p>
            <a:pPr lvl="1">
              <a:buClr>
                <a:srgbClr val="007FA9"/>
              </a:buClr>
            </a:pPr>
            <a:r>
              <a:rPr lang="en-US" dirty="0">
                <a:solidFill>
                  <a:schemeClr val="tx1"/>
                </a:solidFill>
              </a:rPr>
              <a:t>Use docstring mechanism to view an interface</a:t>
            </a:r>
          </a:p>
          <a:p>
            <a:pPr lvl="2">
              <a:buClr>
                <a:srgbClr val="007FA9"/>
              </a:buClr>
            </a:pPr>
            <a:r>
              <a:rPr lang="en-US" b="1" dirty="0">
                <a:solidFill>
                  <a:schemeClr val="tx1"/>
                </a:solidFill>
              </a:rPr>
              <a:t>help(&lt;class name&gt;)</a:t>
            </a:r>
          </a:p>
          <a:p>
            <a:pPr lvl="2">
              <a:buClr>
                <a:srgbClr val="007FA9"/>
              </a:buClr>
            </a:pPr>
            <a:r>
              <a:rPr lang="en-US" b="1" dirty="0">
                <a:solidFill>
                  <a:schemeClr val="tx1"/>
                </a:solidFill>
              </a:rPr>
              <a:t>help(&lt;class name&gt;.&lt;method name</a:t>
            </a:r>
            <a:r>
              <a:rPr lang="en-US" b="1" dirty="0" smtClean="0">
                <a:solidFill>
                  <a:schemeClr val="tx1"/>
                </a:solidFill>
              </a:rPr>
              <a:t>&gt;)</a:t>
            </a:r>
          </a:p>
        </p:txBody>
      </p:sp>
      <p:sp>
        <p:nvSpPr>
          <p:cNvPr id="6" name="Content Placeholder 5"/>
          <p:cNvSpPr>
            <a:spLocks noGrp="1"/>
          </p:cNvSpPr>
          <p:nvPr>
            <p:ph idx="11"/>
          </p:nvPr>
        </p:nvSpPr>
        <p:spPr>
          <a:xfrm>
            <a:off x="389467" y="3311449"/>
            <a:ext cx="8415338" cy="2898101"/>
          </a:xfrm>
        </p:spPr>
        <p:txBody>
          <a:bodyPr/>
          <a:lstStyle/>
          <a:p>
            <a:pPr marL="228600" lvl="1" indent="0">
              <a:buNone/>
            </a:pPr>
            <a:r>
              <a:rPr lang="en-US" b="1" dirty="0">
                <a:solidFill>
                  <a:schemeClr val="tx1"/>
                </a:solidFill>
                <a:cs typeface="Courier New" panose="02070309020205020404" pitchFamily="49" charset="0"/>
              </a:rPr>
              <a:t>def drawSquare(t, x, y, length):</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“““Draws </a:t>
            </a:r>
            <a:r>
              <a:rPr lang="en-US" b="1" dirty="0">
                <a:solidFill>
                  <a:schemeClr val="tx1"/>
                </a:solidFill>
                <a:cs typeface="Courier New" panose="02070309020205020404" pitchFamily="49" charset="0"/>
              </a:rPr>
              <a:t>a square with the given turtle t, an </a:t>
            </a:r>
            <a:r>
              <a:rPr lang="en-US" b="1" dirty="0" smtClean="0">
                <a:solidFill>
                  <a:schemeClr val="tx1"/>
                </a:solidFill>
                <a:cs typeface="Courier New" panose="02070309020205020404" pitchFamily="49" charset="0"/>
              </a:rPr>
              <a:t>upper-left</a:t>
            </a:r>
          </a:p>
          <a:p>
            <a:pPr marL="228600" lvl="1" indent="0">
              <a:spcBef>
                <a:spcPts val="0"/>
              </a:spcBef>
              <a:buNone/>
            </a:pPr>
            <a:r>
              <a:rPr lang="en-US" b="1" dirty="0" smtClean="0">
                <a:solidFill>
                  <a:schemeClr val="tx1"/>
                </a:solidFill>
                <a:cs typeface="Courier New" panose="02070309020205020404" pitchFamily="49" charset="0"/>
              </a:rPr>
              <a:t>	corner point (x, y), and a side's length.”””</a:t>
            </a:r>
          </a:p>
          <a:p>
            <a:pPr marL="228600" lvl="1" indent="0">
              <a:spcBef>
                <a:spcPts val="0"/>
              </a:spcBef>
              <a:buNone/>
            </a:pPr>
            <a:r>
              <a:rPr lang="en-US" b="1" dirty="0">
                <a:solidFill>
                  <a:schemeClr val="tx1"/>
                </a:solidFill>
                <a:cs typeface="Courier New" panose="02070309020205020404" pitchFamily="49" charset="0"/>
              </a:rPr>
              <a:t>	t.up()</a:t>
            </a:r>
          </a:p>
          <a:p>
            <a:pPr marL="228600" lvl="1" indent="0">
              <a:spcBef>
                <a:spcPts val="0"/>
              </a:spcBef>
              <a:buNone/>
            </a:pPr>
            <a:r>
              <a:rPr lang="en-US" b="1" dirty="0">
                <a:solidFill>
                  <a:schemeClr val="tx1"/>
                </a:solidFill>
                <a:cs typeface="Courier New" panose="02070309020205020404" pitchFamily="49" charset="0"/>
              </a:rPr>
              <a:t>	t.goto(x, y)</a:t>
            </a:r>
          </a:p>
          <a:p>
            <a:pPr marL="228600" lvl="1" indent="0">
              <a:spcBef>
                <a:spcPts val="0"/>
              </a:spcBef>
              <a:buNone/>
            </a:pPr>
            <a:r>
              <a:rPr lang="en-US" b="1" dirty="0">
                <a:solidFill>
                  <a:schemeClr val="tx1"/>
                </a:solidFill>
                <a:cs typeface="Courier New" panose="02070309020205020404" pitchFamily="49" charset="0"/>
              </a:rPr>
              <a:t>	t.setheading(270)</a:t>
            </a:r>
          </a:p>
          <a:p>
            <a:pPr marL="228600" lvl="1" indent="0">
              <a:spcBef>
                <a:spcPts val="0"/>
              </a:spcBef>
              <a:buNone/>
            </a:pPr>
            <a:r>
              <a:rPr lang="en-US" b="1" dirty="0">
                <a:solidFill>
                  <a:schemeClr val="tx1"/>
                </a:solidFill>
                <a:cs typeface="Courier New" panose="02070309020205020404" pitchFamily="49" charset="0"/>
              </a:rPr>
              <a:t>	t.down()</a:t>
            </a:r>
          </a:p>
          <a:p>
            <a:pPr marL="228600" lvl="1" indent="0">
              <a:spcBef>
                <a:spcPts val="0"/>
              </a:spcBef>
              <a:buNone/>
            </a:pPr>
            <a:r>
              <a:rPr lang="en-US" b="1" dirty="0">
                <a:solidFill>
                  <a:schemeClr val="tx1"/>
                </a:solidFill>
                <a:cs typeface="Courier New" panose="02070309020205020404" pitchFamily="49" charset="0"/>
              </a:rPr>
              <a:t>	for count in range(4):</a:t>
            </a:r>
          </a:p>
          <a:p>
            <a:pPr marL="228600" lvl="1" indent="0">
              <a:spcBef>
                <a:spcPts val="0"/>
              </a:spcBef>
              <a:buNone/>
            </a:pPr>
            <a:r>
              <a:rPr lang="en-US" b="1" dirty="0">
                <a:solidFill>
                  <a:schemeClr val="tx1"/>
                </a:solidFill>
                <a:cs typeface="Courier New" panose="02070309020205020404" pitchFamily="49" charset="0"/>
              </a:rPr>
              <a:t>	   t.forward(length)</a:t>
            </a:r>
          </a:p>
          <a:p>
            <a:pPr marL="228600" lvl="1" indent="0">
              <a:spcBef>
                <a:spcPts val="0"/>
              </a:spcBef>
              <a:buNone/>
            </a:pPr>
            <a:r>
              <a:rPr lang="en-US" b="1" dirty="0">
                <a:solidFill>
                  <a:schemeClr val="tx1"/>
                </a:solidFill>
                <a:cs typeface="Courier New" panose="02070309020205020404" pitchFamily="49" charset="0"/>
              </a:rPr>
              <a:t>	   t.left(90</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78936446"/>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23209</TotalTime>
  <Words>6113</Words>
  <Application>Microsoft Office PowerPoint</Application>
  <PresentationFormat>On-screen Show (4:3)</PresentationFormat>
  <Paragraphs>611</Paragraphs>
  <Slides>56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4" baseType="lpstr">
      <vt:lpstr>ＭＳ Ｐゴシック</vt:lpstr>
      <vt:lpstr>Arial</vt:lpstr>
      <vt:lpstr>Calibri</vt:lpstr>
      <vt:lpstr>Calibri Light</vt:lpstr>
      <vt:lpstr>Courier New</vt:lpstr>
      <vt:lpstr>Wingdings</vt:lpstr>
      <vt:lpstr>Office Theme</vt:lpstr>
      <vt:lpstr>Equation</vt:lpstr>
      <vt:lpstr>Fundamentals of Python: First Programs  Second Edition</vt:lpstr>
      <vt:lpstr>Objectives (1 of 2)</vt:lpstr>
      <vt:lpstr>Objectives (2 of 2)</vt:lpstr>
      <vt:lpstr>Simple Graphics</vt:lpstr>
      <vt:lpstr>Overview of Turtle Graphics (1 of 2)</vt:lpstr>
      <vt:lpstr>Overview of Turtle Graphics (2 of 2)</vt:lpstr>
      <vt:lpstr>Turtle Operations (1 of 3)</vt:lpstr>
      <vt:lpstr>Turtle Operations (2 of 3)</vt:lpstr>
      <vt:lpstr>Turtle Operations (3 of 3)</vt:lpstr>
      <vt:lpstr>Setting Up a turtle.cfg File and Running I D L E</vt:lpstr>
      <vt:lpstr>Object Instantiation and the Turtle Module (1 of 3)</vt:lpstr>
      <vt:lpstr>Object Instantiation and the Turtle Module (2 of 3)</vt:lpstr>
      <vt:lpstr>Object Instantiation and the Turtle Module (3 of 3)</vt:lpstr>
      <vt:lpstr>Drawing Two-Dimensional Shapes (1 of 3)</vt:lpstr>
      <vt:lpstr>Drawing Two-Dimensional Shapes (2 of 3)</vt:lpstr>
      <vt:lpstr>Drawing Two-Dimensional Shapes (3 of 3)</vt:lpstr>
      <vt:lpstr>Examining an Object’s Attributes</vt:lpstr>
      <vt:lpstr>Manipulating a Turtle’s Screen</vt:lpstr>
      <vt:lpstr>Taking a Random Walk (1 of 2)</vt:lpstr>
      <vt:lpstr>Taking a Random Walk (2 of 2)</vt:lpstr>
      <vt:lpstr>Colors and the R G B System (1 of 2)</vt:lpstr>
      <vt:lpstr>Colors and the R G B System (2 of 2)</vt:lpstr>
      <vt:lpstr>Example: Filling Radial Patterns with Random Colors (1 of 5)</vt:lpstr>
      <vt:lpstr>Example: Filling Radial Patterns with Random Colors (2 of 5)</vt:lpstr>
      <vt:lpstr>Example: Filling Radial Patterns with Random Colors (3 of 5)</vt:lpstr>
      <vt:lpstr>Example: Filling Radial Patterns with Random Colors (4 of 5)</vt:lpstr>
      <vt:lpstr>Example: Filling Radial Patterns with Random Colors (5 of 5)</vt:lpstr>
      <vt:lpstr>Image Processing</vt:lpstr>
      <vt:lpstr>Analog and Digital Information</vt:lpstr>
      <vt:lpstr>Sampling and Digitizing Images</vt:lpstr>
      <vt:lpstr>Image File Formats</vt:lpstr>
      <vt:lpstr>Image-Manipulation Operations</vt:lpstr>
      <vt:lpstr>The Properties of Images</vt:lpstr>
      <vt:lpstr>The images Module (1 of 5)</vt:lpstr>
      <vt:lpstr>The images Module (2 of 5)</vt:lpstr>
      <vt:lpstr>The images Module (3 of 5)</vt:lpstr>
      <vt:lpstr>The images Module (4 of 5)</vt:lpstr>
      <vt:lpstr>The images Module (5 of 5)</vt:lpstr>
      <vt:lpstr>A Loop Pattern for Traversing a Grid (1 of 2)</vt:lpstr>
      <vt:lpstr>A Loop Pattern for Traversing a Grid (2 of 2)</vt:lpstr>
      <vt:lpstr>A Word on Tuples</vt:lpstr>
      <vt:lpstr>Converting an Image to Black and White (1 of 2)</vt:lpstr>
      <vt:lpstr>Converting an Image to Black and White (2 of 2)</vt:lpstr>
      <vt:lpstr>Converting an Image to Grayscale (1 of 3)</vt:lpstr>
      <vt:lpstr>Converting an Image to Grayscale (2 of 3)</vt:lpstr>
      <vt:lpstr>Converting an Image to Grayscale (3 of 3)</vt:lpstr>
      <vt:lpstr>Copying an Image</vt:lpstr>
      <vt:lpstr>Blurring an Image</vt:lpstr>
      <vt:lpstr>Edge Detection (1 of 3)</vt:lpstr>
      <vt:lpstr>Edge Detection (2 of 3)</vt:lpstr>
      <vt:lpstr>Edge Detection (3 of 3)</vt:lpstr>
      <vt:lpstr>Reducing the Image Size (1 of 2)</vt:lpstr>
      <vt:lpstr>Reducing the Image Size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Dasthakeerbasha, A</cp:lastModifiedBy>
  <cp:revision>943</cp:revision>
  <cp:lastPrinted>2010-11-12T17:54:40Z</cp:lastPrinted>
  <dcterms:created xsi:type="dcterms:W3CDTF">2007-02-15T20:50:52Z</dcterms:created>
  <dcterms:modified xsi:type="dcterms:W3CDTF">2017-10-09T14:39:30Z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