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2"/>
  </p:notesMasterIdLst>
  <p:handoutMasterIdLst>
    <p:handoutMasterId r:id="rId63"/>
  </p:handoutMasterIdLst>
  <p:sldIdLst>
    <p:sldId id="256" r:id="rId2"/>
    <p:sldId id="257" r:id="rId3"/>
    <p:sldId id="311" r:id="rId4"/>
    <p:sldId id="310"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07" r:id="rId60"/>
    <p:sldId id="308" r:id="rId6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6408" autoAdjust="0"/>
  </p:normalViewPr>
  <p:slideViewPr>
    <p:cSldViewPr>
      <p:cViewPr varScale="1">
        <p:scale>
          <a:sx n="108" d="100"/>
          <a:sy n="108" d="100"/>
        </p:scale>
        <p:origin x="2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10/10/2017</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59</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60</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1"/>
          </p:nvPr>
        </p:nvSpPr>
        <p:spPr>
          <a:xfrm>
            <a:off x="381000" y="23622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32766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381000" y="41148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381000" y="5029200"/>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54508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1"/>
          </p:nvPr>
        </p:nvSpPr>
        <p:spPr>
          <a:xfrm>
            <a:off x="381000" y="29718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87466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1"/>
          </p:nvPr>
        </p:nvSpPr>
        <p:spPr>
          <a:xfrm>
            <a:off x="381000" y="2438400"/>
            <a:ext cx="8415338" cy="838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3581400"/>
            <a:ext cx="8415338" cy="838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8" name="Picture 17"/>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13507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1"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9" r:id="rId6"/>
    <p:sldLayoutId id="2147483755" r:id="rId7"/>
    <p:sldLayoutId id="2147483756" r:id="rId8"/>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57216"/>
            <a:ext cx="7747000" cy="732508"/>
          </a:xfrm>
        </p:spPr>
        <p:txBody>
          <a:bodyPr/>
          <a:lstStyle/>
          <a:p>
            <a:r>
              <a:rPr lang="en-US" b="1" dirty="0">
                <a:solidFill>
                  <a:srgbClr val="007FA3"/>
                </a:solidFill>
                <a:latin typeface="Arial" panose="020B0604020202020204" pitchFamily="34" charset="0"/>
                <a:cs typeface="Arial" panose="020B0604020202020204" pitchFamily="34" charset="0"/>
              </a:rPr>
              <a:t>Fundamentals of Python: First Programs </a:t>
            </a:r>
            <a:br>
              <a:rPr lang="en-US" b="1" dirty="0">
                <a:solidFill>
                  <a:srgbClr val="007FA3"/>
                </a:solidFill>
                <a:latin typeface="Arial" panose="020B0604020202020204" pitchFamily="34" charset="0"/>
                <a:cs typeface="Arial" panose="020B0604020202020204" pitchFamily="34" charset="0"/>
              </a:rPr>
            </a:br>
            <a:r>
              <a:rPr lang="en-US" b="1" dirty="0">
                <a:solidFill>
                  <a:srgbClr val="007FA3"/>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a:solidFill>
                  <a:schemeClr val="tx1"/>
                </a:solidFill>
                <a:latin typeface="Arial" panose="020B0604020202020204" pitchFamily="34" charset="0"/>
                <a:cs typeface="Arial" panose="020B0604020202020204" pitchFamily="34" charset="0"/>
              </a:rPr>
              <a:t>Chapter 8</a:t>
            </a:r>
          </a:p>
          <a:p>
            <a:pPr marL="0" indent="0" algn="ctr">
              <a:buNone/>
            </a:pPr>
            <a:r>
              <a:rPr lang="en-US" sz="2200" dirty="0">
                <a:solidFill>
                  <a:schemeClr val="tx1"/>
                </a:solidFill>
                <a:latin typeface="Arial" panose="020B0604020202020204" pitchFamily="34" charset="0"/>
                <a:cs typeface="Arial" panose="020B0604020202020204" pitchFamily="34" charset="0"/>
              </a:rPr>
              <a:t>Graphical User Interfaces</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A Simple “Hello World” Program</a:t>
            </a:r>
          </a:p>
        </p:txBody>
      </p:sp>
      <p:sp>
        <p:nvSpPr>
          <p:cNvPr id="3" name="Content Placeholder 2"/>
          <p:cNvSpPr>
            <a:spLocks noGrp="1"/>
          </p:cNvSpPr>
          <p:nvPr>
            <p:ph idx="1"/>
          </p:nvPr>
        </p:nvSpPr>
        <p:spPr>
          <a:xfrm>
            <a:off x="365125" y="1371600"/>
            <a:ext cx="7407275" cy="738664"/>
          </a:xfrm>
        </p:spPr>
        <p:txBody>
          <a:bodyPr/>
          <a:lstStyle/>
          <a:p>
            <a:pPr>
              <a:buClr>
                <a:srgbClr val="007FA9"/>
              </a:buClr>
            </a:pPr>
            <a:r>
              <a:rPr lang="en-US" dirty="0" smtClean="0">
                <a:solidFill>
                  <a:schemeClr val="tx1"/>
                </a:solidFill>
              </a:rPr>
              <a:t>A new window class extends the EasyFrame class</a:t>
            </a:r>
          </a:p>
          <a:p>
            <a:pPr>
              <a:buClr>
                <a:srgbClr val="007FA9"/>
              </a:buClr>
            </a:pPr>
            <a:r>
              <a:rPr lang="en-US" dirty="0" smtClean="0">
                <a:solidFill>
                  <a:schemeClr val="tx1"/>
                </a:solidFill>
              </a:rPr>
              <a:t>The EasyFrame class provides the basic functionality for any window</a:t>
            </a:r>
          </a:p>
        </p:txBody>
      </p:sp>
      <p:sp>
        <p:nvSpPr>
          <p:cNvPr id="8" name="Content Placeholder 7"/>
          <p:cNvSpPr>
            <a:spLocks noGrp="1"/>
          </p:cNvSpPr>
          <p:nvPr>
            <p:ph idx="11"/>
          </p:nvPr>
        </p:nvSpPr>
        <p:spPr>
          <a:xfrm>
            <a:off x="381000" y="2158026"/>
            <a:ext cx="6440647" cy="3947234"/>
          </a:xfrm>
        </p:spPr>
        <p:txBody>
          <a:bodyPr/>
          <a:lstStyle/>
          <a:p>
            <a:pPr marL="228600" lvl="1" indent="0">
              <a:buNone/>
            </a:pP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File: labeldemo.py</a:t>
            </a:r>
          </a:p>
          <a:p>
            <a:pPr marL="228600" lvl="1" indent="0">
              <a:spcBef>
                <a:spcPts val="0"/>
              </a:spcBef>
              <a:buNone/>
            </a:pP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from </a:t>
            </a:r>
            <a:r>
              <a:rPr lang="en-US" b="1" dirty="0" smtClean="0">
                <a:solidFill>
                  <a:schemeClr val="tx1"/>
                </a:solidFill>
                <a:cs typeface="Courier New" panose="02070309020205020404" pitchFamily="49" charset="0"/>
              </a:rPr>
              <a:t>breezy</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python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gui </a:t>
            </a:r>
            <a:r>
              <a:rPr lang="en-US" b="1" dirty="0">
                <a:solidFill>
                  <a:schemeClr val="tx1"/>
                </a:solidFill>
                <a:cs typeface="Courier New" panose="02070309020205020404" pitchFamily="49" charset="0"/>
              </a:rPr>
              <a:t>import EasyFrame</a:t>
            </a:r>
          </a:p>
          <a:p>
            <a:pPr marL="228600" lvl="1" indent="0">
              <a:spcBef>
                <a:spcPts val="0"/>
              </a:spcBef>
              <a:buNone/>
            </a:pPr>
            <a:r>
              <a:rPr lang="en-US" b="1" dirty="0">
                <a:solidFill>
                  <a:schemeClr val="tx1"/>
                </a:solidFill>
                <a:cs typeface="Courier New" panose="02070309020205020404" pitchFamily="49" charset="0"/>
              </a:rPr>
              <a:t>class LabelDemo(EasyFrame):</a:t>
            </a:r>
          </a:p>
          <a:p>
            <a:pPr marL="228600" lvl="1" indent="0">
              <a:spcBef>
                <a:spcPts val="0"/>
              </a:spcBef>
              <a:buNone/>
            </a:pPr>
            <a:r>
              <a:rPr lang="en-US" b="1" dirty="0" smtClean="0">
                <a:solidFill>
                  <a:schemeClr val="tx1"/>
                </a:solidFill>
                <a:cs typeface="Courier New" panose="02070309020205020404" pitchFamily="49" charset="0"/>
              </a:rPr>
              <a:t>	“““Displays a greeting in a window.”””</a:t>
            </a: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“““Sets </a:t>
            </a:r>
            <a:r>
              <a:rPr lang="en-US" b="1" dirty="0">
                <a:solidFill>
                  <a:schemeClr val="tx1"/>
                </a:solidFill>
                <a:cs typeface="Courier New" panose="02070309020205020404" pitchFamily="49" charset="0"/>
              </a:rPr>
              <a:t>up the window and the label</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EasyFrame.__init__(self)</a:t>
            </a:r>
          </a:p>
          <a:p>
            <a:pPr marL="228600" lvl="1" indent="0">
              <a:spcBef>
                <a:spcPts val="0"/>
              </a:spcBef>
              <a:buNone/>
            </a:pPr>
            <a:r>
              <a:rPr lang="en-US" b="1" dirty="0">
                <a:solidFill>
                  <a:schemeClr val="tx1"/>
                </a:solidFill>
                <a:cs typeface="Courier New" panose="02070309020205020404" pitchFamily="49" charset="0"/>
              </a:rPr>
              <a:t>	   self.addLabel(text </a:t>
            </a:r>
            <a:r>
              <a:rPr lang="en-US" b="1" dirty="0" smtClean="0">
                <a:solidFill>
                  <a:schemeClr val="tx1"/>
                </a:solidFill>
                <a:cs typeface="Courier New" panose="02070309020205020404" pitchFamily="49" charset="0"/>
              </a:rPr>
              <a:t>= “Hello </a:t>
            </a:r>
            <a:r>
              <a:rPr lang="en-US" b="1" dirty="0">
                <a:solidFill>
                  <a:schemeClr val="tx1"/>
                </a:solidFill>
                <a:cs typeface="Courier New" panose="02070309020205020404" pitchFamily="49" charset="0"/>
              </a:rPr>
              <a:t>world</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0, </a:t>
            </a:r>
            <a:r>
              <a:rPr lang="en-US" b="1" dirty="0" smtClean="0">
                <a:solidFill>
                  <a:schemeClr val="tx1"/>
                </a:solidFill>
                <a:cs typeface="Courier New" panose="02070309020205020404" pitchFamily="49" charset="0"/>
              </a:rPr>
              <a:t>column </a:t>
            </a:r>
            <a:r>
              <a:rPr lang="en-US" b="1" dirty="0">
                <a:solidFill>
                  <a:schemeClr val="tx1"/>
                </a:solidFill>
                <a:cs typeface="Courier New" panose="02070309020205020404" pitchFamily="49" charset="0"/>
              </a:rPr>
              <a:t>= 0)</a:t>
            </a:r>
          </a:p>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“““Instantiates </a:t>
            </a:r>
            <a:r>
              <a:rPr lang="en-US" b="1" dirty="0">
                <a:solidFill>
                  <a:schemeClr val="tx1"/>
                </a:solidFill>
                <a:cs typeface="Courier New" panose="02070309020205020404" pitchFamily="49" charset="0"/>
              </a:rPr>
              <a:t>and pops up the window</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LabelDemo().mainloop()</a:t>
            </a:r>
          </a:p>
          <a:p>
            <a:pPr marL="228600" lvl="1" indent="0">
              <a:spcBef>
                <a:spcPts val="0"/>
              </a:spcBef>
              <a:buNone/>
            </a:pPr>
            <a:r>
              <a:rPr lang="en-US" b="1" dirty="0">
                <a:solidFill>
                  <a:schemeClr val="tx1"/>
                </a:solidFill>
                <a:cs typeface="Courier New" panose="02070309020205020404" pitchFamily="49" charset="0"/>
              </a:rPr>
              <a:t>if __name__ == </a:t>
            </a:r>
            <a:r>
              <a:rPr lang="en-US" b="1" dirty="0" smtClean="0">
                <a:solidFill>
                  <a:schemeClr val="tx1"/>
                </a:solidFill>
                <a:cs typeface="Courier New" panose="02070309020205020404" pitchFamily="49" charset="0"/>
              </a:rPr>
              <a:t>“__</a:t>
            </a:r>
            <a:r>
              <a:rPr lang="en-US" b="1" dirty="0">
                <a:solidFill>
                  <a:schemeClr val="tx1"/>
                </a:solidFill>
                <a:cs typeface="Courier New" panose="02070309020205020404" pitchFamily="49" charset="0"/>
              </a:rPr>
              <a:t>main</a:t>
            </a:r>
            <a:r>
              <a:rPr lang="en-US" b="1" dirty="0" smtClean="0">
                <a:solidFill>
                  <a:schemeClr val="tx1"/>
                </a:solidFill>
                <a:cs typeface="Courier New" panose="02070309020205020404" pitchFamily="49" charset="0"/>
              </a:rPr>
              <a:t>__”:</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main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pic>
        <p:nvPicPr>
          <p:cNvPr id="5" name="Picture 4" descr="Figure 8-3 Displaying a label with text in a window. The text in the window reads, hello world, exclamation point.&#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382" y="2362200"/>
            <a:ext cx="1665574" cy="1219200"/>
          </a:xfrm>
          <a:prstGeom prst="rect">
            <a:avLst/>
          </a:prstGeom>
        </p:spPr>
      </p:pic>
      <p:sp>
        <p:nvSpPr>
          <p:cNvPr id="6"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7293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A Template for All </a:t>
            </a:r>
            <a:r>
              <a:rPr lang="en-US" sz="2800" b="1" dirty="0" smtClean="0">
                <a:solidFill>
                  <a:srgbClr val="007FA3"/>
                </a:solidFill>
                <a:latin typeface="Arial" panose="020B0604020202020204" pitchFamily="34" charset="0"/>
                <a:cs typeface="Arial" panose="020B0604020202020204" pitchFamily="34" charset="0"/>
              </a:rPr>
              <a:t>G</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U</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I </a:t>
            </a:r>
            <a:r>
              <a:rPr lang="en-US" sz="2800" b="1" dirty="0">
                <a:solidFill>
                  <a:srgbClr val="007FA3"/>
                </a:solidFill>
                <a:latin typeface="Arial" panose="020B0604020202020204" pitchFamily="34" charset="0"/>
                <a:cs typeface="Arial" panose="020B0604020202020204" pitchFamily="34" charset="0"/>
              </a:rPr>
              <a:t>Programs</a:t>
            </a:r>
          </a:p>
        </p:txBody>
      </p:sp>
      <p:sp>
        <p:nvSpPr>
          <p:cNvPr id="3" name="Content Placeholder 2"/>
          <p:cNvSpPr>
            <a:spLocks noGrp="1"/>
          </p:cNvSpPr>
          <p:nvPr>
            <p:ph idx="1"/>
          </p:nvPr>
        </p:nvSpPr>
        <p:spPr>
          <a:xfrm>
            <a:off x="365125" y="1371600"/>
            <a:ext cx="8415338" cy="292388"/>
          </a:xfrm>
        </p:spPr>
        <p:txBody>
          <a:bodyPr/>
          <a:lstStyle/>
          <a:p>
            <a:pPr>
              <a:buClr>
                <a:srgbClr val="007FA9"/>
              </a:buClr>
            </a:pPr>
            <a:r>
              <a:rPr lang="en-US" dirty="0" smtClean="0">
                <a:solidFill>
                  <a:schemeClr val="tx1"/>
                </a:solidFill>
              </a:rPr>
              <a:t>The structure of a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program is always the same, so there is a template:</a:t>
            </a:r>
          </a:p>
        </p:txBody>
      </p:sp>
      <p:sp>
        <p:nvSpPr>
          <p:cNvPr id="6" name="Content Placeholder 5"/>
          <p:cNvSpPr>
            <a:spLocks noGrp="1"/>
          </p:cNvSpPr>
          <p:nvPr>
            <p:ph idx="11"/>
          </p:nvPr>
        </p:nvSpPr>
        <p:spPr>
          <a:xfrm>
            <a:off x="381000" y="1742283"/>
            <a:ext cx="8415338" cy="2371803"/>
          </a:xfrm>
        </p:spPr>
        <p:txBody>
          <a:bodyPr/>
          <a:lstStyle/>
          <a:p>
            <a:pPr marL="228600" lvl="1" indent="0">
              <a:buNone/>
            </a:pPr>
            <a:r>
              <a:rPr lang="en-US" b="1" dirty="0">
                <a:solidFill>
                  <a:schemeClr val="tx1"/>
                </a:solidFill>
                <a:cs typeface="Courier New" panose="02070309020205020404" pitchFamily="49" charset="0"/>
              </a:rPr>
              <a:t>from breezypythongui import EasyFrame</a:t>
            </a:r>
          </a:p>
          <a:p>
            <a:pPr marL="228600" lvl="1" indent="0">
              <a:spcBef>
                <a:spcPts val="0"/>
              </a:spcBef>
              <a:buNone/>
            </a:pPr>
            <a:r>
              <a:rPr lang="en-US" b="1" dirty="0">
                <a:solidFill>
                  <a:schemeClr val="tx1"/>
                </a:solidFill>
                <a:cs typeface="Courier New" panose="02070309020205020404" pitchFamily="49" charset="0"/>
              </a:rPr>
              <a:t>Other imports</a:t>
            </a:r>
          </a:p>
          <a:p>
            <a:pPr marL="228600" lvl="1" indent="0">
              <a:spcBef>
                <a:spcPts val="0"/>
              </a:spcBef>
              <a:buNone/>
            </a:pPr>
            <a:r>
              <a:rPr lang="en-US" b="1" dirty="0">
                <a:solidFill>
                  <a:schemeClr val="tx1"/>
                </a:solidFill>
                <a:cs typeface="Courier New" panose="02070309020205020404" pitchFamily="49" charset="0"/>
              </a:rPr>
              <a:t>class ApplicationName(EasyFrame):</a:t>
            </a:r>
          </a:p>
          <a:p>
            <a:pPr marL="228600" lvl="1" indent="0">
              <a:spcBef>
                <a:spcPts val="0"/>
              </a:spcBef>
              <a:buNone/>
            </a:pPr>
            <a:r>
              <a:rPr lang="en-US" b="1" dirty="0">
                <a:solidFill>
                  <a:schemeClr val="tx1"/>
                </a:solidFill>
                <a:cs typeface="Courier New" panose="02070309020205020404" pitchFamily="49" charset="0"/>
              </a:rPr>
              <a:t>	The __init__ method definition</a:t>
            </a:r>
          </a:p>
          <a:p>
            <a:pPr marL="228600" lvl="1" indent="0">
              <a:spcBef>
                <a:spcPts val="0"/>
              </a:spcBef>
              <a:buNone/>
            </a:pPr>
            <a:r>
              <a:rPr lang="en-US" b="1" dirty="0">
                <a:solidFill>
                  <a:schemeClr val="tx1"/>
                </a:solidFill>
                <a:cs typeface="Courier New" panose="02070309020205020404" pitchFamily="49" charset="0"/>
              </a:rPr>
              <a:t>	Definitions of event handling methods</a:t>
            </a:r>
          </a:p>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a:solidFill>
                  <a:schemeClr val="tx1"/>
                </a:solidFill>
                <a:cs typeface="Courier New" panose="02070309020205020404" pitchFamily="49" charset="0"/>
              </a:rPr>
              <a:t>	ApplicationName().mainloop()</a:t>
            </a:r>
          </a:p>
          <a:p>
            <a:pPr marL="228600" lvl="1" indent="0">
              <a:spcBef>
                <a:spcPts val="0"/>
              </a:spcBef>
              <a:buNone/>
            </a:pPr>
            <a:r>
              <a:rPr lang="en-US" b="1" dirty="0">
                <a:solidFill>
                  <a:schemeClr val="tx1"/>
                </a:solidFill>
                <a:cs typeface="Courier New" panose="02070309020205020404" pitchFamily="49" charset="0"/>
              </a:rPr>
              <a:t>if __name__ == "__main__":</a:t>
            </a:r>
          </a:p>
          <a:p>
            <a:pPr marL="228600" lvl="1" indent="0">
              <a:spcBef>
                <a:spcPts val="0"/>
              </a:spcBef>
              <a:buNone/>
            </a:pPr>
            <a:r>
              <a:rPr lang="en-US" b="1" dirty="0">
                <a:solidFill>
                  <a:schemeClr val="tx1"/>
                </a:solidFill>
                <a:cs typeface="Courier New" panose="02070309020205020404" pitchFamily="49" charset="0"/>
              </a:rPr>
              <a:t>	main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55649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Syntax of Class and Method Definitions</a:t>
            </a:r>
          </a:p>
        </p:txBody>
      </p:sp>
      <p:sp>
        <p:nvSpPr>
          <p:cNvPr id="3" name="Content Placeholder 2"/>
          <p:cNvSpPr>
            <a:spLocks noGrp="1"/>
          </p:cNvSpPr>
          <p:nvPr>
            <p:ph idx="4294967295"/>
          </p:nvPr>
        </p:nvSpPr>
        <p:spPr>
          <a:xfrm>
            <a:off x="365125" y="1538818"/>
            <a:ext cx="8415338" cy="3002360"/>
          </a:xfrm>
        </p:spPr>
        <p:txBody>
          <a:bodyPr/>
          <a:lstStyle/>
          <a:p>
            <a:pPr>
              <a:buClr>
                <a:srgbClr val="007FA9"/>
              </a:buClr>
            </a:pPr>
            <a:r>
              <a:rPr lang="en-US" dirty="0" smtClean="0">
                <a:solidFill>
                  <a:schemeClr val="tx1"/>
                </a:solidFill>
              </a:rPr>
              <a:t>Each definition has a one-line header that begins with a keyword (class or def)</a:t>
            </a:r>
          </a:p>
          <a:p>
            <a:pPr lvl="1">
              <a:buClr>
                <a:srgbClr val="007FA9"/>
              </a:buClr>
            </a:pPr>
            <a:r>
              <a:rPr lang="en-US" dirty="0" smtClean="0">
                <a:solidFill>
                  <a:schemeClr val="tx1"/>
                </a:solidFill>
              </a:rPr>
              <a:t>Followed by a body of code indented one level in the text</a:t>
            </a:r>
          </a:p>
          <a:p>
            <a:pPr>
              <a:buClr>
                <a:srgbClr val="007FA9"/>
              </a:buClr>
            </a:pPr>
            <a:r>
              <a:rPr lang="en-US" dirty="0" smtClean="0">
                <a:solidFill>
                  <a:schemeClr val="tx1"/>
                </a:solidFill>
              </a:rPr>
              <a:t>A class header contains the name of the class followed by a parenthesized list of one or more parent classes</a:t>
            </a:r>
          </a:p>
          <a:p>
            <a:pPr>
              <a:buClr>
                <a:srgbClr val="007FA9"/>
              </a:buClr>
            </a:pPr>
            <a:r>
              <a:rPr lang="en-US" dirty="0" smtClean="0">
                <a:solidFill>
                  <a:schemeClr val="tx1"/>
                </a:solidFill>
              </a:rPr>
              <a:t>The body, nested one tab under the header, consists of one or more method definitions</a:t>
            </a:r>
          </a:p>
          <a:p>
            <a:pPr>
              <a:buClr>
                <a:srgbClr val="007FA9"/>
              </a:buClr>
            </a:pPr>
            <a:r>
              <a:rPr lang="en-US" dirty="0" smtClean="0">
                <a:solidFill>
                  <a:schemeClr val="tx1"/>
                </a:solidFill>
              </a:rPr>
              <a:t>A method header looks like a function header</a:t>
            </a:r>
          </a:p>
          <a:p>
            <a:pPr lvl="1">
              <a:buClr>
                <a:srgbClr val="007FA9"/>
              </a:buClr>
            </a:pPr>
            <a:r>
              <a:rPr lang="en-US" dirty="0" smtClean="0">
                <a:solidFill>
                  <a:schemeClr val="tx1"/>
                </a:solidFill>
              </a:rPr>
              <a:t>But a method always has at least one parameter named </a:t>
            </a:r>
            <a:r>
              <a:rPr lang="en-US" b="1" dirty="0" smtClean="0">
                <a:solidFill>
                  <a:schemeClr val="tx1"/>
                </a:solidFill>
              </a:rPr>
              <a:t>self</a:t>
            </a:r>
            <a:endParaRPr lang="en-US" b="1"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8210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IN" sz="2800" b="1" dirty="0">
                <a:solidFill>
                  <a:srgbClr val="007FA3"/>
                </a:solidFill>
                <a:latin typeface="Arial" panose="020B0604020202020204" pitchFamily="34" charset="0"/>
                <a:cs typeface="Arial" panose="020B0604020202020204" pitchFamily="34" charset="0"/>
              </a:rPr>
              <a:t>Subclassing and Inheritance as Abstraction Mechanisms</a:t>
            </a:r>
            <a:endParaRPr lang="en-US" sz="2800" b="1" dirty="0">
              <a:solidFill>
                <a:srgbClr val="007FA3"/>
              </a:solidFill>
              <a:latin typeface="Arial" panose="020B0604020202020204" pitchFamily="34" charset="0"/>
              <a:cs typeface="Arial" panose="020B0604020202020204" pitchFamily="34" charset="0"/>
            </a:endParaRPr>
          </a:p>
        </p:txBody>
      </p:sp>
      <p:pic>
        <p:nvPicPr>
          <p:cNvPr id="5" name="Picture 4" descr="Figure 8-4 Ay class diagram for the label demo program. The class diagram for the label demo program displays EasyFrame class is the parent of the LabelDemo class, and the Frame class is the parent of the EasyFrame class. This makes the Frame class the ancestor of the LabelDemo cla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903621"/>
            <a:ext cx="5065776" cy="3536175"/>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7923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Windows and Window Components</a:t>
            </a:r>
          </a:p>
        </p:txBody>
      </p:sp>
      <p:sp>
        <p:nvSpPr>
          <p:cNvPr id="3" name="Content Placeholder 2"/>
          <p:cNvSpPr>
            <a:spLocks noGrp="1"/>
          </p:cNvSpPr>
          <p:nvPr>
            <p:ph idx="4294967295"/>
          </p:nvPr>
        </p:nvSpPr>
        <p:spPr>
          <a:xfrm>
            <a:off x="365125" y="1538818"/>
            <a:ext cx="8415338" cy="1758943"/>
          </a:xfrm>
        </p:spPr>
        <p:txBody>
          <a:bodyPr/>
          <a:lstStyle/>
          <a:p>
            <a:pPr>
              <a:buClr>
                <a:srgbClr val="007FA9"/>
              </a:buClr>
            </a:pPr>
            <a:r>
              <a:rPr lang="en-US" dirty="0" smtClean="0">
                <a:solidFill>
                  <a:schemeClr val="tx1"/>
                </a:solidFill>
              </a:rPr>
              <a:t>This section explores the details of windows and window components</a:t>
            </a:r>
          </a:p>
          <a:p>
            <a:pPr>
              <a:buClr>
                <a:srgbClr val="007FA9"/>
              </a:buClr>
            </a:pPr>
            <a:r>
              <a:rPr lang="en-US" dirty="0" smtClean="0">
                <a:solidFill>
                  <a:schemeClr val="tx1"/>
                </a:solidFill>
              </a:rPr>
              <a:t>You will also learn how to:</a:t>
            </a:r>
          </a:p>
          <a:p>
            <a:pPr lvl="1">
              <a:buClr>
                <a:srgbClr val="007FA9"/>
              </a:buClr>
            </a:pPr>
            <a:r>
              <a:rPr lang="en-US" dirty="0" smtClean="0">
                <a:solidFill>
                  <a:schemeClr val="tx1"/>
                </a:solidFill>
              </a:rPr>
              <a:t>Choose appropriate classes of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objects</a:t>
            </a:r>
          </a:p>
          <a:p>
            <a:pPr lvl="1">
              <a:buClr>
                <a:srgbClr val="007FA9"/>
              </a:buClr>
            </a:pPr>
            <a:r>
              <a:rPr lang="en-US" dirty="0" smtClean="0">
                <a:solidFill>
                  <a:schemeClr val="tx1"/>
                </a:solidFill>
              </a:rPr>
              <a:t>Access and modify their attributes</a:t>
            </a:r>
          </a:p>
          <a:p>
            <a:pPr lvl="1">
              <a:buClr>
                <a:srgbClr val="007FA9"/>
              </a:buClr>
            </a:pPr>
            <a:r>
              <a:rPr lang="en-US" dirty="0" smtClean="0">
                <a:solidFill>
                  <a:schemeClr val="tx1"/>
                </a:solidFill>
              </a:rPr>
              <a:t>Organize them to cooperate to perform the task at hand</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3665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Windows and Their Attributes (1 of 2)</a:t>
            </a:r>
          </a:p>
        </p:txBody>
      </p:sp>
      <p:sp>
        <p:nvSpPr>
          <p:cNvPr id="3" name="Content Placeholder 2"/>
          <p:cNvSpPr>
            <a:spLocks noGrp="1"/>
          </p:cNvSpPr>
          <p:nvPr>
            <p:ph idx="1"/>
          </p:nvPr>
        </p:nvSpPr>
        <p:spPr>
          <a:xfrm>
            <a:off x="365125" y="1371600"/>
            <a:ext cx="8415338" cy="2099036"/>
          </a:xfrm>
        </p:spPr>
        <p:txBody>
          <a:bodyPr/>
          <a:lstStyle/>
          <a:p>
            <a:pPr>
              <a:buClr>
                <a:srgbClr val="007FA9"/>
              </a:buClr>
            </a:pPr>
            <a:r>
              <a:rPr lang="en-US" dirty="0" smtClean="0">
                <a:solidFill>
                  <a:schemeClr val="tx1"/>
                </a:solidFill>
              </a:rPr>
              <a:t>Most important attributes:</a:t>
            </a:r>
          </a:p>
          <a:p>
            <a:pPr lvl="1">
              <a:buClr>
                <a:srgbClr val="007FA9"/>
              </a:buClr>
            </a:pPr>
            <a:r>
              <a:rPr lang="en-US" dirty="0" smtClean="0">
                <a:solidFill>
                  <a:schemeClr val="tx1"/>
                </a:solidFill>
              </a:rPr>
              <a:t>Title (an empty string by default)</a:t>
            </a:r>
          </a:p>
          <a:p>
            <a:pPr lvl="1">
              <a:buClr>
                <a:srgbClr val="007FA9"/>
              </a:buClr>
            </a:pPr>
            <a:r>
              <a:rPr lang="en-US" dirty="0" smtClean="0">
                <a:solidFill>
                  <a:schemeClr val="tx1"/>
                </a:solidFill>
              </a:rPr>
              <a:t>Width and height in pixels</a:t>
            </a:r>
          </a:p>
          <a:p>
            <a:pPr lvl="1">
              <a:buClr>
                <a:srgbClr val="007FA9"/>
              </a:buClr>
            </a:pPr>
            <a:r>
              <a:rPr lang="en-US" dirty="0" smtClean="0">
                <a:solidFill>
                  <a:schemeClr val="tx1"/>
                </a:solidFill>
              </a:rPr>
              <a:t>Resizability (true by default)</a:t>
            </a:r>
          </a:p>
          <a:p>
            <a:pPr lvl="1">
              <a:buClr>
                <a:srgbClr val="007FA9"/>
              </a:buClr>
            </a:pPr>
            <a:r>
              <a:rPr lang="en-US" dirty="0" smtClean="0">
                <a:solidFill>
                  <a:schemeClr val="tx1"/>
                </a:solidFill>
              </a:rPr>
              <a:t>Background color (white by default)</a:t>
            </a:r>
          </a:p>
          <a:p>
            <a:pPr>
              <a:buClr>
                <a:srgbClr val="007FA9"/>
              </a:buClr>
            </a:pPr>
            <a:r>
              <a:rPr lang="en-US" dirty="0" smtClean="0">
                <a:solidFill>
                  <a:schemeClr val="tx1"/>
                </a:solidFill>
              </a:rPr>
              <a:t>Example of overriding dimensions and title:</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355362" y="3547930"/>
            <a:ext cx="8415338" cy="529760"/>
          </a:xfrm>
        </p:spPr>
        <p:txBody>
          <a:bodyPr/>
          <a:lstStyle/>
          <a:p>
            <a:pPr marL="228600" lvl="1" indent="0">
              <a:buNone/>
            </a:pPr>
            <a:r>
              <a:rPr lang="en-US" b="1" dirty="0">
                <a:solidFill>
                  <a:schemeClr val="tx1"/>
                </a:solidFill>
                <a:cs typeface="Courier New" panose="02070309020205020404" pitchFamily="49" charset="0"/>
              </a:rPr>
              <a:t>EasyFrame.__init__(self, width = 300, height = 200,</a:t>
            </a:r>
          </a:p>
          <a:p>
            <a:pPr marL="228600" lvl="1" indent="0">
              <a:spcBef>
                <a:spcPts val="0"/>
              </a:spcBef>
              <a:buNone/>
            </a:pPr>
            <a:r>
              <a:rPr lang="en-US" b="1" dirty="0">
                <a:solidFill>
                  <a:schemeClr val="tx1"/>
                </a:solidFill>
                <a:cs typeface="Courier New" panose="02070309020205020404" pitchFamily="49" charset="0"/>
              </a:rPr>
              <a:t>			title = </a:t>
            </a:r>
            <a:r>
              <a:rPr lang="en-US" b="1" dirty="0" smtClean="0">
                <a:solidFill>
                  <a:schemeClr val="tx1"/>
                </a:solidFill>
                <a:cs typeface="Courier New" panose="02070309020205020404" pitchFamily="49" charset="0"/>
              </a:rPr>
              <a:t>“Label Demo”)</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63908" y="4342686"/>
            <a:ext cx="8415338" cy="292388"/>
          </a:xfrm>
        </p:spPr>
        <p:txBody>
          <a:bodyPr/>
          <a:lstStyle/>
          <a:p>
            <a:pPr>
              <a:buClr>
                <a:srgbClr val="007FA9"/>
              </a:buClr>
            </a:pPr>
            <a:r>
              <a:rPr lang="en-US" dirty="0">
                <a:solidFill>
                  <a:schemeClr val="tx1"/>
                </a:solidFill>
                <a:cs typeface="Courier New" panose="02070309020205020404" pitchFamily="49" charset="0"/>
              </a:rPr>
              <a:t>See Table 8-1 for other methods to change a window’s </a:t>
            </a:r>
            <a:r>
              <a:rPr lang="en-US" dirty="0" smtClean="0">
                <a:solidFill>
                  <a:schemeClr val="tx1"/>
                </a:solidFill>
                <a:cs typeface="Courier New" panose="02070309020205020404" pitchFamily="49" charset="0"/>
              </a:rPr>
              <a:t>attributes</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4457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Windows and Their Attributes (2 of 2)</a:t>
            </a:r>
          </a:p>
        </p:txBody>
      </p:sp>
      <p:graphicFrame>
        <p:nvGraphicFramePr>
          <p:cNvPr id="6" name="Table 5"/>
          <p:cNvGraphicFramePr>
            <a:graphicFrameLocks noGrp="1"/>
          </p:cNvGraphicFramePr>
          <p:nvPr>
            <p:extLst>
              <p:ext uri="{D42A27DB-BD31-4B8C-83A1-F6EECF244321}">
                <p14:modId xmlns:p14="http://schemas.microsoft.com/office/powerpoint/2010/main" val="2334081543"/>
              </p:ext>
            </p:extLst>
          </p:nvPr>
        </p:nvGraphicFramePr>
        <p:xfrm>
          <a:off x="1447800" y="2514600"/>
          <a:ext cx="6096000" cy="18542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latin typeface="+mn-lt"/>
                        </a:rPr>
                        <a:t>EasyFrame Method</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mn-lt"/>
                        </a:rPr>
                        <a:t>What It Does</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latin typeface="+mn-lt"/>
                        </a:rPr>
                        <a:t>setBackground(color)</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mn-lt"/>
                        </a:rPr>
                        <a:t>Sets the window’s background color to </a:t>
                      </a:r>
                      <a:r>
                        <a:rPr lang="en-US" sz="1400" b="1" dirty="0" smtClean="0">
                          <a:solidFill>
                            <a:schemeClr val="tx1"/>
                          </a:solidFill>
                          <a:latin typeface="+mn-lt"/>
                          <a:cs typeface="Courier New" panose="02070309020205020404" pitchFamily="49" charset="0"/>
                        </a:rPr>
                        <a:t>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latin typeface="+mn-lt"/>
                        </a:rPr>
                        <a:t>setResizable</a:t>
                      </a:r>
                      <a:r>
                        <a:rPr lang="en-US" sz="1400" baseline="0" dirty="0" smtClean="0">
                          <a:solidFill>
                            <a:schemeClr val="tx1"/>
                          </a:solidFill>
                          <a:latin typeface="+mn-lt"/>
                        </a:rPr>
                        <a:t>(aBoolean)</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mn-lt"/>
                        </a:rPr>
                        <a:t>Makes the window resizable</a:t>
                      </a:r>
                      <a:r>
                        <a:rPr lang="en-US" sz="1400" baseline="0" dirty="0" smtClean="0">
                          <a:solidFill>
                            <a:schemeClr val="tx1"/>
                          </a:solidFill>
                          <a:latin typeface="+mn-lt"/>
                        </a:rPr>
                        <a:t> (</a:t>
                      </a:r>
                      <a:r>
                        <a:rPr lang="en-US" sz="1400" b="1" baseline="0" dirty="0" smtClean="0">
                          <a:solidFill>
                            <a:schemeClr val="tx1"/>
                          </a:solidFill>
                          <a:latin typeface="+mn-lt"/>
                          <a:cs typeface="Courier New" panose="02070309020205020404" pitchFamily="49" charset="0"/>
                        </a:rPr>
                        <a:t>True</a:t>
                      </a:r>
                      <a:r>
                        <a:rPr lang="en-US" sz="1400" baseline="0" dirty="0" smtClean="0">
                          <a:solidFill>
                            <a:schemeClr val="tx1"/>
                          </a:solidFill>
                          <a:latin typeface="+mn-lt"/>
                        </a:rPr>
                        <a:t>) or not (</a:t>
                      </a:r>
                      <a:r>
                        <a:rPr lang="en-US" sz="1400" b="1" baseline="0" dirty="0" smtClean="0">
                          <a:solidFill>
                            <a:schemeClr val="tx1"/>
                          </a:solidFill>
                          <a:latin typeface="+mn-lt"/>
                          <a:cs typeface="Courier New" panose="02070309020205020404" pitchFamily="49" charset="0"/>
                        </a:rPr>
                        <a:t>False</a:t>
                      </a:r>
                      <a:r>
                        <a:rPr lang="en-US" sz="1400" baseline="0" dirty="0" smtClean="0">
                          <a:solidFill>
                            <a:schemeClr val="tx1"/>
                          </a:solidFill>
                          <a:latin typeface="+mn-lt"/>
                        </a:rPr>
                        <a: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latin typeface="+mn-lt"/>
                        </a:rPr>
                        <a:t>setSize(width, height)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mn-lt"/>
                        </a:rPr>
                        <a:t>Sets</a:t>
                      </a:r>
                      <a:r>
                        <a:rPr lang="en-US" sz="1400" baseline="0" dirty="0" smtClean="0">
                          <a:solidFill>
                            <a:schemeClr val="tx1"/>
                          </a:solidFill>
                          <a:latin typeface="+mn-lt"/>
                        </a:rPr>
                        <a:t> the window’s width and height in pixels</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latin typeface="+mn-lt"/>
                        </a:rPr>
                        <a:t>setTitle(title)</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mn-lt"/>
                        </a:rPr>
                        <a:t>Sets the window’s title to </a:t>
                      </a:r>
                      <a:r>
                        <a:rPr lang="en-US" sz="1400" b="1" dirty="0" smtClean="0">
                          <a:solidFill>
                            <a:schemeClr val="tx1"/>
                          </a:solidFill>
                          <a:latin typeface="+mn-lt"/>
                          <a:cs typeface="Courier New" panose="02070309020205020404" pitchFamily="49" charset="0"/>
                        </a:rPr>
                        <a:t>title</a:t>
                      </a:r>
                      <a:endParaRPr lang="en-US" sz="1400"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59109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 Layout (1 of 4)</a:t>
            </a:r>
          </a:p>
        </p:txBody>
      </p:sp>
      <p:sp>
        <p:nvSpPr>
          <p:cNvPr id="3" name="Content Placeholder 2"/>
          <p:cNvSpPr>
            <a:spLocks noGrp="1"/>
          </p:cNvSpPr>
          <p:nvPr>
            <p:ph idx="1"/>
          </p:nvPr>
        </p:nvSpPr>
        <p:spPr>
          <a:xfrm>
            <a:off x="365125" y="1371600"/>
            <a:ext cx="8415338" cy="1341906"/>
          </a:xfrm>
        </p:spPr>
        <p:txBody>
          <a:bodyPr/>
          <a:lstStyle/>
          <a:p>
            <a:pPr>
              <a:buClr>
                <a:srgbClr val="007FA9"/>
              </a:buClr>
            </a:pPr>
            <a:r>
              <a:rPr lang="en-US" dirty="0" smtClean="0">
                <a:solidFill>
                  <a:schemeClr val="tx1"/>
                </a:solidFill>
              </a:rPr>
              <a:t>Window components are laid out in the window’s two-dimensional </a:t>
            </a:r>
            <a:r>
              <a:rPr lang="en-US" b="1" dirty="0" smtClean="0">
                <a:solidFill>
                  <a:schemeClr val="tx1"/>
                </a:solidFill>
              </a:rPr>
              <a:t>grid</a:t>
            </a:r>
          </a:p>
          <a:p>
            <a:pPr lvl="1">
              <a:buClr>
                <a:srgbClr val="007FA9"/>
              </a:buClr>
            </a:pPr>
            <a:r>
              <a:rPr lang="en-US" dirty="0" smtClean="0">
                <a:solidFill>
                  <a:schemeClr val="tx1"/>
                </a:solidFill>
              </a:rPr>
              <a:t>Rows and columns are numbered from the position (0,0) in the upper left corner of the window</a:t>
            </a:r>
          </a:p>
          <a:p>
            <a:pPr>
              <a:buClr>
                <a:srgbClr val="007FA9"/>
              </a:buClr>
            </a:pPr>
            <a:r>
              <a:rPr lang="en-US" dirty="0" smtClean="0">
                <a:solidFill>
                  <a:schemeClr val="tx1"/>
                </a:solidFill>
              </a:rPr>
              <a:t>Example:</a:t>
            </a:r>
          </a:p>
        </p:txBody>
      </p:sp>
      <p:sp>
        <p:nvSpPr>
          <p:cNvPr id="6" name="Content Placeholder 5"/>
          <p:cNvSpPr>
            <a:spLocks noGrp="1"/>
          </p:cNvSpPr>
          <p:nvPr>
            <p:ph idx="11"/>
          </p:nvPr>
        </p:nvSpPr>
        <p:spPr>
          <a:xfrm>
            <a:off x="363908" y="2809428"/>
            <a:ext cx="8415338" cy="2634952"/>
          </a:xfrm>
        </p:spPr>
        <p:txBody>
          <a:bodyPr/>
          <a:lstStyle/>
          <a:p>
            <a:pPr marL="228600" lvl="1" indent="0">
              <a:buNone/>
            </a:pPr>
            <a:r>
              <a:rPr lang="en-US" b="1" dirty="0">
                <a:solidFill>
                  <a:schemeClr val="tx1"/>
                </a:solidFill>
                <a:cs typeface="Courier New" panose="02070309020205020404" pitchFamily="49" charset="0"/>
              </a:rPr>
              <a:t>class LayoutDemo(EasyFrame):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“““Displays </a:t>
            </a:r>
            <a:r>
              <a:rPr lang="en-US" b="1" dirty="0">
                <a:solidFill>
                  <a:schemeClr val="tx1"/>
                </a:solidFill>
                <a:cs typeface="Courier New" panose="02070309020205020404" pitchFamily="49" charset="0"/>
              </a:rPr>
              <a:t>labels in the quadrants</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“““Sets </a:t>
            </a:r>
            <a:r>
              <a:rPr lang="en-US" b="1" dirty="0">
                <a:solidFill>
                  <a:schemeClr val="tx1"/>
                </a:solidFill>
                <a:cs typeface="Courier New" panose="02070309020205020404" pitchFamily="49" charset="0"/>
              </a:rPr>
              <a:t>up the window and the labels</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EasyFrame.__init__(self)</a:t>
            </a:r>
          </a:p>
          <a:p>
            <a:pPr marL="228600" lvl="1" indent="0">
              <a:spcBef>
                <a:spcPts val="0"/>
              </a:spcBef>
              <a:buNone/>
            </a:pPr>
            <a:r>
              <a:rPr lang="en-US" b="1" dirty="0">
                <a:solidFill>
                  <a:schemeClr val="tx1"/>
                </a:solidFill>
                <a:cs typeface="Courier New" panose="02070309020205020404" pitchFamily="49" charset="0"/>
              </a:rPr>
              <a:t>	   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0, 0</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0, column = 0)</a:t>
            </a:r>
          </a:p>
          <a:p>
            <a:pPr marL="228600" lvl="1" indent="0">
              <a:spcBef>
                <a:spcPts val="0"/>
              </a:spcBef>
              <a:buNone/>
            </a:pPr>
            <a:r>
              <a:rPr lang="en-US" b="1" dirty="0">
                <a:solidFill>
                  <a:schemeClr val="tx1"/>
                </a:solidFill>
                <a:cs typeface="Courier New" panose="02070309020205020404" pitchFamily="49" charset="0"/>
              </a:rPr>
              <a:t>	   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0, </a:t>
            </a:r>
            <a:r>
              <a:rPr lang="en-US" b="1" dirty="0" smtClean="0">
                <a:solidFill>
                  <a:schemeClr val="tx1"/>
                </a:solidFill>
                <a:cs typeface="Courier New" panose="02070309020205020404" pitchFamily="49" charset="0"/>
              </a:rPr>
              <a:t>1)”, </a:t>
            </a:r>
            <a:r>
              <a:rPr lang="en-US" b="1" dirty="0">
                <a:solidFill>
                  <a:schemeClr val="tx1"/>
                </a:solidFill>
                <a:cs typeface="Courier New" panose="02070309020205020404" pitchFamily="49" charset="0"/>
              </a:rPr>
              <a:t>row = 0, column = 1)</a:t>
            </a:r>
          </a:p>
          <a:p>
            <a:pPr marL="228600" lvl="1" indent="0">
              <a:spcBef>
                <a:spcPts val="0"/>
              </a:spcBef>
              <a:buNone/>
            </a:pPr>
            <a:r>
              <a:rPr lang="en-US" b="1" dirty="0">
                <a:solidFill>
                  <a:schemeClr val="tx1"/>
                </a:solidFill>
                <a:cs typeface="Courier New" panose="02070309020205020404" pitchFamily="49" charset="0"/>
              </a:rPr>
              <a:t>	   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1, </a:t>
            </a:r>
            <a:r>
              <a:rPr lang="en-US" b="1" dirty="0" smtClean="0">
                <a:solidFill>
                  <a:schemeClr val="tx1"/>
                </a:solidFill>
                <a:cs typeface="Courier New" panose="02070309020205020404" pitchFamily="49" charset="0"/>
              </a:rPr>
              <a:t>0)”, </a:t>
            </a:r>
            <a:r>
              <a:rPr lang="en-US" b="1" dirty="0">
                <a:solidFill>
                  <a:schemeClr val="tx1"/>
                </a:solidFill>
                <a:cs typeface="Courier New" panose="02070309020205020404" pitchFamily="49" charset="0"/>
              </a:rPr>
              <a:t>row = 1, column = 0)</a:t>
            </a:r>
          </a:p>
          <a:p>
            <a:pPr marL="228600" lvl="1" indent="0">
              <a:spcBef>
                <a:spcPts val="0"/>
              </a:spcBef>
              <a:buNone/>
            </a:pPr>
            <a:r>
              <a:rPr lang="en-US" b="1" dirty="0">
                <a:solidFill>
                  <a:schemeClr val="tx1"/>
                </a:solidFill>
                <a:cs typeface="Courier New" panose="02070309020205020404" pitchFamily="49" charset="0"/>
              </a:rPr>
              <a:t>	   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1, 1</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1, column = 1</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0872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 Layout (2 of 4)</a:t>
            </a:r>
          </a:p>
        </p:txBody>
      </p:sp>
      <p:pic>
        <p:nvPicPr>
          <p:cNvPr id="6" name="Picture 5" descr="Figure 8-5 Laying out labels in the window's grid. The layout of the labels in the window grid are arranged in 2 rows and 2 columns, starting from 0. Row 0, column 0: left parenthesis, 0, comma, 0, right parenthesis. Row 0, column 1: left parenthesis, 0, comma, 1, right parenthesis. Row 1, column 0: left parenthesis, 1, comma, 0, right parenthesis. Row 1, column 1: left parenthesis, 1, comma, 1, right parenthesi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286000"/>
            <a:ext cx="3015996" cy="2423059"/>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31914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Window Layout (3 of 4)</a:t>
            </a:r>
          </a:p>
        </p:txBody>
      </p:sp>
      <p:sp>
        <p:nvSpPr>
          <p:cNvPr id="3" name="Content Placeholder 2"/>
          <p:cNvSpPr>
            <a:spLocks noGrp="1"/>
          </p:cNvSpPr>
          <p:nvPr>
            <p:ph idx="1"/>
          </p:nvPr>
        </p:nvSpPr>
        <p:spPr>
          <a:xfrm>
            <a:off x="365125" y="1371600"/>
            <a:ext cx="8415338" cy="1031051"/>
          </a:xfrm>
        </p:spPr>
        <p:txBody>
          <a:bodyPr/>
          <a:lstStyle/>
          <a:p>
            <a:pPr>
              <a:buClr>
                <a:srgbClr val="007FA9"/>
              </a:buClr>
            </a:pPr>
            <a:r>
              <a:rPr lang="en-US" dirty="0" smtClean="0">
                <a:solidFill>
                  <a:schemeClr val="tx1"/>
                </a:solidFill>
              </a:rPr>
              <a:t>Each type of window component has a default alignment</a:t>
            </a:r>
          </a:p>
          <a:p>
            <a:pPr>
              <a:buClr>
                <a:srgbClr val="007FA9"/>
              </a:buClr>
            </a:pPr>
            <a:r>
              <a:rPr lang="en-US" dirty="0" smtClean="0">
                <a:solidFill>
                  <a:schemeClr val="tx1"/>
                </a:solidFill>
              </a:rPr>
              <a:t>Programmers can override the default alignment  by including the </a:t>
            </a:r>
            <a:r>
              <a:rPr lang="en-US" b="1" dirty="0" smtClean="0">
                <a:solidFill>
                  <a:schemeClr val="tx1"/>
                </a:solidFill>
                <a:cs typeface="Courier New" panose="02070309020205020404" pitchFamily="49" charset="0"/>
              </a:rPr>
              <a:t>sticky</a:t>
            </a:r>
            <a:r>
              <a:rPr lang="en-US" dirty="0" smtClean="0">
                <a:solidFill>
                  <a:schemeClr val="tx1"/>
                </a:solidFill>
              </a:rPr>
              <a:t> attribute as a keyword argument:</a:t>
            </a:r>
          </a:p>
        </p:txBody>
      </p:sp>
      <p:sp>
        <p:nvSpPr>
          <p:cNvPr id="6" name="Content Placeholder 5"/>
          <p:cNvSpPr>
            <a:spLocks noGrp="1"/>
          </p:cNvSpPr>
          <p:nvPr>
            <p:ph idx="11"/>
          </p:nvPr>
        </p:nvSpPr>
        <p:spPr>
          <a:xfrm>
            <a:off x="381000" y="2530978"/>
            <a:ext cx="8415338" cy="2108654"/>
          </a:xfrm>
        </p:spPr>
        <p:txBody>
          <a:bodyPr/>
          <a:lstStyle/>
          <a:p>
            <a:pPr marL="228600" lvl="1" indent="0">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0, 0</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0, column = 0,</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0, 1)", row = 0, column = 1,</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1, 0)", row = 1, column = 0,</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1, 1</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1, column = 1,</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8866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7FA3"/>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4294967295"/>
          </p:nvPr>
        </p:nvSpPr>
        <p:spPr>
          <a:xfrm>
            <a:off x="2641600" y="2942670"/>
            <a:ext cx="6172200" cy="2954655"/>
          </a:xfrm>
        </p:spPr>
        <p:txBody>
          <a:bodyPr/>
          <a:lstStyle/>
          <a:p>
            <a:pPr marL="0" indent="0">
              <a:buNone/>
            </a:pPr>
            <a:r>
              <a:rPr lang="en-US" b="1" dirty="0" smtClean="0">
                <a:solidFill>
                  <a:srgbClr val="007FA9"/>
                </a:solidFill>
              </a:rPr>
              <a:t>8.1</a:t>
            </a:r>
            <a:r>
              <a:rPr lang="en-US" dirty="0" smtClean="0">
                <a:solidFill>
                  <a:schemeClr val="tx1"/>
                </a:solidFill>
              </a:rPr>
              <a:t> Design and code a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program</a:t>
            </a:r>
          </a:p>
          <a:p>
            <a:pPr marL="0" indent="0">
              <a:buNone/>
            </a:pPr>
            <a:r>
              <a:rPr lang="en-US" b="1" dirty="0" smtClean="0">
                <a:solidFill>
                  <a:srgbClr val="007FA9"/>
                </a:solidFill>
              </a:rPr>
              <a:t>8.2</a:t>
            </a:r>
            <a:r>
              <a:rPr lang="en-US" dirty="0" smtClean="0">
                <a:solidFill>
                  <a:schemeClr val="tx1"/>
                </a:solidFill>
              </a:rPr>
              <a:t> Define a new class using subclassing and inheritance</a:t>
            </a:r>
          </a:p>
          <a:p>
            <a:pPr marL="0" indent="0">
              <a:buNone/>
            </a:pPr>
            <a:r>
              <a:rPr lang="en-US" b="1" dirty="0" smtClean="0">
                <a:solidFill>
                  <a:srgbClr val="007FA9"/>
                </a:solidFill>
              </a:rPr>
              <a:t>8.3</a:t>
            </a:r>
            <a:r>
              <a:rPr lang="en-US" dirty="0" smtClean="0">
                <a:solidFill>
                  <a:schemeClr val="tx1"/>
                </a:solidFill>
              </a:rPr>
              <a:t> Instantiate </a:t>
            </a:r>
            <a:r>
              <a:rPr lang="en-US" dirty="0">
                <a:solidFill>
                  <a:schemeClr val="tx1"/>
                </a:solidFill>
              </a:rPr>
              <a:t>and lay out different types of window objects, such as labels, entry fields, and command buttons, in a window’s frame</a:t>
            </a:r>
          </a:p>
          <a:p>
            <a:pPr marL="0" indent="0">
              <a:buNone/>
            </a:pPr>
            <a:r>
              <a:rPr lang="en-US" b="1" dirty="0" smtClean="0">
                <a:solidFill>
                  <a:srgbClr val="007FA9"/>
                </a:solidFill>
              </a:rPr>
              <a:t>8.4</a:t>
            </a:r>
            <a:r>
              <a:rPr lang="en-US" dirty="0" smtClean="0">
                <a:solidFill>
                  <a:schemeClr val="tx1"/>
                </a:solidFill>
              </a:rPr>
              <a:t> Define </a:t>
            </a:r>
            <a:r>
              <a:rPr lang="en-US" dirty="0">
                <a:solidFill>
                  <a:schemeClr val="tx1"/>
                </a:solidFill>
              </a:rPr>
              <a:t>methods that handle events associated with window objects</a:t>
            </a:r>
          </a:p>
          <a:p>
            <a:pPr marL="0" indent="0">
              <a:buNone/>
            </a:pPr>
            <a:r>
              <a:rPr lang="en-US" b="1" dirty="0" smtClean="0">
                <a:solidFill>
                  <a:srgbClr val="007FA9"/>
                </a:solidFill>
              </a:rPr>
              <a:t>8.5</a:t>
            </a:r>
            <a:r>
              <a:rPr lang="en-US" dirty="0" smtClean="0">
                <a:solidFill>
                  <a:schemeClr val="tx1"/>
                </a:solidFill>
              </a:rPr>
              <a:t> Organize </a:t>
            </a:r>
            <a:r>
              <a:rPr lang="en-US" dirty="0">
                <a:solidFill>
                  <a:schemeClr val="tx1"/>
                </a:solidFill>
              </a:rPr>
              <a:t>sets of window objects in nested </a:t>
            </a:r>
            <a:r>
              <a:rPr lang="en-US" dirty="0" smtClean="0">
                <a:solidFill>
                  <a:schemeClr val="tx1"/>
                </a:solidFill>
              </a:rPr>
              <a:t>frames</a:t>
            </a:r>
            <a:endParaRPr lang="en-US" dirty="0">
              <a:solidFill>
                <a:schemeClr val="tx1"/>
              </a:solidFill>
            </a:endParaRPr>
          </a:p>
        </p:txBody>
      </p:sp>
      <p:sp>
        <p:nvSpPr>
          <p:cNvPr id="5" name="Footer Placeholder 3"/>
          <p:cNvSpPr>
            <a:spLocks noGrp="1"/>
          </p:cNvSpPr>
          <p:nvPr>
            <p:ph type="ftr" sz="quarter" idx="10"/>
          </p:nvPr>
        </p:nvSpPr>
        <p:spPr>
          <a:xfrm>
            <a:off x="1597682" y="6384865"/>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Window Layout (4 of 4)</a:t>
            </a:r>
          </a:p>
        </p:txBody>
      </p:sp>
      <p:sp>
        <p:nvSpPr>
          <p:cNvPr id="3" name="Content Placeholder 2"/>
          <p:cNvSpPr>
            <a:spLocks noGrp="1"/>
          </p:cNvSpPr>
          <p:nvPr>
            <p:ph idx="1"/>
          </p:nvPr>
        </p:nvSpPr>
        <p:spPr>
          <a:xfrm>
            <a:off x="365125" y="1371600"/>
            <a:ext cx="8415338" cy="1323439"/>
          </a:xfrm>
        </p:spPr>
        <p:txBody>
          <a:bodyPr/>
          <a:lstStyle/>
          <a:p>
            <a:pPr>
              <a:buClr>
                <a:srgbClr val="007FA9"/>
              </a:buClr>
            </a:pPr>
            <a:r>
              <a:rPr lang="en-US" dirty="0" smtClean="0">
                <a:solidFill>
                  <a:schemeClr val="tx1"/>
                </a:solidFill>
              </a:rPr>
              <a:t>An aspect of window layout involves the spanning of a window component across several grid positions</a:t>
            </a:r>
          </a:p>
          <a:p>
            <a:pPr>
              <a:buClr>
                <a:srgbClr val="007FA9"/>
              </a:buClr>
            </a:pPr>
            <a:r>
              <a:rPr lang="en-US" dirty="0" smtClean="0">
                <a:solidFill>
                  <a:schemeClr val="tx1"/>
                </a:solidFill>
                <a:cs typeface="Courier New" panose="02070309020205020404" pitchFamily="49" charset="0"/>
              </a:rPr>
              <a:t>The programmer can force a horizontal and/or vertical spanning of grid positions by supplying the </a:t>
            </a:r>
            <a:r>
              <a:rPr lang="en-US" b="1" dirty="0" smtClean="0">
                <a:solidFill>
                  <a:schemeClr val="tx1"/>
                </a:solidFill>
                <a:cs typeface="Courier New" panose="02070309020205020404" pitchFamily="49" charset="0"/>
              </a:rPr>
              <a:t>rowspan</a:t>
            </a:r>
            <a:r>
              <a:rPr lang="en-US" dirty="0" smtClean="0">
                <a:solidFill>
                  <a:schemeClr val="tx1"/>
                </a:solidFill>
                <a:cs typeface="Courier New" panose="02070309020205020404" pitchFamily="49" charset="0"/>
              </a:rPr>
              <a:t> and </a:t>
            </a:r>
            <a:r>
              <a:rPr lang="en-US" b="1" dirty="0" smtClean="0">
                <a:solidFill>
                  <a:schemeClr val="tx1"/>
                </a:solidFill>
                <a:cs typeface="Courier New" panose="02070309020205020404" pitchFamily="49" charset="0"/>
              </a:rPr>
              <a:t>columnspan</a:t>
            </a:r>
            <a:r>
              <a:rPr lang="en-US" dirty="0" smtClean="0">
                <a:solidFill>
                  <a:schemeClr val="tx1"/>
                </a:solidFill>
                <a:cs typeface="Courier New" panose="02070309020205020404" pitchFamily="49" charset="0"/>
              </a:rPr>
              <a:t> keyword arguments</a:t>
            </a:r>
          </a:p>
        </p:txBody>
      </p:sp>
      <p:sp>
        <p:nvSpPr>
          <p:cNvPr id="7" name="Content Placeholder 6"/>
          <p:cNvSpPr>
            <a:spLocks noGrp="1"/>
          </p:cNvSpPr>
          <p:nvPr>
            <p:ph idx="11"/>
          </p:nvPr>
        </p:nvSpPr>
        <p:spPr>
          <a:xfrm>
            <a:off x="355362" y="2777384"/>
            <a:ext cx="8415338" cy="1582356"/>
          </a:xfrm>
        </p:spPr>
        <p:txBody>
          <a:bodyPr/>
          <a:lstStyle/>
          <a:p>
            <a:pPr marL="228600" lvl="1" indent="0">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0, 0</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0, column = 0,</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0, 1</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0, column = 1,</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self.addLabel(text =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1, 0 and 1</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row = 1, column = 0,</a:t>
            </a:r>
          </a:p>
          <a:p>
            <a:pPr marL="228600" lvl="1" indent="0">
              <a:spcBef>
                <a:spcPts val="0"/>
              </a:spcBef>
              <a:buNone/>
            </a:pPr>
            <a:r>
              <a:rPr lang="en-US" b="1" dirty="0">
                <a:solidFill>
                  <a:schemeClr val="tx1"/>
                </a:solidFill>
                <a:cs typeface="Courier New" panose="02070309020205020404" pitchFamily="49" charset="0"/>
              </a:rPr>
              <a:t>sticky </a:t>
            </a:r>
            <a:r>
              <a:rPr lang="en-US" b="1" dirty="0" smtClean="0">
                <a:solidFill>
                  <a:schemeClr val="tx1"/>
                </a:solidFill>
                <a:cs typeface="Courier New" panose="02070309020205020404" pitchFamily="49" charset="0"/>
              </a:rPr>
              <a:t>= “N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 </a:t>
            </a:r>
            <a:r>
              <a:rPr lang="en-US" b="1" dirty="0">
                <a:solidFill>
                  <a:schemeClr val="tx1"/>
                </a:solidFill>
                <a:cs typeface="Courier New" panose="02070309020205020404" pitchFamily="49" charset="0"/>
              </a:rPr>
              <a:t>columnspan = 2</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pic>
        <p:nvPicPr>
          <p:cNvPr id="5" name="Picture 4" descr="Figure 8-6 Labels with center alignment and a column span of 2.  The layout of the labels in the window grid are arranged in 2 rows and 2 columns, starting from 0. The window grids are outlined with dashed lines. Row 0, column 0: left parenthesis, 0, comma, 0, right parenthesis. Row 0, column 1: left parenthesis, 0, comma, 1, right parenthesis. Row 1, column 0 and column 1: left parenthesis, 1, comma, 0, and 1, right parenthes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324" y="4357521"/>
            <a:ext cx="2634897" cy="1676400"/>
          </a:xfrm>
          <a:prstGeom prst="rect">
            <a:avLst/>
          </a:prstGeom>
        </p:spPr>
      </p:pic>
      <p:sp>
        <p:nvSpPr>
          <p:cNvPr id="6"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12285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Types of Window Components and Their Attributes</a:t>
            </a:r>
          </a:p>
        </p:txBody>
      </p:sp>
      <p:sp>
        <p:nvSpPr>
          <p:cNvPr id="3" name="Content Placeholder 2"/>
          <p:cNvSpPr>
            <a:spLocks noGrp="1"/>
          </p:cNvSpPr>
          <p:nvPr>
            <p:ph idx="1"/>
          </p:nvPr>
        </p:nvSpPr>
        <p:spPr>
          <a:xfrm>
            <a:off x="365125" y="1371600"/>
            <a:ext cx="8415338" cy="1031051"/>
          </a:xfrm>
        </p:spPr>
        <p:txBody>
          <a:bodyPr/>
          <a:lstStyle/>
          <a:p>
            <a:pPr>
              <a:buClr>
                <a:srgbClr val="007FA9"/>
              </a:buClr>
            </a:pPr>
            <a:r>
              <a:rPr lang="en-US" dirty="0">
                <a:solidFill>
                  <a:schemeClr val="tx1"/>
                </a:solidFill>
              </a:rPr>
              <a:t>b</a:t>
            </a:r>
            <a:r>
              <a:rPr lang="en-US" dirty="0" smtClean="0">
                <a:solidFill>
                  <a:schemeClr val="tx1"/>
                </a:solidFill>
              </a:rPr>
              <a:t>reezy</a:t>
            </a:r>
            <a:r>
              <a:rPr lang="en-US" sz="100" dirty="0" smtClean="0">
                <a:solidFill>
                  <a:schemeClr val="tx1"/>
                </a:solidFill>
              </a:rPr>
              <a:t> </a:t>
            </a:r>
            <a:r>
              <a:rPr lang="en-US" dirty="0" smtClean="0">
                <a:solidFill>
                  <a:schemeClr val="tx1"/>
                </a:solidFill>
              </a:rPr>
              <a:t>python</a:t>
            </a:r>
            <a:r>
              <a:rPr lang="en-US" sz="100" dirty="0" smtClean="0">
                <a:solidFill>
                  <a:schemeClr val="tx1"/>
                </a:solidFill>
              </a:rPr>
              <a:t> </a:t>
            </a:r>
            <a:r>
              <a:rPr lang="en-US" dirty="0" smtClean="0">
                <a:solidFill>
                  <a:schemeClr val="tx1"/>
                </a:solidFill>
              </a:rPr>
              <a:t>gui includes methods for adding each type of window component to a window</a:t>
            </a:r>
          </a:p>
          <a:p>
            <a:pPr>
              <a:buClr>
                <a:srgbClr val="007FA9"/>
              </a:buClr>
            </a:pPr>
            <a:r>
              <a:rPr lang="en-US" dirty="0" smtClean="0">
                <a:solidFill>
                  <a:schemeClr val="tx1"/>
                </a:solidFill>
              </a:rPr>
              <a:t>Each method uses the form:</a:t>
            </a:r>
          </a:p>
        </p:txBody>
      </p:sp>
      <p:sp>
        <p:nvSpPr>
          <p:cNvPr id="6" name="Content Placeholder 5"/>
          <p:cNvSpPr>
            <a:spLocks noGrp="1"/>
          </p:cNvSpPr>
          <p:nvPr>
            <p:ph idx="11"/>
          </p:nvPr>
        </p:nvSpPr>
        <p:spPr>
          <a:xfrm>
            <a:off x="609600" y="2446946"/>
            <a:ext cx="3886200" cy="263149"/>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self.addComponentType(&lt;arguments</a:t>
            </a:r>
            <a:r>
              <a:rPr lang="en-US" b="1" dirty="0" smtClean="0">
                <a:solidFill>
                  <a:schemeClr val="tx1"/>
                </a:solidFill>
                <a:cs typeface="Courier New" panose="02070309020205020404" pitchFamily="49" charset="0"/>
              </a:rPr>
              <a:t>&gt;)</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72454" y="2960526"/>
            <a:ext cx="8415338" cy="2179058"/>
          </a:xfrm>
        </p:spPr>
        <p:txBody>
          <a:bodyPr/>
          <a:lstStyle/>
          <a:p>
            <a:pPr>
              <a:buClr>
                <a:srgbClr val="007FA9"/>
              </a:buClr>
            </a:pPr>
            <a:r>
              <a:rPr lang="en-US" dirty="0">
                <a:solidFill>
                  <a:schemeClr val="tx1"/>
                </a:solidFill>
              </a:rPr>
              <a:t>When this method is called, breezy</a:t>
            </a:r>
            <a:r>
              <a:rPr lang="en-US" sz="100" dirty="0">
                <a:solidFill>
                  <a:schemeClr val="tx1"/>
                </a:solidFill>
              </a:rPr>
              <a:t> </a:t>
            </a:r>
            <a:r>
              <a:rPr lang="en-US" dirty="0">
                <a:solidFill>
                  <a:schemeClr val="tx1"/>
                </a:solidFill>
              </a:rPr>
              <a:t>python</a:t>
            </a:r>
            <a:r>
              <a:rPr lang="en-US" sz="100" dirty="0">
                <a:solidFill>
                  <a:schemeClr val="tx1"/>
                </a:solidFill>
              </a:rPr>
              <a:t> </a:t>
            </a:r>
            <a:r>
              <a:rPr lang="en-US" dirty="0">
                <a:solidFill>
                  <a:schemeClr val="tx1"/>
                </a:solidFill>
              </a:rPr>
              <a:t>gui</a:t>
            </a:r>
          </a:p>
          <a:p>
            <a:pPr lvl="1">
              <a:buClr>
                <a:srgbClr val="007FA9"/>
              </a:buClr>
            </a:pPr>
            <a:r>
              <a:rPr lang="en-US" dirty="0">
                <a:solidFill>
                  <a:schemeClr val="tx1"/>
                </a:solidFill>
              </a:rPr>
              <a:t>Creates an instance of the requested type of window component</a:t>
            </a:r>
          </a:p>
          <a:p>
            <a:pPr lvl="1">
              <a:buClr>
                <a:srgbClr val="007FA9"/>
              </a:buClr>
            </a:pPr>
            <a:r>
              <a:rPr lang="en-US" dirty="0">
                <a:solidFill>
                  <a:schemeClr val="tx1"/>
                </a:solidFill>
              </a:rPr>
              <a:t>Initializes the component’s attributes with default values or any values provided by the programmer</a:t>
            </a:r>
          </a:p>
          <a:p>
            <a:pPr lvl="1">
              <a:buClr>
                <a:srgbClr val="007FA9"/>
              </a:buClr>
            </a:pPr>
            <a:r>
              <a:rPr lang="en-US" dirty="0">
                <a:solidFill>
                  <a:schemeClr val="tx1"/>
                </a:solidFill>
              </a:rPr>
              <a:t>Places the component in its grid position (the row and column are required arguments)</a:t>
            </a:r>
          </a:p>
          <a:p>
            <a:pPr lvl="1">
              <a:buClr>
                <a:srgbClr val="007FA9"/>
              </a:buClr>
            </a:pPr>
            <a:r>
              <a:rPr lang="en-US" dirty="0">
                <a:solidFill>
                  <a:schemeClr val="tx1"/>
                </a:solidFill>
              </a:rPr>
              <a:t>Returns a reference to the </a:t>
            </a:r>
            <a:r>
              <a:rPr lang="en-US" dirty="0" smtClean="0">
                <a:solidFill>
                  <a:schemeClr val="tx1"/>
                </a:solidFill>
              </a:rPr>
              <a:t>component</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7919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Displaying Images (1 of 3)</a:t>
            </a:r>
          </a:p>
        </p:txBody>
      </p:sp>
      <p:sp>
        <p:nvSpPr>
          <p:cNvPr id="3" name="Content Placeholder 2"/>
          <p:cNvSpPr>
            <a:spLocks noGrp="1"/>
          </p:cNvSpPr>
          <p:nvPr>
            <p:ph idx="1"/>
          </p:nvPr>
        </p:nvSpPr>
        <p:spPr>
          <a:xfrm>
            <a:off x="365125" y="1371600"/>
            <a:ext cx="8415338" cy="1945148"/>
          </a:xfrm>
        </p:spPr>
        <p:txBody>
          <a:bodyPr/>
          <a:lstStyle/>
          <a:p>
            <a:pPr>
              <a:buClr>
                <a:srgbClr val="007FA9"/>
              </a:buClr>
            </a:pPr>
            <a:r>
              <a:rPr lang="en-US" dirty="0" smtClean="0">
                <a:solidFill>
                  <a:schemeClr val="tx1"/>
                </a:solidFill>
              </a:rPr>
              <a:t>The image label is first added to the window with an empty string</a:t>
            </a:r>
          </a:p>
          <a:p>
            <a:pPr lvl="1">
              <a:buClr>
                <a:srgbClr val="007FA9"/>
              </a:buClr>
            </a:pPr>
            <a:r>
              <a:rPr lang="en-US" dirty="0" smtClean="0">
                <a:solidFill>
                  <a:schemeClr val="tx1"/>
                </a:solidFill>
              </a:rPr>
              <a:t>Program then creates a </a:t>
            </a:r>
            <a:r>
              <a:rPr lang="en-US" b="1" dirty="0" smtClean="0">
                <a:solidFill>
                  <a:schemeClr val="tx1"/>
                </a:solidFill>
                <a:cs typeface="Courier New" panose="02070309020205020404" pitchFamily="49" charset="0"/>
              </a:rPr>
              <a:t>PhotoImage</a:t>
            </a:r>
            <a:r>
              <a:rPr lang="en-US" dirty="0" smtClean="0">
                <a:solidFill>
                  <a:schemeClr val="tx1"/>
                </a:solidFill>
              </a:rPr>
              <a:t> object from an image file and sets the </a:t>
            </a:r>
            <a:r>
              <a:rPr lang="en-US" b="1" dirty="0" smtClean="0">
                <a:solidFill>
                  <a:schemeClr val="tx1"/>
                </a:solidFill>
                <a:cs typeface="Courier New" panose="02070309020205020404" pitchFamily="49" charset="0"/>
              </a:rPr>
              <a:t>image</a:t>
            </a:r>
            <a:r>
              <a:rPr lang="en-US" dirty="0" smtClean="0">
                <a:solidFill>
                  <a:schemeClr val="tx1"/>
                </a:solidFill>
              </a:rPr>
              <a:t> attribute of the image label to this object</a:t>
            </a:r>
          </a:p>
          <a:p>
            <a:pPr lvl="1">
              <a:buClr>
                <a:srgbClr val="007FA9"/>
              </a:buClr>
            </a:pPr>
            <a:r>
              <a:rPr lang="en-US" dirty="0" smtClean="0">
                <a:solidFill>
                  <a:schemeClr val="tx1"/>
                </a:solidFill>
              </a:rPr>
              <a:t>The program creates a Font object with a non-standard font and resets the text label’s font and foreground attributes to obtain the caption shown in Figure 8-7</a:t>
            </a:r>
          </a:p>
          <a:p>
            <a:pPr>
              <a:buClr>
                <a:srgbClr val="007FA9"/>
              </a:buClr>
            </a:pPr>
            <a:r>
              <a:rPr lang="en-US" dirty="0" smtClean="0">
                <a:solidFill>
                  <a:schemeClr val="tx1"/>
                </a:solidFill>
              </a:rPr>
              <a:t>Code:</a:t>
            </a:r>
          </a:p>
        </p:txBody>
      </p:sp>
      <p:sp>
        <p:nvSpPr>
          <p:cNvPr id="6" name="Content Placeholder 5"/>
          <p:cNvSpPr>
            <a:spLocks noGrp="1"/>
          </p:cNvSpPr>
          <p:nvPr>
            <p:ph idx="11"/>
          </p:nvPr>
        </p:nvSpPr>
        <p:spPr>
          <a:xfrm>
            <a:off x="381000" y="3422285"/>
            <a:ext cx="8415338" cy="1319207"/>
          </a:xfrm>
        </p:spPr>
        <p:txBody>
          <a:bodyPr/>
          <a:lstStyle/>
          <a:p>
            <a:pPr marL="228600" lvl="1" indent="0">
              <a:buNone/>
            </a:pPr>
            <a:r>
              <a:rPr lang="en-US" b="1" dirty="0">
                <a:solidFill>
                  <a:schemeClr val="tx1"/>
                </a:solidFill>
                <a:cs typeface="Courier New" panose="02070309020205020404" pitchFamily="49" charset="0"/>
              </a:rPr>
              <a:t>from breezypythongui import EasyFrame</a:t>
            </a:r>
          </a:p>
          <a:p>
            <a:pPr marL="228600" lvl="1" indent="0">
              <a:spcBef>
                <a:spcPts val="0"/>
              </a:spcBef>
              <a:buNone/>
            </a:pPr>
            <a:r>
              <a:rPr lang="en-US" b="1" dirty="0">
                <a:solidFill>
                  <a:schemeClr val="tx1"/>
                </a:solidFill>
                <a:cs typeface="Courier New" panose="02070309020205020404" pitchFamily="49" charset="0"/>
              </a:rPr>
              <a:t>from tkinter import PhotoImage</a:t>
            </a:r>
          </a:p>
          <a:p>
            <a:pPr marL="228600" lvl="1" indent="0">
              <a:spcBef>
                <a:spcPts val="0"/>
              </a:spcBef>
              <a:buNone/>
            </a:pPr>
            <a:r>
              <a:rPr lang="en-US" b="1" dirty="0">
                <a:solidFill>
                  <a:schemeClr val="tx1"/>
                </a:solidFill>
                <a:cs typeface="Courier New" panose="02070309020205020404" pitchFamily="49" charset="0"/>
              </a:rPr>
              <a:t>from tkinter.font import Font</a:t>
            </a:r>
          </a:p>
          <a:p>
            <a:pPr marL="228600" lvl="1" indent="0">
              <a:spcBef>
                <a:spcPts val="0"/>
              </a:spcBef>
              <a:buNone/>
            </a:pPr>
            <a:r>
              <a:rPr lang="en-US" b="1" dirty="0">
                <a:solidFill>
                  <a:schemeClr val="tx1"/>
                </a:solidFill>
                <a:cs typeface="Courier New" panose="02070309020205020404" pitchFamily="49" charset="0"/>
              </a:rPr>
              <a:t>class ImageDemo(EasyFrame):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“““Displays </a:t>
            </a:r>
            <a:r>
              <a:rPr lang="en-US" b="1" dirty="0">
                <a:solidFill>
                  <a:schemeClr val="tx1"/>
                </a:solidFill>
                <a:cs typeface="Courier New" panose="02070309020205020404" pitchFamily="49" charset="0"/>
              </a:rPr>
              <a:t>an image and a caption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0820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Displaying Images (2 of 3)</a:t>
            </a:r>
          </a:p>
        </p:txBody>
      </p:sp>
      <p:sp>
        <p:nvSpPr>
          <p:cNvPr id="3" name="Content Placeholder 2"/>
          <p:cNvSpPr>
            <a:spLocks noGrp="1"/>
          </p:cNvSpPr>
          <p:nvPr>
            <p:ph idx="1"/>
          </p:nvPr>
        </p:nvSpPr>
        <p:spPr>
          <a:xfrm>
            <a:off x="382217" y="1132312"/>
            <a:ext cx="8415338" cy="292388"/>
          </a:xfrm>
        </p:spPr>
        <p:txBody>
          <a:bodyPr/>
          <a:lstStyle/>
          <a:p>
            <a:pPr>
              <a:buClr>
                <a:srgbClr val="007FA9"/>
              </a:buClr>
            </a:pPr>
            <a:r>
              <a:rPr lang="en-US" dirty="0" smtClean="0">
                <a:solidFill>
                  <a:schemeClr val="tx1"/>
                </a:solidFill>
              </a:rPr>
              <a:t>Code (continued):</a:t>
            </a:r>
            <a:r>
              <a:rPr lang="en-US" sz="1600" dirty="0" smtClean="0">
                <a:solidFill>
                  <a:schemeClr val="tx1"/>
                </a:solidFill>
                <a:cs typeface="Courier New" panose="02070309020205020404" pitchFamily="49" charset="0"/>
              </a:rPr>
              <a:t>   </a:t>
            </a:r>
            <a:endParaRPr lang="en-US" sz="1600"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81000" y="1463140"/>
            <a:ext cx="8415338" cy="4681282"/>
          </a:xfrm>
        </p:spPr>
        <p:txBody>
          <a:bodyPr/>
          <a:lstStyle/>
          <a:p>
            <a:pPr marL="228600" lvl="1" indent="0">
              <a:spcBef>
                <a:spcPts val="0"/>
              </a:spcBef>
              <a:buNone/>
            </a:pPr>
            <a:r>
              <a:rPr lang="en-US" sz="1600" b="1" dirty="0">
                <a:solidFill>
                  <a:schemeClr val="tx1"/>
                </a:solidFill>
                <a:cs typeface="Courier New" panose="02070309020205020404" pitchFamily="49" charset="0"/>
              </a:rPr>
              <a:t>def __init__(self):</a:t>
            </a: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“““Sets </a:t>
            </a:r>
            <a:r>
              <a:rPr lang="en-US" sz="1600" b="1" dirty="0">
                <a:solidFill>
                  <a:schemeClr val="tx1"/>
                </a:solidFill>
                <a:cs typeface="Courier New" panose="02070309020205020404" pitchFamily="49" charset="0"/>
              </a:rPr>
              <a:t>up the window and the widgets</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EasyFrame.__init__(self, title = </a:t>
            </a:r>
            <a:r>
              <a:rPr lang="en-US" sz="1600" b="1" dirty="0" smtClean="0">
                <a:solidFill>
                  <a:schemeClr val="tx1"/>
                </a:solidFill>
                <a:cs typeface="Courier New" panose="02070309020205020404" pitchFamily="49" charset="0"/>
              </a:rPr>
              <a:t>“Image Demo”)</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self.setResizable(False);</a:t>
            </a:r>
          </a:p>
          <a:p>
            <a:pPr marL="228600" lvl="1" indent="0">
              <a:spcBef>
                <a:spcPts val="0"/>
              </a:spcBef>
              <a:buNone/>
            </a:pPr>
            <a:r>
              <a:rPr lang="en-US" sz="1600" b="1" dirty="0">
                <a:solidFill>
                  <a:schemeClr val="tx1"/>
                </a:solidFill>
                <a:cs typeface="Courier New" panose="02070309020205020404" pitchFamily="49" charset="0"/>
              </a:rPr>
              <a:t>	   imageLabel = self.addLabel(text = </a:t>
            </a:r>
            <a:r>
              <a:rPr lang="en-US" sz="1600" b="1" dirty="0" smtClean="0">
                <a:solidFill>
                  <a:schemeClr val="tx1"/>
                </a:solidFill>
                <a:cs typeface="Courier New" panose="02070309020205020404" pitchFamily="49" charset="0"/>
              </a:rPr>
              <a:t>“ ”,</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row = 0, column = 0,</a:t>
            </a:r>
          </a:p>
          <a:p>
            <a:pPr marL="228600" lvl="1" indent="0">
              <a:spcBef>
                <a:spcPts val="0"/>
              </a:spcBef>
              <a:buNone/>
            </a:pPr>
            <a:r>
              <a:rPr lang="en-US" sz="1600" b="1" dirty="0">
                <a:solidFill>
                  <a:schemeClr val="tx1"/>
                </a:solidFill>
                <a:cs typeface="Courier New" panose="02070309020205020404" pitchFamily="49" charset="0"/>
              </a:rPr>
              <a:t>				sticky = </a:t>
            </a:r>
            <a:r>
              <a:rPr lang="en-US" sz="1600"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W”)</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textLabel = self.addLabel(text = </a:t>
            </a:r>
            <a:r>
              <a:rPr lang="en-US" sz="1600" b="1" dirty="0" smtClean="0">
                <a:solidFill>
                  <a:schemeClr val="tx1"/>
                </a:solidFill>
                <a:cs typeface="Courier New" panose="02070309020205020404" pitchFamily="49" charset="0"/>
              </a:rPr>
              <a:t>“Smokey </a:t>
            </a:r>
            <a:r>
              <a:rPr lang="en-US" sz="1600" b="1" dirty="0">
                <a:solidFill>
                  <a:schemeClr val="tx1"/>
                </a:solidFill>
                <a:cs typeface="Courier New" panose="02070309020205020404" pitchFamily="49" charset="0"/>
              </a:rPr>
              <a:t>the </a:t>
            </a:r>
            <a:r>
              <a:rPr lang="en-US" sz="1600" b="1" dirty="0" smtClean="0">
                <a:solidFill>
                  <a:schemeClr val="tx1"/>
                </a:solidFill>
                <a:cs typeface="Courier New" panose="02070309020205020404" pitchFamily="49" charset="0"/>
              </a:rPr>
              <a:t>cat”,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row = 1, column = 0,</a:t>
            </a:r>
          </a:p>
          <a:p>
            <a:pPr marL="228600" lvl="1" indent="0">
              <a:spcBef>
                <a:spcPts val="0"/>
              </a:spcBef>
              <a:buNone/>
            </a:pPr>
            <a:r>
              <a:rPr lang="en-US" sz="1600" b="1" dirty="0">
                <a:solidFill>
                  <a:schemeClr val="tx1"/>
                </a:solidFill>
                <a:cs typeface="Courier New" panose="02070309020205020404" pitchFamily="49" charset="0"/>
              </a:rPr>
              <a:t>				sticky = </a:t>
            </a:r>
            <a:r>
              <a:rPr lang="en-US" sz="1600"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W”)</a:t>
            </a:r>
            <a:endParaRPr lang="en-US" sz="1600" b="1" dirty="0">
              <a:solidFill>
                <a:schemeClr val="tx1"/>
              </a:solidFill>
              <a:cs typeface="Courier New" panose="02070309020205020404" pitchFamily="49" charset="0"/>
            </a:endParaRP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Load the image and associate it with the image label.</a:t>
            </a:r>
          </a:p>
          <a:p>
            <a:pPr marL="228600" lvl="1" indent="0">
              <a:spcBef>
                <a:spcPts val="0"/>
              </a:spcBef>
              <a:buNone/>
            </a:pPr>
            <a:r>
              <a:rPr lang="en-US" sz="1600" b="1" dirty="0">
                <a:solidFill>
                  <a:schemeClr val="tx1"/>
                </a:solidFill>
                <a:cs typeface="Courier New" panose="02070309020205020404" pitchFamily="49" charset="0"/>
              </a:rPr>
              <a:t>self.image = PhotoImage(file = </a:t>
            </a:r>
            <a:r>
              <a:rPr lang="en-US" sz="1600" b="1" dirty="0" smtClean="0">
                <a:solidFill>
                  <a:schemeClr val="tx1"/>
                </a:solidFill>
                <a:cs typeface="Courier New" panose="02070309020205020404" pitchFamily="49" charset="0"/>
              </a:rPr>
              <a:t>“smokey.gif”)</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imageLabel</a:t>
            </a:r>
            <a:r>
              <a:rPr lang="en-US" sz="1600" b="1" dirty="0" smtClean="0">
                <a:solidFill>
                  <a:schemeClr val="tx1"/>
                </a:solidFill>
                <a:cs typeface="Courier New" panose="02070309020205020404" pitchFamily="49" charset="0"/>
              </a:rPr>
              <a:t>[“image”] </a:t>
            </a:r>
            <a:r>
              <a:rPr lang="en-US" sz="1600" b="1" dirty="0">
                <a:solidFill>
                  <a:schemeClr val="tx1"/>
                </a:solidFill>
                <a:cs typeface="Courier New" panose="02070309020205020404" pitchFamily="49" charset="0"/>
              </a:rPr>
              <a:t>= self.image</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Set the font and color of the caption.</a:t>
            </a:r>
          </a:p>
          <a:p>
            <a:pPr marL="228600" lvl="1" indent="0">
              <a:spcBef>
                <a:spcPts val="0"/>
              </a:spcBef>
              <a:buNone/>
            </a:pPr>
            <a:r>
              <a:rPr lang="fr-FR" sz="1600" b="1" dirty="0">
                <a:solidFill>
                  <a:schemeClr val="tx1"/>
                </a:solidFill>
                <a:cs typeface="Courier New" panose="02070309020205020404" pitchFamily="49" charset="0"/>
              </a:rPr>
              <a:t>font = Font(family = </a:t>
            </a:r>
            <a:r>
              <a:rPr lang="en-US" sz="1600" b="1" dirty="0">
                <a:solidFill>
                  <a:schemeClr val="tx1"/>
                </a:solidFill>
                <a:cs typeface="Courier New" panose="02070309020205020404" pitchFamily="49" charset="0"/>
              </a:rPr>
              <a:t>“</a:t>
            </a:r>
            <a:r>
              <a:rPr lang="fr-FR" sz="1600" b="1" dirty="0" smtClean="0">
                <a:solidFill>
                  <a:schemeClr val="tx1"/>
                </a:solidFill>
                <a:cs typeface="Courier New" panose="02070309020205020404" pitchFamily="49" charset="0"/>
              </a:rPr>
              <a:t>Verdana</a:t>
            </a:r>
            <a:r>
              <a:rPr lang="en-US" sz="1600" b="1" dirty="0" smtClean="0">
                <a:solidFill>
                  <a:schemeClr val="tx1"/>
                </a:solidFill>
                <a:cs typeface="Courier New" panose="02070309020205020404" pitchFamily="49" charset="0"/>
              </a:rPr>
              <a:t>”</a:t>
            </a:r>
            <a:r>
              <a:rPr lang="fr-FR" sz="1600" b="1" dirty="0" smtClean="0">
                <a:solidFill>
                  <a:schemeClr val="tx1"/>
                </a:solidFill>
                <a:cs typeface="Courier New" panose="02070309020205020404" pitchFamily="49" charset="0"/>
              </a:rPr>
              <a:t>, </a:t>
            </a:r>
            <a:r>
              <a:rPr lang="fr-FR" sz="1600" b="1" dirty="0">
                <a:solidFill>
                  <a:schemeClr val="tx1"/>
                </a:solidFill>
                <a:cs typeface="Courier New" panose="02070309020205020404" pitchFamily="49" charset="0"/>
              </a:rPr>
              <a:t>size = 20,</a:t>
            </a:r>
          </a:p>
          <a:p>
            <a:pPr marL="228600" lvl="1" indent="0">
              <a:spcBef>
                <a:spcPts val="0"/>
              </a:spcBef>
              <a:buNone/>
            </a:pPr>
            <a:r>
              <a:rPr lang="en-US" sz="1600" b="1" dirty="0">
                <a:solidFill>
                  <a:schemeClr val="tx1"/>
                </a:solidFill>
                <a:cs typeface="Courier New" panose="02070309020205020404" pitchFamily="49" charset="0"/>
              </a:rPr>
              <a:t>		slant = “</a:t>
            </a:r>
            <a:r>
              <a:rPr lang="en-US" sz="1600" b="1" dirty="0" smtClean="0">
                <a:solidFill>
                  <a:schemeClr val="tx1"/>
                </a:solidFill>
                <a:cs typeface="Courier New" panose="02070309020205020404" pitchFamily="49" charset="0"/>
              </a:rPr>
              <a:t>italic”)</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textLabel["</a:t>
            </a:r>
            <a:r>
              <a:rPr lang="en-US" sz="1600" b="1" dirty="0" smtClean="0">
                <a:solidFill>
                  <a:schemeClr val="tx1"/>
                </a:solidFill>
                <a:cs typeface="Courier New" panose="02070309020205020404" pitchFamily="49" charset="0"/>
              </a:rPr>
              <a:t>font</a:t>
            </a:r>
            <a:r>
              <a:rPr lang="en-US" sz="1600" b="1" dirty="0">
                <a:solidFill>
                  <a:schemeClr val="tx1"/>
                </a:solidFill>
                <a:cs typeface="Courier New" panose="02070309020205020404" pitchFamily="49" charset="0"/>
              </a:rPr>
              <a:t>”</a:t>
            </a: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 font</a:t>
            </a:r>
          </a:p>
          <a:p>
            <a:pPr marL="228600" lvl="1" indent="0">
              <a:spcBef>
                <a:spcPts val="0"/>
              </a:spcBef>
              <a:buNone/>
            </a:pPr>
            <a:r>
              <a:rPr lang="en-US" sz="1600" b="1" dirty="0">
                <a:solidFill>
                  <a:schemeClr val="tx1"/>
                </a:solidFill>
                <a:cs typeface="Courier New" panose="02070309020205020404" pitchFamily="49" charset="0"/>
              </a:rPr>
              <a:t>textLabel</a:t>
            </a:r>
            <a:r>
              <a:rPr lang="en-US" sz="1600" b="1" dirty="0" smtClean="0">
                <a:solidFill>
                  <a:schemeClr val="tx1"/>
                </a:solidFill>
                <a:cs typeface="Courier New" panose="02070309020205020404" pitchFamily="49" charset="0"/>
              </a:rPr>
              <a:t>[“foreground</a:t>
            </a:r>
            <a:r>
              <a:rPr lang="en-US" sz="1600" b="1" dirty="0">
                <a:solidFill>
                  <a:schemeClr val="tx1"/>
                </a:solidFill>
                <a:cs typeface="Courier New" panose="02070309020205020404" pitchFamily="49" charset="0"/>
              </a:rPr>
              <a:t>”</a:t>
            </a: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“blue”</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5349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Displaying Images (3 of 3)</a:t>
            </a:r>
          </a:p>
        </p:txBody>
      </p:sp>
      <p:graphicFrame>
        <p:nvGraphicFramePr>
          <p:cNvPr id="6" name="Table 5"/>
          <p:cNvGraphicFramePr>
            <a:graphicFrameLocks noGrp="1"/>
          </p:cNvGraphicFramePr>
          <p:nvPr>
            <p:extLst>
              <p:ext uri="{D42A27DB-BD31-4B8C-83A1-F6EECF244321}">
                <p14:modId xmlns:p14="http://schemas.microsoft.com/office/powerpoint/2010/main" val="3842328925"/>
              </p:ext>
            </p:extLst>
          </p:nvPr>
        </p:nvGraphicFramePr>
        <p:xfrm>
          <a:off x="1219200" y="2057400"/>
          <a:ext cx="6096000" cy="2519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latin typeface="+mn-lt"/>
                        </a:rPr>
                        <a:t>Label Attribute</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latin typeface="+mn-lt"/>
                        </a:rPr>
                        <a:t>Type of Value</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1" dirty="0" smtClean="0">
                          <a:solidFill>
                            <a:schemeClr val="tx1"/>
                          </a:solidFill>
                          <a:latin typeface="+mn-lt"/>
                          <a:cs typeface="Courier New" panose="02070309020205020404" pitchFamily="49" charset="0"/>
                        </a:rPr>
                        <a:t>image</a:t>
                      </a:r>
                      <a:endParaRPr lang="en-US" sz="1400"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latin typeface="+mn-lt"/>
                        </a:rPr>
                        <a:t>A </a:t>
                      </a:r>
                      <a:r>
                        <a:rPr lang="en-US" sz="1400" b="1" dirty="0" smtClean="0">
                          <a:solidFill>
                            <a:schemeClr val="tx1"/>
                          </a:solidFill>
                          <a:latin typeface="+mn-lt"/>
                          <a:cs typeface="Courier New" panose="02070309020205020404" pitchFamily="49" charset="0"/>
                        </a:rPr>
                        <a:t>PhotoImage</a:t>
                      </a:r>
                      <a:r>
                        <a:rPr lang="en-US" sz="1400" dirty="0" smtClean="0">
                          <a:solidFill>
                            <a:schemeClr val="tx1"/>
                          </a:solidFill>
                          <a:latin typeface="+mn-lt"/>
                        </a:rPr>
                        <a:t> object</a:t>
                      </a:r>
                      <a:r>
                        <a:rPr lang="en-US" sz="1400" baseline="0" dirty="0" smtClean="0">
                          <a:solidFill>
                            <a:schemeClr val="tx1"/>
                          </a:solidFill>
                          <a:latin typeface="+mn-lt"/>
                        </a:rPr>
                        <a:t> (imported from </a:t>
                      </a:r>
                      <a:r>
                        <a:rPr lang="en-US" sz="1400" b="1" baseline="0" dirty="0" smtClean="0">
                          <a:solidFill>
                            <a:schemeClr val="tx1"/>
                          </a:solidFill>
                          <a:latin typeface="+mn-lt"/>
                          <a:cs typeface="Courier New" panose="02070309020205020404" pitchFamily="49" charset="0"/>
                        </a:rPr>
                        <a:t>tkinter.font</a:t>
                      </a:r>
                      <a:r>
                        <a:rPr lang="en-US" sz="1400" baseline="0" dirty="0" smtClean="0">
                          <a:solidFill>
                            <a:schemeClr val="tx1"/>
                          </a:solidFill>
                          <a:latin typeface="+mn-lt"/>
                        </a:rPr>
                        <a: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1" i="0" dirty="0" smtClean="0">
                          <a:solidFill>
                            <a:schemeClr val="tx1"/>
                          </a:solidFill>
                          <a:latin typeface="+mn-lt"/>
                          <a:cs typeface="Courier New" panose="02070309020205020404" pitchFamily="49" charset="0"/>
                        </a:rPr>
                        <a:t>text</a:t>
                      </a:r>
                      <a:endParaRPr lang="en-US" sz="1400" b="1" i="0"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latin typeface="+mn-lt"/>
                        </a:rPr>
                        <a:t>A string</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1" dirty="0" smtClean="0">
                          <a:solidFill>
                            <a:schemeClr val="tx1"/>
                          </a:solidFill>
                          <a:latin typeface="+mn-lt"/>
                          <a:cs typeface="Courier New" panose="02070309020205020404" pitchFamily="49" charset="0"/>
                        </a:rPr>
                        <a:t>background</a:t>
                      </a:r>
                      <a:endParaRPr lang="en-US" sz="1400"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latin typeface="+mn-lt"/>
                        </a:rPr>
                        <a:t>A color</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1" dirty="0" smtClean="0">
                          <a:solidFill>
                            <a:schemeClr val="tx1"/>
                          </a:solidFill>
                          <a:latin typeface="+mn-lt"/>
                          <a:cs typeface="Courier New" panose="02070309020205020404" pitchFamily="49" charset="0"/>
                        </a:rPr>
                        <a:t>foreground</a:t>
                      </a:r>
                      <a:endParaRPr lang="en-US" sz="1400" b="1" dirty="0">
                        <a:solidFill>
                          <a:schemeClr val="tx1"/>
                        </a:solidFill>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latin typeface="+mn-lt"/>
                        </a:rPr>
                        <a:t>A color (color of text)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400" b="1" kern="1200" dirty="0" smtClean="0">
                          <a:solidFill>
                            <a:schemeClr val="tx1"/>
                          </a:solidFill>
                          <a:latin typeface="+mn-lt"/>
                          <a:ea typeface="+mn-ea"/>
                          <a:cs typeface="Courier New" panose="02070309020205020404" pitchFamily="49" charset="0"/>
                        </a:rPr>
                        <a:t>font</a:t>
                      </a:r>
                      <a:endParaRPr lang="en-US" sz="1400" b="1" kern="1200" dirty="0">
                        <a:solidFill>
                          <a:schemeClr val="tx1"/>
                        </a:solidFill>
                        <a:latin typeface="+mn-lt"/>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latin typeface="+mn-lt"/>
                        </a:rPr>
                        <a:t>A </a:t>
                      </a:r>
                      <a:r>
                        <a:rPr lang="en-US" sz="1400" b="1" dirty="0" smtClean="0">
                          <a:solidFill>
                            <a:schemeClr val="tx1"/>
                          </a:solidFill>
                          <a:latin typeface="+mn-lt"/>
                          <a:cs typeface="Courier New" panose="02070309020205020404" pitchFamily="49" charset="0"/>
                        </a:rPr>
                        <a:t>Font</a:t>
                      </a:r>
                      <a:r>
                        <a:rPr lang="en-US" sz="1400" b="1" baseline="0" dirty="0" smtClean="0">
                          <a:solidFill>
                            <a:schemeClr val="tx1"/>
                          </a:solidFill>
                          <a:latin typeface="+mn-lt"/>
                          <a:cs typeface="Courier New" panose="02070309020205020404" pitchFamily="49" charset="0"/>
                        </a:rPr>
                        <a:t> </a:t>
                      </a:r>
                      <a:r>
                        <a:rPr lang="en-US" sz="1400" baseline="0" dirty="0" smtClean="0">
                          <a:solidFill>
                            <a:schemeClr val="tx1"/>
                          </a:solidFill>
                          <a:latin typeface="+mn-lt"/>
                        </a:rPr>
                        <a:t>object (imported from </a:t>
                      </a:r>
                      <a:r>
                        <a:rPr lang="en-US" sz="1400" b="1" baseline="0" dirty="0" smtClean="0">
                          <a:solidFill>
                            <a:schemeClr val="tx1"/>
                          </a:solidFill>
                          <a:latin typeface="+mn-lt"/>
                          <a:cs typeface="Courier New" panose="02070309020205020404" pitchFamily="49" charset="0"/>
                        </a:rPr>
                        <a:t>tkinter.font</a:t>
                      </a:r>
                      <a:r>
                        <a:rPr lang="en-US" sz="1400" baseline="0" dirty="0" smtClean="0">
                          <a:solidFill>
                            <a:schemeClr val="tx1"/>
                          </a:solidFill>
                          <a:latin typeface="+mn-lt"/>
                        </a:rPr>
                        <a:t>)</a:t>
                      </a:r>
                      <a:endParaRPr lang="en-US" sz="1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8770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705600" cy="732508"/>
          </a:xfrm>
        </p:spPr>
        <p:txBody>
          <a:bodyPr/>
          <a:lstStyle/>
          <a:p>
            <a:r>
              <a:rPr lang="en-US" sz="2800" b="1" dirty="0">
                <a:solidFill>
                  <a:srgbClr val="007FA3"/>
                </a:solidFill>
                <a:latin typeface="Arial" panose="020B0604020202020204" pitchFamily="34" charset="0"/>
                <a:cs typeface="Arial" panose="020B0604020202020204" pitchFamily="34" charset="0"/>
              </a:rPr>
              <a:t>Command Buttons and Responding to Events (1 of 2)</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smtClean="0">
                <a:solidFill>
                  <a:schemeClr val="tx1"/>
                </a:solidFill>
              </a:rPr>
              <a:t>A command button is added to a window just like a label</a:t>
            </a:r>
          </a:p>
          <a:p>
            <a:pPr lvl="1">
              <a:buClr>
                <a:srgbClr val="007FA9"/>
              </a:buClr>
            </a:pPr>
            <a:r>
              <a:rPr lang="en-US" dirty="0" smtClean="0">
                <a:solidFill>
                  <a:schemeClr val="tx1"/>
                </a:solidFill>
              </a:rPr>
              <a:t>By specifying its text and position in the grid</a:t>
            </a:r>
          </a:p>
          <a:p>
            <a:pPr>
              <a:buClr>
                <a:srgbClr val="007FA9"/>
              </a:buClr>
            </a:pPr>
            <a:r>
              <a:rPr lang="en-US" dirty="0" smtClean="0">
                <a:solidFill>
                  <a:schemeClr val="tx1"/>
                </a:solidFill>
              </a:rPr>
              <a:t>A button is centered in its grid position by default</a:t>
            </a:r>
          </a:p>
          <a:p>
            <a:pPr>
              <a:buClr>
                <a:srgbClr val="007FA9"/>
              </a:buClr>
            </a:pPr>
            <a:r>
              <a:rPr lang="en-US" dirty="0" smtClean="0">
                <a:solidFill>
                  <a:schemeClr val="tx1"/>
                </a:solidFill>
              </a:rPr>
              <a:t>The method </a:t>
            </a:r>
            <a:r>
              <a:rPr lang="en-US" b="1" dirty="0" smtClean="0">
                <a:solidFill>
                  <a:schemeClr val="tx1"/>
                </a:solidFill>
                <a:cs typeface="Courier New" panose="02070309020205020404" pitchFamily="49" charset="0"/>
              </a:rPr>
              <a:t>addButton</a:t>
            </a:r>
            <a:r>
              <a:rPr lang="en-US" dirty="0" smtClean="0">
                <a:solidFill>
                  <a:schemeClr val="tx1"/>
                </a:solidFill>
              </a:rPr>
              <a:t> accomplishes all this and returns an object of type </a:t>
            </a:r>
            <a:r>
              <a:rPr lang="en-US" b="1" dirty="0" smtClean="0">
                <a:solidFill>
                  <a:schemeClr val="tx1"/>
                </a:solidFill>
                <a:cs typeface="Courier New" panose="02070309020205020404" pitchFamily="49" charset="0"/>
              </a:rPr>
              <a:t>tkinter.Buttton</a:t>
            </a:r>
          </a:p>
          <a:p>
            <a:pPr>
              <a:buClr>
                <a:srgbClr val="007FA9"/>
              </a:buClr>
            </a:pPr>
            <a:r>
              <a:rPr lang="en-US" dirty="0" smtClean="0">
                <a:solidFill>
                  <a:schemeClr val="tx1"/>
                </a:solidFill>
                <a:cs typeface="Courier New" panose="02070309020205020404" pitchFamily="49" charset="0"/>
              </a:rPr>
              <a:t>Figure 8-8 shows these two states of the window, followed by the code for the initial version of the program</a:t>
            </a:r>
            <a:endParaRPr lang="en-US" dirty="0">
              <a:solidFill>
                <a:schemeClr val="tx1"/>
              </a:solidFill>
              <a:cs typeface="Courier New" panose="02070309020205020404" pitchFamily="49" charset="0"/>
            </a:endParaRPr>
          </a:p>
        </p:txBody>
      </p:sp>
      <p:pic>
        <p:nvPicPr>
          <p:cNvPr id="5" name="Picture 4" descr="Figure 8-8 Using command buttons.  This fanciful program displays a single label and two command buttons. The buttons allow the user to clear or restore the labe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4343400"/>
            <a:ext cx="3280672" cy="15240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1764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781800" cy="732508"/>
          </a:xfrm>
        </p:spPr>
        <p:txBody>
          <a:bodyPr/>
          <a:lstStyle/>
          <a:p>
            <a:r>
              <a:rPr lang="en-US" sz="2800" b="1" dirty="0">
                <a:solidFill>
                  <a:srgbClr val="007FA3"/>
                </a:solidFill>
                <a:latin typeface="Arial" panose="020B0604020202020204" pitchFamily="34" charset="0"/>
                <a:cs typeface="Arial" panose="020B0604020202020204" pitchFamily="34" charset="0"/>
              </a:rPr>
              <a:t>Command Buttons and Responding to Events (2 of 2)</a:t>
            </a:r>
          </a:p>
        </p:txBody>
      </p:sp>
      <p:sp>
        <p:nvSpPr>
          <p:cNvPr id="3" name="Content Placeholder 2"/>
          <p:cNvSpPr>
            <a:spLocks noGrp="1"/>
          </p:cNvSpPr>
          <p:nvPr>
            <p:ph idx="4294967295"/>
          </p:nvPr>
        </p:nvSpPr>
        <p:spPr>
          <a:xfrm>
            <a:off x="365125" y="1538818"/>
            <a:ext cx="8415338" cy="4210383"/>
          </a:xfrm>
        </p:spPr>
        <p:txBody>
          <a:bodyPr/>
          <a:lstStyle/>
          <a:p>
            <a:pPr marL="228600" lvl="1" indent="0">
              <a:spcBef>
                <a:spcPts val="0"/>
              </a:spcBef>
              <a:buNone/>
            </a:pPr>
            <a:r>
              <a:rPr lang="en-US" sz="1600" b="1" dirty="0">
                <a:solidFill>
                  <a:schemeClr val="tx1"/>
                </a:solidFill>
                <a:cs typeface="Courier New" panose="02070309020205020404" pitchFamily="49" charset="0"/>
              </a:rPr>
              <a:t>class ButtonDemo(EasyFrame):</a:t>
            </a:r>
          </a:p>
          <a:p>
            <a:pPr marL="228600" lvl="1" indent="0">
              <a:spcBef>
                <a:spcPts val="0"/>
              </a:spcBef>
              <a:buNone/>
            </a:pPr>
            <a:r>
              <a:rPr lang="en-US" sz="1600" b="1" dirty="0" smtClean="0">
                <a:solidFill>
                  <a:schemeClr val="tx1"/>
                </a:solidFill>
                <a:cs typeface="Courier New" panose="02070309020205020404" pitchFamily="49" charset="0"/>
              </a:rPr>
              <a:t>	“““Illustrates </a:t>
            </a:r>
            <a:r>
              <a:rPr lang="en-US" sz="1600" b="1" dirty="0">
                <a:solidFill>
                  <a:schemeClr val="tx1"/>
                </a:solidFill>
                <a:cs typeface="Courier New" panose="02070309020205020404" pitchFamily="49" charset="0"/>
              </a:rPr>
              <a:t>command buttons and user events</a:t>
            </a:r>
            <a:r>
              <a:rPr lang="en-US" sz="1600" b="1" dirty="0" smtClean="0">
                <a:solidFill>
                  <a:schemeClr val="tx1"/>
                </a:solidFill>
                <a:cs typeface="Courier New" panose="02070309020205020404" pitchFamily="49" charset="0"/>
              </a:rPr>
              <a:t>.”””</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def </a:t>
            </a:r>
            <a:r>
              <a:rPr lang="en-US" sz="1600" b="1" dirty="0">
                <a:solidFill>
                  <a:schemeClr val="tx1"/>
                </a:solidFill>
                <a:cs typeface="Courier New" panose="02070309020205020404" pitchFamily="49" charset="0"/>
              </a:rPr>
              <a:t>__init__(self):</a:t>
            </a:r>
          </a:p>
          <a:p>
            <a:pPr marL="228600" lvl="1" indent="0">
              <a:spcBef>
                <a:spcPts val="0"/>
              </a:spcBef>
              <a:buNone/>
            </a:pPr>
            <a:r>
              <a:rPr lang="en-US" sz="1600" b="1" dirty="0" smtClean="0">
                <a:solidFill>
                  <a:schemeClr val="tx1"/>
                </a:solidFill>
                <a:cs typeface="Courier New" panose="02070309020205020404" pitchFamily="49" charset="0"/>
              </a:rPr>
              <a:t>	   “““Sets </a:t>
            </a:r>
            <a:r>
              <a:rPr lang="en-US" sz="1600" b="1" dirty="0">
                <a:solidFill>
                  <a:schemeClr val="tx1"/>
                </a:solidFill>
                <a:cs typeface="Courier New" panose="02070309020205020404" pitchFamily="49" charset="0"/>
              </a:rPr>
              <a:t>up the window, label, and buttons</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EasyFrame</a:t>
            </a:r>
            <a:r>
              <a:rPr lang="en-US" sz="1600" b="1" dirty="0">
                <a:solidFill>
                  <a:schemeClr val="tx1"/>
                </a:solidFill>
                <a:cs typeface="Courier New" panose="02070309020205020404" pitchFamily="49" charset="0"/>
              </a:rPr>
              <a:t>.__init__(self</a:t>
            </a:r>
            <a:r>
              <a:rPr lang="en-US" sz="1600" b="1" dirty="0" smtClean="0">
                <a:solidFill>
                  <a:schemeClr val="tx1"/>
                </a:solidFill>
                <a:cs typeface="Courier New" panose="02070309020205020404" pitchFamily="49" charset="0"/>
              </a:rPr>
              <a:t>)</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A single label in the first row.</a:t>
            </a:r>
          </a:p>
          <a:p>
            <a:pPr marL="228600" lvl="1" indent="0">
              <a:spcBef>
                <a:spcPts val="0"/>
              </a:spcBef>
              <a:buNone/>
            </a:pPr>
            <a:r>
              <a:rPr lang="en-US" sz="1600" b="1" dirty="0" smtClean="0">
                <a:solidFill>
                  <a:schemeClr val="tx1"/>
                </a:solidFill>
                <a:cs typeface="Courier New" panose="02070309020205020404" pitchFamily="49" charset="0"/>
              </a:rPr>
              <a:t>	   self.label </a:t>
            </a:r>
            <a:r>
              <a:rPr lang="en-US" sz="1600" b="1" dirty="0">
                <a:solidFill>
                  <a:schemeClr val="tx1"/>
                </a:solidFill>
                <a:cs typeface="Courier New" panose="02070309020205020404" pitchFamily="49" charset="0"/>
              </a:rPr>
              <a:t>= self.addLabel(text = </a:t>
            </a:r>
            <a:r>
              <a:rPr lang="en-US" sz="1600" b="1" dirty="0" smtClean="0">
                <a:solidFill>
                  <a:schemeClr val="tx1"/>
                </a:solidFill>
                <a:cs typeface="Courier New" panose="02070309020205020404" pitchFamily="49" charset="0"/>
              </a:rPr>
              <a:t>“Hello </a:t>
            </a:r>
            <a:r>
              <a:rPr lang="en-US" sz="1600" b="1" dirty="0">
                <a:solidFill>
                  <a:schemeClr val="tx1"/>
                </a:solidFill>
                <a:cs typeface="Courier New" panose="02070309020205020404" pitchFamily="49" charset="0"/>
              </a:rPr>
              <a:t>world</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row </a:t>
            </a:r>
            <a:r>
              <a:rPr lang="en-US" sz="1600" b="1" dirty="0">
                <a:solidFill>
                  <a:schemeClr val="tx1"/>
                </a:solidFill>
                <a:cs typeface="Courier New" panose="02070309020205020404" pitchFamily="49" charset="0"/>
              </a:rPr>
              <a:t>= 0, column = 0,</a:t>
            </a:r>
          </a:p>
          <a:p>
            <a:pPr marL="228600" lvl="1" indent="0">
              <a:spcBef>
                <a:spcPts val="0"/>
              </a:spcBef>
              <a:buNone/>
            </a:pPr>
            <a:r>
              <a:rPr lang="en-US" sz="1600" b="1" dirty="0" smtClean="0">
                <a:solidFill>
                  <a:schemeClr val="tx1"/>
                </a:solidFill>
                <a:cs typeface="Courier New" panose="02070309020205020404" pitchFamily="49" charset="0"/>
              </a:rPr>
              <a:t>					columnspan </a:t>
            </a:r>
            <a:r>
              <a:rPr lang="en-US" sz="1600" b="1" dirty="0">
                <a:solidFill>
                  <a:schemeClr val="tx1"/>
                </a:solidFill>
                <a:cs typeface="Courier New" panose="02070309020205020404" pitchFamily="49" charset="0"/>
              </a:rPr>
              <a:t>= 2,</a:t>
            </a:r>
          </a:p>
          <a:p>
            <a:pPr marL="228600" lvl="1" indent="0">
              <a:spcBef>
                <a:spcPts val="0"/>
              </a:spcBef>
              <a:buNone/>
            </a:pPr>
            <a:r>
              <a:rPr lang="en-US" sz="1600" b="1" dirty="0" smtClean="0">
                <a:solidFill>
                  <a:schemeClr val="tx1"/>
                </a:solidFill>
                <a:cs typeface="Courier New" panose="02070309020205020404" pitchFamily="49" charset="0"/>
              </a:rPr>
              <a:t>					sticky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“NSEW”)</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Two command buttons in the second row.</a:t>
            </a:r>
          </a:p>
          <a:p>
            <a:pPr marL="228600" lvl="1" indent="0">
              <a:spcBef>
                <a:spcPts val="0"/>
              </a:spcBef>
              <a:buNone/>
            </a:pPr>
            <a:r>
              <a:rPr lang="en-US" sz="1600" b="1" dirty="0" smtClean="0">
                <a:solidFill>
                  <a:schemeClr val="tx1"/>
                </a:solidFill>
                <a:cs typeface="Courier New" panose="02070309020205020404" pitchFamily="49" charset="0"/>
              </a:rPr>
              <a:t>	self.clearBtn </a:t>
            </a:r>
            <a:r>
              <a:rPr lang="en-US" sz="1600" b="1" dirty="0">
                <a:solidFill>
                  <a:schemeClr val="tx1"/>
                </a:solidFill>
                <a:cs typeface="Courier New" panose="02070309020205020404" pitchFamily="49" charset="0"/>
              </a:rPr>
              <a:t>= self.addButton(text = </a:t>
            </a:r>
            <a:r>
              <a:rPr lang="en-US" sz="1600" b="1" dirty="0" smtClean="0">
                <a:solidFill>
                  <a:schemeClr val="tx1"/>
                </a:solidFill>
                <a:cs typeface="Courier New" panose="02070309020205020404" pitchFamily="49" charset="0"/>
              </a:rPr>
              <a:t>“Clear”,</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row </a:t>
            </a:r>
            <a:r>
              <a:rPr lang="en-US" sz="1600" b="1" dirty="0">
                <a:solidFill>
                  <a:schemeClr val="tx1"/>
                </a:solidFill>
                <a:cs typeface="Courier New" panose="02070309020205020404" pitchFamily="49" charset="0"/>
              </a:rPr>
              <a:t>= 1, column = 0)</a:t>
            </a:r>
          </a:p>
          <a:p>
            <a:pPr marL="228600" lvl="1" indent="0">
              <a:spcBef>
                <a:spcPts val="0"/>
              </a:spcBef>
              <a:buNone/>
            </a:pPr>
            <a:r>
              <a:rPr lang="en-US" sz="1600" b="1" dirty="0" smtClean="0">
                <a:solidFill>
                  <a:schemeClr val="tx1"/>
                </a:solidFill>
                <a:cs typeface="Courier New" panose="02070309020205020404" pitchFamily="49" charset="0"/>
              </a:rPr>
              <a:t>	self.restoreBtn </a:t>
            </a:r>
            <a:r>
              <a:rPr lang="en-US" sz="1600" b="1" dirty="0">
                <a:solidFill>
                  <a:schemeClr val="tx1"/>
                </a:solidFill>
                <a:cs typeface="Courier New" panose="02070309020205020404" pitchFamily="49" charset="0"/>
              </a:rPr>
              <a:t>= self.addButton(text = </a:t>
            </a:r>
            <a:r>
              <a:rPr lang="en-US" sz="1600" b="1" dirty="0" smtClean="0">
                <a:solidFill>
                  <a:schemeClr val="tx1"/>
                </a:solidFill>
                <a:cs typeface="Courier New" panose="02070309020205020404" pitchFamily="49" charset="0"/>
              </a:rPr>
              <a:t>“Restore”,</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row </a:t>
            </a:r>
            <a:r>
              <a:rPr lang="en-US" sz="1600" b="1" dirty="0">
                <a:solidFill>
                  <a:schemeClr val="tx1"/>
                </a:solidFill>
                <a:cs typeface="Courier New" panose="02070309020205020404" pitchFamily="49" charset="0"/>
              </a:rPr>
              <a:t>= 1, column = 1,</a:t>
            </a:r>
          </a:p>
          <a:p>
            <a:pPr marL="228600" lvl="1" indent="0">
              <a:spcBef>
                <a:spcPts val="0"/>
              </a:spcBef>
              <a:buNone/>
            </a:pPr>
            <a:r>
              <a:rPr lang="en-US" sz="1600" b="1" dirty="0" smtClean="0">
                <a:solidFill>
                  <a:schemeClr val="tx1"/>
                </a:solidFill>
                <a:cs typeface="Courier New" panose="02070309020205020404" pitchFamily="49" charset="0"/>
              </a:rPr>
              <a:t>					state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“disabled”)</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5955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Input and Output with Entry Fields</a:t>
            </a:r>
          </a:p>
        </p:txBody>
      </p:sp>
      <p:sp>
        <p:nvSpPr>
          <p:cNvPr id="3" name="Content Placeholder 2"/>
          <p:cNvSpPr>
            <a:spLocks noGrp="1"/>
          </p:cNvSpPr>
          <p:nvPr>
            <p:ph idx="4294967295"/>
          </p:nvPr>
        </p:nvSpPr>
        <p:spPr>
          <a:xfrm>
            <a:off x="365125" y="1538818"/>
            <a:ext cx="8415338" cy="1974387"/>
          </a:xfrm>
        </p:spPr>
        <p:txBody>
          <a:bodyPr/>
          <a:lstStyle/>
          <a:p>
            <a:pPr>
              <a:buClr>
                <a:srgbClr val="007FA9"/>
              </a:buClr>
            </a:pPr>
            <a:r>
              <a:rPr lang="en-US" dirty="0" smtClean="0">
                <a:solidFill>
                  <a:schemeClr val="tx1"/>
                </a:solidFill>
              </a:rPr>
              <a:t>Entry field</a:t>
            </a:r>
          </a:p>
          <a:p>
            <a:pPr lvl="1">
              <a:buClr>
                <a:srgbClr val="007FA9"/>
              </a:buClr>
            </a:pPr>
            <a:r>
              <a:rPr lang="en-US" dirty="0" smtClean="0">
                <a:solidFill>
                  <a:schemeClr val="tx1"/>
                </a:solidFill>
              </a:rPr>
              <a:t>A box in which the user can position the mouse cursor and enter a number or a single line of text</a:t>
            </a:r>
          </a:p>
          <a:p>
            <a:pPr>
              <a:buClr>
                <a:srgbClr val="007FA9"/>
              </a:buClr>
            </a:pPr>
            <a:r>
              <a:rPr lang="en-US" dirty="0" smtClean="0">
                <a:solidFill>
                  <a:schemeClr val="tx1"/>
                </a:solidFill>
              </a:rPr>
              <a:t>This section explores the use of entry fields to allow a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program to take input text or numbers from a user </a:t>
            </a:r>
          </a:p>
          <a:p>
            <a:pPr lvl="1">
              <a:buClr>
                <a:srgbClr val="007FA9"/>
              </a:buClr>
            </a:pPr>
            <a:r>
              <a:rPr lang="en-US" dirty="0" smtClean="0">
                <a:solidFill>
                  <a:schemeClr val="tx1"/>
                </a:solidFill>
              </a:rPr>
              <a:t>And display text or numbers as input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7376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Text Fields (1 of 3)</a:t>
            </a:r>
          </a:p>
        </p:txBody>
      </p:sp>
      <p:sp>
        <p:nvSpPr>
          <p:cNvPr id="3" name="Content Placeholder 2"/>
          <p:cNvSpPr>
            <a:spLocks noGrp="1"/>
          </p:cNvSpPr>
          <p:nvPr>
            <p:ph idx="4294967295"/>
          </p:nvPr>
        </p:nvSpPr>
        <p:spPr>
          <a:xfrm>
            <a:off x="365125" y="1538818"/>
            <a:ext cx="8415338" cy="2545312"/>
          </a:xfrm>
        </p:spPr>
        <p:txBody>
          <a:bodyPr/>
          <a:lstStyle/>
          <a:p>
            <a:pPr>
              <a:buClr>
                <a:srgbClr val="007FA9"/>
              </a:buClr>
            </a:pPr>
            <a:r>
              <a:rPr lang="en-US" dirty="0" smtClean="0">
                <a:solidFill>
                  <a:schemeClr val="tx1"/>
                </a:solidFill>
              </a:rPr>
              <a:t>Text field</a:t>
            </a:r>
          </a:p>
          <a:p>
            <a:pPr lvl="1">
              <a:buClr>
                <a:srgbClr val="007FA9"/>
              </a:buClr>
            </a:pPr>
            <a:r>
              <a:rPr lang="en-US" dirty="0" smtClean="0">
                <a:solidFill>
                  <a:schemeClr val="tx1"/>
                </a:solidFill>
              </a:rPr>
              <a:t>Appropriate for entering or displaying a single-line string of characters</a:t>
            </a:r>
          </a:p>
          <a:p>
            <a:pPr>
              <a:buClr>
                <a:srgbClr val="007FA9"/>
              </a:buClr>
            </a:pPr>
            <a:r>
              <a:rPr lang="en-US" dirty="0" smtClean="0">
                <a:solidFill>
                  <a:schemeClr val="tx1"/>
                </a:solidFill>
              </a:rPr>
              <a:t>Programmers use the method </a:t>
            </a:r>
            <a:r>
              <a:rPr lang="en-US" b="1" dirty="0" smtClean="0">
                <a:solidFill>
                  <a:schemeClr val="tx1"/>
                </a:solidFill>
                <a:cs typeface="Courier New" panose="02070309020205020404" pitchFamily="49" charset="0"/>
              </a:rPr>
              <a:t>addTextField </a:t>
            </a:r>
            <a:r>
              <a:rPr lang="en-US" dirty="0" smtClean="0">
                <a:solidFill>
                  <a:schemeClr val="tx1"/>
                </a:solidFill>
              </a:rPr>
              <a:t>to add a text field to a window</a:t>
            </a:r>
          </a:p>
          <a:p>
            <a:pPr lvl="1">
              <a:buClr>
                <a:srgbClr val="007FA9"/>
              </a:buClr>
            </a:pPr>
            <a:r>
              <a:rPr lang="en-US" dirty="0" smtClean="0">
                <a:solidFill>
                  <a:schemeClr val="tx1"/>
                </a:solidFill>
              </a:rPr>
              <a:t>The method returns an object of type </a:t>
            </a:r>
            <a:r>
              <a:rPr lang="en-US" b="1" dirty="0" smtClean="0">
                <a:solidFill>
                  <a:schemeClr val="tx1"/>
                </a:solidFill>
                <a:cs typeface="Courier New" panose="02070309020205020404" pitchFamily="49" charset="0"/>
              </a:rPr>
              <a:t>TextField</a:t>
            </a:r>
            <a:r>
              <a:rPr lang="en-US" dirty="0" smtClean="0">
                <a:solidFill>
                  <a:schemeClr val="tx1"/>
                </a:solidFill>
              </a:rPr>
              <a:t>, which is subclass of </a:t>
            </a:r>
            <a:r>
              <a:rPr lang="en-US" b="1" dirty="0" smtClean="0">
                <a:solidFill>
                  <a:schemeClr val="tx1"/>
                </a:solidFill>
                <a:cs typeface="Courier New" panose="02070309020205020404" pitchFamily="49" charset="0"/>
              </a:rPr>
              <a:t>tkinter.Entry</a:t>
            </a:r>
          </a:p>
          <a:p>
            <a:pPr>
              <a:buClr>
                <a:srgbClr val="007FA9"/>
              </a:buClr>
            </a:pPr>
            <a:r>
              <a:rPr lang="en-US" dirty="0" smtClean="0">
                <a:solidFill>
                  <a:schemeClr val="tx1"/>
                </a:solidFill>
              </a:rPr>
              <a:t>Required arguments to </a:t>
            </a:r>
            <a:r>
              <a:rPr lang="en-US" b="1" dirty="0" smtClean="0">
                <a:solidFill>
                  <a:schemeClr val="tx1"/>
                </a:solidFill>
                <a:cs typeface="Courier New" panose="02070309020205020404" pitchFamily="49" charset="0"/>
              </a:rPr>
              <a:t>addTextField</a:t>
            </a:r>
            <a:r>
              <a:rPr lang="en-US" dirty="0" smtClean="0">
                <a:solidFill>
                  <a:schemeClr val="tx1"/>
                </a:solidFill>
              </a:rPr>
              <a:t> are:</a:t>
            </a:r>
          </a:p>
          <a:p>
            <a:pPr lvl="1">
              <a:buClr>
                <a:srgbClr val="007FA9"/>
              </a:buClr>
            </a:pPr>
            <a:r>
              <a:rPr lang="en-US" b="1" dirty="0" smtClean="0">
                <a:solidFill>
                  <a:schemeClr val="tx1"/>
                </a:solidFill>
                <a:cs typeface="Courier New" panose="02070309020205020404" pitchFamily="49" charset="0"/>
              </a:rPr>
              <a:t>Text</a:t>
            </a:r>
            <a:r>
              <a:rPr lang="en-US" dirty="0" smtClean="0">
                <a:solidFill>
                  <a:schemeClr val="tx1"/>
                </a:solidFill>
              </a:rPr>
              <a:t>, </a:t>
            </a:r>
            <a:r>
              <a:rPr lang="en-US" b="1" dirty="0" smtClean="0">
                <a:solidFill>
                  <a:schemeClr val="tx1"/>
                </a:solidFill>
                <a:cs typeface="Courier New" panose="02070309020205020404" pitchFamily="49" charset="0"/>
              </a:rPr>
              <a:t>row</a:t>
            </a:r>
            <a:r>
              <a:rPr lang="en-US" dirty="0" smtClean="0">
                <a:solidFill>
                  <a:schemeClr val="tx1"/>
                </a:solidFill>
              </a:rPr>
              <a:t>, and </a:t>
            </a:r>
            <a:r>
              <a:rPr lang="en-US" b="1" dirty="0" smtClean="0">
                <a:solidFill>
                  <a:schemeClr val="tx1"/>
                </a:solidFill>
                <a:cs typeface="Courier New" panose="02070309020205020404" pitchFamily="49" charset="0"/>
              </a:rPr>
              <a:t>column</a:t>
            </a:r>
          </a:p>
          <a:p>
            <a:pPr lvl="1">
              <a:buClr>
                <a:srgbClr val="007FA9"/>
              </a:buClr>
            </a:pPr>
            <a:r>
              <a:rPr lang="en-US" dirty="0" smtClean="0">
                <a:solidFill>
                  <a:schemeClr val="tx1"/>
                </a:solidFill>
              </a:rPr>
              <a:t>Optional arguments are </a:t>
            </a:r>
            <a:r>
              <a:rPr lang="en-US" b="1" dirty="0" smtClean="0">
                <a:solidFill>
                  <a:schemeClr val="tx1"/>
                </a:solidFill>
                <a:cs typeface="Courier New" panose="02070309020205020404" pitchFamily="49" charset="0"/>
              </a:rPr>
              <a:t>rowspan</a:t>
            </a:r>
            <a:r>
              <a:rPr lang="en-US" dirty="0" smtClean="0">
                <a:solidFill>
                  <a:schemeClr val="tx1"/>
                </a:solidFill>
              </a:rPr>
              <a:t>, </a:t>
            </a:r>
            <a:r>
              <a:rPr lang="en-US" b="1" dirty="0" smtClean="0">
                <a:solidFill>
                  <a:schemeClr val="tx1"/>
                </a:solidFill>
                <a:cs typeface="Courier New" panose="02070309020205020404" pitchFamily="49" charset="0"/>
              </a:rPr>
              <a:t>columnspan</a:t>
            </a:r>
            <a:r>
              <a:rPr lang="en-US" dirty="0" smtClean="0">
                <a:solidFill>
                  <a:schemeClr val="tx1"/>
                </a:solidFill>
              </a:rPr>
              <a:t>, </a:t>
            </a:r>
            <a:r>
              <a:rPr lang="en-US" b="1" dirty="0" smtClean="0">
                <a:solidFill>
                  <a:schemeClr val="tx1"/>
                </a:solidFill>
                <a:cs typeface="Courier New" panose="02070309020205020404" pitchFamily="49" charset="0"/>
              </a:rPr>
              <a:t>sticky</a:t>
            </a:r>
            <a:r>
              <a:rPr lang="en-US" dirty="0" smtClean="0">
                <a:solidFill>
                  <a:schemeClr val="tx1"/>
                </a:solidFill>
              </a:rPr>
              <a:t>, </a:t>
            </a:r>
            <a:r>
              <a:rPr lang="en-US" b="1" dirty="0" smtClean="0">
                <a:solidFill>
                  <a:schemeClr val="tx1"/>
                </a:solidFill>
                <a:cs typeface="Courier New" panose="02070309020205020404" pitchFamily="49" charset="0"/>
              </a:rPr>
              <a:t>width</a:t>
            </a:r>
            <a:r>
              <a:rPr lang="en-US" dirty="0" smtClean="0">
                <a:solidFill>
                  <a:schemeClr val="tx1"/>
                </a:solidFill>
              </a:rPr>
              <a:t>, and </a:t>
            </a:r>
            <a:r>
              <a:rPr lang="en-US" b="1" dirty="0" smtClean="0">
                <a:solidFill>
                  <a:schemeClr val="tx1"/>
                </a:solidFill>
                <a:cs typeface="Courier New" panose="02070309020205020404" pitchFamily="49" charset="0"/>
              </a:rPr>
              <a:t>state</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09737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Text Fields (2 of 3)</a:t>
            </a:r>
          </a:p>
        </p:txBody>
      </p:sp>
      <p:sp>
        <p:nvSpPr>
          <p:cNvPr id="3" name="Content Placeholder 2"/>
          <p:cNvSpPr>
            <a:spLocks noGrp="1"/>
          </p:cNvSpPr>
          <p:nvPr>
            <p:ph idx="1"/>
          </p:nvPr>
        </p:nvSpPr>
        <p:spPr>
          <a:xfrm>
            <a:off x="365125" y="1320324"/>
            <a:ext cx="8415338" cy="292388"/>
          </a:xfrm>
        </p:spPr>
        <p:txBody>
          <a:bodyPr/>
          <a:lstStyle/>
          <a:p>
            <a:pPr>
              <a:buClr>
                <a:srgbClr val="007FA9"/>
              </a:buClr>
            </a:pPr>
            <a:r>
              <a:rPr lang="en-US" dirty="0" smtClean="0">
                <a:solidFill>
                  <a:schemeClr val="tx1"/>
                </a:solidFill>
              </a:rPr>
              <a:t>Code:</a:t>
            </a:r>
          </a:p>
        </p:txBody>
      </p:sp>
      <p:sp>
        <p:nvSpPr>
          <p:cNvPr id="6" name="Content Placeholder 5"/>
          <p:cNvSpPr>
            <a:spLocks noGrp="1"/>
          </p:cNvSpPr>
          <p:nvPr>
            <p:ph idx="11"/>
          </p:nvPr>
        </p:nvSpPr>
        <p:spPr>
          <a:xfrm>
            <a:off x="381000" y="1667854"/>
            <a:ext cx="8415338" cy="3976473"/>
          </a:xfrm>
        </p:spPr>
        <p:txBody>
          <a:bodyPr/>
          <a:lstStyle/>
          <a:p>
            <a:pPr marL="228600" lvl="1" indent="0">
              <a:spcBef>
                <a:spcPts val="0"/>
              </a:spcBef>
              <a:buNone/>
            </a:pPr>
            <a:r>
              <a:rPr lang="en-US" sz="1600" b="1" dirty="0">
                <a:solidFill>
                  <a:schemeClr val="tx1"/>
                </a:solidFill>
                <a:cs typeface="Courier New" panose="02070309020205020404" pitchFamily="49" charset="0"/>
              </a:rPr>
              <a:t>class TextFieldDemo(EasyFrame):</a:t>
            </a: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Converts </a:t>
            </a:r>
            <a:r>
              <a:rPr lang="en-US" sz="1600" b="1" dirty="0">
                <a:solidFill>
                  <a:schemeClr val="tx1"/>
                </a:solidFill>
                <a:cs typeface="Courier New" panose="02070309020205020404" pitchFamily="49" charset="0"/>
              </a:rPr>
              <a:t>an input string to uppercase and displays</a:t>
            </a:r>
          </a:p>
          <a:p>
            <a:pPr marL="228600" lvl="1" indent="0">
              <a:spcBef>
                <a:spcPts val="0"/>
              </a:spcBef>
              <a:buNone/>
            </a:pPr>
            <a:r>
              <a:rPr lang="en-US" sz="1600" b="1" dirty="0">
                <a:solidFill>
                  <a:schemeClr val="tx1"/>
                </a:solidFill>
                <a:cs typeface="Courier New" panose="02070309020205020404" pitchFamily="49" charset="0"/>
              </a:rPr>
              <a:t>	the result</a:t>
            </a:r>
            <a:r>
              <a:rPr lang="en-US" sz="1600" b="1" dirty="0" smtClean="0">
                <a:solidFill>
                  <a:schemeClr val="tx1"/>
                </a:solidFill>
                <a:cs typeface="Courier New" panose="02070309020205020404" pitchFamily="49" charset="0"/>
              </a:rPr>
              <a:t>.</a:t>
            </a:r>
            <a:r>
              <a:rPr lang="en-US" sz="1600" b="1" dirty="0">
                <a:solidFill>
                  <a:schemeClr val="tx1"/>
                </a:solidFill>
                <a:cs typeface="Courier New" panose="02070309020205020404" pitchFamily="49" charset="0"/>
              </a:rPr>
              <a:t> ”””</a:t>
            </a: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 </a:t>
            </a:r>
            <a:r>
              <a:rPr lang="en-US" sz="1600" b="1" dirty="0" smtClean="0">
                <a:solidFill>
                  <a:schemeClr val="tx1"/>
                </a:solidFill>
                <a:cs typeface="Courier New" panose="02070309020205020404" pitchFamily="49" charset="0"/>
              </a:rPr>
              <a:t>Sets </a:t>
            </a:r>
            <a:r>
              <a:rPr lang="en-US" sz="1600" b="1" dirty="0">
                <a:solidFill>
                  <a:schemeClr val="tx1"/>
                </a:solidFill>
                <a:cs typeface="Courier New" panose="02070309020205020404" pitchFamily="49" charset="0"/>
              </a:rPr>
              <a:t>up the window and widgets</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EasyFrame.__init__(self, title = </a:t>
            </a:r>
            <a:r>
              <a:rPr lang="en-US" sz="1600" b="1" dirty="0" smtClean="0">
                <a:solidFill>
                  <a:schemeClr val="tx1"/>
                </a:solidFill>
                <a:cs typeface="Courier New" panose="02070309020205020404" pitchFamily="49" charset="0"/>
              </a:rPr>
              <a:t>“Text </a:t>
            </a:r>
            <a:r>
              <a:rPr lang="en-US" sz="1600" b="1" dirty="0">
                <a:solidFill>
                  <a:schemeClr val="tx1"/>
                </a:solidFill>
                <a:cs typeface="Courier New" panose="02070309020205020404" pitchFamily="49" charset="0"/>
              </a:rPr>
              <a:t>Field </a:t>
            </a:r>
            <a:r>
              <a:rPr lang="en-US" sz="1600" b="1" dirty="0" smtClean="0">
                <a:solidFill>
                  <a:schemeClr val="tx1"/>
                </a:solidFill>
                <a:cs typeface="Courier New" panose="02070309020205020404" pitchFamily="49" charset="0"/>
              </a:rPr>
              <a:t>Demo”)</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 Label and field for the input</a:t>
            </a:r>
          </a:p>
          <a:p>
            <a:pPr marL="228600" lvl="1" indent="0">
              <a:spcBef>
                <a:spcPts val="0"/>
              </a:spcBef>
              <a:buNone/>
            </a:pPr>
            <a:r>
              <a:rPr lang="en-US" sz="1600" b="1" dirty="0">
                <a:solidFill>
                  <a:schemeClr val="tx1"/>
                </a:solidFill>
                <a:cs typeface="Courier New" panose="02070309020205020404" pitchFamily="49" charset="0"/>
              </a:rPr>
              <a:t>	    self.addLabel(text = </a:t>
            </a:r>
            <a:r>
              <a:rPr lang="en-US" sz="1600" b="1" dirty="0" smtClean="0">
                <a:solidFill>
                  <a:schemeClr val="tx1"/>
                </a:solidFill>
                <a:cs typeface="Courier New" panose="02070309020205020404" pitchFamily="49" charset="0"/>
              </a:rPr>
              <a:t>“Input”, </a:t>
            </a:r>
            <a:r>
              <a:rPr lang="en-US" sz="1600" b="1" dirty="0">
                <a:solidFill>
                  <a:schemeClr val="tx1"/>
                </a:solidFill>
                <a:cs typeface="Courier New" panose="02070309020205020404" pitchFamily="49" charset="0"/>
              </a:rPr>
              <a:t>row = 0, column = 0)</a:t>
            </a:r>
          </a:p>
          <a:p>
            <a:pPr marL="228600" lvl="1" indent="0">
              <a:spcBef>
                <a:spcPts val="0"/>
              </a:spcBef>
              <a:buNone/>
            </a:pPr>
            <a:r>
              <a:rPr lang="en-US" sz="1600" b="1" dirty="0">
                <a:solidFill>
                  <a:schemeClr val="tx1"/>
                </a:solidFill>
                <a:cs typeface="Courier New" panose="02070309020205020404" pitchFamily="49" charset="0"/>
              </a:rPr>
              <a:t>	    self.inputField = self.addTextField(text = </a:t>
            </a:r>
            <a:r>
              <a:rPr lang="en-US" sz="1600" b="1" dirty="0" smtClean="0">
                <a:solidFill>
                  <a:schemeClr val="tx1"/>
                </a:solidFill>
                <a:cs typeface="Courier New" panose="02070309020205020404" pitchFamily="49" charset="0"/>
              </a:rPr>
              <a:t>“ ”,</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row = 0,</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 Label and field for the output</a:t>
            </a:r>
          </a:p>
          <a:p>
            <a:pPr marL="228600" lvl="1" indent="0">
              <a:spcBef>
                <a:spcPts val="0"/>
              </a:spcBef>
              <a:buNone/>
            </a:pPr>
            <a:r>
              <a:rPr lang="en-US" sz="1600" b="1" dirty="0">
                <a:solidFill>
                  <a:schemeClr val="tx1"/>
                </a:solidFill>
                <a:cs typeface="Courier New" panose="02070309020205020404" pitchFamily="49" charset="0"/>
              </a:rPr>
              <a:t>	    self.addLabel(text = </a:t>
            </a:r>
            <a:r>
              <a:rPr lang="en-US" sz="1600" b="1" dirty="0" smtClean="0">
                <a:solidFill>
                  <a:schemeClr val="tx1"/>
                </a:solidFill>
                <a:cs typeface="Courier New" panose="02070309020205020404" pitchFamily="49" charset="0"/>
              </a:rPr>
              <a:t>“Output”, </a:t>
            </a:r>
            <a:r>
              <a:rPr lang="en-US" sz="1600" b="1" dirty="0">
                <a:solidFill>
                  <a:schemeClr val="tx1"/>
                </a:solidFill>
                <a:cs typeface="Courier New" panose="02070309020205020404" pitchFamily="49" charset="0"/>
              </a:rPr>
              <a:t>row = 1, column = 0)</a:t>
            </a:r>
          </a:p>
          <a:p>
            <a:pPr marL="228600" lvl="1" indent="0">
              <a:spcBef>
                <a:spcPts val="0"/>
              </a:spcBef>
              <a:buNone/>
            </a:pPr>
            <a:r>
              <a:rPr lang="en-US" sz="1600" b="1" dirty="0">
                <a:solidFill>
                  <a:schemeClr val="tx1"/>
                </a:solidFill>
                <a:cs typeface="Courier New" panose="02070309020205020404" pitchFamily="49" charset="0"/>
              </a:rPr>
              <a:t>	    self.outputField = self.addTextField(text = </a:t>
            </a:r>
            <a:r>
              <a:rPr lang="en-US" sz="1600" b="1" dirty="0" smtClean="0">
                <a:solidFill>
                  <a:schemeClr val="tx1"/>
                </a:solidFill>
                <a:cs typeface="Courier New" panose="02070309020205020404" pitchFamily="49" charset="0"/>
              </a:rPr>
              <a:t>“ ”,</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row = 1,</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state = </a:t>
            </a:r>
            <a:r>
              <a:rPr lang="en-US" sz="1600" b="1" dirty="0" smtClean="0">
                <a:solidFill>
                  <a:schemeClr val="tx1"/>
                </a:solidFill>
                <a:cs typeface="Courier New" panose="02070309020205020404" pitchFamily="49" charset="0"/>
              </a:rPr>
              <a:t>“readonly”)</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8730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4294967295"/>
          </p:nvPr>
        </p:nvSpPr>
        <p:spPr>
          <a:xfrm>
            <a:off x="365125" y="1538818"/>
            <a:ext cx="8415338" cy="2062103"/>
          </a:xfrm>
        </p:spPr>
        <p:txBody>
          <a:bodyPr/>
          <a:lstStyle/>
          <a:p>
            <a:pPr>
              <a:buClr>
                <a:srgbClr val="007FA9"/>
              </a:buClr>
            </a:pPr>
            <a:r>
              <a:rPr lang="en-US" dirty="0">
                <a:solidFill>
                  <a:schemeClr val="tx1"/>
                </a:solidFill>
              </a:rPr>
              <a:t>Most modern computer software employs a </a:t>
            </a:r>
            <a:r>
              <a:rPr lang="en-US" b="1" dirty="0">
                <a:solidFill>
                  <a:schemeClr val="tx1"/>
                </a:solidFill>
              </a:rPr>
              <a:t>graphical user interface </a:t>
            </a:r>
            <a:r>
              <a:rPr lang="en-US" dirty="0">
                <a:solidFill>
                  <a:schemeClr val="tx1"/>
                </a:solidFill>
              </a:rPr>
              <a:t>or </a:t>
            </a:r>
            <a:r>
              <a:rPr lang="en-US" b="1" dirty="0" smtClean="0">
                <a:solidFill>
                  <a:schemeClr val="tx1"/>
                </a:solidFill>
              </a:rPr>
              <a:t>G</a:t>
            </a:r>
            <a:r>
              <a:rPr lang="en-US" sz="100" b="1" dirty="0" smtClean="0">
                <a:solidFill>
                  <a:schemeClr val="tx1"/>
                </a:solidFill>
              </a:rPr>
              <a:t> </a:t>
            </a:r>
            <a:r>
              <a:rPr lang="en-US" b="1" dirty="0" smtClean="0">
                <a:solidFill>
                  <a:schemeClr val="tx1"/>
                </a:solidFill>
              </a:rPr>
              <a:t>U</a:t>
            </a:r>
            <a:r>
              <a:rPr lang="en-US" sz="100" b="1" dirty="0" smtClean="0">
                <a:solidFill>
                  <a:schemeClr val="tx1"/>
                </a:solidFill>
              </a:rPr>
              <a:t> </a:t>
            </a:r>
            <a:r>
              <a:rPr lang="en-US" b="1" dirty="0" smtClean="0">
                <a:solidFill>
                  <a:schemeClr val="tx1"/>
                </a:solidFill>
              </a:rPr>
              <a:t>I</a:t>
            </a:r>
            <a:endParaRPr lang="en-US" b="1" dirty="0">
              <a:solidFill>
                <a:schemeClr val="tx1"/>
              </a:solidFill>
            </a:endParaRPr>
          </a:p>
          <a:p>
            <a:pPr>
              <a:buClr>
                <a:srgbClr val="007FA9"/>
              </a:buClr>
            </a:pPr>
            <a:r>
              <a:rPr lang="en-US" dirty="0">
                <a:solidFill>
                  <a:schemeClr val="tx1"/>
                </a:solidFill>
              </a:rPr>
              <a:t>A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a:t>
            </a:r>
            <a:r>
              <a:rPr lang="en-US" dirty="0">
                <a:solidFill>
                  <a:schemeClr val="tx1"/>
                </a:solidFill>
              </a:rPr>
              <a:t>displays text as well as small images (called icons) that represent objects such as directories, files of different types, command buttons, and drop-down menus</a:t>
            </a:r>
          </a:p>
          <a:p>
            <a:pPr>
              <a:buClr>
                <a:srgbClr val="007FA9"/>
              </a:buClr>
            </a:pPr>
            <a:r>
              <a:rPr lang="en-US" dirty="0">
                <a:solidFill>
                  <a:schemeClr val="tx1"/>
                </a:solidFill>
              </a:rPr>
              <a:t>In addition to entering text at keyboard, the user of a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a:t>
            </a:r>
            <a:r>
              <a:rPr lang="en-US" dirty="0">
                <a:solidFill>
                  <a:schemeClr val="tx1"/>
                </a:solidFill>
              </a:rPr>
              <a:t>can select an icon with pointing device, such as mouse, and move that icon around on the </a:t>
            </a:r>
            <a:r>
              <a:rPr lang="en-US" dirty="0" smtClean="0">
                <a:solidFill>
                  <a:schemeClr val="tx1"/>
                </a:solidFill>
              </a:rPr>
              <a:t>display</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67649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Text Fields (3 of 3)</a:t>
            </a:r>
          </a:p>
        </p:txBody>
      </p:sp>
      <p:sp>
        <p:nvSpPr>
          <p:cNvPr id="3" name="Content Placeholder 2"/>
          <p:cNvSpPr>
            <a:spLocks noGrp="1"/>
          </p:cNvSpPr>
          <p:nvPr>
            <p:ph idx="1"/>
          </p:nvPr>
        </p:nvSpPr>
        <p:spPr>
          <a:xfrm>
            <a:off x="365125" y="1371600"/>
            <a:ext cx="2225675" cy="526298"/>
          </a:xfrm>
        </p:spPr>
        <p:txBody>
          <a:bodyPr/>
          <a:lstStyle/>
          <a:p>
            <a:pPr>
              <a:buClr>
                <a:srgbClr val="007FA9"/>
              </a:buClr>
            </a:pPr>
            <a:r>
              <a:rPr lang="en-US" dirty="0" smtClean="0">
                <a:solidFill>
                  <a:schemeClr val="tx1"/>
                </a:solidFill>
              </a:rPr>
              <a:t>Code (continued):</a:t>
            </a:r>
            <a:r>
              <a:rPr lang="en-US" sz="1600" dirty="0" smtClean="0">
                <a:solidFill>
                  <a:schemeClr val="tx1"/>
                </a:solidFill>
                <a:cs typeface="Courier New" panose="02070309020205020404" pitchFamily="49" charset="0"/>
              </a:rPr>
              <a:t>	</a:t>
            </a:r>
            <a:endParaRPr lang="en-US" sz="1600" b="1" dirty="0">
              <a:solidFill>
                <a:schemeClr val="tx1"/>
              </a:solidFill>
              <a:cs typeface="Courier New" panose="02070309020205020404" pitchFamily="49" charset="0"/>
            </a:endParaRPr>
          </a:p>
        </p:txBody>
      </p:sp>
      <p:sp>
        <p:nvSpPr>
          <p:cNvPr id="7" name="Content Placeholder 6"/>
          <p:cNvSpPr>
            <a:spLocks noGrp="1"/>
          </p:cNvSpPr>
          <p:nvPr>
            <p:ph idx="11"/>
          </p:nvPr>
        </p:nvSpPr>
        <p:spPr>
          <a:xfrm>
            <a:off x="381000" y="1761146"/>
            <a:ext cx="8415338" cy="2573012"/>
          </a:xfrm>
        </p:spPr>
        <p:txBody>
          <a:bodyPr/>
          <a:lstStyle/>
          <a:p>
            <a:pPr marL="228600" lvl="1" indent="0">
              <a:spcBef>
                <a:spcPts val="0"/>
              </a:spcBef>
              <a:buNone/>
            </a:pPr>
            <a:r>
              <a:rPr lang="en-US" sz="1600" b="1" dirty="0">
                <a:solidFill>
                  <a:schemeClr val="tx1"/>
                </a:solidFill>
                <a:cs typeface="Courier New" panose="02070309020205020404" pitchFamily="49" charset="0"/>
              </a:rPr>
              <a:t># The command button</a:t>
            </a:r>
          </a:p>
          <a:p>
            <a:pPr marL="228600" lvl="1" indent="0">
              <a:spcBef>
                <a:spcPts val="0"/>
              </a:spcBef>
              <a:buNone/>
            </a:pPr>
            <a:r>
              <a:rPr lang="en-US" sz="1600" b="1" dirty="0">
                <a:solidFill>
                  <a:schemeClr val="tx1"/>
                </a:solidFill>
                <a:cs typeface="Courier New" panose="02070309020205020404" pitchFamily="49" charset="0"/>
              </a:rPr>
              <a:t>	    self.addButton(text = "Convert", row = 2, column = 0,</a:t>
            </a:r>
          </a:p>
          <a:p>
            <a:pPr marL="228600" lvl="1" indent="0">
              <a:spcBef>
                <a:spcPts val="0"/>
              </a:spcBef>
              <a:buNone/>
            </a:pPr>
            <a:r>
              <a:rPr lang="en-US" sz="1600" b="1" dirty="0">
                <a:solidFill>
                  <a:schemeClr val="tx1"/>
                </a:solidFill>
                <a:cs typeface="Courier New" panose="02070309020205020404" pitchFamily="49" charset="0"/>
              </a:rPr>
              <a:t>			   columnspan = 2, command = self.convert)</a:t>
            </a:r>
          </a:p>
          <a:p>
            <a:pPr marL="228600" lvl="1" indent="0">
              <a:spcBef>
                <a:spcPts val="0"/>
              </a:spcBef>
              <a:buNone/>
            </a:pPr>
            <a:r>
              <a:rPr lang="en-US" sz="1600" b="1" dirty="0">
                <a:solidFill>
                  <a:schemeClr val="tx1"/>
                </a:solidFill>
                <a:cs typeface="Courier New" panose="02070309020205020404" pitchFamily="49" charset="0"/>
              </a:rPr>
              <a:t>	</a:t>
            </a:r>
          </a:p>
          <a:p>
            <a:pPr marL="228600" lvl="1" indent="0">
              <a:spcBef>
                <a:spcPts val="0"/>
              </a:spcBef>
              <a:buNone/>
            </a:pPr>
            <a:r>
              <a:rPr lang="en-US" sz="1600" b="1" dirty="0">
                <a:solidFill>
                  <a:schemeClr val="tx1"/>
                </a:solidFill>
                <a:cs typeface="Courier New" panose="02070309020205020404" pitchFamily="49" charset="0"/>
              </a:rPr>
              <a:t>	# The event handling method for the button</a:t>
            </a:r>
          </a:p>
          <a:p>
            <a:pPr marL="228600" lvl="1" indent="0">
              <a:spcBef>
                <a:spcPts val="0"/>
              </a:spcBef>
              <a:buNone/>
            </a:pPr>
            <a:r>
              <a:rPr lang="en-US" sz="1600" b="1" dirty="0">
                <a:solidFill>
                  <a:schemeClr val="tx1"/>
                </a:solidFill>
                <a:cs typeface="Courier New" panose="02070309020205020404" pitchFamily="49" charset="0"/>
              </a:rPr>
              <a:t>	def convert(self):</a:t>
            </a: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a:t>
            </a:r>
            <a:r>
              <a:rPr lang="en-US" sz="1600" b="1" dirty="0">
                <a:solidFill>
                  <a:schemeClr val="tx1"/>
                </a:solidFill>
                <a:cs typeface="Courier New" panose="02070309020205020404" pitchFamily="49" charset="0"/>
              </a:rPr>
              <a:t>“</a:t>
            </a:r>
            <a:r>
              <a:rPr lang="en-US" sz="1600" b="1" dirty="0" smtClean="0">
                <a:solidFill>
                  <a:schemeClr val="tx1"/>
                </a:solidFill>
                <a:cs typeface="Courier New" panose="02070309020205020404" pitchFamily="49" charset="0"/>
              </a:rPr>
              <a:t> Inputs </a:t>
            </a:r>
            <a:r>
              <a:rPr lang="en-US" sz="1600" b="1" dirty="0">
                <a:solidFill>
                  <a:schemeClr val="tx1"/>
                </a:solidFill>
                <a:cs typeface="Courier New" panose="02070309020205020404" pitchFamily="49" charset="0"/>
              </a:rPr>
              <a:t>the string, converts it to uppercase,</a:t>
            </a:r>
          </a:p>
          <a:p>
            <a:pPr marL="228600" lvl="1" indent="0">
              <a:spcBef>
                <a:spcPts val="0"/>
              </a:spcBef>
              <a:buNone/>
            </a:pPr>
            <a:r>
              <a:rPr lang="en-US" sz="1600" b="1" dirty="0" smtClean="0">
                <a:solidFill>
                  <a:schemeClr val="tx1"/>
                </a:solidFill>
                <a:cs typeface="Courier New" panose="02070309020205020404" pitchFamily="49" charset="0"/>
              </a:rPr>
              <a:t>	    and outputs the result.”””</a:t>
            </a:r>
          </a:p>
          <a:p>
            <a:pPr marL="228600" lvl="1" indent="0">
              <a:spcBef>
                <a:spcPts val="0"/>
              </a:spcBef>
              <a:buNone/>
            </a:pPr>
            <a:r>
              <a:rPr lang="en-US" sz="1600" b="1" dirty="0">
                <a:solidFill>
                  <a:schemeClr val="tx1"/>
                </a:solidFill>
                <a:cs typeface="Courier New" panose="02070309020205020404" pitchFamily="49" charset="0"/>
              </a:rPr>
              <a:t>	    text = self.inputField.getText()</a:t>
            </a:r>
          </a:p>
          <a:p>
            <a:pPr marL="228600" lvl="1" indent="0">
              <a:spcBef>
                <a:spcPts val="0"/>
              </a:spcBef>
              <a:buNone/>
            </a:pPr>
            <a:r>
              <a:rPr lang="en-US" sz="1600" b="1" dirty="0">
                <a:solidFill>
                  <a:schemeClr val="tx1"/>
                </a:solidFill>
                <a:cs typeface="Courier New" panose="02070309020205020404" pitchFamily="49" charset="0"/>
              </a:rPr>
              <a:t>	    result = text.upper()</a:t>
            </a:r>
          </a:p>
          <a:p>
            <a:pPr marL="228600" lvl="1" indent="0">
              <a:spcBef>
                <a:spcPts val="0"/>
              </a:spcBef>
              <a:buNone/>
            </a:pPr>
            <a:r>
              <a:rPr lang="en-US" sz="1600" b="1" dirty="0">
                <a:solidFill>
                  <a:schemeClr val="tx1"/>
                </a:solidFill>
                <a:cs typeface="Courier New" panose="02070309020205020404" pitchFamily="49" charset="0"/>
              </a:rPr>
              <a:t>	    self.outputField.setText(result</a:t>
            </a:r>
            <a:r>
              <a:rPr lang="en-US" sz="1600" b="1" dirty="0" smtClean="0">
                <a:solidFill>
                  <a:schemeClr val="tx1"/>
                </a:solidFill>
                <a:cs typeface="Courier New" panose="02070309020205020404" pitchFamily="49" charset="0"/>
              </a:rPr>
              <a:t>)</a:t>
            </a:r>
            <a:endParaRPr lang="en-IN" b="1" dirty="0">
              <a:solidFill>
                <a:schemeClr val="tx1"/>
              </a:solidFill>
            </a:endParaRPr>
          </a:p>
        </p:txBody>
      </p:sp>
      <p:pic>
        <p:nvPicPr>
          <p:cNvPr id="5" name="Picture 4" descr="Figure 8-9 Using text fields for input and output. The user enters text into the input field, clicks the Convert button, and views the result in the output fiel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3928" y="4522297"/>
            <a:ext cx="2597218" cy="1590795"/>
          </a:xfrm>
          <a:prstGeom prst="rect">
            <a:avLst/>
          </a:prstGeom>
        </p:spPr>
      </p:pic>
      <p:sp>
        <p:nvSpPr>
          <p:cNvPr id="6"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496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3246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(1 of 4)</a:t>
            </a:r>
          </a:p>
        </p:txBody>
      </p:sp>
      <p:sp>
        <p:nvSpPr>
          <p:cNvPr id="3" name="Content Placeholder 2"/>
          <p:cNvSpPr>
            <a:spLocks noGrp="1"/>
          </p:cNvSpPr>
          <p:nvPr>
            <p:ph idx="4294967295"/>
          </p:nvPr>
        </p:nvSpPr>
        <p:spPr>
          <a:xfrm>
            <a:off x="365125" y="1538818"/>
            <a:ext cx="8415338" cy="3159326"/>
          </a:xfrm>
        </p:spPr>
        <p:txBody>
          <a:bodyPr/>
          <a:lstStyle/>
          <a:p>
            <a:pPr>
              <a:buClr>
                <a:srgbClr val="007FA9"/>
              </a:buClr>
            </a:pPr>
            <a:r>
              <a:rPr lang="en-US" b="1" dirty="0">
                <a:solidFill>
                  <a:schemeClr val="tx1"/>
                </a:solidFill>
                <a:cs typeface="Courier New" panose="02070309020205020404" pitchFamily="49" charset="0"/>
              </a:rPr>
              <a:t>b</a:t>
            </a:r>
            <a:r>
              <a:rPr lang="en-US" b="1" dirty="0" smtClean="0">
                <a:solidFill>
                  <a:schemeClr val="tx1"/>
                </a:solidFill>
                <a:cs typeface="Courier New" panose="02070309020205020404" pitchFamily="49" charset="0"/>
              </a:rPr>
              <a:t>reezy</a:t>
            </a:r>
            <a:r>
              <a:rPr lang="en-US" sz="100" b="1" dirty="0" smtClean="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python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gui</a:t>
            </a:r>
            <a:r>
              <a:rPr lang="en-US" dirty="0" smtClean="0">
                <a:solidFill>
                  <a:schemeClr val="tx1"/>
                </a:solidFill>
              </a:rPr>
              <a:t> includes two types of data fields for the input and output of integers and floating-point numbers:</a:t>
            </a:r>
          </a:p>
          <a:p>
            <a:pPr lvl="1">
              <a:buClr>
                <a:srgbClr val="007FA9"/>
              </a:buClr>
            </a:pPr>
            <a:r>
              <a:rPr lang="en-US" b="1" dirty="0" smtClean="0">
                <a:solidFill>
                  <a:schemeClr val="tx1"/>
                </a:solidFill>
                <a:cs typeface="Courier New" panose="02070309020205020404" pitchFamily="49" charset="0"/>
              </a:rPr>
              <a:t>IntegerField</a:t>
            </a:r>
            <a:r>
              <a:rPr lang="en-US" dirty="0" smtClean="0">
                <a:solidFill>
                  <a:schemeClr val="tx1"/>
                </a:solidFill>
              </a:rPr>
              <a:t> and </a:t>
            </a:r>
            <a:r>
              <a:rPr lang="en-US" b="1" dirty="0" smtClean="0">
                <a:solidFill>
                  <a:schemeClr val="tx1"/>
                </a:solidFill>
                <a:cs typeface="Courier New" panose="02070309020205020404" pitchFamily="49" charset="0"/>
              </a:rPr>
              <a:t>FloatField</a:t>
            </a:r>
          </a:p>
          <a:p>
            <a:pPr>
              <a:buClr>
                <a:srgbClr val="007FA9"/>
              </a:buClr>
            </a:pPr>
            <a:r>
              <a:rPr lang="en-US" dirty="0" smtClean="0">
                <a:solidFill>
                  <a:schemeClr val="tx1"/>
                </a:solidFill>
              </a:rPr>
              <a:t>Similar in usage to the method </a:t>
            </a:r>
            <a:r>
              <a:rPr lang="en-US" b="1" dirty="0" smtClean="0">
                <a:solidFill>
                  <a:schemeClr val="tx1"/>
                </a:solidFill>
                <a:cs typeface="Courier New" panose="02070309020205020404" pitchFamily="49" charset="0"/>
              </a:rPr>
              <a:t>addTextField</a:t>
            </a:r>
          </a:p>
          <a:p>
            <a:pPr lvl="1">
              <a:buClr>
                <a:srgbClr val="007FA9"/>
              </a:buClr>
            </a:pPr>
            <a:r>
              <a:rPr lang="en-US" dirty="0" smtClean="0">
                <a:solidFill>
                  <a:schemeClr val="tx1"/>
                </a:solidFill>
              </a:rPr>
              <a:t>However, instead of an initial </a:t>
            </a:r>
            <a:r>
              <a:rPr lang="en-US" b="1" dirty="0" smtClean="0">
                <a:solidFill>
                  <a:schemeClr val="tx1"/>
                </a:solidFill>
                <a:cs typeface="Courier New" panose="02070309020205020404" pitchFamily="49" charset="0"/>
              </a:rPr>
              <a:t>text</a:t>
            </a:r>
            <a:r>
              <a:rPr lang="en-US" dirty="0" smtClean="0">
                <a:solidFill>
                  <a:schemeClr val="tx1"/>
                </a:solidFill>
              </a:rPr>
              <a:t> attribute, the programmer supplies a </a:t>
            </a:r>
            <a:r>
              <a:rPr lang="en-US" b="1" dirty="0" smtClean="0">
                <a:solidFill>
                  <a:schemeClr val="tx1"/>
                </a:solidFill>
                <a:cs typeface="Courier New" panose="02070309020205020404" pitchFamily="49" charset="0"/>
              </a:rPr>
              <a:t>value</a:t>
            </a:r>
            <a:r>
              <a:rPr lang="en-US" dirty="0" smtClean="0">
                <a:solidFill>
                  <a:schemeClr val="tx1"/>
                </a:solidFill>
              </a:rPr>
              <a:t> attribute</a:t>
            </a:r>
          </a:p>
          <a:p>
            <a:pPr>
              <a:buClr>
                <a:srgbClr val="007FA9"/>
              </a:buClr>
            </a:pPr>
            <a:r>
              <a:rPr lang="en-US" dirty="0" smtClean="0">
                <a:solidFill>
                  <a:schemeClr val="tx1"/>
                </a:solidFill>
              </a:rPr>
              <a:t>The method </a:t>
            </a:r>
            <a:r>
              <a:rPr lang="en-US" b="1" dirty="0" smtClean="0">
                <a:solidFill>
                  <a:schemeClr val="tx1"/>
                </a:solidFill>
                <a:cs typeface="Courier New" panose="02070309020205020404" pitchFamily="49" charset="0"/>
              </a:rPr>
              <a:t>addFloatField</a:t>
            </a:r>
            <a:r>
              <a:rPr lang="en-US" dirty="0" smtClean="0">
                <a:solidFill>
                  <a:schemeClr val="tx1"/>
                </a:solidFill>
              </a:rPr>
              <a:t> allows an optional precision argument</a:t>
            </a:r>
          </a:p>
          <a:p>
            <a:pPr>
              <a:buClr>
                <a:srgbClr val="007FA9"/>
              </a:buClr>
            </a:pPr>
            <a:r>
              <a:rPr lang="en-US" dirty="0" smtClean="0">
                <a:solidFill>
                  <a:schemeClr val="tx1"/>
                </a:solidFill>
              </a:rPr>
              <a:t>The methods </a:t>
            </a:r>
            <a:r>
              <a:rPr lang="en-US" b="1" dirty="0" smtClean="0">
                <a:solidFill>
                  <a:schemeClr val="tx1"/>
                </a:solidFill>
                <a:cs typeface="Courier New" panose="02070309020205020404" pitchFamily="49" charset="0"/>
              </a:rPr>
              <a:t>getNumber</a:t>
            </a:r>
            <a:r>
              <a:rPr lang="en-US" dirty="0" smtClean="0">
                <a:solidFill>
                  <a:schemeClr val="tx1"/>
                </a:solidFill>
              </a:rPr>
              <a:t> and </a:t>
            </a:r>
            <a:r>
              <a:rPr lang="en-US" b="1" dirty="0" smtClean="0">
                <a:solidFill>
                  <a:schemeClr val="tx1"/>
                </a:solidFill>
                <a:cs typeface="Courier New" panose="02070309020205020404" pitchFamily="49" charset="0"/>
              </a:rPr>
              <a:t>setNumber</a:t>
            </a:r>
            <a:r>
              <a:rPr lang="en-US" dirty="0" smtClean="0">
                <a:solidFill>
                  <a:schemeClr val="tx1"/>
                </a:solidFill>
              </a:rPr>
              <a:t> are used for the input and output of numbers with integer and float fields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850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2484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(2 of 4)</a:t>
            </a:r>
          </a:p>
        </p:txBody>
      </p:sp>
      <p:sp>
        <p:nvSpPr>
          <p:cNvPr id="3" name="Content Placeholder 2"/>
          <p:cNvSpPr>
            <a:spLocks noGrp="1"/>
          </p:cNvSpPr>
          <p:nvPr>
            <p:ph idx="1"/>
          </p:nvPr>
        </p:nvSpPr>
        <p:spPr>
          <a:xfrm>
            <a:off x="365125" y="1371600"/>
            <a:ext cx="1006475" cy="292388"/>
          </a:xfrm>
        </p:spPr>
        <p:txBody>
          <a:bodyPr/>
          <a:lstStyle/>
          <a:p>
            <a:pPr>
              <a:buClr>
                <a:srgbClr val="007FA9"/>
              </a:buClr>
            </a:pPr>
            <a:r>
              <a:rPr lang="en-US" dirty="0" smtClean="0">
                <a:solidFill>
                  <a:schemeClr val="tx1"/>
                </a:solidFill>
              </a:rPr>
              <a:t>Code:</a:t>
            </a:r>
          </a:p>
        </p:txBody>
      </p:sp>
      <p:sp>
        <p:nvSpPr>
          <p:cNvPr id="6" name="Content Placeholder 5"/>
          <p:cNvSpPr>
            <a:spLocks noGrp="1"/>
          </p:cNvSpPr>
          <p:nvPr>
            <p:ph idx="11"/>
          </p:nvPr>
        </p:nvSpPr>
        <p:spPr>
          <a:xfrm>
            <a:off x="381000" y="1710584"/>
            <a:ext cx="8415338" cy="3979551"/>
          </a:xfrm>
        </p:spPr>
        <p:txBody>
          <a:bodyPr/>
          <a:lstStyle/>
          <a:p>
            <a:pPr marL="228600" lvl="1" indent="0">
              <a:spcBef>
                <a:spcPts val="0"/>
              </a:spcBef>
              <a:buNone/>
            </a:pPr>
            <a:r>
              <a:rPr lang="en-US" sz="1600" b="1" dirty="0">
                <a:solidFill>
                  <a:schemeClr val="tx1"/>
                </a:solidFill>
                <a:cs typeface="Courier New" panose="02070309020205020404" pitchFamily="49" charset="0"/>
              </a:rPr>
              <a:t>class NumberFieldDemo(EasyFrame):</a:t>
            </a: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Computes </a:t>
            </a:r>
            <a:r>
              <a:rPr lang="en-US" sz="1600" b="1" dirty="0">
                <a:solidFill>
                  <a:schemeClr val="tx1"/>
                </a:solidFill>
                <a:cs typeface="Courier New" panose="02070309020205020404" pitchFamily="49" charset="0"/>
              </a:rPr>
              <a:t>and displays the square root of an</a:t>
            </a:r>
          </a:p>
          <a:p>
            <a:pPr marL="228600" lvl="1" indent="0">
              <a:spcBef>
                <a:spcPts val="0"/>
              </a:spcBef>
              <a:buNone/>
            </a:pPr>
            <a:r>
              <a:rPr lang="en-US" sz="1600" b="1" dirty="0">
                <a:solidFill>
                  <a:schemeClr val="tx1"/>
                </a:solidFill>
                <a:cs typeface="Courier New" panose="02070309020205020404" pitchFamily="49" charset="0"/>
              </a:rPr>
              <a:t>    input number</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def __init__(self):</a:t>
            </a: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“““Sets </a:t>
            </a:r>
            <a:r>
              <a:rPr lang="en-US" sz="1600" b="1" dirty="0">
                <a:solidFill>
                  <a:schemeClr val="tx1"/>
                </a:solidFill>
                <a:cs typeface="Courier New" panose="02070309020205020404" pitchFamily="49" charset="0"/>
              </a:rPr>
              <a:t>up the window and widgets</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EasyFrame.__init__(self, title = </a:t>
            </a:r>
            <a:r>
              <a:rPr lang="en-US" sz="1600" b="1" dirty="0" smtClean="0">
                <a:solidFill>
                  <a:schemeClr val="tx1"/>
                </a:solidFill>
                <a:cs typeface="Courier New" panose="02070309020205020404" pitchFamily="49" charset="0"/>
              </a:rPr>
              <a:t>“Number </a:t>
            </a:r>
            <a:r>
              <a:rPr lang="en-US" sz="1600" b="1" dirty="0">
                <a:solidFill>
                  <a:schemeClr val="tx1"/>
                </a:solidFill>
                <a:cs typeface="Courier New" panose="02070309020205020404" pitchFamily="49" charset="0"/>
              </a:rPr>
              <a:t>Field </a:t>
            </a:r>
            <a:r>
              <a:rPr lang="en-US" sz="1600" b="1" dirty="0" smtClean="0">
                <a:solidFill>
                  <a:schemeClr val="tx1"/>
                </a:solidFill>
                <a:cs typeface="Courier New" panose="02070309020205020404" pitchFamily="49" charset="0"/>
              </a:rPr>
              <a:t>Demo”)</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 Label and field for the input</a:t>
            </a:r>
          </a:p>
          <a:p>
            <a:pPr marL="228600" lvl="1" indent="0">
              <a:spcBef>
                <a:spcPts val="0"/>
              </a:spcBef>
              <a:buNone/>
            </a:pPr>
            <a:r>
              <a:rPr lang="en-US" sz="1600" b="1" dirty="0">
                <a:solidFill>
                  <a:schemeClr val="tx1"/>
                </a:solidFill>
                <a:cs typeface="Courier New" panose="02070309020205020404" pitchFamily="49" charset="0"/>
              </a:rPr>
              <a:t>    self.addLabel(text = </a:t>
            </a:r>
            <a:r>
              <a:rPr lang="en-US" sz="1600" b="1" dirty="0" smtClean="0">
                <a:solidFill>
                  <a:schemeClr val="tx1"/>
                </a:solidFill>
                <a:cs typeface="Courier New" panose="02070309020205020404" pitchFamily="49" charset="0"/>
              </a:rPr>
              <a:t>“An integer”,</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row = 0, column = 0)</a:t>
            </a:r>
          </a:p>
          <a:p>
            <a:pPr marL="228600" lvl="1" indent="0">
              <a:spcBef>
                <a:spcPts val="0"/>
              </a:spcBef>
              <a:buNone/>
            </a:pPr>
            <a:r>
              <a:rPr lang="en-US" sz="1600" b="1" dirty="0">
                <a:solidFill>
                  <a:schemeClr val="tx1"/>
                </a:solidFill>
                <a:cs typeface="Courier New" panose="02070309020205020404" pitchFamily="49" charset="0"/>
              </a:rPr>
              <a:t>    self.inputField = self.addIntegerField(value = 0,</a:t>
            </a:r>
          </a:p>
          <a:p>
            <a:pPr marL="228600" lvl="1" indent="0">
              <a:spcBef>
                <a:spcPts val="0"/>
              </a:spcBef>
              <a:buNone/>
            </a:pPr>
            <a:r>
              <a:rPr lang="en-US" sz="1600" b="1" dirty="0">
                <a:solidFill>
                  <a:schemeClr val="tx1"/>
                </a:solidFill>
                <a:cs typeface="Courier New" panose="02070309020205020404" pitchFamily="49" charset="0"/>
              </a:rPr>
              <a:t>			  			row = 0,</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width = 10)</a:t>
            </a:r>
          </a:p>
          <a:p>
            <a:pPr marL="228600" lvl="1" indent="0">
              <a:spcBef>
                <a:spcPts val="0"/>
              </a:spcBef>
              <a:buNone/>
            </a:pPr>
            <a:r>
              <a:rPr lang="en-US" sz="1600" b="1" dirty="0">
                <a:solidFill>
                  <a:schemeClr val="tx1"/>
                </a:solidFill>
                <a:cs typeface="Courier New" panose="02070309020205020404" pitchFamily="49" charset="0"/>
              </a:rPr>
              <a:t>    # Label and field for the output</a:t>
            </a:r>
          </a:p>
          <a:p>
            <a:pPr marL="228600" lvl="1" indent="0">
              <a:spcBef>
                <a:spcPts val="0"/>
              </a:spcBef>
              <a:buNone/>
            </a:pPr>
            <a:r>
              <a:rPr lang="en-US" sz="1600" b="1" dirty="0">
                <a:solidFill>
                  <a:schemeClr val="tx1"/>
                </a:solidFill>
                <a:cs typeface="Courier New" panose="02070309020205020404" pitchFamily="49" charset="0"/>
              </a:rPr>
              <a:t>    self.addLabel(text = </a:t>
            </a:r>
            <a:r>
              <a:rPr lang="en-US" sz="1600" b="1" dirty="0" smtClean="0">
                <a:solidFill>
                  <a:schemeClr val="tx1"/>
                </a:solidFill>
                <a:cs typeface="Courier New" panose="02070309020205020404" pitchFamily="49" charset="0"/>
              </a:rPr>
              <a:t>“Square root”,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row = 1, column = 0</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3239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1722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(3 of 4)</a:t>
            </a:r>
          </a:p>
        </p:txBody>
      </p:sp>
      <p:sp>
        <p:nvSpPr>
          <p:cNvPr id="3" name="Content Placeholder 2"/>
          <p:cNvSpPr>
            <a:spLocks noGrp="1"/>
          </p:cNvSpPr>
          <p:nvPr>
            <p:ph idx="1"/>
          </p:nvPr>
        </p:nvSpPr>
        <p:spPr>
          <a:xfrm>
            <a:off x="365125" y="1371600"/>
            <a:ext cx="8415338" cy="292388"/>
          </a:xfrm>
        </p:spPr>
        <p:txBody>
          <a:bodyPr/>
          <a:lstStyle/>
          <a:p>
            <a:pPr>
              <a:buClr>
                <a:srgbClr val="007FA9"/>
              </a:buClr>
            </a:pPr>
            <a:r>
              <a:rPr lang="en-US" dirty="0" smtClean="0">
                <a:solidFill>
                  <a:schemeClr val="tx1"/>
                </a:solidFill>
              </a:rPr>
              <a:t>Code (continued):</a:t>
            </a:r>
            <a:r>
              <a:rPr lang="en-US" sz="1600" dirty="0" smtClean="0">
                <a:solidFill>
                  <a:schemeClr val="tx1"/>
                </a:solidFill>
                <a:cs typeface="Courier New" panose="02070309020205020404" pitchFamily="49" charset="0"/>
              </a:rPr>
              <a:t>    </a:t>
            </a:r>
            <a:endParaRPr lang="en-US" sz="1600"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81000" y="1744054"/>
            <a:ext cx="8415338" cy="3979551"/>
          </a:xfrm>
        </p:spPr>
        <p:txBody>
          <a:bodyPr/>
          <a:lstStyle/>
          <a:p>
            <a:pPr marL="228600" lvl="1" indent="0">
              <a:spcBef>
                <a:spcPts val="0"/>
              </a:spcBef>
              <a:buNone/>
            </a:pPr>
            <a:r>
              <a:rPr lang="en-US" sz="1600" b="1" dirty="0">
                <a:solidFill>
                  <a:schemeClr val="tx1"/>
                </a:solidFill>
                <a:cs typeface="Courier New" panose="02070309020205020404" pitchFamily="49" charset="0"/>
              </a:rPr>
              <a:t>self.outputField = self.addFloatField(value = 0.0,</a:t>
            </a:r>
          </a:p>
          <a:p>
            <a:pPr marL="228600" lvl="1" indent="0">
              <a:spcBef>
                <a:spcPts val="0"/>
              </a:spcBef>
              <a:buNone/>
            </a:pPr>
            <a:r>
              <a:rPr lang="en-US" sz="1600" b="1" dirty="0">
                <a:solidFill>
                  <a:schemeClr val="tx1"/>
                </a:solidFill>
                <a:cs typeface="Courier New" panose="02070309020205020404" pitchFamily="49" charset="0"/>
              </a:rPr>
              <a:t>						row = 1,</a:t>
            </a:r>
          </a:p>
          <a:p>
            <a:pPr marL="228600" lvl="1" indent="0">
              <a:spcBef>
                <a:spcPts val="0"/>
              </a:spcBef>
              <a:buNone/>
            </a:pPr>
            <a:r>
              <a:rPr lang="en-US" sz="1600" b="1" dirty="0">
                <a:solidFill>
                  <a:schemeClr val="tx1"/>
                </a:solidFill>
                <a:cs typeface="Courier New" panose="02070309020205020404" pitchFamily="49" charset="0"/>
              </a:rPr>
              <a:t>						column = 1,</a:t>
            </a:r>
          </a:p>
          <a:p>
            <a:pPr marL="228600" lvl="1" indent="0">
              <a:spcBef>
                <a:spcPts val="0"/>
              </a:spcBef>
              <a:buNone/>
            </a:pPr>
            <a:r>
              <a:rPr lang="en-US" sz="1600" b="1" dirty="0">
                <a:solidFill>
                  <a:schemeClr val="tx1"/>
                </a:solidFill>
                <a:cs typeface="Courier New" panose="02070309020205020404" pitchFamily="49" charset="0"/>
              </a:rPr>
              <a:t>						width = 8,</a:t>
            </a:r>
          </a:p>
          <a:p>
            <a:pPr marL="228600" lvl="1" indent="0">
              <a:spcBef>
                <a:spcPts val="0"/>
              </a:spcBef>
              <a:buNone/>
            </a:pPr>
            <a:r>
              <a:rPr lang="en-US" sz="1600" b="1" dirty="0">
                <a:solidFill>
                  <a:schemeClr val="tx1"/>
                </a:solidFill>
                <a:cs typeface="Courier New" panose="02070309020205020404" pitchFamily="49" charset="0"/>
              </a:rPr>
              <a:t>						precision = 2,</a:t>
            </a:r>
          </a:p>
          <a:p>
            <a:pPr marL="228600" lvl="1" indent="0">
              <a:spcBef>
                <a:spcPts val="0"/>
              </a:spcBef>
              <a:buNone/>
            </a:pPr>
            <a:r>
              <a:rPr lang="en-US" sz="1600" b="1" dirty="0">
                <a:solidFill>
                  <a:schemeClr val="tx1"/>
                </a:solidFill>
                <a:cs typeface="Courier New" panose="02070309020205020404" pitchFamily="49" charset="0"/>
              </a:rPr>
              <a:t>						state = </a:t>
            </a:r>
            <a:r>
              <a:rPr lang="en-US" sz="1600" b="1" dirty="0" smtClean="0">
                <a:solidFill>
                  <a:schemeClr val="tx1"/>
                </a:solidFill>
                <a:cs typeface="Courier New" panose="02070309020205020404" pitchFamily="49" charset="0"/>
              </a:rPr>
              <a:t>“readonly”)</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 The command button</a:t>
            </a:r>
          </a:p>
          <a:p>
            <a:pPr marL="228600" lvl="1" indent="0">
              <a:spcBef>
                <a:spcPts val="0"/>
              </a:spcBef>
              <a:buNone/>
            </a:pPr>
            <a:r>
              <a:rPr lang="en-US" sz="1600" b="1" dirty="0">
                <a:solidFill>
                  <a:schemeClr val="tx1"/>
                </a:solidFill>
                <a:cs typeface="Courier New" panose="02070309020205020404" pitchFamily="49" charset="0"/>
              </a:rPr>
              <a:t>    self.addButton(text = </a:t>
            </a:r>
            <a:r>
              <a:rPr lang="en-US" sz="1600" b="1" dirty="0" smtClean="0">
                <a:solidFill>
                  <a:schemeClr val="tx1"/>
                </a:solidFill>
                <a:cs typeface="Courier New" panose="02070309020205020404" pitchFamily="49" charset="0"/>
              </a:rPr>
              <a:t>“Compute”, </a:t>
            </a:r>
            <a:r>
              <a:rPr lang="en-US" sz="1600" b="1" dirty="0">
                <a:solidFill>
                  <a:schemeClr val="tx1"/>
                </a:solidFill>
                <a:cs typeface="Courier New" panose="02070309020205020404" pitchFamily="49" charset="0"/>
              </a:rPr>
              <a:t>row = 2, column = 0,</a:t>
            </a:r>
          </a:p>
          <a:p>
            <a:pPr marL="228600" lvl="1" indent="0">
              <a:spcBef>
                <a:spcPts val="0"/>
              </a:spcBef>
              <a:buNone/>
            </a:pPr>
            <a:r>
              <a:rPr lang="en-US" sz="1600" b="1" dirty="0">
                <a:solidFill>
                  <a:schemeClr val="tx1"/>
                </a:solidFill>
                <a:cs typeface="Courier New" panose="02070309020205020404" pitchFamily="49" charset="0"/>
              </a:rPr>
              <a:t>			columnspan = 2,</a:t>
            </a:r>
          </a:p>
          <a:p>
            <a:pPr marL="228600" lvl="1" indent="0">
              <a:spcBef>
                <a:spcPts val="0"/>
              </a:spcBef>
              <a:buNone/>
            </a:pPr>
            <a:r>
              <a:rPr lang="en-US" sz="1600" b="1" dirty="0">
                <a:solidFill>
                  <a:schemeClr val="tx1"/>
                </a:solidFill>
                <a:cs typeface="Courier New" panose="02070309020205020404" pitchFamily="49" charset="0"/>
              </a:rPr>
              <a:t>			command = self.computeSqrt)</a:t>
            </a:r>
          </a:p>
          <a:p>
            <a:pPr marL="228600" lvl="1" indent="0">
              <a:spcBef>
                <a:spcPts val="0"/>
              </a:spcBef>
              <a:buNone/>
            </a:pPr>
            <a:r>
              <a:rPr lang="en-US" sz="1600" b="1" dirty="0">
                <a:solidFill>
                  <a:schemeClr val="tx1"/>
                </a:solidFill>
                <a:cs typeface="Courier New" panose="02070309020205020404" pitchFamily="49" charset="0"/>
              </a:rPr>
              <a:t># The event handling method for the button</a:t>
            </a:r>
          </a:p>
          <a:p>
            <a:pPr marL="228600" lvl="1" indent="0">
              <a:spcBef>
                <a:spcPts val="0"/>
              </a:spcBef>
              <a:buNone/>
            </a:pPr>
            <a:r>
              <a:rPr lang="en-US" sz="1600" b="1" dirty="0">
                <a:solidFill>
                  <a:schemeClr val="tx1"/>
                </a:solidFill>
                <a:cs typeface="Courier New" panose="02070309020205020404" pitchFamily="49" charset="0"/>
              </a:rPr>
              <a:t>def computeSqrt(self):</a:t>
            </a: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“““Inputs </a:t>
            </a:r>
            <a:r>
              <a:rPr lang="en-US" sz="1600" b="1" dirty="0">
                <a:solidFill>
                  <a:schemeClr val="tx1"/>
                </a:solidFill>
                <a:cs typeface="Courier New" panose="02070309020205020404" pitchFamily="49" charset="0"/>
              </a:rPr>
              <a:t>the integer, computes the square root,</a:t>
            </a:r>
          </a:p>
          <a:p>
            <a:pPr marL="228600" lvl="1" indent="0">
              <a:spcBef>
                <a:spcPts val="0"/>
              </a:spcBef>
              <a:buNone/>
            </a:pPr>
            <a:r>
              <a:rPr lang="en-US" sz="1600" b="1" dirty="0">
                <a:solidFill>
                  <a:schemeClr val="tx1"/>
                </a:solidFill>
                <a:cs typeface="Courier New" panose="02070309020205020404" pitchFamily="49" charset="0"/>
              </a:rPr>
              <a:t>     and outputs the result</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number = self.inputField.getNumber()</a:t>
            </a:r>
          </a:p>
          <a:p>
            <a:pPr marL="228600" lvl="1" indent="0">
              <a:spcBef>
                <a:spcPts val="0"/>
              </a:spcBef>
              <a:buNone/>
            </a:pPr>
            <a:r>
              <a:rPr lang="en-US" sz="1600" b="1" dirty="0">
                <a:solidFill>
                  <a:schemeClr val="tx1"/>
                </a:solidFill>
                <a:cs typeface="Courier New" panose="02070309020205020404" pitchFamily="49" charset="0"/>
              </a:rPr>
              <a:t>     result = math.sqrt(number)</a:t>
            </a:r>
          </a:p>
          <a:p>
            <a:pPr marL="228600" lvl="1" indent="0">
              <a:spcBef>
                <a:spcPts val="0"/>
              </a:spcBef>
              <a:buNone/>
            </a:pPr>
            <a:r>
              <a:rPr lang="en-US" sz="1600" b="1" dirty="0">
                <a:solidFill>
                  <a:schemeClr val="tx1"/>
                </a:solidFill>
                <a:cs typeface="Courier New" panose="02070309020205020404" pitchFamily="49" charset="0"/>
              </a:rPr>
              <a:t>     self.outputField.setNumber(result</a:t>
            </a:r>
            <a:r>
              <a:rPr lang="en-US" sz="1600" b="1" dirty="0" smtClean="0">
                <a:solidFill>
                  <a:schemeClr val="tx1"/>
                </a:solidFill>
                <a:cs typeface="Courier New" panose="02070309020205020404" pitchFamily="49" charset="0"/>
              </a:rPr>
              <a:t>)</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224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553200" cy="732508"/>
          </a:xfrm>
        </p:spPr>
        <p:txBody>
          <a:bodyPr/>
          <a:lstStyle/>
          <a:p>
            <a:r>
              <a:rPr lang="en-US" sz="2800" b="1" dirty="0">
                <a:solidFill>
                  <a:srgbClr val="007FA3"/>
                </a:solidFill>
                <a:latin typeface="Arial" panose="020B0604020202020204" pitchFamily="34" charset="0"/>
                <a:cs typeface="Arial" panose="020B0604020202020204" pitchFamily="34" charset="0"/>
              </a:rPr>
              <a:t>Integer and Float Fields for Numeric Data (4 of 4)</a:t>
            </a:r>
          </a:p>
        </p:txBody>
      </p:sp>
      <p:pic>
        <p:nvPicPr>
          <p:cNvPr id="6" name="Picture 5" descr="Figure 8-10 Using an integer field and a float field for input and output. The screenshot of the number field demo window contains 1 input field, 1 output field, and 1 compute button. The input field is, an integer, 2. The output field is, square root, 1.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438400"/>
            <a:ext cx="5541699" cy="23469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39066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Using Pop-Up Message Boxes (1 of 2)</a:t>
            </a:r>
          </a:p>
        </p:txBody>
      </p:sp>
      <p:sp>
        <p:nvSpPr>
          <p:cNvPr id="3" name="Content Placeholder 2"/>
          <p:cNvSpPr>
            <a:spLocks noGrp="1"/>
          </p:cNvSpPr>
          <p:nvPr>
            <p:ph idx="1"/>
          </p:nvPr>
        </p:nvSpPr>
        <p:spPr>
          <a:xfrm>
            <a:off x="365125" y="1371600"/>
            <a:ext cx="8415338" cy="1078757"/>
          </a:xfrm>
        </p:spPr>
        <p:txBody>
          <a:bodyPr/>
          <a:lstStyle/>
          <a:p>
            <a:pPr>
              <a:buClr>
                <a:srgbClr val="007FA9"/>
              </a:buClr>
            </a:pPr>
            <a:r>
              <a:rPr lang="en-US" dirty="0" smtClean="0">
                <a:solidFill>
                  <a:schemeClr val="tx1"/>
                </a:solidFill>
              </a:rPr>
              <a:t>When errors arise in a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program</a:t>
            </a:r>
          </a:p>
          <a:p>
            <a:pPr lvl="1">
              <a:buClr>
                <a:srgbClr val="007FA9"/>
              </a:buClr>
            </a:pPr>
            <a:r>
              <a:rPr lang="en-US" dirty="0" smtClean="0">
                <a:solidFill>
                  <a:schemeClr val="tx1"/>
                </a:solidFill>
              </a:rPr>
              <a:t>Program often responds by popping up a dialog window with an error message</a:t>
            </a:r>
          </a:p>
          <a:p>
            <a:pPr>
              <a:buClr>
                <a:srgbClr val="007FA9"/>
              </a:buClr>
            </a:pPr>
            <a:r>
              <a:rPr lang="en-US" dirty="0" smtClean="0">
                <a:solidFill>
                  <a:schemeClr val="tx1"/>
                </a:solidFill>
              </a:rPr>
              <a:t>Code:</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381000" y="2529540"/>
            <a:ext cx="8415338" cy="3161250"/>
          </a:xfrm>
        </p:spPr>
        <p:txBody>
          <a:bodyPr/>
          <a:lstStyle/>
          <a:p>
            <a:pPr marL="228600" lvl="1" indent="0">
              <a:spcBef>
                <a:spcPts val="0"/>
              </a:spcBef>
              <a:buNone/>
            </a:pPr>
            <a:r>
              <a:rPr lang="en-US" b="1" dirty="0">
                <a:solidFill>
                  <a:schemeClr val="tx1"/>
                </a:solidFill>
                <a:cs typeface="Courier New" panose="02070309020205020404" pitchFamily="49" charset="0"/>
              </a:rPr>
              <a:t># The event handling method for the button</a:t>
            </a:r>
          </a:p>
          <a:p>
            <a:pPr marL="228600" lvl="1" indent="0">
              <a:spcBef>
                <a:spcPts val="0"/>
              </a:spcBef>
              <a:buNone/>
            </a:pPr>
            <a:r>
              <a:rPr lang="en-US" b="1" dirty="0">
                <a:solidFill>
                  <a:schemeClr val="tx1"/>
                </a:solidFill>
                <a:cs typeface="Courier New" panose="02070309020205020404" pitchFamily="49" charset="0"/>
              </a:rPr>
              <a:t>def computeSqrt(self):</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“““Inputs </a:t>
            </a:r>
            <a:r>
              <a:rPr lang="en-US" b="1" dirty="0">
                <a:solidFill>
                  <a:schemeClr val="tx1"/>
                </a:solidFill>
                <a:cs typeface="Courier New" panose="02070309020205020404" pitchFamily="49" charset="0"/>
              </a:rPr>
              <a:t>the integer, computes the square root,</a:t>
            </a:r>
          </a:p>
          <a:p>
            <a:pPr marL="228600" lvl="1" indent="0">
              <a:spcBef>
                <a:spcPts val="0"/>
              </a:spcBef>
              <a:buNone/>
            </a:pPr>
            <a:r>
              <a:rPr lang="en-US" b="1" dirty="0">
                <a:solidFill>
                  <a:schemeClr val="tx1"/>
                </a:solidFill>
                <a:cs typeface="Courier New" panose="02070309020205020404" pitchFamily="49" charset="0"/>
              </a:rPr>
              <a:t>    and outputs the result. Handles input errors</a:t>
            </a:r>
          </a:p>
          <a:p>
            <a:pPr marL="228600" lvl="1" indent="0">
              <a:spcBef>
                <a:spcPts val="0"/>
              </a:spcBef>
              <a:buNone/>
            </a:pPr>
            <a:r>
              <a:rPr lang="en-US" b="1" dirty="0">
                <a:solidFill>
                  <a:schemeClr val="tx1"/>
                </a:solidFill>
                <a:cs typeface="Courier New" panose="02070309020205020404" pitchFamily="49" charset="0"/>
              </a:rPr>
              <a:t>    by displaying a message box</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try:</a:t>
            </a:r>
          </a:p>
          <a:p>
            <a:pPr marL="228600" lvl="1" indent="0">
              <a:spcBef>
                <a:spcPts val="0"/>
              </a:spcBef>
              <a:buNone/>
            </a:pPr>
            <a:r>
              <a:rPr lang="en-US" b="1" dirty="0">
                <a:solidFill>
                  <a:schemeClr val="tx1"/>
                </a:solidFill>
                <a:cs typeface="Courier New" panose="02070309020205020404" pitchFamily="49" charset="0"/>
              </a:rPr>
              <a:t>	number = self.inputField.getNumber()</a:t>
            </a:r>
          </a:p>
          <a:p>
            <a:pPr marL="228600" lvl="1" indent="0">
              <a:spcBef>
                <a:spcPts val="0"/>
              </a:spcBef>
              <a:buNone/>
            </a:pPr>
            <a:r>
              <a:rPr lang="en-US" b="1" dirty="0">
                <a:solidFill>
                  <a:schemeClr val="tx1"/>
                </a:solidFill>
                <a:cs typeface="Courier New" panose="02070309020205020404" pitchFamily="49" charset="0"/>
              </a:rPr>
              <a:t>	result = math.sqrt(number)</a:t>
            </a:r>
          </a:p>
          <a:p>
            <a:pPr marL="228600" lvl="1" indent="0">
              <a:spcBef>
                <a:spcPts val="0"/>
              </a:spcBef>
              <a:buNone/>
            </a:pPr>
            <a:r>
              <a:rPr lang="en-US" b="1" dirty="0">
                <a:solidFill>
                  <a:schemeClr val="tx1"/>
                </a:solidFill>
                <a:cs typeface="Courier New" panose="02070309020205020404" pitchFamily="49" charset="0"/>
              </a:rPr>
              <a:t>	self.outputField.setNumber(result)</a:t>
            </a:r>
          </a:p>
          <a:p>
            <a:pPr marL="228600" lvl="1" indent="0">
              <a:spcBef>
                <a:spcPts val="0"/>
              </a:spcBef>
              <a:buNone/>
            </a:pPr>
            <a:r>
              <a:rPr lang="en-US" b="1" dirty="0">
                <a:solidFill>
                  <a:schemeClr val="tx1"/>
                </a:solidFill>
                <a:cs typeface="Courier New" panose="02070309020205020404" pitchFamily="49" charset="0"/>
              </a:rPr>
              <a:t>    except ValueError:</a:t>
            </a:r>
          </a:p>
          <a:p>
            <a:pPr marL="228600" lvl="1" indent="0">
              <a:spcBef>
                <a:spcPts val="0"/>
              </a:spcBef>
              <a:buNone/>
            </a:pPr>
            <a:r>
              <a:rPr lang="en-US" b="1" dirty="0">
                <a:solidFill>
                  <a:schemeClr val="tx1"/>
                </a:solidFill>
                <a:cs typeface="Courier New" panose="02070309020205020404" pitchFamily="49" charset="0"/>
              </a:rPr>
              <a:t>	self.messageBox(title = </a:t>
            </a:r>
            <a:r>
              <a:rPr lang="en-US" b="1" dirty="0" smtClean="0">
                <a:solidFill>
                  <a:schemeClr val="tx1"/>
                </a:solidFill>
                <a:cs typeface="Courier New" panose="02070309020205020404" pitchFamily="49" charset="0"/>
              </a:rPr>
              <a:t>“ERROR”,</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message = </a:t>
            </a:r>
            <a:r>
              <a:rPr lang="en-US" b="1" dirty="0" smtClean="0">
                <a:solidFill>
                  <a:schemeClr val="tx1"/>
                </a:solidFill>
                <a:cs typeface="Courier New" panose="02070309020205020404" pitchFamily="49" charset="0"/>
              </a:rPr>
              <a:t>“Input </a:t>
            </a:r>
            <a:r>
              <a:rPr lang="en-US" b="1" dirty="0">
                <a:solidFill>
                  <a:schemeClr val="tx1"/>
                </a:solidFill>
                <a:cs typeface="Courier New" panose="02070309020205020404" pitchFamily="49" charset="0"/>
              </a:rPr>
              <a:t>must be an integer &gt;= </a:t>
            </a:r>
            <a:r>
              <a:rPr lang="en-US" b="1" dirty="0" smtClean="0">
                <a:solidFill>
                  <a:schemeClr val="tx1"/>
                </a:solidFill>
                <a:cs typeface="Courier New" panose="02070309020205020404" pitchFamily="49" charset="0"/>
              </a:rPr>
              <a:t>0”)</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00929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Using Pop-Up Message Boxes (2 of 2)</a:t>
            </a:r>
          </a:p>
        </p:txBody>
      </p:sp>
      <p:pic>
        <p:nvPicPr>
          <p:cNvPr id="6" name="Picture 5" descr="Figure 8-11 Responding to an input error with a message box. The number entered in the integer field is negative 23. The error message pop up is: input must be an integer greater than or equal to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1905000"/>
            <a:ext cx="5014255" cy="3541776"/>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41808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(1 of 4)</a:t>
            </a:r>
          </a:p>
        </p:txBody>
      </p:sp>
      <p:sp>
        <p:nvSpPr>
          <p:cNvPr id="3" name="Content Placeholder 2"/>
          <p:cNvSpPr>
            <a:spLocks noGrp="1"/>
          </p:cNvSpPr>
          <p:nvPr>
            <p:ph idx="4294967295"/>
          </p:nvPr>
        </p:nvSpPr>
        <p:spPr>
          <a:xfrm>
            <a:off x="365125" y="1538818"/>
            <a:ext cx="8245475" cy="3207032"/>
          </a:xfrm>
        </p:spPr>
        <p:txBody>
          <a:bodyPr/>
          <a:lstStyle/>
          <a:p>
            <a:pPr>
              <a:buClr>
                <a:srgbClr val="007FA9"/>
              </a:buClr>
            </a:pPr>
            <a:r>
              <a:rPr lang="en-US" b="1" dirty="0" smtClean="0">
                <a:solidFill>
                  <a:schemeClr val="tx1"/>
                </a:solidFill>
              </a:rPr>
              <a:t>Instance variable</a:t>
            </a:r>
          </a:p>
          <a:p>
            <a:pPr lvl="1">
              <a:buClr>
                <a:srgbClr val="007FA9"/>
              </a:buClr>
            </a:pPr>
            <a:r>
              <a:rPr lang="en-US" dirty="0" smtClean="0">
                <a:solidFill>
                  <a:schemeClr val="tx1"/>
                </a:solidFill>
              </a:rPr>
              <a:t>Used to store data belonging to an individual object</a:t>
            </a:r>
          </a:p>
          <a:p>
            <a:pPr>
              <a:buClr>
                <a:srgbClr val="007FA9"/>
              </a:buClr>
            </a:pPr>
            <a:r>
              <a:rPr lang="en-US" dirty="0" smtClean="0">
                <a:solidFill>
                  <a:schemeClr val="tx1"/>
                </a:solidFill>
              </a:rPr>
              <a:t>The values of an object’s instance variables make up its </a:t>
            </a:r>
            <a:r>
              <a:rPr lang="en-US" b="1" dirty="0" smtClean="0">
                <a:solidFill>
                  <a:schemeClr val="tx1"/>
                </a:solidFill>
              </a:rPr>
              <a:t>state</a:t>
            </a:r>
          </a:p>
          <a:p>
            <a:pPr>
              <a:buClr>
                <a:srgbClr val="007FA9"/>
              </a:buClr>
            </a:pPr>
            <a:r>
              <a:rPr lang="en-US" dirty="0" smtClean="0">
                <a:solidFill>
                  <a:schemeClr val="tx1"/>
                </a:solidFill>
              </a:rPr>
              <a:t>Example: the state of a given window includes its title, background color, and dimensions, among other things</a:t>
            </a:r>
          </a:p>
          <a:p>
            <a:pPr>
              <a:buClr>
                <a:srgbClr val="007FA9"/>
              </a:buClr>
            </a:pPr>
            <a:r>
              <a:rPr lang="en-US" dirty="0" smtClean="0">
                <a:solidFill>
                  <a:schemeClr val="tx1"/>
                </a:solidFill>
              </a:rPr>
              <a:t>When you customize an existing class</a:t>
            </a:r>
          </a:p>
          <a:p>
            <a:pPr lvl="1">
              <a:buClr>
                <a:srgbClr val="007FA9"/>
              </a:buClr>
            </a:pPr>
            <a:r>
              <a:rPr lang="en-US" dirty="0" smtClean="0">
                <a:solidFill>
                  <a:schemeClr val="tx1"/>
                </a:solidFill>
              </a:rPr>
              <a:t>You can add to the state of its objects by including new instance variables</a:t>
            </a:r>
          </a:p>
          <a:p>
            <a:pPr lvl="1">
              <a:buClr>
                <a:srgbClr val="007FA9"/>
              </a:buClr>
            </a:pPr>
            <a:r>
              <a:rPr lang="en-US" dirty="0" smtClean="0">
                <a:solidFill>
                  <a:schemeClr val="tx1"/>
                </a:solidFill>
              </a:rPr>
              <a:t>Define these new variables (which must begin with the name </a:t>
            </a:r>
            <a:r>
              <a:rPr lang="en-US" b="1" dirty="0" smtClean="0">
                <a:solidFill>
                  <a:schemeClr val="tx1"/>
                </a:solidFill>
                <a:cs typeface="Courier New" panose="02070309020205020404" pitchFamily="49" charset="0"/>
              </a:rPr>
              <a:t>self</a:t>
            </a:r>
            <a:r>
              <a:rPr lang="en-US" dirty="0" smtClean="0">
                <a:solidFill>
                  <a:schemeClr val="tx1"/>
                </a:solidFill>
              </a:rPr>
              <a:t>) within the class’s </a:t>
            </a:r>
            <a:r>
              <a:rPr lang="en-US" b="1" dirty="0" smtClean="0">
                <a:solidFill>
                  <a:schemeClr val="tx1"/>
                </a:solidFill>
                <a:cs typeface="Courier New" panose="02070309020205020404" pitchFamily="49" charset="0"/>
              </a:rPr>
              <a:t>_init_ </a:t>
            </a:r>
            <a:r>
              <a:rPr lang="en-US" dirty="0" smtClean="0">
                <a:solidFill>
                  <a:schemeClr val="tx1"/>
                </a:solidFill>
              </a:rPr>
              <a:t>method</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24117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(2 of 4)</a:t>
            </a:r>
          </a:p>
        </p:txBody>
      </p:sp>
      <p:sp>
        <p:nvSpPr>
          <p:cNvPr id="3" name="Content Placeholder 2"/>
          <p:cNvSpPr>
            <a:spLocks noGrp="1"/>
          </p:cNvSpPr>
          <p:nvPr>
            <p:ph idx="1"/>
          </p:nvPr>
        </p:nvSpPr>
        <p:spPr>
          <a:xfrm>
            <a:off x="365125" y="1320324"/>
            <a:ext cx="8415338" cy="292388"/>
          </a:xfrm>
        </p:spPr>
        <p:txBody>
          <a:bodyPr/>
          <a:lstStyle/>
          <a:p>
            <a:pPr>
              <a:buClr>
                <a:srgbClr val="007FA9"/>
              </a:buClr>
            </a:pPr>
            <a:r>
              <a:rPr lang="en-US" dirty="0" smtClean="0">
                <a:solidFill>
                  <a:schemeClr val="tx1"/>
                </a:solidFill>
              </a:rPr>
              <a:t>Code example:</a:t>
            </a:r>
          </a:p>
        </p:txBody>
      </p:sp>
      <p:sp>
        <p:nvSpPr>
          <p:cNvPr id="6" name="Content Placeholder 5"/>
          <p:cNvSpPr>
            <a:spLocks noGrp="1"/>
          </p:cNvSpPr>
          <p:nvPr>
            <p:ph idx="11"/>
          </p:nvPr>
        </p:nvSpPr>
        <p:spPr>
          <a:xfrm>
            <a:off x="381000" y="1692778"/>
            <a:ext cx="8415338" cy="4476995"/>
          </a:xfrm>
        </p:spPr>
        <p:txBody>
          <a:bodyPr/>
          <a:lstStyle/>
          <a:p>
            <a:pPr marL="228600" lvl="1" indent="0">
              <a:buNone/>
            </a:pPr>
            <a:r>
              <a:rPr lang="en-US" b="1" dirty="0">
                <a:solidFill>
                  <a:schemeClr val="tx1"/>
                </a:solidFill>
                <a:cs typeface="Courier New" panose="02070309020205020404" pitchFamily="49" charset="0"/>
              </a:rPr>
              <a:t>class CounterDemo(EasyFrame):</a:t>
            </a:r>
          </a:p>
          <a:p>
            <a:pPr marL="228600" lvl="1" indent="0">
              <a:spcBef>
                <a:spcPts val="0"/>
              </a:spcBef>
              <a:buNone/>
            </a:pPr>
            <a:r>
              <a:rPr lang="en-US" b="1" dirty="0">
                <a:solidFill>
                  <a:schemeClr val="tx1"/>
                </a:solidFill>
                <a:cs typeface="Courier New" panose="02070309020205020404" pitchFamily="49" charset="0"/>
              </a:rPr>
              <a:t> “““ </a:t>
            </a:r>
            <a:r>
              <a:rPr lang="en-US" b="1" dirty="0" smtClean="0">
                <a:solidFill>
                  <a:schemeClr val="tx1"/>
                </a:solidFill>
                <a:cs typeface="Courier New" panose="02070309020205020404" pitchFamily="49" charset="0"/>
              </a:rPr>
              <a:t>Illustrates </a:t>
            </a:r>
            <a:r>
              <a:rPr lang="en-US" b="1" dirty="0">
                <a:solidFill>
                  <a:schemeClr val="tx1"/>
                </a:solidFill>
                <a:cs typeface="Courier New" panose="02070309020205020404" pitchFamily="49" charset="0"/>
              </a:rPr>
              <a:t>the use of a counter with an</a:t>
            </a:r>
          </a:p>
          <a:p>
            <a:pPr marL="228600" lvl="1" indent="0">
              <a:spcBef>
                <a:spcPts val="0"/>
              </a:spcBef>
              <a:buNone/>
            </a:pPr>
            <a:r>
              <a:rPr lang="en-US" b="1" dirty="0">
                <a:solidFill>
                  <a:schemeClr val="tx1"/>
                </a:solidFill>
                <a:cs typeface="Courier New" panose="02070309020205020404" pitchFamily="49" charset="0"/>
              </a:rPr>
              <a:t>    instance variable</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“““Sets </a:t>
            </a:r>
            <a:r>
              <a:rPr lang="en-US" b="1" dirty="0">
                <a:solidFill>
                  <a:schemeClr val="tx1"/>
                </a:solidFill>
                <a:cs typeface="Courier New" panose="02070309020205020404" pitchFamily="49" charset="0"/>
              </a:rPr>
              <a:t>up the window, label, and buttons</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EasyFrame.__init__(self, title = </a:t>
            </a:r>
            <a:r>
              <a:rPr lang="en-US" b="1" dirty="0" smtClean="0">
                <a:solidFill>
                  <a:schemeClr val="tx1"/>
                </a:solidFill>
                <a:cs typeface="Courier New" panose="02070309020205020404" pitchFamily="49" charset="0"/>
              </a:rPr>
              <a:t>“Counter Demo”)</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self.setSize(200, 75)</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Instance variable to track the count.</a:t>
            </a:r>
          </a:p>
          <a:p>
            <a:pPr marL="228600" lvl="1" indent="0">
              <a:spcBef>
                <a:spcPts val="0"/>
              </a:spcBef>
              <a:buNone/>
            </a:pPr>
            <a:r>
              <a:rPr lang="en-US" b="1" dirty="0">
                <a:solidFill>
                  <a:schemeClr val="tx1"/>
                </a:solidFill>
                <a:cs typeface="Courier New" panose="02070309020205020404" pitchFamily="49" charset="0"/>
              </a:rPr>
              <a:t>	   self.count = 0</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A label to display the count in the first row.</a:t>
            </a:r>
          </a:p>
          <a:p>
            <a:pPr marL="228600" lvl="1" indent="0">
              <a:spcBef>
                <a:spcPts val="0"/>
              </a:spcBef>
              <a:buNone/>
            </a:pPr>
            <a:r>
              <a:rPr lang="en-US" b="1" dirty="0">
                <a:solidFill>
                  <a:schemeClr val="tx1"/>
                </a:solidFill>
                <a:cs typeface="Courier New" panose="02070309020205020404" pitchFamily="49" charset="0"/>
              </a:rPr>
              <a:t>	   self.label = self.addLabel(text = </a:t>
            </a:r>
            <a:r>
              <a:rPr lang="en-US" b="1" dirty="0" smtClean="0">
                <a:solidFill>
                  <a:schemeClr val="tx1"/>
                </a:solidFill>
                <a:cs typeface="Courier New" panose="02070309020205020404" pitchFamily="49" charset="0"/>
              </a:rPr>
              <a:t>“0”,</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row = 0, column = 0,</a:t>
            </a:r>
          </a:p>
          <a:p>
            <a:pPr marL="228600" lvl="1" indent="0">
              <a:spcBef>
                <a:spcPts val="0"/>
              </a:spcBef>
              <a:buNone/>
            </a:pPr>
            <a:r>
              <a:rPr lang="en-US" b="1" dirty="0">
                <a:solidFill>
                  <a:schemeClr val="tx1"/>
                </a:solidFill>
                <a:cs typeface="Courier New" panose="02070309020205020404" pitchFamily="49" charset="0"/>
              </a:rPr>
              <a:t>					sticky = </a:t>
            </a:r>
            <a:r>
              <a:rPr lang="en-US" b="1" dirty="0" smtClean="0">
                <a:solidFill>
                  <a:schemeClr val="tx1"/>
                </a:solidFill>
                <a:cs typeface="Courier New" panose="02070309020205020404" pitchFamily="49" charset="0"/>
              </a:rPr>
              <a:t>“N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columnspan = 2</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423601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(3 of 4)</a:t>
            </a:r>
          </a:p>
        </p:txBody>
      </p:sp>
      <p:sp>
        <p:nvSpPr>
          <p:cNvPr id="3" name="Content Placeholder 2"/>
          <p:cNvSpPr>
            <a:spLocks noGrp="1"/>
          </p:cNvSpPr>
          <p:nvPr>
            <p:ph idx="1"/>
          </p:nvPr>
        </p:nvSpPr>
        <p:spPr>
          <a:xfrm>
            <a:off x="365125" y="1219200"/>
            <a:ext cx="8415338" cy="296235"/>
          </a:xfrm>
        </p:spPr>
        <p:txBody>
          <a:bodyPr/>
          <a:lstStyle/>
          <a:p>
            <a:pPr>
              <a:buClr>
                <a:srgbClr val="007FA9"/>
              </a:buClr>
            </a:pPr>
            <a:r>
              <a:rPr lang="en-US" dirty="0" smtClean="0">
                <a:solidFill>
                  <a:schemeClr val="tx1"/>
                </a:solidFill>
              </a:rPr>
              <a:t>Code example (continued):</a:t>
            </a:r>
            <a:r>
              <a:rPr lang="en-US" dirty="0" smtClean="0">
                <a:solidFill>
                  <a:schemeClr val="tx1"/>
                </a:solidFill>
                <a:cs typeface="Courier New" panose="02070309020205020404" pitchFamily="49" charset="0"/>
              </a:rPr>
              <a:t>	</a:t>
            </a:r>
            <a:endParaRPr lang="en-US"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81000" y="1592368"/>
            <a:ext cx="8415338" cy="4502771"/>
          </a:xfrm>
        </p:spPr>
        <p:txBody>
          <a:bodyPr/>
          <a:lstStyle/>
          <a:p>
            <a:pPr marL="228600" lvl="1" indent="0">
              <a:spcBef>
                <a:spcPts val="0"/>
              </a:spcBef>
              <a:buNone/>
            </a:pPr>
            <a:r>
              <a:rPr lang="en-US" b="1" dirty="0">
                <a:solidFill>
                  <a:schemeClr val="tx1"/>
                </a:solidFill>
                <a:cs typeface="Courier New" panose="02070309020205020404" pitchFamily="49" charset="0"/>
              </a:rPr>
              <a:t> </a:t>
            </a:r>
            <a:r>
              <a:rPr lang="en-US" sz="1700" b="1" dirty="0">
                <a:solidFill>
                  <a:schemeClr val="tx1"/>
                </a:solidFill>
                <a:cs typeface="Courier New" panose="02070309020205020404" pitchFamily="49" charset="0"/>
              </a:rPr>
              <a:t># Two command buttons.</a:t>
            </a:r>
          </a:p>
          <a:p>
            <a:pPr marL="228600" lvl="1" indent="0">
              <a:spcBef>
                <a:spcPts val="0"/>
              </a:spcBef>
              <a:buNone/>
            </a:pPr>
            <a:r>
              <a:rPr lang="en-US" sz="1700" b="1" dirty="0">
                <a:solidFill>
                  <a:schemeClr val="tx1"/>
                </a:solidFill>
                <a:cs typeface="Courier New" panose="02070309020205020404" pitchFamily="49" charset="0"/>
              </a:rPr>
              <a:t>	   self.addButton(text = </a:t>
            </a:r>
            <a:r>
              <a:rPr lang="en-US" sz="1700" b="1" dirty="0" smtClean="0">
                <a:solidFill>
                  <a:schemeClr val="tx1"/>
                </a:solidFill>
                <a:cs typeface="Courier New" panose="02070309020205020404" pitchFamily="49" charset="0"/>
              </a:rPr>
              <a:t>“Next”,</a:t>
            </a:r>
            <a:endParaRPr lang="en-US" sz="1700" b="1" dirty="0">
              <a:solidFill>
                <a:schemeClr val="tx1"/>
              </a:solidFill>
              <a:cs typeface="Courier New" panose="02070309020205020404" pitchFamily="49" charset="0"/>
            </a:endParaRPr>
          </a:p>
          <a:p>
            <a:pPr marL="228600" lvl="1" indent="0">
              <a:spcBef>
                <a:spcPts val="0"/>
              </a:spcBef>
              <a:buNone/>
            </a:pPr>
            <a:r>
              <a:rPr lang="en-US" sz="1700" b="1" dirty="0">
                <a:solidFill>
                  <a:schemeClr val="tx1"/>
                </a:solidFill>
                <a:cs typeface="Courier New" panose="02070309020205020404" pitchFamily="49" charset="0"/>
              </a:rPr>
              <a:t>			    row = 1, column = 0,</a:t>
            </a:r>
          </a:p>
          <a:p>
            <a:pPr marL="228600" lvl="1" indent="0">
              <a:spcBef>
                <a:spcPts val="0"/>
              </a:spcBef>
              <a:buNone/>
            </a:pPr>
            <a:r>
              <a:rPr lang="en-US" sz="1700" b="1" dirty="0">
                <a:solidFill>
                  <a:schemeClr val="tx1"/>
                </a:solidFill>
                <a:cs typeface="Courier New" panose="02070309020205020404" pitchFamily="49" charset="0"/>
              </a:rPr>
              <a:t>		           command = self.next)</a:t>
            </a:r>
          </a:p>
          <a:p>
            <a:pPr marL="228600" lvl="1" indent="0">
              <a:spcBef>
                <a:spcPts val="0"/>
              </a:spcBef>
              <a:buNone/>
            </a:pPr>
            <a:r>
              <a:rPr lang="en-US" sz="1700" b="1" dirty="0">
                <a:solidFill>
                  <a:schemeClr val="tx1"/>
                </a:solidFill>
                <a:cs typeface="Courier New" panose="02070309020205020404" pitchFamily="49" charset="0"/>
              </a:rPr>
              <a:t>	   self.addButton(text = </a:t>
            </a:r>
            <a:r>
              <a:rPr lang="en-US" sz="1700" b="1" dirty="0" smtClean="0">
                <a:solidFill>
                  <a:schemeClr val="tx1"/>
                </a:solidFill>
                <a:cs typeface="Courier New" panose="02070309020205020404" pitchFamily="49" charset="0"/>
              </a:rPr>
              <a:t>“</a:t>
            </a:r>
            <a:r>
              <a:rPr lang="en-US" sz="1700" b="1" dirty="0">
                <a:solidFill>
                  <a:schemeClr val="tx1"/>
                </a:solidFill>
                <a:cs typeface="Courier New" panose="02070309020205020404" pitchFamily="49" charset="0"/>
              </a:rPr>
              <a:t>Reset”, </a:t>
            </a:r>
          </a:p>
          <a:p>
            <a:pPr marL="228600" lvl="1" indent="0">
              <a:spcBef>
                <a:spcPts val="0"/>
              </a:spcBef>
              <a:buNone/>
            </a:pPr>
            <a:r>
              <a:rPr lang="en-US" sz="1700" b="1" dirty="0">
                <a:solidFill>
                  <a:schemeClr val="tx1"/>
                </a:solidFill>
                <a:cs typeface="Courier New" panose="02070309020205020404" pitchFamily="49" charset="0"/>
              </a:rPr>
              <a:t>			    row = 1, column = 1,</a:t>
            </a:r>
          </a:p>
          <a:p>
            <a:pPr marL="228600" lvl="1" indent="0">
              <a:spcBef>
                <a:spcPts val="0"/>
              </a:spcBef>
              <a:buNone/>
            </a:pPr>
            <a:r>
              <a:rPr lang="en-US" sz="1700" b="1" dirty="0">
                <a:solidFill>
                  <a:schemeClr val="tx1"/>
                </a:solidFill>
                <a:cs typeface="Courier New" panose="02070309020205020404" pitchFamily="49" charset="0"/>
              </a:rPr>
              <a:t>		           command = self.reset)</a:t>
            </a:r>
          </a:p>
          <a:p>
            <a:pPr marL="228600" lvl="1" indent="0">
              <a:spcBef>
                <a:spcPts val="0"/>
              </a:spcBef>
              <a:buNone/>
            </a:pPr>
            <a:endParaRPr lang="en-US" sz="1700" b="1" dirty="0">
              <a:solidFill>
                <a:schemeClr val="tx1"/>
              </a:solidFill>
              <a:cs typeface="Courier New" panose="02070309020205020404" pitchFamily="49" charset="0"/>
            </a:endParaRPr>
          </a:p>
          <a:p>
            <a:pPr marL="228600" lvl="1" indent="0">
              <a:spcBef>
                <a:spcPts val="0"/>
              </a:spcBef>
              <a:buNone/>
            </a:pPr>
            <a:r>
              <a:rPr lang="en-US" sz="1700" b="1" dirty="0">
                <a:solidFill>
                  <a:schemeClr val="tx1"/>
                </a:solidFill>
                <a:cs typeface="Courier New" panose="02070309020205020404" pitchFamily="49" charset="0"/>
              </a:rPr>
              <a:t>	   # Methods to handle user events.</a:t>
            </a:r>
          </a:p>
          <a:p>
            <a:pPr marL="228600" lvl="1" indent="0">
              <a:spcBef>
                <a:spcPts val="0"/>
              </a:spcBef>
              <a:buNone/>
            </a:pPr>
            <a:r>
              <a:rPr lang="en-US" sz="1700" b="1" dirty="0">
                <a:solidFill>
                  <a:schemeClr val="tx1"/>
                </a:solidFill>
                <a:cs typeface="Courier New" panose="02070309020205020404" pitchFamily="49" charset="0"/>
              </a:rPr>
              <a:t>	   def next(self):</a:t>
            </a:r>
          </a:p>
          <a:p>
            <a:pPr marL="228600" lvl="1" indent="0">
              <a:spcBef>
                <a:spcPts val="0"/>
              </a:spcBef>
              <a:buNone/>
            </a:pPr>
            <a:r>
              <a:rPr lang="en-US" sz="1700" b="1" dirty="0">
                <a:solidFill>
                  <a:schemeClr val="tx1"/>
                </a:solidFill>
                <a:cs typeface="Courier New" panose="02070309020205020404" pitchFamily="49" charset="0"/>
              </a:rPr>
              <a:t>	</a:t>
            </a:r>
            <a:r>
              <a:rPr lang="en-US" sz="1700" b="1" dirty="0" smtClean="0">
                <a:solidFill>
                  <a:schemeClr val="tx1"/>
                </a:solidFill>
                <a:cs typeface="Courier New" panose="02070309020205020404" pitchFamily="49" charset="0"/>
              </a:rPr>
              <a:t>	““</a:t>
            </a:r>
            <a:r>
              <a:rPr lang="en-US" sz="1700" b="1" dirty="0">
                <a:solidFill>
                  <a:schemeClr val="tx1"/>
                </a:solidFill>
                <a:cs typeface="Courier New" panose="02070309020205020404" pitchFamily="49" charset="0"/>
              </a:rPr>
              <a:t>“ </a:t>
            </a:r>
            <a:r>
              <a:rPr lang="en-US" sz="1700" b="1" dirty="0" smtClean="0">
                <a:solidFill>
                  <a:schemeClr val="tx1"/>
                </a:solidFill>
                <a:cs typeface="Courier New" panose="02070309020205020404" pitchFamily="49" charset="0"/>
              </a:rPr>
              <a:t>Increments </a:t>
            </a:r>
            <a:r>
              <a:rPr lang="en-US" sz="1700" b="1" dirty="0">
                <a:solidFill>
                  <a:schemeClr val="tx1"/>
                </a:solidFill>
                <a:cs typeface="Courier New" panose="02070309020205020404" pitchFamily="49" charset="0"/>
              </a:rPr>
              <a:t>the count and updates the 					display</a:t>
            </a:r>
            <a:r>
              <a:rPr lang="en-US" sz="1700" b="1" dirty="0" smtClean="0">
                <a:solidFill>
                  <a:schemeClr val="tx1"/>
                </a:solidFill>
                <a:cs typeface="Courier New" panose="02070309020205020404" pitchFamily="49" charset="0"/>
              </a:rPr>
              <a:t>.”””</a:t>
            </a:r>
            <a:endParaRPr lang="en-US" sz="1700" b="1" dirty="0">
              <a:solidFill>
                <a:schemeClr val="tx1"/>
              </a:solidFill>
              <a:cs typeface="Courier New" panose="02070309020205020404" pitchFamily="49" charset="0"/>
            </a:endParaRPr>
          </a:p>
          <a:p>
            <a:pPr marL="228600" lvl="1" indent="0">
              <a:spcBef>
                <a:spcPts val="0"/>
              </a:spcBef>
              <a:buNone/>
            </a:pPr>
            <a:r>
              <a:rPr lang="en-US" sz="1700" b="1" dirty="0">
                <a:solidFill>
                  <a:schemeClr val="tx1"/>
                </a:solidFill>
                <a:cs typeface="Courier New" panose="02070309020205020404" pitchFamily="49" charset="0"/>
              </a:rPr>
              <a:t>		self.count += 1</a:t>
            </a:r>
          </a:p>
          <a:p>
            <a:pPr marL="228600" lvl="1" indent="0">
              <a:spcBef>
                <a:spcPts val="0"/>
              </a:spcBef>
              <a:buNone/>
            </a:pPr>
            <a:r>
              <a:rPr lang="en-US" sz="1700" b="1" dirty="0">
                <a:solidFill>
                  <a:schemeClr val="tx1"/>
                </a:solidFill>
                <a:cs typeface="Courier New" panose="02070309020205020404" pitchFamily="49" charset="0"/>
              </a:rPr>
              <a:t>		</a:t>
            </a:r>
            <a:r>
              <a:rPr lang="en-US" sz="1700" b="1" dirty="0" smtClean="0">
                <a:solidFill>
                  <a:schemeClr val="tx1"/>
                </a:solidFill>
                <a:cs typeface="Courier New" panose="02070309020205020404" pitchFamily="49" charset="0"/>
              </a:rPr>
              <a:t>self.label[“text”] </a:t>
            </a:r>
            <a:r>
              <a:rPr lang="en-US" sz="1700" b="1" dirty="0">
                <a:solidFill>
                  <a:schemeClr val="tx1"/>
                </a:solidFill>
                <a:cs typeface="Courier New" panose="02070309020205020404" pitchFamily="49" charset="0"/>
              </a:rPr>
              <a:t>= str(self.count)</a:t>
            </a:r>
          </a:p>
          <a:p>
            <a:pPr marL="228600" lvl="1" indent="0">
              <a:spcBef>
                <a:spcPts val="0"/>
              </a:spcBef>
              <a:buNone/>
            </a:pPr>
            <a:r>
              <a:rPr lang="en-US" sz="1700" b="1" dirty="0">
                <a:solidFill>
                  <a:schemeClr val="tx1"/>
                </a:solidFill>
                <a:cs typeface="Courier New" panose="02070309020205020404" pitchFamily="49" charset="0"/>
              </a:rPr>
              <a:t>	   def reset(self):</a:t>
            </a:r>
          </a:p>
          <a:p>
            <a:pPr marL="228600" lvl="1" indent="0">
              <a:spcBef>
                <a:spcPts val="0"/>
              </a:spcBef>
              <a:buNone/>
            </a:pPr>
            <a:r>
              <a:rPr lang="en-US" sz="1700" b="1" dirty="0">
                <a:solidFill>
                  <a:schemeClr val="tx1"/>
                </a:solidFill>
                <a:cs typeface="Courier New" panose="02070309020205020404" pitchFamily="49" charset="0"/>
              </a:rPr>
              <a:t>		“““ Resets the count to 0 and updates the display. ”””</a:t>
            </a:r>
          </a:p>
          <a:p>
            <a:pPr marL="228600" lvl="1" indent="0">
              <a:spcBef>
                <a:spcPts val="0"/>
              </a:spcBef>
              <a:buNone/>
            </a:pPr>
            <a:r>
              <a:rPr lang="en-US" sz="1700" b="1" dirty="0">
                <a:solidFill>
                  <a:schemeClr val="tx1"/>
                </a:solidFill>
                <a:cs typeface="Courier New" panose="02070309020205020404" pitchFamily="49" charset="0"/>
              </a:rPr>
              <a:t>		self.count = 0</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self.label[“text”] </a:t>
            </a:r>
            <a:r>
              <a:rPr lang="en-US" b="1" dirty="0">
                <a:solidFill>
                  <a:schemeClr val="tx1"/>
                </a:solidFill>
                <a:cs typeface="Courier New" panose="02070309020205020404" pitchFamily="49" charset="0"/>
              </a:rPr>
              <a:t>= str(self.count)</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8284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The Behavior of Terminal-Based Programs and </a:t>
            </a:r>
            <a:r>
              <a:rPr lang="en-US" sz="2800" b="1" dirty="0" smtClean="0">
                <a:solidFill>
                  <a:srgbClr val="007FA3"/>
                </a:solidFill>
                <a:latin typeface="Arial" panose="020B0604020202020204" pitchFamily="34" charset="0"/>
                <a:cs typeface="Arial" panose="020B0604020202020204" pitchFamily="34" charset="0"/>
              </a:rPr>
              <a:t>G</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U</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I-Based </a:t>
            </a:r>
            <a:r>
              <a:rPr lang="en-US" sz="2800" b="1" dirty="0">
                <a:solidFill>
                  <a:srgbClr val="007FA3"/>
                </a:solidFill>
                <a:latin typeface="Arial" panose="020B0604020202020204" pitchFamily="34" charset="0"/>
                <a:cs typeface="Arial" panose="020B0604020202020204" pitchFamily="34" charset="0"/>
              </a:rPr>
              <a:t>Programs</a:t>
            </a:r>
          </a:p>
        </p:txBody>
      </p:sp>
      <p:sp>
        <p:nvSpPr>
          <p:cNvPr id="3" name="Content Placeholder 2"/>
          <p:cNvSpPr>
            <a:spLocks noGrp="1"/>
          </p:cNvSpPr>
          <p:nvPr>
            <p:ph idx="4294967295"/>
          </p:nvPr>
        </p:nvSpPr>
        <p:spPr>
          <a:xfrm>
            <a:off x="365125" y="1538818"/>
            <a:ext cx="8415338" cy="1758943"/>
          </a:xfrm>
        </p:spPr>
        <p:txBody>
          <a:bodyPr/>
          <a:lstStyle/>
          <a:p>
            <a:pPr>
              <a:buClr>
                <a:srgbClr val="007FA9"/>
              </a:buClr>
            </a:pPr>
            <a:r>
              <a:rPr lang="en-US" dirty="0">
                <a:solidFill>
                  <a:schemeClr val="tx1"/>
                </a:solidFill>
              </a:rPr>
              <a:t>Two different versions of the </a:t>
            </a:r>
            <a:r>
              <a:rPr lang="en-US" dirty="0" smtClean="0">
                <a:solidFill>
                  <a:schemeClr val="tx1"/>
                </a:solidFill>
              </a:rPr>
              <a:t>same</a:t>
            </a:r>
            <a:r>
              <a:rPr lang="en-US" b="1" dirty="0" smtClean="0">
                <a:solidFill>
                  <a:schemeClr val="tx1"/>
                </a:solidFill>
              </a:rPr>
              <a:t> </a:t>
            </a:r>
            <a:r>
              <a:rPr lang="en-US" dirty="0" smtClean="0">
                <a:solidFill>
                  <a:schemeClr val="tx1"/>
                </a:solidFill>
              </a:rPr>
              <a:t>program </a:t>
            </a:r>
            <a:r>
              <a:rPr lang="en-US" dirty="0">
                <a:solidFill>
                  <a:schemeClr val="tx1"/>
                </a:solidFill>
              </a:rPr>
              <a:t>from a user’s point of view:</a:t>
            </a:r>
          </a:p>
          <a:p>
            <a:pPr lvl="1">
              <a:buClr>
                <a:srgbClr val="007FA9"/>
              </a:buClr>
            </a:pPr>
            <a:r>
              <a:rPr lang="en-US" dirty="0">
                <a:solidFill>
                  <a:schemeClr val="tx1"/>
                </a:solidFill>
              </a:rPr>
              <a:t>Terminal-based user interface</a:t>
            </a:r>
          </a:p>
          <a:p>
            <a:pPr lvl="1">
              <a:buClr>
                <a:srgbClr val="007FA9"/>
              </a:buClr>
            </a:pPr>
            <a:r>
              <a:rPr lang="en-US" dirty="0">
                <a:solidFill>
                  <a:schemeClr val="tx1"/>
                </a:solidFill>
              </a:rPr>
              <a:t>Graphical user interface</a:t>
            </a:r>
          </a:p>
          <a:p>
            <a:pPr>
              <a:buClr>
                <a:srgbClr val="007FA9"/>
              </a:buClr>
            </a:pPr>
            <a:r>
              <a:rPr lang="en-US" dirty="0">
                <a:solidFill>
                  <a:schemeClr val="tx1"/>
                </a:solidFill>
              </a:rPr>
              <a:t>Both programs perform exactly the same function</a:t>
            </a:r>
          </a:p>
          <a:p>
            <a:pPr lvl="1">
              <a:buClr>
                <a:srgbClr val="007FA9"/>
              </a:buClr>
            </a:pPr>
            <a:r>
              <a:rPr lang="en-US" dirty="0">
                <a:solidFill>
                  <a:schemeClr val="tx1"/>
                </a:solidFill>
              </a:rPr>
              <a:t>However, their behavior, or look and feel, from a user’s perspective are quite </a:t>
            </a:r>
            <a:r>
              <a:rPr lang="en-US" dirty="0" smtClean="0">
                <a:solidFill>
                  <a:schemeClr val="tx1"/>
                </a:solidFill>
              </a:rPr>
              <a:t>different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206529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and Using Instance Variables (4 of 4)</a:t>
            </a:r>
          </a:p>
        </p:txBody>
      </p:sp>
      <p:pic>
        <p:nvPicPr>
          <p:cNvPr id="6" name="Picture 5" descr="Figure 8-12 The G U I for a counter application. The screenshot of the counter demo window displays the number 4, under which there are 2 buttons, next and res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438400"/>
            <a:ext cx="4152609" cy="2108747"/>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21026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Other Useful </a:t>
            </a:r>
            <a:r>
              <a:rPr lang="en-US" sz="2800" b="1" dirty="0" smtClean="0">
                <a:solidFill>
                  <a:srgbClr val="007FA3"/>
                </a:solidFill>
                <a:latin typeface="Arial" panose="020B0604020202020204" pitchFamily="34" charset="0"/>
                <a:cs typeface="Arial" panose="020B0604020202020204" pitchFamily="34" charset="0"/>
              </a:rPr>
              <a:t>G</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U</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I </a:t>
            </a:r>
            <a:r>
              <a:rPr lang="en-US" sz="2800" b="1" dirty="0">
                <a:solidFill>
                  <a:srgbClr val="007FA3"/>
                </a:solidFill>
                <a:latin typeface="Arial" panose="020B0604020202020204" pitchFamily="34" charset="0"/>
                <a:cs typeface="Arial" panose="020B0604020202020204" pitchFamily="34" charset="0"/>
              </a:rPr>
              <a:t>Resources</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Layout of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a:t>
            </a:r>
            <a:r>
              <a:rPr lang="en-US" dirty="0">
                <a:solidFill>
                  <a:schemeClr val="tx1"/>
                </a:solidFill>
              </a:rPr>
              <a:t>components can be specified in more detail</a:t>
            </a:r>
          </a:p>
          <a:p>
            <a:pPr lvl="1">
              <a:buClr>
                <a:srgbClr val="007FA9"/>
              </a:buClr>
            </a:pPr>
            <a:r>
              <a:rPr lang="en-US" dirty="0">
                <a:solidFill>
                  <a:schemeClr val="tx1"/>
                </a:solidFill>
              </a:rPr>
              <a:t>Groups of components can be nested in panes</a:t>
            </a:r>
          </a:p>
          <a:p>
            <a:pPr>
              <a:buClr>
                <a:srgbClr val="007FA9"/>
              </a:buClr>
            </a:pPr>
            <a:r>
              <a:rPr lang="en-US" dirty="0">
                <a:solidFill>
                  <a:schemeClr val="tx1"/>
                </a:solidFill>
              </a:rPr>
              <a:t>Paragraphs can be displayed in scrolling text boxes </a:t>
            </a:r>
          </a:p>
          <a:p>
            <a:pPr>
              <a:buClr>
                <a:srgbClr val="007FA9"/>
              </a:buClr>
            </a:pPr>
            <a:r>
              <a:rPr lang="en-US" dirty="0">
                <a:solidFill>
                  <a:schemeClr val="tx1"/>
                </a:solidFill>
              </a:rPr>
              <a:t>Lists of information can be presented for selection in scrolling list boxes </a:t>
            </a:r>
            <a:r>
              <a:rPr lang="en-US" dirty="0" smtClean="0">
                <a:solidFill>
                  <a:schemeClr val="tx1"/>
                </a:solidFill>
              </a:rPr>
              <a:t>as check boxes and radio buttons</a:t>
            </a:r>
            <a:endParaRPr lang="en-US" dirty="0">
              <a:solidFill>
                <a:schemeClr val="tx1"/>
              </a:solidFill>
            </a:endParaRPr>
          </a:p>
          <a:p>
            <a:pPr>
              <a:buClr>
                <a:srgbClr val="007FA9"/>
              </a:buClr>
            </a:pP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a:t>
            </a:r>
            <a:r>
              <a:rPr lang="en-US" dirty="0">
                <a:solidFill>
                  <a:schemeClr val="tx1"/>
                </a:solidFill>
              </a:rPr>
              <a:t>programs can be configured to respond to various keyboard events and mouse </a:t>
            </a:r>
            <a:r>
              <a:rPr lang="en-US" dirty="0" smtClean="0">
                <a:solidFill>
                  <a:schemeClr val="tx1"/>
                </a:solidFill>
              </a:rPr>
              <a:t>events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98986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4008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Nested Frames to Organize Components (1 of 2)</a:t>
            </a:r>
          </a:p>
        </p:txBody>
      </p:sp>
      <p:pic>
        <p:nvPicPr>
          <p:cNvPr id="6" name="Picture 5" descr="Figure 8-15 Using Panels to organize widgets evenly. The user interface for a new version of the program that organizes the widgets in two pane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1247" y="1127392"/>
            <a:ext cx="3313571" cy="1848386"/>
          </a:xfrm>
          <a:prstGeom prst="rect">
            <a:avLst/>
          </a:prstGeom>
        </p:spPr>
      </p:pic>
      <p:sp>
        <p:nvSpPr>
          <p:cNvPr id="3" name="Content Placeholder 2"/>
          <p:cNvSpPr>
            <a:spLocks noGrp="1"/>
          </p:cNvSpPr>
          <p:nvPr>
            <p:ph idx="1"/>
          </p:nvPr>
        </p:nvSpPr>
        <p:spPr>
          <a:xfrm>
            <a:off x="365125" y="3120234"/>
            <a:ext cx="8415338" cy="292388"/>
          </a:xfrm>
        </p:spPr>
        <p:txBody>
          <a:bodyPr/>
          <a:lstStyle/>
          <a:p>
            <a:pPr>
              <a:buClr>
                <a:srgbClr val="007FA9"/>
              </a:buClr>
            </a:pPr>
            <a:r>
              <a:rPr lang="en-US" dirty="0" smtClean="0">
                <a:solidFill>
                  <a:schemeClr val="tx1"/>
                </a:solidFill>
              </a:rPr>
              <a:t>Code for laying out the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shown in Figure 8-15:</a:t>
            </a:r>
          </a:p>
        </p:txBody>
      </p:sp>
      <p:sp>
        <p:nvSpPr>
          <p:cNvPr id="5" name="Content Placeholder 4"/>
          <p:cNvSpPr>
            <a:spLocks noGrp="1"/>
          </p:cNvSpPr>
          <p:nvPr>
            <p:ph idx="11"/>
          </p:nvPr>
        </p:nvSpPr>
        <p:spPr>
          <a:xfrm>
            <a:off x="381000" y="3540710"/>
            <a:ext cx="8415338" cy="2631490"/>
          </a:xfrm>
        </p:spPr>
        <p:txBody>
          <a:bodyPr/>
          <a:lstStyle/>
          <a:p>
            <a:pPr marL="228600" lvl="1" indent="0">
              <a:buNone/>
            </a:pPr>
            <a:r>
              <a:rPr lang="en-US" b="1" dirty="0">
                <a:solidFill>
                  <a:schemeClr val="tx1"/>
                </a:solidFill>
                <a:cs typeface="Courier New" panose="02070309020205020404" pitchFamily="49" charset="0"/>
              </a:rPr>
              <a:t>class PanelDemo(EasyFrame):</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def __init__(self):</a:t>
            </a: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Create the main frame</a:t>
            </a:r>
          </a:p>
          <a:p>
            <a:pPr marL="228600" lvl="1" indent="0">
              <a:spcBef>
                <a:spcPts val="0"/>
              </a:spcBef>
              <a:buNone/>
            </a:pPr>
            <a:r>
              <a:rPr lang="en-US" b="1" dirty="0">
                <a:solidFill>
                  <a:schemeClr val="tx1"/>
                </a:solidFill>
                <a:cs typeface="Courier New" panose="02070309020205020404" pitchFamily="49" charset="0"/>
              </a:rPr>
              <a:t>	</a:t>
            </a:r>
            <a:r>
              <a:rPr lang="en-US" b="1" dirty="0" err="1">
                <a:solidFill>
                  <a:schemeClr val="tx1"/>
                </a:solidFill>
                <a:cs typeface="Courier New" panose="02070309020205020404" pitchFamily="49" charset="0"/>
              </a:rPr>
              <a:t>EasyFrame.__init</a:t>
            </a:r>
            <a:r>
              <a:rPr lang="en-US" b="1" dirty="0">
                <a:solidFill>
                  <a:schemeClr val="tx1"/>
                </a:solidFill>
                <a:cs typeface="Courier New" panose="02070309020205020404" pitchFamily="49" charset="0"/>
              </a:rPr>
              <a:t>__(self, </a:t>
            </a:r>
            <a:r>
              <a:rPr lang="en-US" b="1" dirty="0" smtClean="0">
                <a:solidFill>
                  <a:schemeClr val="tx1"/>
                </a:solidFill>
                <a:cs typeface="Courier New" panose="02070309020205020404" pitchFamily="49" charset="0"/>
              </a:rPr>
              <a:t>“Panel </a:t>
            </a:r>
            <a:r>
              <a:rPr lang="en-US" b="1" dirty="0">
                <a:solidFill>
                  <a:schemeClr val="tx1"/>
                </a:solidFill>
                <a:cs typeface="Courier New" panose="02070309020205020404" pitchFamily="49" charset="0"/>
              </a:rPr>
              <a:t>Demo - </a:t>
            </a:r>
            <a:r>
              <a:rPr lang="en-US" b="1" dirty="0" smtClean="0">
                <a:solidFill>
                  <a:schemeClr val="tx1"/>
                </a:solidFill>
                <a:cs typeface="Courier New" panose="02070309020205020404" pitchFamily="49" charset="0"/>
              </a:rPr>
              <a:t>v2”)</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a:t>
            </a:r>
          </a:p>
          <a:p>
            <a:pPr marL="228600" lvl="1" indent="0">
              <a:spcBef>
                <a:spcPts val="0"/>
              </a:spcBef>
              <a:buNone/>
            </a:pPr>
            <a:r>
              <a:rPr lang="en-US" b="1" dirty="0">
                <a:solidFill>
                  <a:schemeClr val="tx1"/>
                </a:solidFill>
                <a:cs typeface="Courier New" panose="02070309020205020404" pitchFamily="49" charset="0"/>
              </a:rPr>
              <a:t>	# Create the nested frame for the data panel</a:t>
            </a:r>
          </a:p>
          <a:p>
            <a:pPr marL="228600" lvl="1" indent="0">
              <a:spcBef>
                <a:spcPts val="0"/>
              </a:spcBef>
              <a:buNone/>
            </a:pPr>
            <a:r>
              <a:rPr lang="en-US" b="1" dirty="0">
                <a:solidFill>
                  <a:schemeClr val="tx1"/>
                </a:solidFill>
                <a:cs typeface="Courier New" panose="02070309020205020404" pitchFamily="49" charset="0"/>
              </a:rPr>
              <a:t>	dataPanel = self.addPanel(row = 0, column = 0,</a:t>
            </a:r>
          </a:p>
          <a:p>
            <a:pPr marL="228600" lvl="1" indent="0">
              <a:spcBef>
                <a:spcPts val="0"/>
              </a:spcBef>
              <a:buNone/>
            </a:pPr>
            <a:r>
              <a:rPr lang="en-US" b="1" dirty="0">
                <a:solidFill>
                  <a:schemeClr val="tx1"/>
                </a:solidFill>
                <a:cs typeface="Courier New" panose="02070309020205020404" pitchFamily="49" charset="0"/>
              </a:rPr>
              <a:t>					background = </a:t>
            </a:r>
            <a:r>
              <a:rPr lang="en-US" b="1" dirty="0" smtClean="0">
                <a:solidFill>
                  <a:schemeClr val="tx1"/>
                </a:solidFill>
                <a:cs typeface="Courier New" panose="02070309020205020404" pitchFamily="49" charset="0"/>
              </a:rPr>
              <a:t>“gray”)</a:t>
            </a:r>
            <a:endParaRPr lang="en-IN" b="1" dirty="0">
              <a:solidFill>
                <a:schemeClr val="tx1"/>
              </a:solidFill>
            </a:endParaRPr>
          </a:p>
        </p:txBody>
      </p:sp>
      <p:sp>
        <p:nvSpPr>
          <p:cNvPr id="7"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344805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4770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Nested Frames to Organize Components (2 of 2)</a:t>
            </a:r>
          </a:p>
        </p:txBody>
      </p:sp>
      <p:sp>
        <p:nvSpPr>
          <p:cNvPr id="3" name="Content Placeholder 2"/>
          <p:cNvSpPr>
            <a:spLocks noGrp="1"/>
          </p:cNvSpPr>
          <p:nvPr>
            <p:ph idx="1"/>
          </p:nvPr>
        </p:nvSpPr>
        <p:spPr>
          <a:xfrm>
            <a:off x="365125" y="1371600"/>
            <a:ext cx="8415338" cy="296235"/>
          </a:xfrm>
        </p:spPr>
        <p:txBody>
          <a:bodyPr/>
          <a:lstStyle/>
          <a:p>
            <a:pPr>
              <a:buClr>
                <a:srgbClr val="007FA9"/>
              </a:buClr>
            </a:pPr>
            <a:r>
              <a:rPr lang="en-US" dirty="0" smtClean="0">
                <a:solidFill>
                  <a:schemeClr val="tx1"/>
                </a:solidFill>
              </a:rPr>
              <a:t>Code (continued):</a:t>
            </a:r>
            <a:r>
              <a:rPr lang="en-US" dirty="0" smtClean="0">
                <a:solidFill>
                  <a:schemeClr val="tx1"/>
                </a:solidFill>
                <a:cs typeface="Courier New" panose="02070309020205020404" pitchFamily="49" charset="0"/>
              </a:rPr>
              <a:t>	</a:t>
            </a:r>
            <a:endParaRPr lang="en-US" sz="1600"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81000" y="1820254"/>
            <a:ext cx="8415338" cy="3511731"/>
          </a:xfrm>
        </p:spPr>
        <p:txBody>
          <a:bodyPr/>
          <a:lstStyle/>
          <a:p>
            <a:pPr marL="228600" lvl="1" indent="0">
              <a:spcBef>
                <a:spcPts val="0"/>
              </a:spcBef>
              <a:buNone/>
            </a:pPr>
            <a:r>
              <a:rPr lang="en-US" sz="1600" b="1" dirty="0">
                <a:solidFill>
                  <a:schemeClr val="tx1"/>
                </a:solidFill>
                <a:cs typeface="Courier New" panose="02070309020205020404" pitchFamily="49" charset="0"/>
              </a:rPr>
              <a:t># Create and add widgets to the data panel</a:t>
            </a:r>
          </a:p>
          <a:p>
            <a:pPr marL="228600" lvl="1" indent="0">
              <a:spcBef>
                <a:spcPts val="0"/>
              </a:spcBef>
              <a:buNone/>
            </a:pPr>
            <a:r>
              <a:rPr lang="en-US" sz="1600" b="1" dirty="0">
                <a:solidFill>
                  <a:schemeClr val="tx1"/>
                </a:solidFill>
                <a:cs typeface="Courier New" panose="02070309020205020404" pitchFamily="49" charset="0"/>
              </a:rPr>
              <a:t>	dataPanel.addLabel(text = </a:t>
            </a:r>
            <a:r>
              <a:rPr lang="en-US" sz="1600" b="1" dirty="0" smtClean="0">
                <a:solidFill>
                  <a:schemeClr val="tx1"/>
                </a:solidFill>
                <a:cs typeface="Courier New" panose="02070309020205020404" pitchFamily="49" charset="0"/>
              </a:rPr>
              <a:t>“Label 1”, </a:t>
            </a:r>
            <a:r>
              <a:rPr lang="en-US" sz="1600" b="1" dirty="0">
                <a:solidFill>
                  <a:schemeClr val="tx1"/>
                </a:solidFill>
                <a:cs typeface="Courier New" panose="02070309020205020404" pitchFamily="49" charset="0"/>
              </a:rPr>
              <a:t>row = 0, column = 0,</a:t>
            </a:r>
          </a:p>
          <a:p>
            <a:pPr marL="228600" lvl="1" indent="0">
              <a:spcBef>
                <a:spcPts val="0"/>
              </a:spcBef>
              <a:buNone/>
            </a:pPr>
            <a:r>
              <a:rPr lang="en-US" sz="1600" b="1" dirty="0">
                <a:solidFill>
                  <a:schemeClr val="tx1"/>
                </a:solidFill>
                <a:cs typeface="Courier New" panose="02070309020205020404" pitchFamily="49" charset="0"/>
              </a:rPr>
              <a:t>			     background = </a:t>
            </a:r>
            <a:r>
              <a:rPr lang="en-US" sz="1600" b="1" dirty="0" smtClean="0">
                <a:solidFill>
                  <a:schemeClr val="tx1"/>
                </a:solidFill>
                <a:cs typeface="Courier New" panose="02070309020205020404" pitchFamily="49" charset="0"/>
              </a:rPr>
              <a:t>“gray”)</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dataPanel.addTextField(text = </a:t>
            </a:r>
            <a:r>
              <a:rPr lang="en-US" sz="1600" b="1" dirty="0" smtClean="0">
                <a:solidFill>
                  <a:schemeClr val="tx1"/>
                </a:solidFill>
                <a:cs typeface="Courier New" panose="02070309020205020404" pitchFamily="49" charset="0"/>
              </a:rPr>
              <a:t>“Text1”, </a:t>
            </a:r>
            <a:r>
              <a:rPr lang="en-US" sz="1600" b="1" dirty="0">
                <a:solidFill>
                  <a:schemeClr val="tx1"/>
                </a:solidFill>
                <a:cs typeface="Courier New" panose="02070309020205020404" pitchFamily="49" charset="0"/>
              </a:rPr>
              <a:t>row = 0, column = 1)</a:t>
            </a:r>
          </a:p>
          <a:p>
            <a:pPr marL="228600" lvl="1" indent="0">
              <a:spcBef>
                <a:spcPts val="0"/>
              </a:spcBef>
              <a:buNone/>
            </a:pPr>
            <a:r>
              <a:rPr lang="en-US" sz="1600" b="1" dirty="0">
                <a:solidFill>
                  <a:schemeClr val="tx1"/>
                </a:solidFill>
                <a:cs typeface="Courier New" panose="02070309020205020404" pitchFamily="49" charset="0"/>
              </a:rPr>
              <a:t>	dataPanel.addLabel(text = </a:t>
            </a:r>
            <a:r>
              <a:rPr lang="en-US" sz="1600" b="1" dirty="0" smtClean="0">
                <a:solidFill>
                  <a:schemeClr val="tx1"/>
                </a:solidFill>
                <a:cs typeface="Courier New" panose="02070309020205020404" pitchFamily="49" charset="0"/>
              </a:rPr>
              <a:t>“Label 2”, </a:t>
            </a:r>
            <a:r>
              <a:rPr lang="en-US" sz="1600" b="1" dirty="0">
                <a:solidFill>
                  <a:schemeClr val="tx1"/>
                </a:solidFill>
                <a:cs typeface="Courier New" panose="02070309020205020404" pitchFamily="49" charset="0"/>
              </a:rPr>
              <a:t>row = 1, column = 0,</a:t>
            </a:r>
          </a:p>
          <a:p>
            <a:pPr marL="228600" lvl="1" indent="0">
              <a:spcBef>
                <a:spcPts val="0"/>
              </a:spcBef>
              <a:buNone/>
            </a:pPr>
            <a:r>
              <a:rPr lang="en-US" sz="1600" b="1" dirty="0">
                <a:solidFill>
                  <a:schemeClr val="tx1"/>
                </a:solidFill>
                <a:cs typeface="Courier New" panose="02070309020205020404" pitchFamily="49" charset="0"/>
              </a:rPr>
              <a:t>			    background = </a:t>
            </a:r>
            <a:r>
              <a:rPr lang="en-US" sz="1600" b="1" dirty="0" smtClean="0">
                <a:solidFill>
                  <a:schemeClr val="tx1"/>
                </a:solidFill>
                <a:cs typeface="Courier New" panose="02070309020205020404" pitchFamily="49" charset="0"/>
              </a:rPr>
              <a:t>“gray”)</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dataPanel.addTextField(text = </a:t>
            </a:r>
            <a:r>
              <a:rPr lang="en-US" sz="1600" b="1" dirty="0" smtClean="0">
                <a:solidFill>
                  <a:schemeClr val="tx1"/>
                </a:solidFill>
                <a:cs typeface="Courier New" panose="02070309020205020404" pitchFamily="49" charset="0"/>
              </a:rPr>
              <a:t>“Text2”, </a:t>
            </a:r>
            <a:r>
              <a:rPr lang="en-US" sz="1600" b="1" dirty="0">
                <a:solidFill>
                  <a:schemeClr val="tx1"/>
                </a:solidFill>
                <a:cs typeface="Courier New" panose="02070309020205020404" pitchFamily="49" charset="0"/>
              </a:rPr>
              <a:t>row = 1, column = 1)</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#Create the nested frame for the button panel</a:t>
            </a:r>
          </a:p>
          <a:p>
            <a:pPr marL="228600" lvl="1" indent="0">
              <a:spcBef>
                <a:spcPts val="0"/>
              </a:spcBef>
              <a:buNone/>
            </a:pPr>
            <a:r>
              <a:rPr lang="en-US" sz="1600" b="1" dirty="0">
                <a:solidFill>
                  <a:schemeClr val="tx1"/>
                </a:solidFill>
                <a:cs typeface="Courier New" panose="02070309020205020404" pitchFamily="49" charset="0"/>
              </a:rPr>
              <a:t>	buttonPanel = self.addPanel(row = 1, column = 0,</a:t>
            </a:r>
          </a:p>
          <a:p>
            <a:pPr marL="228600" lvl="1" indent="0">
              <a:spcBef>
                <a:spcPts val="0"/>
              </a:spcBef>
              <a:buNone/>
            </a:pPr>
            <a:r>
              <a:rPr lang="en-US" sz="1600" b="1" dirty="0">
                <a:solidFill>
                  <a:schemeClr val="tx1"/>
                </a:solidFill>
                <a:cs typeface="Courier New" panose="02070309020205020404" pitchFamily="49" charset="0"/>
              </a:rPr>
              <a:t>				      background = </a:t>
            </a:r>
            <a:r>
              <a:rPr lang="en-US" sz="1600" b="1" dirty="0" smtClean="0">
                <a:solidFill>
                  <a:schemeClr val="tx1"/>
                </a:solidFill>
                <a:cs typeface="Courier New" panose="02070309020205020404" pitchFamily="49" charset="0"/>
              </a:rPr>
              <a:t>“black”)</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 Create and add buttons to the button panel</a:t>
            </a:r>
          </a:p>
          <a:p>
            <a:pPr marL="228600" lvl="1" indent="0">
              <a:spcBef>
                <a:spcPts val="0"/>
              </a:spcBef>
              <a:buNone/>
            </a:pPr>
            <a:r>
              <a:rPr lang="en-US" sz="1600" b="1" dirty="0">
                <a:solidFill>
                  <a:schemeClr val="tx1"/>
                </a:solidFill>
                <a:cs typeface="Courier New" panose="02070309020205020404" pitchFamily="49" charset="0"/>
              </a:rPr>
              <a:t>	buttonPanel.addButton(text = </a:t>
            </a:r>
            <a:r>
              <a:rPr lang="en-US" sz="1600" b="1" dirty="0" smtClean="0">
                <a:solidFill>
                  <a:schemeClr val="tx1"/>
                </a:solidFill>
                <a:cs typeface="Courier New" panose="02070309020205020404" pitchFamily="49" charset="0"/>
              </a:rPr>
              <a:t>“B1”, </a:t>
            </a:r>
            <a:r>
              <a:rPr lang="en-US" sz="1600" b="1" dirty="0">
                <a:solidFill>
                  <a:schemeClr val="tx1"/>
                </a:solidFill>
                <a:cs typeface="Courier New" panose="02070309020205020404" pitchFamily="49" charset="0"/>
              </a:rPr>
              <a:t>row = 0, column = 0)</a:t>
            </a:r>
          </a:p>
          <a:p>
            <a:pPr marL="228600" lvl="1" indent="0">
              <a:spcBef>
                <a:spcPts val="0"/>
              </a:spcBef>
              <a:buNone/>
            </a:pPr>
            <a:r>
              <a:rPr lang="en-US" sz="1600" b="1" dirty="0">
                <a:solidFill>
                  <a:schemeClr val="tx1"/>
                </a:solidFill>
                <a:cs typeface="Courier New" panose="02070309020205020404" pitchFamily="49" charset="0"/>
              </a:rPr>
              <a:t>	buttonPanel.addButton(text = </a:t>
            </a:r>
            <a:r>
              <a:rPr lang="en-US" sz="1600" b="1" dirty="0" smtClean="0">
                <a:solidFill>
                  <a:schemeClr val="tx1"/>
                </a:solidFill>
                <a:cs typeface="Courier New" panose="02070309020205020404" pitchFamily="49" charset="0"/>
              </a:rPr>
              <a:t>“B2”, </a:t>
            </a:r>
            <a:r>
              <a:rPr lang="en-US" sz="1600" b="1" dirty="0">
                <a:solidFill>
                  <a:schemeClr val="tx1"/>
                </a:solidFill>
                <a:cs typeface="Courier New" panose="02070309020205020404" pitchFamily="49" charset="0"/>
              </a:rPr>
              <a:t>row = 0, column = 1)</a:t>
            </a:r>
          </a:p>
          <a:p>
            <a:pPr marL="228600" lvl="1" indent="0">
              <a:spcBef>
                <a:spcPts val="0"/>
              </a:spcBef>
              <a:buNone/>
            </a:pPr>
            <a:r>
              <a:rPr lang="en-US" sz="1600" b="1" dirty="0">
                <a:solidFill>
                  <a:schemeClr val="tx1"/>
                </a:solidFill>
                <a:cs typeface="Courier New" panose="02070309020205020404" pitchFamily="49" charset="0"/>
              </a:rPr>
              <a:t>	buttonPanel.addButton(text = </a:t>
            </a:r>
            <a:r>
              <a:rPr lang="en-US" sz="1600" b="1" dirty="0" smtClean="0">
                <a:solidFill>
                  <a:schemeClr val="tx1"/>
                </a:solidFill>
                <a:cs typeface="Courier New" panose="02070309020205020404" pitchFamily="49" charset="0"/>
              </a:rPr>
              <a:t>“B3”, </a:t>
            </a:r>
            <a:r>
              <a:rPr lang="en-US" sz="1600" b="1" dirty="0">
                <a:solidFill>
                  <a:schemeClr val="tx1"/>
                </a:solidFill>
                <a:cs typeface="Courier New" panose="02070309020205020404" pitchFamily="49" charset="0"/>
              </a:rPr>
              <a:t>row = 0, column = 2</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31467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(1 of 4)</a:t>
            </a:r>
          </a:p>
        </p:txBody>
      </p:sp>
      <p:sp>
        <p:nvSpPr>
          <p:cNvPr id="3" name="Content Placeholder 2"/>
          <p:cNvSpPr>
            <a:spLocks noGrp="1"/>
          </p:cNvSpPr>
          <p:nvPr>
            <p:ph idx="4294967295"/>
          </p:nvPr>
        </p:nvSpPr>
        <p:spPr>
          <a:xfrm>
            <a:off x="365125" y="1295400"/>
            <a:ext cx="8415338" cy="1371145"/>
          </a:xfrm>
        </p:spPr>
        <p:txBody>
          <a:bodyPr/>
          <a:lstStyle/>
          <a:p>
            <a:pPr>
              <a:buClr>
                <a:srgbClr val="007FA9"/>
              </a:buClr>
            </a:pPr>
            <a:r>
              <a:rPr lang="en-US" dirty="0" smtClean="0">
                <a:solidFill>
                  <a:schemeClr val="tx1"/>
                </a:solidFill>
              </a:rPr>
              <a:t>The method </a:t>
            </a:r>
            <a:r>
              <a:rPr lang="en-US" b="1" dirty="0" smtClean="0">
                <a:solidFill>
                  <a:schemeClr val="tx1"/>
                </a:solidFill>
                <a:cs typeface="Courier New" panose="02070309020205020404" pitchFamily="49" charset="0"/>
              </a:rPr>
              <a:t>addTextArea</a:t>
            </a:r>
            <a:r>
              <a:rPr lang="en-US" dirty="0" smtClean="0">
                <a:solidFill>
                  <a:schemeClr val="tx1"/>
                </a:solidFill>
              </a:rPr>
              <a:t> adds a text area to the window</a:t>
            </a:r>
          </a:p>
          <a:p>
            <a:pPr lvl="1">
              <a:buClr>
                <a:srgbClr val="007FA9"/>
              </a:buClr>
            </a:pPr>
            <a:r>
              <a:rPr lang="en-US" dirty="0" smtClean="0">
                <a:solidFill>
                  <a:schemeClr val="tx1"/>
                </a:solidFill>
              </a:rPr>
              <a:t>Returns an object of type </a:t>
            </a:r>
            <a:r>
              <a:rPr lang="en-US" b="1" dirty="0" smtClean="0">
                <a:solidFill>
                  <a:schemeClr val="tx1"/>
                </a:solidFill>
                <a:cs typeface="Courier New" panose="02070309020205020404" pitchFamily="49" charset="0"/>
              </a:rPr>
              <a:t>TextArea</a:t>
            </a:r>
            <a:r>
              <a:rPr lang="en-US" dirty="0" smtClean="0">
                <a:solidFill>
                  <a:schemeClr val="tx1"/>
                </a:solidFill>
              </a:rPr>
              <a:t>, a subclass of </a:t>
            </a:r>
            <a:r>
              <a:rPr lang="en-US" b="1" dirty="0" smtClean="0">
                <a:solidFill>
                  <a:schemeClr val="tx1"/>
                </a:solidFill>
                <a:cs typeface="Courier New" panose="02070309020205020404" pitchFamily="49" charset="0"/>
              </a:rPr>
              <a:t>tkinter.Text</a:t>
            </a:r>
          </a:p>
          <a:p>
            <a:pPr>
              <a:buClr>
                <a:srgbClr val="007FA9"/>
              </a:buClr>
            </a:pPr>
            <a:r>
              <a:rPr lang="en-US" dirty="0" smtClean="0">
                <a:solidFill>
                  <a:schemeClr val="tx1"/>
                </a:solidFill>
              </a:rPr>
              <a:t>This object recognizes three important methods: </a:t>
            </a:r>
            <a:r>
              <a:rPr lang="en-US" b="1" dirty="0" smtClean="0">
                <a:solidFill>
                  <a:schemeClr val="tx1"/>
                </a:solidFill>
                <a:cs typeface="Courier New" panose="02070309020205020404" pitchFamily="49" charset="0"/>
              </a:rPr>
              <a:t>getText</a:t>
            </a:r>
            <a:r>
              <a:rPr lang="en-US" dirty="0" smtClean="0">
                <a:solidFill>
                  <a:schemeClr val="tx1"/>
                </a:solidFill>
              </a:rPr>
              <a:t>, </a:t>
            </a:r>
            <a:r>
              <a:rPr lang="en-US" b="1" dirty="0" smtClean="0">
                <a:solidFill>
                  <a:schemeClr val="tx1"/>
                </a:solidFill>
                <a:cs typeface="Courier New" panose="02070309020205020404" pitchFamily="49" charset="0"/>
              </a:rPr>
              <a:t>setText</a:t>
            </a:r>
            <a:r>
              <a:rPr lang="en-US" dirty="0" smtClean="0">
                <a:solidFill>
                  <a:schemeClr val="tx1"/>
                </a:solidFill>
              </a:rPr>
              <a:t>, and </a:t>
            </a:r>
            <a:r>
              <a:rPr lang="en-US" b="1" dirty="0" smtClean="0">
                <a:solidFill>
                  <a:schemeClr val="tx1"/>
                </a:solidFill>
                <a:cs typeface="Courier New" panose="02070309020205020404" pitchFamily="49" charset="0"/>
              </a:rPr>
              <a:t>appendText</a:t>
            </a:r>
            <a:endParaRPr lang="en-US" dirty="0" smtClean="0">
              <a:solidFill>
                <a:schemeClr val="tx1"/>
              </a:solidFill>
            </a:endParaRPr>
          </a:p>
        </p:txBody>
      </p:sp>
      <p:pic>
        <p:nvPicPr>
          <p:cNvPr id="5" name="Picture 4" descr="Figure 8-16 Displaying data in a multi - line text area. In the screenshot of investment calculator window, the initial amount entered is 40000.00, number of years is, 12, and interest rate is 5. The table displayed after the compute buttons clicked has 4 columns and 14 rows. The columns have the following headings from left to right: year, starting balance, interest, ending balance. The row entries are as follows. Row 1: year, 1; starting balance, 4000.00; interest, 200.00; ending balance, 4200.00. Row 2: year, 2; starting balance, 4200.00; interest, 210.00; ending balance, 4410.00. Row 3: year, 3; starting balance, 4410.00; interest, 220.50; ending balance, 4630.50. Row 4: year, 4; starting balance, 4630.00; interest, 231.53; ending balance, 4862.02. Row 5: year, 5; starting balance, 4862.02; interest, 243.10; ending balance, 5105.13. Row 6: year, 6; starting balance, 5105.13; interest, 255.26; ending balance, 5360.38. Row 7: year, 7; starting balance, 5360.38; interest, 268.02; ending balance, 5628.40. Row 8: year, 8; starting balance, 5628.40; interest, 281.42; ending balance, 5909.82. Row 9: year, 9; starting balance, 5909.82; interest, 295.49; ending balance, 6205.31. Row 10: year, 10; starting balance, 6205.31; interest, 310.27; ending balance, 6515.58. Row 11: year, 11; starting balance, 6515.58; interest, 325.78; ending balance, 6841.36. Row 12: year,12; starting balance, 6841.36; interest, 342.07; ending balance, 7183.43. Row 13: ending balance, colon, $7183.43. Row 14: total interest earned, colon, $3183.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5231" y="2905730"/>
            <a:ext cx="2555126" cy="3106989"/>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9020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(2 of 4)</a:t>
            </a:r>
          </a:p>
        </p:txBody>
      </p:sp>
      <p:sp>
        <p:nvSpPr>
          <p:cNvPr id="3" name="Content Placeholder 2"/>
          <p:cNvSpPr>
            <a:spLocks noGrp="1"/>
          </p:cNvSpPr>
          <p:nvPr>
            <p:ph idx="4294967295"/>
          </p:nvPr>
        </p:nvSpPr>
        <p:spPr>
          <a:xfrm>
            <a:off x="365125" y="1538818"/>
            <a:ext cx="8415338" cy="4210383"/>
          </a:xfrm>
        </p:spPr>
        <p:txBody>
          <a:bodyPr/>
          <a:lstStyle/>
          <a:p>
            <a:pPr marL="228600" lvl="1" indent="0">
              <a:spcBef>
                <a:spcPts val="0"/>
              </a:spcBef>
              <a:buNone/>
            </a:pPr>
            <a:r>
              <a:rPr lang="en-US" sz="1600" b="1" dirty="0">
                <a:solidFill>
                  <a:schemeClr val="tx1"/>
                </a:solidFill>
                <a:cs typeface="Courier New" panose="02070309020205020404" pitchFamily="49" charset="0"/>
              </a:rPr>
              <a:t>class TextAreaDemo(EasyFrame):</a:t>
            </a:r>
          </a:p>
          <a:p>
            <a:pPr marL="228600" lvl="1" indent="0">
              <a:spcBef>
                <a:spcPts val="0"/>
              </a:spcBef>
              <a:buNone/>
            </a:pP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“““An investment calculator demonstrates the use of a</a:t>
            </a:r>
          </a:p>
          <a:p>
            <a:pPr marL="228600" lvl="1" indent="0">
              <a:spcBef>
                <a:spcPts val="0"/>
              </a:spcBef>
              <a:buNone/>
            </a:pPr>
            <a:r>
              <a:rPr lang="en-US" sz="1600" b="1" dirty="0" smtClean="0">
                <a:solidFill>
                  <a:schemeClr val="tx1"/>
                </a:solidFill>
                <a:cs typeface="Courier New" panose="02070309020205020404" pitchFamily="49" charset="0"/>
              </a:rPr>
              <a:t>    multi-line </a:t>
            </a:r>
            <a:r>
              <a:rPr lang="en-US" sz="1600" b="1" dirty="0">
                <a:solidFill>
                  <a:schemeClr val="tx1"/>
                </a:solidFill>
                <a:cs typeface="Courier New" panose="02070309020205020404" pitchFamily="49" charset="0"/>
              </a:rPr>
              <a:t>text area. ”””</a:t>
            </a:r>
          </a:p>
          <a:p>
            <a:pPr marL="228600" lvl="1" indent="0">
              <a:spcBef>
                <a:spcPts val="0"/>
              </a:spcBef>
              <a:buNone/>
            </a:pPr>
            <a:endParaRPr lang="en-US" sz="1600" b="1" dirty="0" smtClean="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   def </a:t>
            </a:r>
            <a:r>
              <a:rPr lang="en-US" sz="1600" b="1" dirty="0">
                <a:solidFill>
                  <a:schemeClr val="tx1"/>
                </a:solidFill>
                <a:cs typeface="Courier New" panose="02070309020205020404" pitchFamily="49" charset="0"/>
              </a:rPr>
              <a:t>__init__(self):</a:t>
            </a:r>
          </a:p>
          <a:p>
            <a:pPr marL="228600" lvl="1" indent="0">
              <a:spcBef>
                <a:spcPts val="0"/>
              </a:spcBef>
              <a:buNone/>
            </a:pP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“““Sets up the window and widgets. ”””</a:t>
            </a:r>
          </a:p>
          <a:p>
            <a:pPr marL="228600" lvl="1" indent="0">
              <a:spcBef>
                <a:spcPts val="0"/>
              </a:spcBef>
              <a:buNone/>
            </a:pPr>
            <a:r>
              <a:rPr lang="en-US" sz="1600" b="1" dirty="0" smtClean="0">
                <a:solidFill>
                  <a:schemeClr val="tx1"/>
                </a:solidFill>
                <a:cs typeface="Courier New" panose="02070309020205020404" pitchFamily="49" charset="0"/>
              </a:rPr>
              <a:t>	   EasyFrame</a:t>
            </a:r>
            <a:r>
              <a:rPr lang="en-US" sz="1600" b="1" dirty="0">
                <a:solidFill>
                  <a:schemeClr val="tx1"/>
                </a:solidFill>
                <a:cs typeface="Courier New" panose="02070309020205020404" pitchFamily="49" charset="0"/>
              </a:rPr>
              <a:t>.__init__(</a:t>
            </a:r>
            <a:r>
              <a:rPr lang="en-US" sz="1600" b="1" dirty="0" smtClean="0">
                <a:solidFill>
                  <a:schemeClr val="tx1"/>
                </a:solidFill>
                <a:cs typeface="Courier New" panose="02070309020205020404" pitchFamily="49" charset="0"/>
              </a:rPr>
              <a:t>self, “Investment Calculator”)</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self.addLabel(text </a:t>
            </a:r>
            <a:r>
              <a:rPr lang="en-US" sz="1600" b="1" dirty="0">
                <a:solidFill>
                  <a:schemeClr val="tx1"/>
                </a:solidFill>
                <a:cs typeface="Courier New" panose="02070309020205020404" pitchFamily="49" charset="0"/>
              </a:rPr>
              <a:t>= “ Initial amount”, row = 0, </a:t>
            </a:r>
            <a:r>
              <a:rPr lang="en-US" sz="1600" b="1" dirty="0" smtClean="0">
                <a:solidFill>
                  <a:schemeClr val="tx1"/>
                </a:solidFill>
                <a:cs typeface="Courier New" panose="02070309020205020404" pitchFamily="49" charset="0"/>
              </a:rPr>
              <a:t>					column </a:t>
            </a:r>
            <a:r>
              <a:rPr lang="en-US" sz="1600" b="1" dirty="0">
                <a:solidFill>
                  <a:schemeClr val="tx1"/>
                </a:solidFill>
                <a:cs typeface="Courier New" panose="02070309020205020404" pitchFamily="49" charset="0"/>
              </a:rPr>
              <a:t>= 0)</a:t>
            </a:r>
          </a:p>
          <a:p>
            <a:pPr marL="228600" lvl="1" indent="0">
              <a:spcBef>
                <a:spcPts val="0"/>
              </a:spcBef>
              <a:buNone/>
            </a:pPr>
            <a:r>
              <a:rPr lang="en-US" sz="1600" b="1" dirty="0" smtClean="0">
                <a:solidFill>
                  <a:schemeClr val="tx1"/>
                </a:solidFill>
                <a:cs typeface="Courier New" panose="02070309020205020404" pitchFamily="49" charset="0"/>
              </a:rPr>
              <a:t>	   self.addLabel(text </a:t>
            </a:r>
            <a:r>
              <a:rPr lang="en-US" sz="1600" b="1" dirty="0">
                <a:solidFill>
                  <a:schemeClr val="tx1"/>
                </a:solidFill>
                <a:cs typeface="Courier New" panose="02070309020205020404" pitchFamily="49" charset="0"/>
              </a:rPr>
              <a:t>= “ Number of years”, row = 1, </a:t>
            </a:r>
            <a:r>
              <a:rPr lang="en-US" sz="1600" b="1" dirty="0" smtClean="0">
                <a:solidFill>
                  <a:schemeClr val="tx1"/>
                </a:solidFill>
                <a:cs typeface="Courier New" panose="02070309020205020404" pitchFamily="49" charset="0"/>
              </a:rPr>
              <a:t>					column </a:t>
            </a:r>
            <a:r>
              <a:rPr lang="en-US" sz="1600" b="1" dirty="0">
                <a:solidFill>
                  <a:schemeClr val="tx1"/>
                </a:solidFill>
                <a:cs typeface="Courier New" panose="02070309020205020404" pitchFamily="49" charset="0"/>
              </a:rPr>
              <a:t>= 0)</a:t>
            </a:r>
          </a:p>
          <a:p>
            <a:pPr marL="228600" lvl="1" indent="0">
              <a:spcBef>
                <a:spcPts val="0"/>
              </a:spcBef>
              <a:buNone/>
            </a:pPr>
            <a:r>
              <a:rPr lang="en-US" sz="1600" b="1" dirty="0" smtClean="0">
                <a:solidFill>
                  <a:schemeClr val="tx1"/>
                </a:solidFill>
                <a:cs typeface="Courier New" panose="02070309020205020404" pitchFamily="49" charset="0"/>
              </a:rPr>
              <a:t>	   self.addLabel(text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 Interest </a:t>
            </a:r>
            <a:r>
              <a:rPr lang="en-US" sz="1600" b="1" dirty="0">
                <a:solidFill>
                  <a:schemeClr val="tx1"/>
                </a:solidFill>
                <a:cs typeface="Courier New" panose="02070309020205020404" pitchFamily="49" charset="0"/>
              </a:rPr>
              <a:t>rate in %”, row = 2, column </a:t>
            </a: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0)</a:t>
            </a:r>
          </a:p>
          <a:p>
            <a:pPr marL="228600" lvl="1" indent="0">
              <a:spcBef>
                <a:spcPts val="0"/>
              </a:spcBef>
              <a:buNone/>
            </a:pPr>
            <a:r>
              <a:rPr lang="en-US" sz="1600" b="1" dirty="0" smtClean="0">
                <a:solidFill>
                  <a:schemeClr val="tx1"/>
                </a:solidFill>
                <a:cs typeface="Courier New" panose="02070309020205020404" pitchFamily="49" charset="0"/>
              </a:rPr>
              <a:t>	   self.amount </a:t>
            </a:r>
            <a:r>
              <a:rPr lang="en-US" sz="1600" b="1" dirty="0">
                <a:solidFill>
                  <a:schemeClr val="tx1"/>
                </a:solidFill>
                <a:cs typeface="Courier New" panose="02070309020205020404" pitchFamily="49" charset="0"/>
              </a:rPr>
              <a:t>= self.addFloatField(value = 0.0, row = 0, </a:t>
            </a:r>
            <a:r>
              <a:rPr lang="en-US" sz="1600" b="1" dirty="0" smtClean="0">
                <a:solidFill>
                  <a:schemeClr val="tx1"/>
                </a:solidFill>
                <a:cs typeface="Courier New" panose="02070309020205020404" pitchFamily="49" charset="0"/>
              </a:rPr>
              <a:t>				column </a:t>
            </a:r>
            <a:r>
              <a:rPr lang="en-US" sz="1600" b="1" dirty="0">
                <a:solidFill>
                  <a:schemeClr val="tx1"/>
                </a:solidFill>
                <a:cs typeface="Courier New" panose="02070309020205020404" pitchFamily="49" charset="0"/>
              </a:rPr>
              <a:t>= 1)</a:t>
            </a:r>
          </a:p>
          <a:p>
            <a:pPr marL="228600" lvl="1" indent="0">
              <a:spcBef>
                <a:spcPts val="0"/>
              </a:spcBef>
              <a:buNone/>
            </a:pPr>
            <a:r>
              <a:rPr lang="en-US" sz="1600" b="1" dirty="0" smtClean="0">
                <a:solidFill>
                  <a:schemeClr val="tx1"/>
                </a:solidFill>
                <a:cs typeface="Courier New" panose="02070309020205020404" pitchFamily="49" charset="0"/>
              </a:rPr>
              <a:t>	   self.period </a:t>
            </a:r>
            <a:r>
              <a:rPr lang="en-US" sz="1600" b="1" dirty="0">
                <a:solidFill>
                  <a:schemeClr val="tx1"/>
                </a:solidFill>
                <a:cs typeface="Courier New" panose="02070309020205020404" pitchFamily="49" charset="0"/>
              </a:rPr>
              <a:t>= self.addIntegerField(value = 0, row = 1, </a:t>
            </a:r>
            <a:r>
              <a:rPr lang="en-US" sz="1600" b="1" dirty="0" smtClean="0">
                <a:solidFill>
                  <a:schemeClr val="tx1"/>
                </a:solidFill>
                <a:cs typeface="Courier New" panose="02070309020205020404" pitchFamily="49" charset="0"/>
              </a:rPr>
              <a:t>				column </a:t>
            </a:r>
            <a:r>
              <a:rPr lang="en-US" sz="1600" b="1" dirty="0">
                <a:solidFill>
                  <a:schemeClr val="tx1"/>
                </a:solidFill>
                <a:cs typeface="Courier New" panose="02070309020205020404" pitchFamily="49" charset="0"/>
              </a:rPr>
              <a:t>= 1)</a:t>
            </a:r>
          </a:p>
          <a:p>
            <a:pPr marL="228600" lvl="1" indent="0">
              <a:spcBef>
                <a:spcPts val="0"/>
              </a:spcBef>
              <a:buNone/>
            </a:pPr>
            <a:r>
              <a:rPr lang="en-US" sz="1600" b="1" dirty="0" smtClean="0">
                <a:solidFill>
                  <a:schemeClr val="tx1"/>
                </a:solidFill>
                <a:cs typeface="Courier New" panose="02070309020205020404" pitchFamily="49" charset="0"/>
              </a:rPr>
              <a:t>	   self.rate </a:t>
            </a:r>
            <a:r>
              <a:rPr lang="en-US" sz="1600" b="1" dirty="0">
                <a:solidFill>
                  <a:schemeClr val="tx1"/>
                </a:solidFill>
                <a:cs typeface="Courier New" panose="02070309020205020404" pitchFamily="49" charset="0"/>
              </a:rPr>
              <a:t>= self.addIntegerField(value = 0, row = 2, </a:t>
            </a:r>
            <a:r>
              <a:rPr lang="en-US" sz="1600" b="1" dirty="0" smtClean="0">
                <a:solidFill>
                  <a:schemeClr val="tx1"/>
                </a:solidFill>
                <a:cs typeface="Courier New" panose="02070309020205020404" pitchFamily="49" charset="0"/>
              </a:rPr>
              <a:t>				column </a:t>
            </a:r>
            <a:r>
              <a:rPr lang="en-US" sz="1600" b="1" dirty="0">
                <a:solidFill>
                  <a:schemeClr val="tx1"/>
                </a:solidFill>
                <a:cs typeface="Courier New" panose="02070309020205020404" pitchFamily="49" charset="0"/>
              </a:rPr>
              <a:t>= 1</a:t>
            </a:r>
            <a:r>
              <a:rPr lang="en-US" sz="1600" b="1" dirty="0" smtClean="0">
                <a:solidFill>
                  <a:schemeClr val="tx1"/>
                </a:solidFill>
                <a:cs typeface="Courier New" panose="02070309020205020404" pitchFamily="49" charset="0"/>
              </a:rPr>
              <a:t>)</a:t>
            </a:r>
            <a:endParaRPr lang="en-US" b="1" dirty="0" smtClean="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293310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(3 of 4)</a:t>
            </a:r>
          </a:p>
        </p:txBody>
      </p:sp>
      <p:sp>
        <p:nvSpPr>
          <p:cNvPr id="3" name="Content Placeholder 2"/>
          <p:cNvSpPr>
            <a:spLocks noGrp="1"/>
          </p:cNvSpPr>
          <p:nvPr>
            <p:ph idx="4294967295"/>
          </p:nvPr>
        </p:nvSpPr>
        <p:spPr>
          <a:xfrm>
            <a:off x="373062" y="1524000"/>
            <a:ext cx="8415338" cy="3508653"/>
          </a:xfrm>
        </p:spPr>
        <p:txBody>
          <a:bodyPr/>
          <a:lstStyle/>
          <a:p>
            <a:pPr marL="228600" lvl="1" indent="0">
              <a:spcBef>
                <a:spcPts val="0"/>
              </a:spcBef>
              <a:buNone/>
            </a:pPr>
            <a:r>
              <a:rPr lang="en-US" sz="1500" b="1" dirty="0" smtClean="0">
                <a:solidFill>
                  <a:schemeClr val="tx1"/>
                </a:solidFill>
                <a:cs typeface="Courier New" panose="02070309020205020404" pitchFamily="49" charset="0"/>
              </a:rPr>
              <a:t>	self.outputArea </a:t>
            </a:r>
            <a:r>
              <a:rPr lang="en-US" sz="1500" b="1" dirty="0">
                <a:solidFill>
                  <a:schemeClr val="tx1"/>
                </a:solidFill>
                <a:cs typeface="Courier New" panose="02070309020205020404" pitchFamily="49" charset="0"/>
              </a:rPr>
              <a:t>= self.addTextArea</a:t>
            </a:r>
            <a:r>
              <a:rPr lang="en-US" sz="1500" b="1" dirty="0" smtClean="0">
                <a:solidFill>
                  <a:schemeClr val="tx1"/>
                </a:solidFill>
                <a:cs typeface="Courier New" panose="02070309020205020404" pitchFamily="49" charset="0"/>
              </a:rPr>
              <a:t>(“ ”, </a:t>
            </a:r>
            <a:r>
              <a:rPr lang="en-US" sz="1500" b="1" dirty="0">
                <a:solidFill>
                  <a:schemeClr val="tx1"/>
                </a:solidFill>
                <a:cs typeface="Courier New" panose="02070309020205020404" pitchFamily="49" charset="0"/>
              </a:rPr>
              <a:t>row = 4, column = 0,</a:t>
            </a:r>
          </a:p>
          <a:p>
            <a:pPr marL="228600" lvl="1" indent="0">
              <a:spcBef>
                <a:spcPts val="0"/>
              </a:spcBef>
              <a:buNone/>
            </a:pPr>
            <a:r>
              <a:rPr lang="en-US" sz="1500" b="1" dirty="0" smtClean="0">
                <a:solidFill>
                  <a:schemeClr val="tx1"/>
                </a:solidFill>
                <a:cs typeface="Courier New" panose="02070309020205020404" pitchFamily="49" charset="0"/>
              </a:rPr>
              <a:t>					columnspan </a:t>
            </a:r>
            <a:r>
              <a:rPr lang="en-US" sz="1500" b="1" dirty="0">
                <a:solidFill>
                  <a:schemeClr val="tx1"/>
                </a:solidFill>
                <a:cs typeface="Courier New" panose="02070309020205020404" pitchFamily="49" charset="0"/>
              </a:rPr>
              <a:t>= 2,</a:t>
            </a:r>
          </a:p>
          <a:p>
            <a:pPr marL="228600" lvl="1" indent="0">
              <a:spcBef>
                <a:spcPts val="0"/>
              </a:spcBef>
              <a:buNone/>
            </a:pPr>
            <a:r>
              <a:rPr lang="en-US" sz="1500" b="1" dirty="0" smtClean="0">
                <a:solidFill>
                  <a:schemeClr val="tx1"/>
                </a:solidFill>
                <a:cs typeface="Courier New" panose="02070309020205020404" pitchFamily="49" charset="0"/>
              </a:rPr>
              <a:t>					width </a:t>
            </a:r>
            <a:r>
              <a:rPr lang="en-US" sz="1500" b="1" dirty="0">
                <a:solidFill>
                  <a:schemeClr val="tx1"/>
                </a:solidFill>
                <a:cs typeface="Courier New" panose="02070309020205020404" pitchFamily="49" charset="0"/>
              </a:rPr>
              <a:t>= 50, height = 15)</a:t>
            </a:r>
          </a:p>
          <a:p>
            <a:pPr marL="228600" lvl="1" indent="0">
              <a:spcBef>
                <a:spcPts val="0"/>
              </a:spcBef>
              <a:buNone/>
            </a:pPr>
            <a:r>
              <a:rPr lang="en-US" sz="1500" b="1" dirty="0" smtClean="0">
                <a:solidFill>
                  <a:schemeClr val="tx1"/>
                </a:solidFill>
                <a:cs typeface="Courier New" panose="02070309020205020404" pitchFamily="49" charset="0"/>
              </a:rPr>
              <a:t>	self.compute </a:t>
            </a:r>
            <a:r>
              <a:rPr lang="en-US" sz="1500" b="1" dirty="0">
                <a:solidFill>
                  <a:schemeClr val="tx1"/>
                </a:solidFill>
                <a:cs typeface="Courier New" panose="02070309020205020404" pitchFamily="49" charset="0"/>
              </a:rPr>
              <a:t>= self.addButton(text = </a:t>
            </a:r>
            <a:r>
              <a:rPr lang="en-US" sz="1500" b="1" dirty="0" smtClean="0">
                <a:solidFill>
                  <a:schemeClr val="tx1"/>
                </a:solidFill>
                <a:cs typeface="Courier New" panose="02070309020205020404" pitchFamily="49" charset="0"/>
              </a:rPr>
              <a:t>“Compute”, </a:t>
            </a:r>
            <a:r>
              <a:rPr lang="en-US" sz="1500" b="1" dirty="0">
                <a:solidFill>
                  <a:schemeClr val="tx1"/>
                </a:solidFill>
                <a:cs typeface="Courier New" panose="02070309020205020404" pitchFamily="49" charset="0"/>
              </a:rPr>
              <a:t>row = 3, column = </a:t>
            </a:r>
            <a:r>
              <a:rPr lang="en-US" sz="1500" b="1" dirty="0" smtClean="0">
                <a:solidFill>
                  <a:schemeClr val="tx1"/>
                </a:solidFill>
                <a:cs typeface="Courier New" panose="02070309020205020404" pitchFamily="49" charset="0"/>
              </a:rPr>
              <a:t>					0,columnspan </a:t>
            </a:r>
            <a:r>
              <a:rPr lang="en-US" sz="1500" b="1" dirty="0">
                <a:solidFill>
                  <a:schemeClr val="tx1"/>
                </a:solidFill>
                <a:cs typeface="Courier New" panose="02070309020205020404" pitchFamily="49" charset="0"/>
              </a:rPr>
              <a:t>= </a:t>
            </a:r>
            <a:r>
              <a:rPr lang="en-US" sz="1500" b="1" dirty="0" smtClean="0">
                <a:solidFill>
                  <a:schemeClr val="tx1"/>
                </a:solidFill>
                <a:cs typeface="Courier New" panose="02070309020205020404" pitchFamily="49" charset="0"/>
              </a:rPr>
              <a:t>2,command </a:t>
            </a:r>
            <a:r>
              <a:rPr lang="en-US" sz="1500" b="1" dirty="0">
                <a:solidFill>
                  <a:schemeClr val="tx1"/>
                </a:solidFill>
                <a:cs typeface="Courier New" panose="02070309020205020404" pitchFamily="49" charset="0"/>
              </a:rPr>
              <a:t>= </a:t>
            </a:r>
            <a:r>
              <a:rPr lang="en-US" sz="1500" b="1" dirty="0" smtClean="0">
                <a:solidFill>
                  <a:schemeClr val="tx1"/>
                </a:solidFill>
                <a:cs typeface="Courier New" panose="02070309020205020404" pitchFamily="49" charset="0"/>
              </a:rPr>
              <a:t>						self.compute)</a:t>
            </a:r>
          </a:p>
          <a:p>
            <a:pPr marL="228600" lvl="1" indent="0">
              <a:spcBef>
                <a:spcPts val="0"/>
              </a:spcBef>
              <a:buNone/>
            </a:pPr>
            <a:r>
              <a:rPr lang="en-US" sz="1500" b="1" dirty="0" smtClean="0">
                <a:solidFill>
                  <a:schemeClr val="tx1"/>
                </a:solidFill>
                <a:cs typeface="Courier New" panose="02070309020205020404" pitchFamily="49" charset="0"/>
              </a:rPr>
              <a:t>   # </a:t>
            </a:r>
            <a:r>
              <a:rPr lang="en-US" sz="1500" b="1" dirty="0">
                <a:solidFill>
                  <a:schemeClr val="tx1"/>
                </a:solidFill>
                <a:cs typeface="Courier New" panose="02070309020205020404" pitchFamily="49" charset="0"/>
              </a:rPr>
              <a:t>Event handling method.</a:t>
            </a:r>
          </a:p>
          <a:p>
            <a:pPr marL="228600" lvl="1" indent="0">
              <a:spcBef>
                <a:spcPts val="0"/>
              </a:spcBef>
              <a:buNone/>
            </a:pPr>
            <a:r>
              <a:rPr lang="en-US" sz="1500" b="1" dirty="0" smtClean="0">
                <a:solidFill>
                  <a:schemeClr val="tx1"/>
                </a:solidFill>
                <a:cs typeface="Courier New" panose="02070309020205020404" pitchFamily="49" charset="0"/>
              </a:rPr>
              <a:t>   def </a:t>
            </a:r>
            <a:r>
              <a:rPr lang="en-US" sz="1500" b="1" dirty="0">
                <a:solidFill>
                  <a:schemeClr val="tx1"/>
                </a:solidFill>
                <a:cs typeface="Courier New" panose="02070309020205020404" pitchFamily="49" charset="0"/>
              </a:rPr>
              <a:t>compute(self):</a:t>
            </a:r>
          </a:p>
          <a:p>
            <a:pPr marL="228600" lvl="1" indent="0">
              <a:spcBef>
                <a:spcPts val="0"/>
              </a:spcBef>
              <a:buNone/>
            </a:pPr>
            <a:r>
              <a:rPr lang="en-US" sz="1500" b="1" dirty="0" smtClean="0">
                <a:solidFill>
                  <a:schemeClr val="tx1"/>
                </a:solidFill>
                <a:cs typeface="Courier New" panose="02070309020205020404" pitchFamily="49" charset="0"/>
              </a:rPr>
              <a:t>	</a:t>
            </a:r>
            <a:r>
              <a:rPr lang="en-US" sz="1500" b="1" dirty="0">
                <a:solidFill>
                  <a:schemeClr val="tx1"/>
                </a:solidFill>
                <a:cs typeface="Courier New" panose="02070309020205020404" pitchFamily="49" charset="0"/>
              </a:rPr>
              <a:t> “““ Computes the investment schedule based on the inputs</a:t>
            </a:r>
          </a:p>
          <a:p>
            <a:pPr marL="228600" lvl="1" indent="0">
              <a:spcBef>
                <a:spcPts val="0"/>
              </a:spcBef>
              <a:buNone/>
            </a:pPr>
            <a:r>
              <a:rPr lang="en-US" sz="1500" b="1" dirty="0" smtClean="0">
                <a:solidFill>
                  <a:schemeClr val="tx1"/>
                </a:solidFill>
                <a:cs typeface="Courier New" panose="02070309020205020404" pitchFamily="49" charset="0"/>
              </a:rPr>
              <a:t>	and </a:t>
            </a:r>
            <a:r>
              <a:rPr lang="en-US" sz="1500" b="1" dirty="0">
                <a:solidFill>
                  <a:schemeClr val="tx1"/>
                </a:solidFill>
                <a:cs typeface="Courier New" panose="02070309020205020404" pitchFamily="49" charset="0"/>
              </a:rPr>
              <a:t>outputs the schedule. ”””</a:t>
            </a:r>
          </a:p>
          <a:p>
            <a:pPr marL="228600" lvl="1" indent="0">
              <a:spcBef>
                <a:spcPts val="0"/>
              </a:spcBef>
              <a:buNone/>
            </a:pPr>
            <a:r>
              <a:rPr lang="en-US" sz="1500" b="1" dirty="0" smtClean="0">
                <a:solidFill>
                  <a:schemeClr val="tx1"/>
                </a:solidFill>
                <a:cs typeface="Courier New" panose="02070309020205020404" pitchFamily="49" charset="0"/>
              </a:rPr>
              <a:t>	# </a:t>
            </a:r>
            <a:r>
              <a:rPr lang="en-US" sz="1500" b="1" dirty="0">
                <a:solidFill>
                  <a:schemeClr val="tx1"/>
                </a:solidFill>
                <a:cs typeface="Courier New" panose="02070309020205020404" pitchFamily="49" charset="0"/>
              </a:rPr>
              <a:t>Obtain and validate the inputs</a:t>
            </a:r>
          </a:p>
          <a:p>
            <a:pPr marL="228600" lvl="1" indent="0">
              <a:spcBef>
                <a:spcPts val="0"/>
              </a:spcBef>
              <a:buNone/>
            </a:pPr>
            <a:r>
              <a:rPr lang="en-US" sz="1500" b="1" dirty="0" smtClean="0">
                <a:solidFill>
                  <a:schemeClr val="tx1"/>
                </a:solidFill>
                <a:cs typeface="Courier New" panose="02070309020205020404" pitchFamily="49" charset="0"/>
              </a:rPr>
              <a:t>	startBalance </a:t>
            </a:r>
            <a:r>
              <a:rPr lang="en-US" sz="1500" b="1" dirty="0">
                <a:solidFill>
                  <a:schemeClr val="tx1"/>
                </a:solidFill>
                <a:cs typeface="Courier New" panose="02070309020205020404" pitchFamily="49" charset="0"/>
              </a:rPr>
              <a:t>= self.amount.getNumber()</a:t>
            </a:r>
          </a:p>
          <a:p>
            <a:pPr marL="228600" lvl="1" indent="0">
              <a:spcBef>
                <a:spcPts val="0"/>
              </a:spcBef>
              <a:buNone/>
            </a:pPr>
            <a:r>
              <a:rPr lang="en-US" sz="1500" b="1" dirty="0" smtClean="0">
                <a:solidFill>
                  <a:schemeClr val="tx1"/>
                </a:solidFill>
                <a:cs typeface="Courier New" panose="02070309020205020404" pitchFamily="49" charset="0"/>
              </a:rPr>
              <a:t>	rate </a:t>
            </a:r>
            <a:r>
              <a:rPr lang="en-US" sz="1500" b="1" dirty="0">
                <a:solidFill>
                  <a:schemeClr val="tx1"/>
                </a:solidFill>
                <a:cs typeface="Courier New" panose="02070309020205020404" pitchFamily="49" charset="0"/>
              </a:rPr>
              <a:t>= self.rate.getNumber() / 100</a:t>
            </a:r>
          </a:p>
          <a:p>
            <a:pPr marL="228600" lvl="1" indent="0">
              <a:spcBef>
                <a:spcPts val="0"/>
              </a:spcBef>
              <a:buNone/>
            </a:pPr>
            <a:r>
              <a:rPr lang="en-US" sz="1500" b="1" dirty="0" smtClean="0">
                <a:solidFill>
                  <a:schemeClr val="tx1"/>
                </a:solidFill>
                <a:cs typeface="Courier New" panose="02070309020205020404" pitchFamily="49" charset="0"/>
              </a:rPr>
              <a:t>	years </a:t>
            </a:r>
            <a:r>
              <a:rPr lang="en-US" sz="1500" b="1" dirty="0">
                <a:solidFill>
                  <a:schemeClr val="tx1"/>
                </a:solidFill>
                <a:cs typeface="Courier New" panose="02070309020205020404" pitchFamily="49" charset="0"/>
              </a:rPr>
              <a:t>= self.period.getNumber()</a:t>
            </a:r>
          </a:p>
          <a:p>
            <a:pPr marL="228600" lvl="1" indent="0">
              <a:spcBef>
                <a:spcPts val="0"/>
              </a:spcBef>
              <a:buNone/>
            </a:pPr>
            <a:r>
              <a:rPr lang="en-US" sz="1500" b="1" dirty="0" smtClean="0">
                <a:solidFill>
                  <a:schemeClr val="tx1"/>
                </a:solidFill>
                <a:cs typeface="Courier New" panose="02070309020205020404" pitchFamily="49" charset="0"/>
              </a:rPr>
              <a:t>	if </a:t>
            </a:r>
            <a:r>
              <a:rPr lang="en-US" sz="1500" b="1" dirty="0">
                <a:solidFill>
                  <a:schemeClr val="tx1"/>
                </a:solidFill>
                <a:cs typeface="Courier New" panose="02070309020205020404" pitchFamily="49" charset="0"/>
              </a:rPr>
              <a:t>startBalance == 0 or rate == 0 or years == 0:</a:t>
            </a:r>
          </a:p>
          <a:p>
            <a:pPr marL="228600" lvl="1" indent="0">
              <a:spcBef>
                <a:spcPts val="0"/>
              </a:spcBef>
              <a:buNone/>
            </a:pPr>
            <a:r>
              <a:rPr lang="en-US" sz="1500" b="1" dirty="0" smtClean="0">
                <a:solidFill>
                  <a:schemeClr val="tx1"/>
                </a:solidFill>
                <a:cs typeface="Courier New" panose="02070309020205020404" pitchFamily="49" charset="0"/>
              </a:rPr>
              <a:t>	return</a:t>
            </a:r>
            <a:endParaRPr lang="en-US" sz="15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4582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Multi-Line Text Areas (4 of 4)</a:t>
            </a:r>
          </a:p>
        </p:txBody>
      </p:sp>
      <p:sp>
        <p:nvSpPr>
          <p:cNvPr id="3" name="Content Placeholder 2"/>
          <p:cNvSpPr>
            <a:spLocks noGrp="1"/>
          </p:cNvSpPr>
          <p:nvPr>
            <p:ph idx="4294967295"/>
          </p:nvPr>
        </p:nvSpPr>
        <p:spPr>
          <a:xfrm>
            <a:off x="365125" y="1538818"/>
            <a:ext cx="8415338" cy="4166525"/>
          </a:xfrm>
        </p:spPr>
        <p:txBody>
          <a:bodyPr/>
          <a:lstStyle/>
          <a:p>
            <a:pPr marL="228600" lvl="1" indent="0">
              <a:spcBef>
                <a:spcPts val="0"/>
              </a:spcBef>
              <a:buNone/>
            </a:pPr>
            <a:r>
              <a:rPr lang="en-US" sz="1500" b="1" dirty="0" smtClean="0">
                <a:solidFill>
                  <a:schemeClr val="tx1"/>
                </a:solidFill>
                <a:cs typeface="Courier New" panose="02070309020205020404" pitchFamily="49" charset="0"/>
              </a:rPr>
              <a:t>	# </a:t>
            </a:r>
            <a:r>
              <a:rPr lang="en-US" sz="1500" b="1" dirty="0">
                <a:solidFill>
                  <a:schemeClr val="tx1"/>
                </a:solidFill>
                <a:cs typeface="Courier New" panose="02070309020205020404" pitchFamily="49" charset="0"/>
              </a:rPr>
              <a:t>Set the header for the table</a:t>
            </a:r>
          </a:p>
          <a:p>
            <a:pPr marL="228600" lvl="1" indent="0">
              <a:spcBef>
                <a:spcPts val="0"/>
              </a:spcBef>
              <a:buNone/>
            </a:pPr>
            <a:r>
              <a:rPr lang="en-US" sz="1500" b="1" dirty="0" smtClean="0">
                <a:solidFill>
                  <a:schemeClr val="tx1"/>
                </a:solidFill>
                <a:cs typeface="Courier New" panose="02070309020205020404" pitchFamily="49" charset="0"/>
              </a:rPr>
              <a:t>	result </a:t>
            </a:r>
            <a:r>
              <a:rPr lang="en-US" sz="1500" b="1" dirty="0">
                <a:solidFill>
                  <a:schemeClr val="tx1"/>
                </a:solidFill>
                <a:cs typeface="Courier New" panose="02070309020205020404" pitchFamily="49" charset="0"/>
              </a:rPr>
              <a:t>= </a:t>
            </a:r>
            <a:r>
              <a:rPr lang="en-US" sz="1500" b="1" dirty="0" smtClean="0">
                <a:solidFill>
                  <a:schemeClr val="tx1"/>
                </a:solidFill>
                <a:cs typeface="Courier New" panose="02070309020205020404" pitchFamily="49" charset="0"/>
              </a:rPr>
              <a:t>“%4s%18s%10s%16s\n” </a:t>
            </a:r>
            <a:r>
              <a:rPr lang="en-US" sz="1500" b="1" dirty="0">
                <a:solidFill>
                  <a:schemeClr val="tx1"/>
                </a:solidFill>
                <a:cs typeface="Courier New" panose="02070309020205020404" pitchFamily="49" charset="0"/>
              </a:rPr>
              <a:t>% </a:t>
            </a:r>
            <a:r>
              <a:rPr lang="en-US" sz="1500" b="1" dirty="0" smtClean="0">
                <a:solidFill>
                  <a:schemeClr val="tx1"/>
                </a:solidFill>
                <a:cs typeface="Courier New" panose="02070309020205020404" pitchFamily="49" charset="0"/>
              </a:rPr>
              <a:t>(“Year”, "</a:t>
            </a:r>
            <a:r>
              <a:rPr lang="en-US" sz="1500" b="1" dirty="0">
                <a:solidFill>
                  <a:schemeClr val="tx1"/>
                </a:solidFill>
                <a:cs typeface="Courier New" panose="02070309020205020404" pitchFamily="49" charset="0"/>
              </a:rPr>
              <a:t>Starting balance",</a:t>
            </a:r>
          </a:p>
          <a:p>
            <a:pPr marL="228600" lvl="1" indent="0">
              <a:spcBef>
                <a:spcPts val="0"/>
              </a:spcBef>
              <a:buNone/>
            </a:pPr>
            <a:r>
              <a:rPr lang="en-US" sz="1500" b="1" dirty="0" smtClean="0">
                <a:solidFill>
                  <a:schemeClr val="tx1"/>
                </a:solidFill>
                <a:cs typeface="Courier New" panose="02070309020205020404" pitchFamily="49" charset="0"/>
              </a:rPr>
              <a:t>					"</a:t>
            </a:r>
            <a:r>
              <a:rPr lang="en-US" sz="1500" b="1" dirty="0">
                <a:solidFill>
                  <a:schemeClr val="tx1"/>
                </a:solidFill>
                <a:cs typeface="Courier New" panose="02070309020205020404" pitchFamily="49" charset="0"/>
              </a:rPr>
              <a:t>Interest</a:t>
            </a:r>
            <a:r>
              <a:rPr lang="en-US" sz="1500" b="1" dirty="0" smtClean="0">
                <a:solidFill>
                  <a:schemeClr val="tx1"/>
                </a:solidFill>
                <a:cs typeface="Courier New" panose="02070309020205020404" pitchFamily="49" charset="0"/>
              </a:rPr>
              <a:t>","</a:t>
            </a:r>
            <a:r>
              <a:rPr lang="en-US" sz="1500" b="1" dirty="0">
                <a:solidFill>
                  <a:schemeClr val="tx1"/>
                </a:solidFill>
                <a:cs typeface="Courier New" panose="02070309020205020404" pitchFamily="49" charset="0"/>
              </a:rPr>
              <a:t>Ending balance") </a:t>
            </a:r>
            <a:endParaRPr lang="en-US" sz="1500" b="1" dirty="0" smtClean="0">
              <a:solidFill>
                <a:schemeClr val="tx1"/>
              </a:solidFill>
              <a:cs typeface="Courier New" panose="02070309020205020404" pitchFamily="49" charset="0"/>
            </a:endParaRPr>
          </a:p>
          <a:p>
            <a:pPr marL="228600" lvl="1" indent="0">
              <a:spcBef>
                <a:spcPts val="0"/>
              </a:spcBef>
              <a:buNone/>
            </a:pPr>
            <a:r>
              <a:rPr lang="en-US" sz="1500" b="1" dirty="0" smtClean="0">
                <a:solidFill>
                  <a:schemeClr val="tx1"/>
                </a:solidFill>
                <a:cs typeface="Courier New" panose="02070309020205020404" pitchFamily="49" charset="0"/>
              </a:rPr>
              <a:t>	# </a:t>
            </a:r>
            <a:r>
              <a:rPr lang="en-US" sz="1500" b="1" dirty="0">
                <a:solidFill>
                  <a:schemeClr val="tx1"/>
                </a:solidFill>
                <a:cs typeface="Courier New" panose="02070309020205020404" pitchFamily="49" charset="0"/>
              </a:rPr>
              <a:t>Compute and append the results for each year</a:t>
            </a:r>
          </a:p>
          <a:p>
            <a:pPr marL="228600" lvl="1" indent="0">
              <a:spcBef>
                <a:spcPts val="0"/>
              </a:spcBef>
              <a:buNone/>
            </a:pPr>
            <a:r>
              <a:rPr lang="en-US" sz="1500" b="1" dirty="0" smtClean="0">
                <a:solidFill>
                  <a:schemeClr val="tx1"/>
                </a:solidFill>
                <a:cs typeface="Courier New" panose="02070309020205020404" pitchFamily="49" charset="0"/>
              </a:rPr>
              <a:t>	totalInterest </a:t>
            </a:r>
            <a:r>
              <a:rPr lang="en-US" sz="1500" b="1" dirty="0">
                <a:solidFill>
                  <a:schemeClr val="tx1"/>
                </a:solidFill>
                <a:cs typeface="Courier New" panose="02070309020205020404" pitchFamily="49" charset="0"/>
              </a:rPr>
              <a:t>= 0.0</a:t>
            </a:r>
          </a:p>
          <a:p>
            <a:pPr marL="228600" lvl="1" indent="0">
              <a:spcBef>
                <a:spcPts val="0"/>
              </a:spcBef>
              <a:buNone/>
            </a:pPr>
            <a:r>
              <a:rPr lang="en-US" sz="1500" b="1" dirty="0" smtClean="0">
                <a:solidFill>
                  <a:schemeClr val="tx1"/>
                </a:solidFill>
                <a:cs typeface="Courier New" panose="02070309020205020404" pitchFamily="49" charset="0"/>
              </a:rPr>
              <a:t>	for </a:t>
            </a:r>
            <a:r>
              <a:rPr lang="en-US" sz="1500" b="1" dirty="0">
                <a:solidFill>
                  <a:schemeClr val="tx1"/>
                </a:solidFill>
                <a:cs typeface="Courier New" panose="02070309020205020404" pitchFamily="49" charset="0"/>
              </a:rPr>
              <a:t>year in range(1, years + 1):</a:t>
            </a:r>
          </a:p>
          <a:p>
            <a:pPr marL="228600" lvl="1" indent="0">
              <a:spcBef>
                <a:spcPts val="0"/>
              </a:spcBef>
              <a:buNone/>
            </a:pPr>
            <a:r>
              <a:rPr lang="en-US" sz="1500" b="1" dirty="0" smtClean="0">
                <a:solidFill>
                  <a:schemeClr val="tx1"/>
                </a:solidFill>
                <a:cs typeface="Courier New" panose="02070309020205020404" pitchFamily="49" charset="0"/>
              </a:rPr>
              <a:t>	   interest </a:t>
            </a:r>
            <a:r>
              <a:rPr lang="en-US" sz="1500" b="1" dirty="0">
                <a:solidFill>
                  <a:schemeClr val="tx1"/>
                </a:solidFill>
                <a:cs typeface="Courier New" panose="02070309020205020404" pitchFamily="49" charset="0"/>
              </a:rPr>
              <a:t>= startBalance * rate</a:t>
            </a:r>
          </a:p>
          <a:p>
            <a:pPr marL="228600" lvl="1" indent="0">
              <a:spcBef>
                <a:spcPts val="0"/>
              </a:spcBef>
              <a:buNone/>
            </a:pPr>
            <a:r>
              <a:rPr lang="en-US" sz="1500" b="1" dirty="0" smtClean="0">
                <a:solidFill>
                  <a:schemeClr val="tx1"/>
                </a:solidFill>
                <a:cs typeface="Courier New" panose="02070309020205020404" pitchFamily="49" charset="0"/>
              </a:rPr>
              <a:t>	   endBalance </a:t>
            </a:r>
            <a:r>
              <a:rPr lang="en-US" sz="1500" b="1" dirty="0">
                <a:solidFill>
                  <a:schemeClr val="tx1"/>
                </a:solidFill>
                <a:cs typeface="Courier New" panose="02070309020205020404" pitchFamily="49" charset="0"/>
              </a:rPr>
              <a:t>= startBalance + interest</a:t>
            </a:r>
          </a:p>
          <a:p>
            <a:pPr marL="228600" lvl="1" indent="0">
              <a:spcBef>
                <a:spcPts val="0"/>
              </a:spcBef>
              <a:buNone/>
            </a:pPr>
            <a:r>
              <a:rPr lang="en-US" sz="1500" b="1" dirty="0" smtClean="0">
                <a:solidFill>
                  <a:schemeClr val="tx1"/>
                </a:solidFill>
                <a:cs typeface="Courier New" panose="02070309020205020404" pitchFamily="49" charset="0"/>
              </a:rPr>
              <a:t>	   result </a:t>
            </a:r>
            <a:r>
              <a:rPr lang="en-US" sz="1500" b="1" dirty="0">
                <a:solidFill>
                  <a:schemeClr val="tx1"/>
                </a:solidFill>
                <a:cs typeface="Courier New" panose="02070309020205020404" pitchFamily="49" charset="0"/>
              </a:rPr>
              <a:t>+= "%4d%18.2f%10.2f%16.2f\n" % \</a:t>
            </a:r>
          </a:p>
          <a:p>
            <a:pPr marL="228600" lvl="1" indent="0">
              <a:spcBef>
                <a:spcPts val="0"/>
              </a:spcBef>
              <a:buNone/>
            </a:pPr>
            <a:r>
              <a:rPr lang="en-US" sz="1500" b="1" dirty="0" smtClean="0">
                <a:solidFill>
                  <a:schemeClr val="tx1"/>
                </a:solidFill>
                <a:cs typeface="Courier New" panose="02070309020205020404" pitchFamily="49" charset="0"/>
              </a:rPr>
              <a:t>		   (</a:t>
            </a:r>
            <a:r>
              <a:rPr lang="en-US" sz="1500" b="1" dirty="0">
                <a:solidFill>
                  <a:schemeClr val="tx1"/>
                </a:solidFill>
                <a:cs typeface="Courier New" panose="02070309020205020404" pitchFamily="49" charset="0"/>
              </a:rPr>
              <a:t>year, startBalance, interest, endBalance)</a:t>
            </a:r>
          </a:p>
          <a:p>
            <a:pPr marL="228600" lvl="1" indent="0">
              <a:spcBef>
                <a:spcPts val="0"/>
              </a:spcBef>
              <a:buNone/>
            </a:pPr>
            <a:r>
              <a:rPr lang="en-US" sz="1500" b="1" dirty="0" smtClean="0">
                <a:solidFill>
                  <a:schemeClr val="tx1"/>
                </a:solidFill>
                <a:cs typeface="Courier New" panose="02070309020205020404" pitchFamily="49" charset="0"/>
              </a:rPr>
              <a:t>	   startBalance </a:t>
            </a:r>
            <a:r>
              <a:rPr lang="en-US" sz="1500" b="1" dirty="0">
                <a:solidFill>
                  <a:schemeClr val="tx1"/>
                </a:solidFill>
                <a:cs typeface="Courier New" panose="02070309020205020404" pitchFamily="49" charset="0"/>
              </a:rPr>
              <a:t>= endBalance</a:t>
            </a:r>
          </a:p>
          <a:p>
            <a:pPr marL="228600" lvl="1" indent="0">
              <a:spcBef>
                <a:spcPts val="0"/>
              </a:spcBef>
              <a:buNone/>
            </a:pPr>
            <a:r>
              <a:rPr lang="en-US" sz="1500" b="1" dirty="0" smtClean="0">
                <a:solidFill>
                  <a:schemeClr val="tx1"/>
                </a:solidFill>
                <a:cs typeface="Courier New" panose="02070309020205020404" pitchFamily="49" charset="0"/>
              </a:rPr>
              <a:t>	   totalInterest </a:t>
            </a:r>
            <a:r>
              <a:rPr lang="en-US" sz="1500" b="1" dirty="0">
                <a:solidFill>
                  <a:schemeClr val="tx1"/>
                </a:solidFill>
                <a:cs typeface="Courier New" panose="02070309020205020404" pitchFamily="49" charset="0"/>
              </a:rPr>
              <a:t>+= interest</a:t>
            </a:r>
          </a:p>
          <a:p>
            <a:pPr marL="228600" lvl="1" indent="0">
              <a:spcBef>
                <a:spcPts val="0"/>
              </a:spcBef>
              <a:buNone/>
            </a:pPr>
            <a:r>
              <a:rPr lang="en-US" sz="1500" b="1" dirty="0">
                <a:solidFill>
                  <a:schemeClr val="tx1"/>
                </a:solidFill>
                <a:cs typeface="Courier New" panose="02070309020205020404" pitchFamily="49" charset="0"/>
              </a:rPr>
              <a:t>	</a:t>
            </a:r>
            <a:r>
              <a:rPr lang="en-US" sz="1500" b="1" dirty="0" smtClean="0">
                <a:solidFill>
                  <a:schemeClr val="tx1"/>
                </a:solidFill>
                <a:cs typeface="Courier New" panose="02070309020205020404" pitchFamily="49" charset="0"/>
              </a:rPr>
              <a:t># </a:t>
            </a:r>
            <a:r>
              <a:rPr lang="en-US" sz="1500" b="1" dirty="0">
                <a:solidFill>
                  <a:schemeClr val="tx1"/>
                </a:solidFill>
                <a:cs typeface="Courier New" panose="02070309020205020404" pitchFamily="49" charset="0"/>
              </a:rPr>
              <a:t>Append the totals for the period</a:t>
            </a:r>
          </a:p>
          <a:p>
            <a:pPr marL="228600" lvl="1" indent="0">
              <a:spcBef>
                <a:spcPts val="0"/>
              </a:spcBef>
              <a:buNone/>
            </a:pPr>
            <a:r>
              <a:rPr lang="en-US" sz="1500" b="1" dirty="0" smtClean="0">
                <a:solidFill>
                  <a:schemeClr val="tx1"/>
                </a:solidFill>
                <a:cs typeface="Courier New" panose="02070309020205020404" pitchFamily="49" charset="0"/>
              </a:rPr>
              <a:t>	result </a:t>
            </a:r>
            <a:r>
              <a:rPr lang="en-US" sz="1500" b="1" dirty="0">
                <a:solidFill>
                  <a:schemeClr val="tx1"/>
                </a:solidFill>
                <a:cs typeface="Courier New" panose="02070309020205020404" pitchFamily="49" charset="0"/>
              </a:rPr>
              <a:t>+= "Ending balance: $%0.2f\n" % endBalance</a:t>
            </a:r>
          </a:p>
          <a:p>
            <a:pPr marL="228600" lvl="1" indent="0">
              <a:spcBef>
                <a:spcPts val="0"/>
              </a:spcBef>
              <a:buNone/>
            </a:pPr>
            <a:r>
              <a:rPr lang="en-US" sz="1500" b="1" dirty="0" smtClean="0">
                <a:solidFill>
                  <a:schemeClr val="tx1"/>
                </a:solidFill>
                <a:cs typeface="Courier New" panose="02070309020205020404" pitchFamily="49" charset="0"/>
              </a:rPr>
              <a:t>	result </a:t>
            </a:r>
            <a:r>
              <a:rPr lang="en-US" sz="1500" b="1" dirty="0">
                <a:solidFill>
                  <a:schemeClr val="tx1"/>
                </a:solidFill>
                <a:cs typeface="Courier New" panose="02070309020205020404" pitchFamily="49" charset="0"/>
              </a:rPr>
              <a:t>+= "Total interest earned: $%0.2f\n" % totalInterest</a:t>
            </a:r>
          </a:p>
          <a:p>
            <a:pPr marL="228600" lvl="1" indent="0">
              <a:spcBef>
                <a:spcPts val="0"/>
              </a:spcBef>
              <a:buNone/>
            </a:pPr>
            <a:r>
              <a:rPr lang="en-US" sz="1500" b="1" dirty="0" smtClean="0">
                <a:solidFill>
                  <a:schemeClr val="tx1"/>
                </a:solidFill>
                <a:cs typeface="Courier New" panose="02070309020205020404" pitchFamily="49" charset="0"/>
              </a:rPr>
              <a:t>	# </a:t>
            </a:r>
            <a:r>
              <a:rPr lang="en-US" sz="1500" b="1" dirty="0">
                <a:solidFill>
                  <a:schemeClr val="tx1"/>
                </a:solidFill>
                <a:cs typeface="Courier New" panose="02070309020205020404" pitchFamily="49" charset="0"/>
              </a:rPr>
              <a:t>Output the result while preserving read-only status</a:t>
            </a:r>
          </a:p>
          <a:p>
            <a:pPr marL="228600" lvl="1" indent="0">
              <a:spcBef>
                <a:spcPts val="0"/>
              </a:spcBef>
              <a:buNone/>
            </a:pPr>
            <a:r>
              <a:rPr lang="en-US" sz="1500" b="1" dirty="0" smtClean="0">
                <a:solidFill>
                  <a:schemeClr val="tx1"/>
                </a:solidFill>
                <a:cs typeface="Courier New" panose="02070309020205020404" pitchFamily="49" charset="0"/>
              </a:rPr>
              <a:t>	self.outputArea</a:t>
            </a:r>
            <a:r>
              <a:rPr lang="en-US" sz="1500" b="1" dirty="0">
                <a:solidFill>
                  <a:schemeClr val="tx1"/>
                </a:solidFill>
                <a:cs typeface="Courier New" panose="02070309020205020404" pitchFamily="49" charset="0"/>
              </a:rPr>
              <a:t>["state"] = "normal"</a:t>
            </a:r>
          </a:p>
          <a:p>
            <a:pPr marL="228600" lvl="1" indent="0">
              <a:spcBef>
                <a:spcPts val="0"/>
              </a:spcBef>
              <a:buNone/>
            </a:pPr>
            <a:r>
              <a:rPr lang="en-US" sz="1500" b="1" dirty="0" smtClean="0">
                <a:solidFill>
                  <a:schemeClr val="tx1"/>
                </a:solidFill>
                <a:cs typeface="Courier New" panose="02070309020205020404" pitchFamily="49" charset="0"/>
              </a:rPr>
              <a:t>	self.outputArea.setText(result</a:t>
            </a:r>
            <a:r>
              <a:rPr lang="en-US" sz="1500" b="1" dirty="0">
                <a:solidFill>
                  <a:schemeClr val="tx1"/>
                </a:solidFill>
                <a:cs typeface="Courier New" panose="02070309020205020404" pitchFamily="49" charset="0"/>
              </a:rPr>
              <a:t>)</a:t>
            </a:r>
          </a:p>
          <a:p>
            <a:pPr marL="228600" lvl="1" indent="0">
              <a:spcBef>
                <a:spcPts val="0"/>
              </a:spcBef>
              <a:buNone/>
            </a:pPr>
            <a:r>
              <a:rPr lang="en-US" sz="1500" b="1" dirty="0" smtClean="0">
                <a:solidFill>
                  <a:schemeClr val="tx1"/>
                </a:solidFill>
                <a:cs typeface="Courier New" panose="02070309020205020404" pitchFamily="49" charset="0"/>
              </a:rPr>
              <a:t>	self.outputArea</a:t>
            </a:r>
            <a:r>
              <a:rPr lang="en-US" sz="1500" b="1" dirty="0">
                <a:solidFill>
                  <a:schemeClr val="tx1"/>
                </a:solidFill>
                <a:cs typeface="Courier New" panose="02070309020205020404" pitchFamily="49" charset="0"/>
              </a:rPr>
              <a:t>["state"] = "disabled"</a:t>
            </a:r>
            <a:endParaRPr lang="en-US" sz="1500" b="1" dirty="0" smtClean="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71555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File Dialogs (1 of 2)</a:t>
            </a:r>
          </a:p>
        </p:txBody>
      </p:sp>
      <p:sp>
        <p:nvSpPr>
          <p:cNvPr id="3" name="Content Placeholder 2"/>
          <p:cNvSpPr>
            <a:spLocks noGrp="1"/>
          </p:cNvSpPr>
          <p:nvPr>
            <p:ph idx="1"/>
          </p:nvPr>
        </p:nvSpPr>
        <p:spPr>
          <a:xfrm>
            <a:off x="365125" y="1371600"/>
            <a:ext cx="8415338" cy="2109808"/>
          </a:xfrm>
        </p:spPr>
        <p:txBody>
          <a:bodyPr/>
          <a:lstStyle/>
          <a:p>
            <a:pPr>
              <a:buClr>
                <a:srgbClr val="007FA9"/>
              </a:buClr>
            </a:pP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programs allow the user to browse the computer’s file system with file dialogs</a:t>
            </a:r>
          </a:p>
          <a:p>
            <a:pPr>
              <a:buClr>
                <a:srgbClr val="007FA9"/>
              </a:buClr>
            </a:pPr>
            <a:r>
              <a:rPr lang="en-US" dirty="0" smtClean="0">
                <a:solidFill>
                  <a:schemeClr val="tx1"/>
                </a:solidFill>
              </a:rPr>
              <a:t>tkinter.filedialog module includes two functions to support file access in 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programs:</a:t>
            </a:r>
          </a:p>
          <a:p>
            <a:pPr lvl="1">
              <a:buClr>
                <a:srgbClr val="007FA9"/>
              </a:buClr>
            </a:pPr>
            <a:r>
              <a:rPr lang="en-US" dirty="0" smtClean="0">
                <a:solidFill>
                  <a:schemeClr val="tx1"/>
                </a:solidFill>
              </a:rPr>
              <a:t>askopenfilename and asksaveasfilename</a:t>
            </a:r>
          </a:p>
          <a:p>
            <a:pPr>
              <a:buClr>
                <a:srgbClr val="007FA9"/>
              </a:buClr>
            </a:pPr>
            <a:r>
              <a:rPr lang="en-US" dirty="0" smtClean="0">
                <a:solidFill>
                  <a:schemeClr val="tx1"/>
                </a:solidFill>
              </a:rPr>
              <a:t>Syntax:</a:t>
            </a:r>
          </a:p>
        </p:txBody>
      </p:sp>
      <p:sp>
        <p:nvSpPr>
          <p:cNvPr id="4" name="Content Placeholder 3"/>
          <p:cNvSpPr>
            <a:spLocks noGrp="1"/>
          </p:cNvSpPr>
          <p:nvPr>
            <p:ph idx="11"/>
          </p:nvPr>
        </p:nvSpPr>
        <p:spPr>
          <a:xfrm>
            <a:off x="381000" y="3616249"/>
            <a:ext cx="8415338" cy="1169551"/>
          </a:xfrm>
        </p:spPr>
        <p:txBody>
          <a:bodyPr/>
          <a:lstStyle/>
          <a:p>
            <a:pPr marL="228600" lvl="1" indent="0">
              <a:buNone/>
            </a:pPr>
            <a:r>
              <a:rPr lang="en-US" sz="1600" b="1" dirty="0">
                <a:solidFill>
                  <a:schemeClr val="tx1"/>
                </a:solidFill>
                <a:cs typeface="Courier New" panose="02070309020205020404" pitchFamily="49" charset="0"/>
              </a:rPr>
              <a:t>fList = [("Python files", "*.py"), ("Text files", "*.txt")]</a:t>
            </a:r>
          </a:p>
          <a:p>
            <a:pPr marL="228600" lvl="1" indent="0">
              <a:buNone/>
            </a:pPr>
            <a:r>
              <a:rPr lang="en-US" sz="1600" b="1" dirty="0">
                <a:solidFill>
                  <a:schemeClr val="tx1"/>
                </a:solidFill>
                <a:cs typeface="Courier New" panose="02070309020205020404" pitchFamily="49" charset="0"/>
              </a:rPr>
              <a:t>filename = tkinter.filedialog.askopenfilename(parent = self,</a:t>
            </a:r>
          </a:p>
          <a:p>
            <a:pPr marL="228600" lvl="1" indent="0">
              <a:buNone/>
            </a:pPr>
            <a:r>
              <a:rPr lang="en-US" sz="1600" b="1" dirty="0">
                <a:solidFill>
                  <a:schemeClr val="tx1"/>
                </a:solidFill>
                <a:cs typeface="Courier New" panose="02070309020205020404" pitchFamily="49" charset="0"/>
              </a:rPr>
              <a:t>						filetypes = fList)</a:t>
            </a:r>
          </a:p>
          <a:p>
            <a:pPr marL="228600" lvl="1" indent="0">
              <a:buNone/>
            </a:pPr>
            <a:r>
              <a:rPr lang="en-US" sz="1600" b="1" dirty="0">
                <a:solidFill>
                  <a:schemeClr val="tx1"/>
                </a:solidFill>
                <a:cs typeface="Courier New" panose="02070309020205020404" pitchFamily="49" charset="0"/>
              </a:rPr>
              <a:t>filename = </a:t>
            </a:r>
            <a:r>
              <a:rPr lang="en-US" sz="1600" b="1" dirty="0" smtClean="0">
                <a:solidFill>
                  <a:schemeClr val="tx1"/>
                </a:solidFill>
                <a:cs typeface="Courier New" panose="02070309020205020404" pitchFamily="49" charset="0"/>
              </a:rPr>
              <a:t>tkinter.filedialog.ask</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save</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as</a:t>
            </a:r>
            <a:r>
              <a:rPr lang="en-US" sz="100" b="1" dirty="0" smtClean="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filename(parent </a:t>
            </a:r>
            <a:r>
              <a:rPr lang="en-US" sz="1600" b="1" dirty="0">
                <a:solidFill>
                  <a:schemeClr val="tx1"/>
                </a:solidFill>
                <a:cs typeface="Courier New" panose="02070309020205020404" pitchFamily="49" charset="0"/>
              </a:rPr>
              <a:t>= self</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9273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File Dialogs (2 of 2)</a:t>
            </a:r>
          </a:p>
        </p:txBody>
      </p:sp>
      <p:pic>
        <p:nvPicPr>
          <p:cNvPr id="6" name="Picture 5" descr="Figure 8-17 A file dialog. In the screenshot of the file dialog, the user has selected the file, file dialog demo, dot, p 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981200"/>
            <a:ext cx="6148489" cy="343357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4173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Terminal-Based Version</a:t>
            </a:r>
          </a:p>
        </p:txBody>
      </p:sp>
      <p:sp>
        <p:nvSpPr>
          <p:cNvPr id="3" name="Content Placeholder 2"/>
          <p:cNvSpPr>
            <a:spLocks noGrp="1"/>
          </p:cNvSpPr>
          <p:nvPr>
            <p:ph idx="4294967295"/>
          </p:nvPr>
        </p:nvSpPr>
        <p:spPr>
          <a:xfrm>
            <a:off x="365125" y="1538818"/>
            <a:ext cx="8415338" cy="1802032"/>
          </a:xfrm>
        </p:spPr>
        <p:txBody>
          <a:bodyPr/>
          <a:lstStyle/>
          <a:p>
            <a:pPr>
              <a:buClr>
                <a:srgbClr val="007FA9"/>
              </a:buClr>
            </a:pPr>
            <a:r>
              <a:rPr lang="en-US" dirty="0" smtClean="0">
                <a:solidFill>
                  <a:schemeClr val="tx1"/>
                </a:solidFill>
              </a:rPr>
              <a:t>Terminal-based user interface has several effects on its users:</a:t>
            </a:r>
          </a:p>
          <a:p>
            <a:pPr lvl="1">
              <a:buClr>
                <a:srgbClr val="007FA9"/>
              </a:buClr>
            </a:pPr>
            <a:r>
              <a:rPr lang="en-US" dirty="0">
                <a:solidFill>
                  <a:schemeClr val="tx1"/>
                </a:solidFill>
              </a:rPr>
              <a:t>User is constrained to reply to a definite sequence of prompts for inputs</a:t>
            </a:r>
          </a:p>
          <a:p>
            <a:pPr lvl="2">
              <a:buClr>
                <a:srgbClr val="007FA9"/>
              </a:buClr>
            </a:pPr>
            <a:r>
              <a:rPr lang="en-US" dirty="0">
                <a:solidFill>
                  <a:schemeClr val="tx1"/>
                </a:solidFill>
              </a:rPr>
              <a:t>Once an input is entered, there is no way to change it</a:t>
            </a:r>
          </a:p>
          <a:p>
            <a:pPr lvl="1">
              <a:buClr>
                <a:srgbClr val="007FA9"/>
              </a:buClr>
            </a:pPr>
            <a:r>
              <a:rPr lang="en-US" dirty="0">
                <a:solidFill>
                  <a:schemeClr val="tx1"/>
                </a:solidFill>
              </a:rPr>
              <a:t>To obtain results for a different set of input data, user must wait for command menu to be displayed again</a:t>
            </a:r>
          </a:p>
          <a:p>
            <a:pPr lvl="2">
              <a:buClr>
                <a:srgbClr val="007FA9"/>
              </a:buClr>
            </a:pPr>
            <a:r>
              <a:rPr lang="en-US" dirty="0">
                <a:solidFill>
                  <a:schemeClr val="tx1"/>
                </a:solidFill>
              </a:rPr>
              <a:t>At that point, the same command and all of the other inputs must be </a:t>
            </a:r>
            <a:r>
              <a:rPr lang="en-US" dirty="0" smtClean="0">
                <a:solidFill>
                  <a:schemeClr val="tx1"/>
                </a:solidFill>
              </a:rPr>
              <a:t>re-entered</a:t>
            </a:r>
            <a:endParaRPr lang="en-US" dirty="0">
              <a:solidFill>
                <a:schemeClr val="tx1"/>
              </a:solidFill>
            </a:endParaRPr>
          </a:p>
        </p:txBody>
      </p:sp>
      <p:pic>
        <p:nvPicPr>
          <p:cNvPr id="5" name="Picture 4" descr="Figure 8-1 Ay session with the terminal - based tax calculator program. The screenshot of a session with the terminal-based tax calculator program is as follows. Line 1: Last login, colon, Monday, June 12, 6 48 11 on console. Line 2: tiger, colon, tilde, lambert k $ c d python files. Line 3: tiger, colon, python files lambert k $ python 3 tax form, dot, p y. Line 4: enter the gross income, colon, 25000.00. Line 5: enter the number of dependents, colon, 2. Line 6: the income tax is $1800.0. Line 7: tiger, colon, python files lambert k $ python 3 tax form, dot, p y. Line 8: enter the gross income, colon, 24000. Line 9: enter the number of dependents, colon, 2. Line 10: the income tax is $1600.0. Line 11: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0286" y="3627330"/>
            <a:ext cx="4081428" cy="2378096"/>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109589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Obtaining Input with Prompter Boxes (1 of 2)</a:t>
            </a:r>
          </a:p>
        </p:txBody>
      </p:sp>
      <p:sp>
        <p:nvSpPr>
          <p:cNvPr id="3" name="Content Placeholder 2"/>
          <p:cNvSpPr>
            <a:spLocks noGrp="1"/>
          </p:cNvSpPr>
          <p:nvPr>
            <p:ph idx="4294967295"/>
          </p:nvPr>
        </p:nvSpPr>
        <p:spPr>
          <a:xfrm>
            <a:off x="365124" y="1538818"/>
            <a:ext cx="8550275" cy="3274743"/>
          </a:xfrm>
        </p:spPr>
        <p:txBody>
          <a:bodyPr/>
          <a:lstStyle/>
          <a:p>
            <a:pPr marL="228600" lvl="1" indent="0">
              <a:spcBef>
                <a:spcPts val="0"/>
              </a:spcBef>
              <a:buNone/>
            </a:pPr>
            <a:r>
              <a:rPr lang="en-US" sz="1600" b="1" dirty="0">
                <a:solidFill>
                  <a:schemeClr val="tx1"/>
                </a:solidFill>
                <a:cs typeface="Courier New" panose="02070309020205020404" pitchFamily="49" charset="0"/>
              </a:rPr>
              <a:t>class PrompterBoxDemo(EasyFrame):</a:t>
            </a:r>
          </a:p>
          <a:p>
            <a:pPr marL="228600" lvl="1" indent="0">
              <a:spcBef>
                <a:spcPts val="0"/>
              </a:spcBef>
              <a:buNone/>
            </a:pPr>
            <a:r>
              <a:rPr lang="en-US" sz="1600" b="1" dirty="0" smtClean="0">
                <a:solidFill>
                  <a:schemeClr val="tx1"/>
                </a:solidFill>
                <a:cs typeface="Courier New" panose="02070309020205020404" pitchFamily="49" charset="0"/>
              </a:rPr>
              <a:t>    def </a:t>
            </a:r>
            <a:r>
              <a:rPr lang="en-US" sz="1600" b="1" dirty="0">
                <a:solidFill>
                  <a:schemeClr val="tx1"/>
                </a:solidFill>
                <a:cs typeface="Courier New" panose="02070309020205020404" pitchFamily="49" charset="0"/>
              </a:rPr>
              <a:t>__init__(self):</a:t>
            </a:r>
          </a:p>
          <a:p>
            <a:pPr marL="228600" lvl="1" indent="0">
              <a:spcBef>
                <a:spcPts val="0"/>
              </a:spcBef>
              <a:buNone/>
            </a:pP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Sets </a:t>
            </a:r>
            <a:r>
              <a:rPr lang="en-US" sz="1600" b="1" dirty="0">
                <a:solidFill>
                  <a:schemeClr val="tx1"/>
                </a:solidFill>
                <a:cs typeface="Courier New" panose="02070309020205020404" pitchFamily="49" charset="0"/>
              </a:rPr>
              <a:t>up the window and widgets</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EasyFrame</a:t>
            </a:r>
            <a:r>
              <a:rPr lang="en-US" sz="1600" b="1" dirty="0">
                <a:solidFill>
                  <a:schemeClr val="tx1"/>
                </a:solidFill>
                <a:cs typeface="Courier New" panose="02070309020205020404" pitchFamily="49" charset="0"/>
              </a:rPr>
              <a:t>.__init__(self, title = "Prompter Box </a:t>
            </a:r>
            <a:r>
              <a:rPr lang="en-US" sz="1600" b="1" dirty="0" smtClean="0">
                <a:solidFill>
                  <a:schemeClr val="tx1"/>
                </a:solidFill>
                <a:cs typeface="Courier New" panose="02070309020205020404" pitchFamily="49" charset="0"/>
              </a:rPr>
              <a:t>					Demo", width </a:t>
            </a:r>
            <a:r>
              <a:rPr lang="en-US" sz="1600" b="1" dirty="0">
                <a:solidFill>
                  <a:schemeClr val="tx1"/>
                </a:solidFill>
                <a:cs typeface="Courier New" panose="02070309020205020404" pitchFamily="49" charset="0"/>
              </a:rPr>
              <a:t>= 300, height = 100)</a:t>
            </a:r>
          </a:p>
          <a:p>
            <a:pPr marL="228600" lvl="1" indent="0">
              <a:spcBef>
                <a:spcPts val="0"/>
              </a:spcBef>
              <a:buNone/>
            </a:pPr>
            <a:r>
              <a:rPr lang="en-US" sz="1600" b="1" dirty="0" smtClean="0">
                <a:solidFill>
                  <a:schemeClr val="tx1"/>
                </a:solidFill>
                <a:cs typeface="Courier New" panose="02070309020205020404" pitchFamily="49" charset="0"/>
              </a:rPr>
              <a:t>	   self.label </a:t>
            </a:r>
            <a:r>
              <a:rPr lang="en-US" sz="1600" b="1" dirty="0">
                <a:solidFill>
                  <a:schemeClr val="tx1"/>
                </a:solidFill>
                <a:cs typeface="Courier New" panose="02070309020205020404" pitchFamily="49" charset="0"/>
              </a:rPr>
              <a:t>= self.addLabel(text =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row = 0,</a:t>
            </a:r>
          </a:p>
          <a:p>
            <a:pPr marL="228600" lvl="1" indent="0">
              <a:spcBef>
                <a:spcPts val="0"/>
              </a:spcBef>
              <a:buNone/>
            </a:pPr>
            <a:r>
              <a:rPr lang="en-US" sz="1600" b="1" dirty="0" smtClean="0">
                <a:solidFill>
                  <a:schemeClr val="tx1"/>
                </a:solidFill>
                <a:cs typeface="Courier New" panose="02070309020205020404" pitchFamily="49" charset="0"/>
              </a:rPr>
              <a:t>					column </a:t>
            </a:r>
            <a:r>
              <a:rPr lang="en-US" sz="1600" b="1" dirty="0">
                <a:solidFill>
                  <a:schemeClr val="tx1"/>
                </a:solidFill>
                <a:cs typeface="Courier New" panose="02070309020205020404" pitchFamily="49" charset="0"/>
              </a:rPr>
              <a:t>= 0, sticky = </a:t>
            </a:r>
            <a:r>
              <a:rPr lang="en-US" sz="1600" b="1" dirty="0" smtClean="0">
                <a:solidFill>
                  <a:schemeClr val="tx1"/>
                </a:solidFill>
                <a:cs typeface="Courier New" panose="02070309020205020404" pitchFamily="49" charset="0"/>
              </a:rPr>
              <a:t>“NSEW”) </a:t>
            </a:r>
          </a:p>
          <a:p>
            <a:pPr marL="228600" lvl="1" indent="0">
              <a:spcBef>
                <a:spcPts val="0"/>
              </a:spcBef>
              <a:buNone/>
            </a:pPr>
            <a:r>
              <a:rPr lang="en-US" sz="1600" b="1" dirty="0" smtClean="0">
                <a:solidFill>
                  <a:schemeClr val="tx1"/>
                </a:solidFill>
                <a:cs typeface="Courier New" panose="02070309020205020404" pitchFamily="49" charset="0"/>
              </a:rPr>
              <a:t>	   self.addButton(text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“Username”, </a:t>
            </a:r>
            <a:r>
              <a:rPr lang="en-US" sz="1600" b="1" dirty="0">
                <a:solidFill>
                  <a:schemeClr val="tx1"/>
                </a:solidFill>
                <a:cs typeface="Courier New" panose="02070309020205020404" pitchFamily="49" charset="0"/>
              </a:rPr>
              <a:t>row = 1, column = </a:t>
            </a:r>
            <a:r>
              <a:rPr lang="en-US" sz="1600" b="1" dirty="0" smtClean="0">
                <a:solidFill>
                  <a:schemeClr val="tx1"/>
                </a:solidFill>
                <a:cs typeface="Courier New" panose="02070309020205020404" pitchFamily="49" charset="0"/>
              </a:rPr>
              <a:t>					0, command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self.getUserName</a:t>
            </a:r>
            <a:r>
              <a:rPr lang="en-US" sz="1600" b="1" dirty="0">
                <a:solidFill>
                  <a:schemeClr val="tx1"/>
                </a:solidFill>
                <a:cs typeface="Courier New" panose="02070309020205020404" pitchFamily="49" charset="0"/>
              </a:rPr>
              <a:t>)</a:t>
            </a:r>
          </a:p>
          <a:p>
            <a:pPr marL="228600" lvl="1" indent="0">
              <a:spcBef>
                <a:spcPts val="0"/>
              </a:spcBef>
              <a:buNone/>
            </a:pPr>
            <a:endParaRPr lang="en-US" sz="1600" b="1" dirty="0" smtClean="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def </a:t>
            </a:r>
            <a:r>
              <a:rPr lang="en-US" sz="1600" b="1" dirty="0">
                <a:solidFill>
                  <a:schemeClr val="tx1"/>
                </a:solidFill>
                <a:cs typeface="Courier New" panose="02070309020205020404" pitchFamily="49" charset="0"/>
              </a:rPr>
              <a:t>getUserName(self):</a:t>
            </a:r>
          </a:p>
          <a:p>
            <a:pPr marL="228600" lvl="1" indent="0">
              <a:spcBef>
                <a:spcPts val="0"/>
              </a:spcBef>
              <a:buNone/>
            </a:pPr>
            <a:r>
              <a:rPr lang="en-US" sz="1600" b="1" dirty="0" smtClean="0">
                <a:solidFill>
                  <a:schemeClr val="tx1"/>
                </a:solidFill>
                <a:cs typeface="Courier New" panose="02070309020205020404" pitchFamily="49" charset="0"/>
              </a:rPr>
              <a:t>	  text </a:t>
            </a:r>
            <a:r>
              <a:rPr lang="en-US" sz="1600" b="1" dirty="0">
                <a:solidFill>
                  <a:schemeClr val="tx1"/>
                </a:solidFill>
                <a:cs typeface="Courier New" panose="02070309020205020404" pitchFamily="49" charset="0"/>
              </a:rPr>
              <a:t>= self.prompterBox(title = </a:t>
            </a:r>
            <a:r>
              <a:rPr lang="en-US" sz="1600" b="1" dirty="0" smtClean="0">
                <a:solidFill>
                  <a:schemeClr val="tx1"/>
                </a:solidFill>
                <a:cs typeface="Courier New" panose="02070309020205020404" pitchFamily="49" charset="0"/>
              </a:rPr>
              <a:t>“Input Dialog”,</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promptString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“Your </a:t>
            </a:r>
            <a:r>
              <a:rPr lang="en-US" sz="1600" b="1" dirty="0">
                <a:solidFill>
                  <a:schemeClr val="tx1"/>
                </a:solidFill>
                <a:cs typeface="Courier New" panose="02070309020205020404" pitchFamily="49" charset="0"/>
              </a:rPr>
              <a:t>username</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self.label[“text”] </a:t>
            </a:r>
            <a:r>
              <a:rPr lang="en-US" sz="1600" b="1" dirty="0">
                <a:solidFill>
                  <a:schemeClr val="tx1"/>
                </a:solidFill>
                <a:cs typeface="Courier New" panose="02070309020205020404" pitchFamily="49" charset="0"/>
              </a:rPr>
              <a:t>= </a:t>
            </a:r>
            <a:r>
              <a:rPr lang="en-US" sz="1600" b="1" dirty="0" smtClean="0">
                <a:solidFill>
                  <a:schemeClr val="tx1"/>
                </a:solidFill>
                <a:cs typeface="Courier New" panose="02070309020205020404" pitchFamily="49" charset="0"/>
              </a:rPr>
              <a:t>“Hi ” </a:t>
            </a:r>
            <a:r>
              <a:rPr lang="en-US" sz="1600" b="1" dirty="0">
                <a:solidFill>
                  <a:schemeClr val="tx1"/>
                </a:solidFill>
                <a:cs typeface="Courier New" panose="02070309020205020404" pitchFamily="49" charset="0"/>
              </a:rPr>
              <a:t>+ name </a:t>
            </a:r>
            <a:r>
              <a:rPr lang="en-US" sz="1600" b="1" dirty="0" smtClean="0">
                <a:solidFill>
                  <a:schemeClr val="tx1"/>
                </a:solidFill>
                <a:cs typeface="Courier New" panose="02070309020205020404" pitchFamily="49" charset="0"/>
              </a:rPr>
              <a:t>+ “!”</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31980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Obtaining Input with Prompter Boxes (2 of 2)</a:t>
            </a:r>
          </a:p>
        </p:txBody>
      </p:sp>
      <p:pic>
        <p:nvPicPr>
          <p:cNvPr id="6" name="Picture 5" descr="Figure 8-19 USing a prompter box. At start-up a program might prompt the user for a username and then for a password, after launching the main window of the application. G U I applications use a popup dialog called a prompter box for this purpo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438400"/>
            <a:ext cx="6404292" cy="187604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43016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Check Buttons</a:t>
            </a:r>
          </a:p>
        </p:txBody>
      </p:sp>
      <p:sp>
        <p:nvSpPr>
          <p:cNvPr id="3" name="Content Placeholder 2"/>
          <p:cNvSpPr>
            <a:spLocks noGrp="1"/>
          </p:cNvSpPr>
          <p:nvPr>
            <p:ph idx="4294967295"/>
          </p:nvPr>
        </p:nvSpPr>
        <p:spPr>
          <a:xfrm>
            <a:off x="365125" y="1538818"/>
            <a:ext cx="8415338" cy="1371145"/>
          </a:xfrm>
        </p:spPr>
        <p:txBody>
          <a:bodyPr/>
          <a:lstStyle/>
          <a:p>
            <a:pPr>
              <a:buClr>
                <a:srgbClr val="007FA9"/>
              </a:buClr>
            </a:pPr>
            <a:r>
              <a:rPr lang="en-US" dirty="0" smtClean="0">
                <a:solidFill>
                  <a:schemeClr val="tx1"/>
                </a:solidFill>
              </a:rPr>
              <a:t>Check button</a:t>
            </a:r>
          </a:p>
          <a:p>
            <a:pPr lvl="1">
              <a:buClr>
                <a:srgbClr val="007FA9"/>
              </a:buClr>
            </a:pPr>
            <a:r>
              <a:rPr lang="en-US" dirty="0" smtClean="0">
                <a:solidFill>
                  <a:schemeClr val="tx1"/>
                </a:solidFill>
              </a:rPr>
              <a:t>Consists of a label and a box that a user can select or deselect with the mouse</a:t>
            </a:r>
          </a:p>
          <a:p>
            <a:pPr>
              <a:buClr>
                <a:srgbClr val="007FA9"/>
              </a:buClr>
            </a:pPr>
            <a:r>
              <a:rPr lang="en-US" dirty="0" smtClean="0">
                <a:solidFill>
                  <a:schemeClr val="tx1"/>
                </a:solidFill>
              </a:rPr>
              <a:t>The method </a:t>
            </a:r>
            <a:r>
              <a:rPr lang="en-US" b="1" dirty="0" smtClean="0">
                <a:solidFill>
                  <a:schemeClr val="tx1"/>
                </a:solidFill>
                <a:cs typeface="Courier New" panose="02070309020205020404" pitchFamily="49" charset="0"/>
              </a:rPr>
              <a:t>addCheckbutton</a:t>
            </a:r>
            <a:r>
              <a:rPr lang="en-US" dirty="0" smtClean="0">
                <a:solidFill>
                  <a:schemeClr val="tx1"/>
                </a:solidFill>
              </a:rPr>
              <a:t> expects a </a:t>
            </a:r>
            <a:r>
              <a:rPr lang="en-US" b="1" dirty="0" smtClean="0">
                <a:solidFill>
                  <a:schemeClr val="tx1"/>
                </a:solidFill>
                <a:cs typeface="Courier New" panose="02070309020205020404" pitchFamily="49" charset="0"/>
              </a:rPr>
              <a:t>text</a:t>
            </a:r>
            <a:r>
              <a:rPr lang="en-US" dirty="0" smtClean="0">
                <a:solidFill>
                  <a:schemeClr val="tx1"/>
                </a:solidFill>
              </a:rPr>
              <a:t> argument and an optional command argument</a:t>
            </a:r>
            <a:endParaRPr lang="en-US" dirty="0">
              <a:solidFill>
                <a:schemeClr val="tx1"/>
              </a:solidFill>
            </a:endParaRPr>
          </a:p>
        </p:txBody>
      </p:sp>
      <p:pic>
        <p:nvPicPr>
          <p:cNvPr id="5" name="Picture 4" descr="Figure 8-20 Using check buttons. A restaurant serves chicken dinners with a standard set of sides. These include French fries, green beans, and applesauce. A customer can omit any of the sides from her order, and vegetarians will want to omit the chicken. The user selects these options via check buttons and clicks the Place order button to place her order. A message box then pops up with a summary of the ord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3347564"/>
            <a:ext cx="4191000" cy="2046862"/>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5817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Radio Buttons (1 of 2)</a:t>
            </a:r>
          </a:p>
        </p:txBody>
      </p:sp>
      <p:sp>
        <p:nvSpPr>
          <p:cNvPr id="3" name="Content Placeholder 2"/>
          <p:cNvSpPr>
            <a:spLocks noGrp="1"/>
          </p:cNvSpPr>
          <p:nvPr>
            <p:ph idx="4294967295"/>
          </p:nvPr>
        </p:nvSpPr>
        <p:spPr>
          <a:xfrm>
            <a:off x="365125" y="1538818"/>
            <a:ext cx="8415338" cy="3100849"/>
          </a:xfrm>
        </p:spPr>
        <p:txBody>
          <a:bodyPr/>
          <a:lstStyle/>
          <a:p>
            <a:pPr>
              <a:buClr>
                <a:srgbClr val="007FA9"/>
              </a:buClr>
            </a:pPr>
            <a:r>
              <a:rPr lang="en-US" dirty="0" smtClean="0">
                <a:solidFill>
                  <a:schemeClr val="tx1"/>
                </a:solidFill>
              </a:rPr>
              <a:t>Radio buttons</a:t>
            </a:r>
          </a:p>
          <a:p>
            <a:pPr lvl="1">
              <a:buClr>
                <a:srgbClr val="007FA9"/>
              </a:buClr>
            </a:pPr>
            <a:r>
              <a:rPr lang="en-US" dirty="0" smtClean="0">
                <a:solidFill>
                  <a:schemeClr val="tx1"/>
                </a:solidFill>
              </a:rPr>
              <a:t>Used when the user must be restricted to one selection only</a:t>
            </a:r>
          </a:p>
          <a:p>
            <a:pPr lvl="1">
              <a:buClr>
                <a:srgbClr val="007FA9"/>
              </a:buClr>
            </a:pPr>
            <a:r>
              <a:rPr lang="en-US" dirty="0" smtClean="0">
                <a:solidFill>
                  <a:schemeClr val="tx1"/>
                </a:solidFill>
              </a:rPr>
              <a:t>Consists of a label and a control widget</a:t>
            </a:r>
          </a:p>
          <a:p>
            <a:pPr>
              <a:buClr>
                <a:srgbClr val="007FA9"/>
              </a:buClr>
            </a:pPr>
            <a:r>
              <a:rPr lang="en-US" dirty="0" smtClean="0">
                <a:solidFill>
                  <a:schemeClr val="tx1"/>
                </a:solidFill>
              </a:rPr>
              <a:t>The </a:t>
            </a:r>
            <a:r>
              <a:rPr lang="en-US" b="1" dirty="0" smtClean="0">
                <a:solidFill>
                  <a:schemeClr val="tx1"/>
                </a:solidFill>
                <a:cs typeface="Courier New" panose="02070309020205020404" pitchFamily="49" charset="0"/>
              </a:rPr>
              <a:t>EasyRadiobuttonGroup</a:t>
            </a:r>
            <a:r>
              <a:rPr lang="en-US" dirty="0" smtClean="0">
                <a:solidFill>
                  <a:schemeClr val="tx1"/>
                </a:solidFill>
              </a:rPr>
              <a:t> method </a:t>
            </a:r>
            <a:r>
              <a:rPr lang="en-US" b="1" dirty="0" smtClean="0">
                <a:solidFill>
                  <a:schemeClr val="tx1"/>
                </a:solidFill>
                <a:cs typeface="Courier New" panose="02070309020205020404" pitchFamily="49" charset="0"/>
              </a:rPr>
              <a:t>getSelectedButton</a:t>
            </a:r>
            <a:r>
              <a:rPr lang="en-US" dirty="0" smtClean="0">
                <a:solidFill>
                  <a:schemeClr val="tx1"/>
                </a:solidFill>
              </a:rPr>
              <a:t> returns the currently selected radio button in a radio button group</a:t>
            </a:r>
          </a:p>
          <a:p>
            <a:pPr>
              <a:buClr>
                <a:srgbClr val="007FA9"/>
              </a:buClr>
            </a:pPr>
            <a:r>
              <a:rPr lang="en-US" dirty="0" smtClean="0">
                <a:solidFill>
                  <a:schemeClr val="tx1"/>
                </a:solidFill>
              </a:rPr>
              <a:t>The method </a:t>
            </a:r>
            <a:r>
              <a:rPr lang="en-US" b="1" dirty="0" smtClean="0">
                <a:solidFill>
                  <a:schemeClr val="tx1"/>
                </a:solidFill>
                <a:cs typeface="Courier New" panose="02070309020205020404" pitchFamily="49" charset="0"/>
              </a:rPr>
              <a:t>setSelectionButton</a:t>
            </a:r>
            <a:r>
              <a:rPr lang="en-US" dirty="0" smtClean="0">
                <a:solidFill>
                  <a:schemeClr val="tx1"/>
                </a:solidFill>
              </a:rPr>
              <a:t> selects a radio button under program control</a:t>
            </a:r>
          </a:p>
          <a:p>
            <a:pPr lvl="1">
              <a:buClr>
                <a:srgbClr val="007FA9"/>
              </a:buClr>
            </a:pPr>
            <a:r>
              <a:rPr lang="en-US" dirty="0" smtClean="0">
                <a:solidFill>
                  <a:schemeClr val="tx1"/>
                </a:solidFill>
              </a:rPr>
              <a:t>Once a radio button group is created, the programmer can add radio buttons to it with the </a:t>
            </a:r>
            <a:r>
              <a:rPr lang="en-US" b="1" dirty="0" smtClean="0">
                <a:solidFill>
                  <a:schemeClr val="tx1"/>
                </a:solidFill>
                <a:cs typeface="Courier New" panose="02070309020205020404" pitchFamily="49" charset="0"/>
              </a:rPr>
              <a:t>EasyRadiobuttonGroup</a:t>
            </a:r>
            <a:r>
              <a:rPr lang="en-US" dirty="0" smtClean="0">
                <a:solidFill>
                  <a:schemeClr val="tx1"/>
                </a:solidFill>
              </a:rPr>
              <a:t> method </a:t>
            </a:r>
            <a:r>
              <a:rPr lang="en-US" b="1" dirty="0" smtClean="0">
                <a:solidFill>
                  <a:schemeClr val="tx1"/>
                </a:solidFill>
                <a:cs typeface="Courier New" panose="02070309020205020404" pitchFamily="49" charset="0"/>
              </a:rPr>
              <a:t>addRadiobutton</a:t>
            </a:r>
          </a:p>
          <a:p>
            <a:pPr lvl="1">
              <a:buClr>
                <a:srgbClr val="007FA9"/>
              </a:buClr>
            </a:pPr>
            <a:r>
              <a:rPr lang="en-US" dirty="0" smtClean="0">
                <a:solidFill>
                  <a:schemeClr val="tx1"/>
                </a:solidFill>
              </a:rPr>
              <a:t>This method expects a </a:t>
            </a:r>
            <a:r>
              <a:rPr lang="en-US" b="1" dirty="0" smtClean="0">
                <a:solidFill>
                  <a:schemeClr val="tx1"/>
                </a:solidFill>
                <a:cs typeface="Courier New" panose="02070309020205020404" pitchFamily="49" charset="0"/>
              </a:rPr>
              <a:t>text</a:t>
            </a:r>
            <a:r>
              <a:rPr lang="en-US" dirty="0" smtClean="0">
                <a:solidFill>
                  <a:schemeClr val="tx1"/>
                </a:solidFill>
              </a:rPr>
              <a:t> argument and an optional </a:t>
            </a:r>
            <a:r>
              <a:rPr lang="en-US" b="1" dirty="0" smtClean="0">
                <a:solidFill>
                  <a:schemeClr val="tx1"/>
                </a:solidFill>
                <a:cs typeface="Courier New" panose="02070309020205020404" pitchFamily="49" charset="0"/>
              </a:rPr>
              <a:t>command</a:t>
            </a:r>
            <a:r>
              <a:rPr lang="en-US" dirty="0" smtClean="0">
                <a:solidFill>
                  <a:schemeClr val="tx1"/>
                </a:solidFill>
              </a:rPr>
              <a:t> argument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55113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Radio Buttons (2 of 2)</a:t>
            </a:r>
          </a:p>
        </p:txBody>
      </p:sp>
      <p:pic>
        <p:nvPicPr>
          <p:cNvPr id="6" name="Picture 5" descr="Figure 8-21 Using radio buttons. In the screenshot of radio button demo window the options given for meat, potato and vegetable are: meat, chicken, beef; potato, French fries, baked potato; vegetable, applesauce, green beans. When the user clicks on the button, place order, a message box pops up with a summary of the order, that is chicken, baked potato, green bean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09800"/>
            <a:ext cx="6265496" cy="267462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16061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Keyboard Events</a:t>
            </a:r>
          </a:p>
        </p:txBody>
      </p:sp>
      <p:sp>
        <p:nvSpPr>
          <p:cNvPr id="3" name="Content Placeholder 2"/>
          <p:cNvSpPr>
            <a:spLocks noGrp="1"/>
          </p:cNvSpPr>
          <p:nvPr>
            <p:ph idx="1"/>
          </p:nvPr>
        </p:nvSpPr>
        <p:spPr>
          <a:xfrm>
            <a:off x="365125" y="1371600"/>
            <a:ext cx="8415338" cy="2526846"/>
          </a:xfrm>
        </p:spPr>
        <p:txBody>
          <a:bodyPr/>
          <a:lstStyle/>
          <a:p>
            <a:pPr>
              <a:buClr>
                <a:srgbClr val="007FA9"/>
              </a:buClr>
            </a:pPr>
            <a:r>
              <a:rPr lang="en-US" dirty="0" smtClean="0">
                <a:solidFill>
                  <a:schemeClr val="tx1"/>
                </a:solidFill>
              </a:rPr>
              <a:t>You can associate a keyboard event and an event-handling method with a widget by calling the bind method</a:t>
            </a:r>
          </a:p>
          <a:p>
            <a:pPr lvl="1">
              <a:buClr>
                <a:srgbClr val="007FA9"/>
              </a:buClr>
            </a:pPr>
            <a:r>
              <a:rPr lang="en-US" dirty="0" smtClean="0">
                <a:solidFill>
                  <a:schemeClr val="tx1"/>
                </a:solidFill>
              </a:rPr>
              <a:t>This method expects a string containing a key event as its first argument and the method to be triggered as its second argument</a:t>
            </a:r>
          </a:p>
          <a:p>
            <a:pPr>
              <a:buClr>
                <a:srgbClr val="007FA9"/>
              </a:buClr>
            </a:pPr>
            <a:r>
              <a:rPr lang="en-US" dirty="0" smtClean="0">
                <a:solidFill>
                  <a:schemeClr val="tx1"/>
                </a:solidFill>
              </a:rPr>
              <a:t>The string for the return key event is “&lt;Return&gt;”</a:t>
            </a:r>
          </a:p>
          <a:p>
            <a:pPr>
              <a:buClr>
                <a:srgbClr val="007FA9"/>
              </a:buClr>
            </a:pPr>
            <a:r>
              <a:rPr lang="en-US" dirty="0" smtClean="0">
                <a:solidFill>
                  <a:schemeClr val="tx1"/>
                </a:solidFill>
              </a:rPr>
              <a:t>The event-handling method should have a single parameter named event</a:t>
            </a:r>
          </a:p>
          <a:p>
            <a:pPr>
              <a:buClr>
                <a:srgbClr val="007FA9"/>
              </a:buClr>
            </a:pPr>
            <a:r>
              <a:rPr lang="en-US" dirty="0" smtClean="0">
                <a:solidFill>
                  <a:schemeClr val="tx1"/>
                </a:solidFill>
              </a:rPr>
              <a:t>You bind the keyboard return event to a handler for the inputField widget:</a:t>
            </a:r>
          </a:p>
        </p:txBody>
      </p:sp>
      <p:sp>
        <p:nvSpPr>
          <p:cNvPr id="4" name="Content Placeholder 3"/>
          <p:cNvSpPr>
            <a:spLocks noGrp="1"/>
          </p:cNvSpPr>
          <p:nvPr>
            <p:ph idx="11"/>
          </p:nvPr>
        </p:nvSpPr>
        <p:spPr>
          <a:xfrm>
            <a:off x="381000" y="4039265"/>
            <a:ext cx="8415338" cy="606705"/>
          </a:xfrm>
        </p:spPr>
        <p:txBody>
          <a:bodyPr/>
          <a:lstStyle/>
          <a:p>
            <a:pPr marL="228600" lvl="1" indent="0">
              <a:buNone/>
            </a:pPr>
            <a:r>
              <a:rPr lang="en-US" b="1" dirty="0">
                <a:solidFill>
                  <a:schemeClr val="tx1"/>
                </a:solidFill>
                <a:cs typeface="Courier New" panose="02070309020205020404" pitchFamily="49" charset="0"/>
              </a:rPr>
              <a:t>self.inputField.bind("&lt;Return&gt;",</a:t>
            </a:r>
          </a:p>
          <a:p>
            <a:pPr marL="228600" lvl="1" indent="0">
              <a:buNone/>
            </a:pPr>
            <a:r>
              <a:rPr lang="en-US" b="1" dirty="0">
                <a:solidFill>
                  <a:schemeClr val="tx1"/>
                </a:solidFill>
                <a:cs typeface="Courier New" panose="02070309020205020404" pitchFamily="49" charset="0"/>
              </a:rPr>
              <a:t>			   lambda event: self.computeSqrt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61291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Working with Colors (1 of 2)</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pPr>
            <a:r>
              <a:rPr lang="en-US" dirty="0" smtClean="0">
                <a:solidFill>
                  <a:schemeClr val="tx1"/>
                </a:solidFill>
              </a:rPr>
              <a:t>Python represents an 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value as a string containing a six-digit hexadecimal number</a:t>
            </a:r>
          </a:p>
          <a:p>
            <a:pPr lvl="1">
              <a:buClr>
                <a:srgbClr val="007FA9"/>
              </a:buClr>
            </a:pPr>
            <a:r>
              <a:rPr lang="en-US" dirty="0" smtClean="0">
                <a:solidFill>
                  <a:schemeClr val="tx1"/>
                </a:solidFill>
              </a:rPr>
              <a:t>Of the form “0</a:t>
            </a:r>
            <a:r>
              <a:rPr lang="en-US" sz="100" dirty="0" smtClean="0">
                <a:solidFill>
                  <a:schemeClr val="tx1"/>
                </a:solidFill>
              </a:rPr>
              <a:t> </a:t>
            </a:r>
            <a:r>
              <a:rPr lang="en-US" dirty="0" smtClean="0">
                <a:solidFill>
                  <a:schemeClr val="tx1"/>
                </a:solidFill>
              </a:rPr>
              <a:t>x</a:t>
            </a:r>
            <a:r>
              <a:rPr lang="en-US" sz="100" dirty="0" smtClean="0">
                <a:solidFill>
                  <a:schemeClr val="tx1"/>
                </a:solidFill>
              </a:rPr>
              <a:t> </a:t>
            </a:r>
            <a:r>
              <a:rPr lang="en-US" dirty="0" smtClean="0">
                <a:solidFill>
                  <a:schemeClr val="tx1"/>
                </a:solidFill>
              </a:rPr>
              <a:t>R</a:t>
            </a:r>
            <a:r>
              <a:rPr lang="en-US" sz="100" dirty="0" smtClean="0">
                <a:solidFill>
                  <a:schemeClr val="tx1"/>
                </a:solidFill>
              </a:rPr>
              <a:t>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a:t>
            </a:r>
            <a:r>
              <a:rPr lang="en-US" sz="100" dirty="0" smtClean="0">
                <a:solidFill>
                  <a:schemeClr val="tx1"/>
                </a:solidFill>
              </a:rPr>
              <a:t> </a:t>
            </a:r>
            <a:r>
              <a:rPr lang="en-US" dirty="0" smtClean="0">
                <a:solidFill>
                  <a:schemeClr val="tx1"/>
                </a:solidFill>
              </a:rPr>
              <a:t>B” </a:t>
            </a:r>
          </a:p>
          <a:p>
            <a:pPr>
              <a:buClr>
                <a:srgbClr val="007FA9"/>
              </a:buClr>
            </a:pPr>
            <a:r>
              <a:rPr lang="en-US" dirty="0" smtClean="0">
                <a:solidFill>
                  <a:schemeClr val="tx1"/>
                </a:solidFill>
              </a:rPr>
              <a:t>The tkinter module also accepts the simpler representation “#R</a:t>
            </a:r>
            <a:r>
              <a:rPr lang="en-US" sz="100" dirty="0" smtClean="0">
                <a:solidFill>
                  <a:schemeClr val="tx1"/>
                </a:solidFill>
              </a:rPr>
              <a:t>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a:t>
            </a:r>
            <a:r>
              <a:rPr lang="en-US" sz="100" dirty="0" smtClean="0">
                <a:solidFill>
                  <a:schemeClr val="tx1"/>
                </a:solidFill>
              </a:rPr>
              <a:t> </a:t>
            </a:r>
            <a:r>
              <a:rPr lang="en-US" dirty="0" smtClean="0">
                <a:solidFill>
                  <a:schemeClr val="tx1"/>
                </a:solidFill>
              </a:rPr>
              <a:t>B” for hexadecimal values (called a hex string)</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018970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Working with Colors (2 of 2)</a:t>
            </a:r>
          </a:p>
        </p:txBody>
      </p:sp>
      <p:graphicFrame>
        <p:nvGraphicFramePr>
          <p:cNvPr id="6" name="Table 5"/>
          <p:cNvGraphicFramePr>
            <a:graphicFrameLocks noGrp="1"/>
          </p:cNvGraphicFramePr>
          <p:nvPr>
            <p:extLst>
              <p:ext uri="{D42A27DB-BD31-4B8C-83A1-F6EECF244321}">
                <p14:modId xmlns:p14="http://schemas.microsoft.com/office/powerpoint/2010/main" val="3426720943"/>
              </p:ext>
            </p:extLst>
          </p:nvPr>
        </p:nvGraphicFramePr>
        <p:xfrm>
          <a:off x="1371600" y="205740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smtClean="0">
                          <a:solidFill>
                            <a:schemeClr val="tx1"/>
                          </a:solidFill>
                        </a:rPr>
                        <a:t>Ordinary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RGB Triple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Hex String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“black”</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(0,0,0)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“#000000”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“red”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(255,0,0)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“#ff0000”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“green”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(0,255,0)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“#00ff00”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“blue”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(0,0,255)</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“#0000ff”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US" sz="1400" dirty="0" smtClean="0">
                          <a:solidFill>
                            <a:schemeClr val="tx1"/>
                          </a:solidFill>
                        </a:rPr>
                        <a:t>“gray”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(127,127,127)</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“#7f7f7f”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r>
                        <a:rPr lang="en-US" sz="1400" dirty="0" smtClean="0">
                          <a:solidFill>
                            <a:schemeClr val="tx1"/>
                          </a:solidFill>
                        </a:rPr>
                        <a:t>“white”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rPr>
                        <a:t>(255,255,255)</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165439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Using a Color Chooser</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smtClean="0">
                <a:solidFill>
                  <a:schemeClr val="tx1"/>
                </a:solidFill>
              </a:rPr>
              <a:t>Most graphics software packages allow the user to pick a color with a standard color chooser</a:t>
            </a:r>
            <a:endParaRPr lang="en-US" dirty="0">
              <a:solidFill>
                <a:schemeClr val="tx1"/>
              </a:solidFill>
            </a:endParaRPr>
          </a:p>
        </p:txBody>
      </p:sp>
      <p:pic>
        <p:nvPicPr>
          <p:cNvPr id="5" name="Picture 4" descr="Figure 8-22 Using a color chooser. The window displays the current color in a canvas widget, a rectangular area that supports graphics operations. When the user clicks the Choose color button in the main window, a color chooser dialog pops up. When the user clicks OK to close the dialog, the main window updates its fields and canvas with the information about the chose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8402" y="2362200"/>
            <a:ext cx="4748784" cy="3468624"/>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73466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A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a:t>
            </a:r>
            <a:r>
              <a:rPr lang="en-US" dirty="0">
                <a:solidFill>
                  <a:schemeClr val="tx1"/>
                </a:solidFill>
              </a:rPr>
              <a:t>program responds to user events by running methods to perform various tasks</a:t>
            </a:r>
          </a:p>
          <a:p>
            <a:pPr lvl="1">
              <a:buClr>
                <a:srgbClr val="007FA9"/>
              </a:buClr>
            </a:pPr>
            <a:r>
              <a:rPr lang="en-US" dirty="0">
                <a:solidFill>
                  <a:schemeClr val="tx1"/>
                </a:solidFill>
              </a:rPr>
              <a:t>The model/view/controller pattern assigns the roles and responsibilities to three different sets of classes</a:t>
            </a:r>
          </a:p>
          <a:p>
            <a:pPr>
              <a:buClr>
                <a:srgbClr val="007FA9"/>
              </a:buClr>
            </a:pPr>
            <a:r>
              <a:rPr lang="en-US" b="1" dirty="0">
                <a:solidFill>
                  <a:schemeClr val="tx1"/>
                </a:solidFill>
              </a:rPr>
              <a:t>tkinter </a:t>
            </a:r>
            <a:r>
              <a:rPr lang="en-US" dirty="0" smtClean="0">
                <a:solidFill>
                  <a:schemeClr val="tx1"/>
                </a:solidFill>
              </a:rPr>
              <a:t>and</a:t>
            </a:r>
            <a:r>
              <a:rPr lang="en-US" b="1" dirty="0" smtClean="0">
                <a:solidFill>
                  <a:schemeClr val="tx1"/>
                </a:solidFill>
              </a:rPr>
              <a:t> </a:t>
            </a:r>
            <a:r>
              <a:rPr lang="en-US" b="1" dirty="0" smtClean="0">
                <a:solidFill>
                  <a:schemeClr val="tx1"/>
                </a:solidFill>
                <a:cs typeface="Courier New" panose="02070309020205020404" pitchFamily="49" charset="0"/>
              </a:rPr>
              <a:t>breezy</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python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gui </a:t>
            </a:r>
            <a:r>
              <a:rPr lang="en-US" dirty="0" smtClean="0">
                <a:solidFill>
                  <a:schemeClr val="tx1"/>
                </a:solidFill>
              </a:rPr>
              <a:t>module </a:t>
            </a:r>
            <a:r>
              <a:rPr lang="en-US" dirty="0">
                <a:solidFill>
                  <a:schemeClr val="tx1"/>
                </a:solidFill>
              </a:rPr>
              <a:t>includes classes, functions, and constants used in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a:t>
            </a:r>
            <a:r>
              <a:rPr lang="en-US" dirty="0">
                <a:solidFill>
                  <a:schemeClr val="tx1"/>
                </a:solidFill>
              </a:rPr>
              <a:t>programming</a:t>
            </a:r>
          </a:p>
          <a:p>
            <a:pPr>
              <a:buClr>
                <a:srgbClr val="007FA9"/>
              </a:buClr>
            </a:pPr>
            <a:r>
              <a:rPr lang="en-US" dirty="0">
                <a:solidFill>
                  <a:schemeClr val="tx1"/>
                </a:solidFill>
              </a:rPr>
              <a:t>A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a:t>
            </a:r>
            <a:r>
              <a:rPr lang="en-US" dirty="0">
                <a:solidFill>
                  <a:schemeClr val="tx1"/>
                </a:solidFill>
              </a:rPr>
              <a:t>program is structured as a main window class (extends the </a:t>
            </a:r>
            <a:r>
              <a:rPr lang="en-US" b="1" dirty="0">
                <a:solidFill>
                  <a:schemeClr val="tx1"/>
                </a:solidFill>
              </a:rPr>
              <a:t>Frame </a:t>
            </a:r>
            <a:r>
              <a:rPr lang="en-US" dirty="0">
                <a:solidFill>
                  <a:schemeClr val="tx1"/>
                </a:solidFill>
              </a:rPr>
              <a:t>class)</a:t>
            </a:r>
          </a:p>
          <a:p>
            <a:pPr>
              <a:buClr>
                <a:srgbClr val="007FA9"/>
              </a:buClr>
            </a:pPr>
            <a:r>
              <a:rPr lang="en-US" dirty="0">
                <a:solidFill>
                  <a:schemeClr val="tx1"/>
                </a:solidFill>
              </a:rPr>
              <a:t>Examples of window components: labels, entry fields, command buttons, text areas, and list </a:t>
            </a:r>
            <a:r>
              <a:rPr lang="en-US" dirty="0" smtClean="0">
                <a:solidFill>
                  <a:schemeClr val="tx1"/>
                </a:solidFill>
              </a:rPr>
              <a:t>boxes</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a:t>
            </a:r>
            <a:r>
              <a:rPr lang="en-US" sz="2800" b="1" dirty="0" smtClean="0">
                <a:solidFill>
                  <a:srgbClr val="007FA3"/>
                </a:solidFill>
                <a:latin typeface="Arial" panose="020B0604020202020204" pitchFamily="34" charset="0"/>
                <a:cs typeface="Arial" panose="020B0604020202020204" pitchFamily="34" charset="0"/>
              </a:rPr>
              <a:t>G</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U</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I-Based </a:t>
            </a:r>
            <a:r>
              <a:rPr lang="en-US" sz="2800" b="1" dirty="0">
                <a:solidFill>
                  <a:srgbClr val="007FA3"/>
                </a:solidFill>
                <a:latin typeface="Arial" panose="020B0604020202020204" pitchFamily="34" charset="0"/>
                <a:cs typeface="Arial" panose="020B0604020202020204" pitchFamily="34" charset="0"/>
              </a:rPr>
              <a:t>Version (1 of 2)</a:t>
            </a: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version displays </a:t>
            </a:r>
            <a:r>
              <a:rPr lang="en-US" dirty="0">
                <a:solidFill>
                  <a:schemeClr val="tx1"/>
                </a:solidFill>
              </a:rPr>
              <a:t>a window that contains various components</a:t>
            </a:r>
          </a:p>
          <a:p>
            <a:pPr lvl="1">
              <a:buClr>
                <a:srgbClr val="007FA9"/>
              </a:buClr>
            </a:pPr>
            <a:r>
              <a:rPr lang="en-US" dirty="0">
                <a:solidFill>
                  <a:schemeClr val="tx1"/>
                </a:solidFill>
              </a:rPr>
              <a:t>Called </a:t>
            </a:r>
            <a:r>
              <a:rPr lang="en-US" b="1" dirty="0">
                <a:solidFill>
                  <a:schemeClr val="tx1"/>
                </a:solidFill>
              </a:rPr>
              <a:t>window objects </a:t>
            </a:r>
            <a:r>
              <a:rPr lang="en-US" dirty="0">
                <a:solidFill>
                  <a:schemeClr val="tx1"/>
                </a:solidFill>
              </a:rPr>
              <a:t>or </a:t>
            </a:r>
            <a:r>
              <a:rPr lang="en-US" b="1" dirty="0" smtClean="0">
                <a:solidFill>
                  <a:schemeClr val="tx1"/>
                </a:solidFill>
              </a:rPr>
              <a:t>widgets</a:t>
            </a:r>
            <a:endParaRPr lang="en-US" dirty="0">
              <a:solidFill>
                <a:schemeClr val="tx1"/>
              </a:solidFill>
            </a:endParaRPr>
          </a:p>
        </p:txBody>
      </p:sp>
      <p:pic>
        <p:nvPicPr>
          <p:cNvPr id="5" name="Picture 4" descr="Figure 8-2 Ay G U I - based tax calculator program. The tax calculator program contains 2 input fields, 1 output field, and 1 compute button. The 2 input fields are, gross income, and dependents. The output field is, total tax. The inputs entered and the total tax calculated are as follows. Gross income, 25000.00. Dependents, 2. Total Tax, 180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819400"/>
            <a:ext cx="6540480" cy="25146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422562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4294967295"/>
          </p:nvPr>
        </p:nvSpPr>
        <p:spPr>
          <a:xfrm>
            <a:off x="365125" y="1538818"/>
            <a:ext cx="8415338" cy="3400931"/>
          </a:xfrm>
        </p:spPr>
        <p:txBody>
          <a:bodyPr/>
          <a:lstStyle/>
          <a:p>
            <a:pPr>
              <a:buClr>
                <a:srgbClr val="007FA9"/>
              </a:buClr>
            </a:pPr>
            <a:r>
              <a:rPr lang="en-US" dirty="0">
                <a:solidFill>
                  <a:schemeClr val="tx1"/>
                </a:solidFill>
              </a:rPr>
              <a:t>Pop-up dialog boxes display messages and ask yes/no question (</a:t>
            </a:r>
            <a:r>
              <a:rPr lang="en-US" b="1" dirty="0">
                <a:solidFill>
                  <a:schemeClr val="tx1"/>
                </a:solidFill>
              </a:rPr>
              <a:t>tkinter.messagebox </a:t>
            </a:r>
            <a:r>
              <a:rPr lang="en-US" dirty="0">
                <a:solidFill>
                  <a:schemeClr val="tx1"/>
                </a:solidFill>
              </a:rPr>
              <a:t>module)</a:t>
            </a:r>
          </a:p>
          <a:p>
            <a:pPr>
              <a:buClr>
                <a:srgbClr val="007FA9"/>
              </a:buClr>
            </a:pPr>
            <a:r>
              <a:rPr lang="en-US" dirty="0">
                <a:solidFill>
                  <a:schemeClr val="tx1"/>
                </a:solidFill>
              </a:rPr>
              <a:t>Objects can be arranged using grids and panes</a:t>
            </a:r>
          </a:p>
          <a:p>
            <a:pPr>
              <a:buClr>
                <a:srgbClr val="007FA9"/>
              </a:buClr>
            </a:pPr>
            <a:r>
              <a:rPr lang="en-US" dirty="0">
                <a:solidFill>
                  <a:schemeClr val="tx1"/>
                </a:solidFill>
              </a:rPr>
              <a:t>Each component has attributes for the foreground color and background color</a:t>
            </a:r>
          </a:p>
          <a:p>
            <a:pPr>
              <a:buClr>
                <a:srgbClr val="007FA9"/>
              </a:buClr>
            </a:pPr>
            <a:r>
              <a:rPr lang="en-US" dirty="0">
                <a:solidFill>
                  <a:schemeClr val="tx1"/>
                </a:solidFill>
              </a:rPr>
              <a:t>Text has a type font attribute</a:t>
            </a:r>
          </a:p>
          <a:p>
            <a:pPr>
              <a:buClr>
                <a:srgbClr val="007FA9"/>
              </a:buClr>
            </a:pPr>
            <a:r>
              <a:rPr lang="en-US" dirty="0">
                <a:solidFill>
                  <a:schemeClr val="tx1"/>
                </a:solidFill>
              </a:rPr>
              <a:t>The </a:t>
            </a:r>
            <a:r>
              <a:rPr lang="en-US" b="1" dirty="0">
                <a:solidFill>
                  <a:schemeClr val="tx1"/>
                </a:solidFill>
              </a:rPr>
              <a:t>command </a:t>
            </a:r>
            <a:r>
              <a:rPr lang="en-US" dirty="0">
                <a:solidFill>
                  <a:schemeClr val="tx1"/>
                </a:solidFill>
              </a:rPr>
              <a:t>attribute of a button can be set to a method that handles a button click</a:t>
            </a:r>
          </a:p>
          <a:p>
            <a:pPr>
              <a:buClr>
                <a:srgbClr val="007FA9"/>
              </a:buClr>
            </a:pPr>
            <a:r>
              <a:rPr lang="en-US" dirty="0">
                <a:solidFill>
                  <a:schemeClr val="tx1"/>
                </a:solidFill>
              </a:rPr>
              <a:t>Mouse and keyboard events can be associated with handler methods for window objects (</a:t>
            </a:r>
            <a:r>
              <a:rPr lang="en-US" b="1" dirty="0">
                <a:solidFill>
                  <a:schemeClr val="tx1"/>
                </a:solidFill>
              </a:rPr>
              <a:t>bind</a:t>
            </a:r>
            <a:r>
              <a:rPr lang="en-US" dirty="0" smtClean="0">
                <a:solidFill>
                  <a:schemeClr val="tx1"/>
                </a:solidFill>
              </a:rPr>
              <a: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a:t>
            </a:r>
            <a:r>
              <a:rPr lang="en-US" sz="2800" b="1" dirty="0" smtClean="0">
                <a:solidFill>
                  <a:srgbClr val="007FA3"/>
                </a:solidFill>
                <a:latin typeface="Arial" panose="020B0604020202020204" pitchFamily="34" charset="0"/>
                <a:cs typeface="Arial" panose="020B0604020202020204" pitchFamily="34" charset="0"/>
              </a:rPr>
              <a:t>G</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U</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I-Based </a:t>
            </a:r>
            <a:r>
              <a:rPr lang="en-US" sz="2800" b="1" dirty="0">
                <a:solidFill>
                  <a:srgbClr val="007FA3"/>
                </a:solidFill>
                <a:latin typeface="Arial" panose="020B0604020202020204" pitchFamily="34" charset="0"/>
                <a:cs typeface="Arial" panose="020B0604020202020204" pitchFamily="34" charset="0"/>
              </a:rPr>
              <a:t>Version (2 of 2)</a:t>
            </a:r>
          </a:p>
        </p:txBody>
      </p:sp>
      <p:sp>
        <p:nvSpPr>
          <p:cNvPr id="3" name="Content Placeholder 2"/>
          <p:cNvSpPr>
            <a:spLocks noGrp="1"/>
          </p:cNvSpPr>
          <p:nvPr>
            <p:ph idx="4294967295"/>
          </p:nvPr>
        </p:nvSpPr>
        <p:spPr>
          <a:xfrm>
            <a:off x="365125" y="1538818"/>
            <a:ext cx="8415338" cy="1702004"/>
          </a:xfrm>
        </p:spPr>
        <p:txBody>
          <a:bodyPr/>
          <a:lstStyle/>
          <a:p>
            <a:pPr>
              <a:buClr>
                <a:srgbClr val="007FA9"/>
              </a:buClr>
            </a:pP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I-based version has the following effects on users:</a:t>
            </a:r>
            <a:endParaRPr lang="en-US" dirty="0">
              <a:solidFill>
                <a:schemeClr val="tx1"/>
              </a:solidFill>
            </a:endParaRPr>
          </a:p>
          <a:p>
            <a:pPr lvl="1">
              <a:buClr>
                <a:srgbClr val="007FA9"/>
              </a:buClr>
            </a:pPr>
            <a:r>
              <a:rPr lang="en-US" dirty="0">
                <a:solidFill>
                  <a:schemeClr val="tx1"/>
                </a:solidFill>
              </a:rPr>
              <a:t>User is </a:t>
            </a:r>
            <a:r>
              <a:rPr lang="en-US" dirty="0" smtClean="0">
                <a:solidFill>
                  <a:schemeClr val="tx1"/>
                </a:solidFill>
              </a:rPr>
              <a:t>not constrained </a:t>
            </a:r>
            <a:r>
              <a:rPr lang="en-US" dirty="0">
                <a:solidFill>
                  <a:schemeClr val="tx1"/>
                </a:solidFill>
              </a:rPr>
              <a:t>to </a:t>
            </a:r>
            <a:r>
              <a:rPr lang="en-US" dirty="0" smtClean="0">
                <a:solidFill>
                  <a:schemeClr val="tx1"/>
                </a:solidFill>
              </a:rPr>
              <a:t>enter inputs in a particular order</a:t>
            </a:r>
            <a:endParaRPr lang="en-US" dirty="0">
              <a:solidFill>
                <a:schemeClr val="tx1"/>
              </a:solidFill>
            </a:endParaRPr>
          </a:p>
          <a:p>
            <a:pPr lvl="2">
              <a:buClr>
                <a:srgbClr val="007FA9"/>
              </a:buClr>
            </a:pPr>
            <a:r>
              <a:rPr lang="en-US" dirty="0" smtClean="0">
                <a:solidFill>
                  <a:schemeClr val="tx1"/>
                </a:solidFill>
              </a:rPr>
              <a:t>Before pressing the Compute button, user can edit any of the data</a:t>
            </a:r>
            <a:endParaRPr lang="en-US" dirty="0">
              <a:solidFill>
                <a:schemeClr val="tx1"/>
              </a:solidFill>
            </a:endParaRPr>
          </a:p>
          <a:p>
            <a:pPr lvl="1">
              <a:buClr>
                <a:srgbClr val="007FA9"/>
              </a:buClr>
            </a:pPr>
            <a:r>
              <a:rPr lang="en-US" dirty="0" smtClean="0">
                <a:solidFill>
                  <a:schemeClr val="tx1"/>
                </a:solidFill>
              </a:rPr>
              <a:t>Running different data sets does not require re-entering all of the data</a:t>
            </a:r>
          </a:p>
          <a:p>
            <a:pPr>
              <a:buClr>
                <a:srgbClr val="007FA9"/>
              </a:buClr>
            </a:pP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seems to be a definite improvement on the terminal-based user interface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6966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Event-Driven Programming</a:t>
            </a:r>
          </a:p>
        </p:txBody>
      </p:sp>
      <p:sp>
        <p:nvSpPr>
          <p:cNvPr id="3" name="Content Placeholder 2"/>
          <p:cNvSpPr>
            <a:spLocks noGrp="1"/>
          </p:cNvSpPr>
          <p:nvPr>
            <p:ph idx="4294967295"/>
          </p:nvPr>
        </p:nvSpPr>
        <p:spPr>
          <a:xfrm>
            <a:off x="365125" y="1538818"/>
            <a:ext cx="8415338" cy="4618187"/>
          </a:xfrm>
        </p:spPr>
        <p:txBody>
          <a:bodyPr/>
          <a:lstStyle/>
          <a:p>
            <a:pPr>
              <a:buClr>
                <a:srgbClr val="007FA9"/>
              </a:buClr>
            </a:pPr>
            <a:r>
              <a:rPr lang="en-US" dirty="0">
                <a:solidFill>
                  <a:schemeClr val="tx1"/>
                </a:solidFill>
              </a:rPr>
              <a:t>User-generated </a:t>
            </a:r>
            <a:r>
              <a:rPr lang="en-US" b="1" dirty="0">
                <a:solidFill>
                  <a:schemeClr val="tx1"/>
                </a:solidFill>
              </a:rPr>
              <a:t>events</a:t>
            </a:r>
            <a:r>
              <a:rPr lang="en-US" dirty="0">
                <a:solidFill>
                  <a:schemeClr val="tx1"/>
                </a:solidFill>
              </a:rPr>
              <a:t> (e.g., mouse clicks) trigger operations in program to respond by pulling in inputs, processing them, and displaying results</a:t>
            </a:r>
          </a:p>
          <a:p>
            <a:pPr lvl="1">
              <a:buClr>
                <a:srgbClr val="007FA9"/>
              </a:buClr>
            </a:pPr>
            <a:r>
              <a:rPr lang="en-US" b="1" dirty="0">
                <a:solidFill>
                  <a:schemeClr val="tx1"/>
                </a:solidFill>
              </a:rPr>
              <a:t>Event-driven</a:t>
            </a:r>
            <a:r>
              <a:rPr lang="en-US" dirty="0">
                <a:solidFill>
                  <a:schemeClr val="tx1"/>
                </a:solidFill>
              </a:rPr>
              <a:t> software</a:t>
            </a:r>
          </a:p>
          <a:p>
            <a:pPr lvl="1">
              <a:buClr>
                <a:srgbClr val="007FA9"/>
              </a:buClr>
            </a:pPr>
            <a:r>
              <a:rPr lang="en-US" b="1" dirty="0">
                <a:solidFill>
                  <a:schemeClr val="tx1"/>
                </a:solidFill>
              </a:rPr>
              <a:t>Event-driven programming</a:t>
            </a:r>
            <a:endParaRPr lang="en-US" dirty="0">
              <a:solidFill>
                <a:schemeClr val="tx1"/>
              </a:solidFill>
            </a:endParaRPr>
          </a:p>
          <a:p>
            <a:pPr>
              <a:buClr>
                <a:srgbClr val="007FA9"/>
              </a:buClr>
            </a:pPr>
            <a:r>
              <a:rPr lang="en-US" dirty="0">
                <a:solidFill>
                  <a:schemeClr val="tx1"/>
                </a:solidFill>
              </a:rPr>
              <a:t>Coding phase:</a:t>
            </a:r>
          </a:p>
          <a:p>
            <a:pPr lvl="1">
              <a:buClr>
                <a:srgbClr val="007FA9"/>
              </a:buClr>
            </a:pPr>
            <a:r>
              <a:rPr lang="en-US" dirty="0">
                <a:solidFill>
                  <a:schemeClr val="tx1"/>
                </a:solidFill>
              </a:rPr>
              <a:t>Define a new class to represent the main window</a:t>
            </a:r>
          </a:p>
          <a:p>
            <a:pPr lvl="1">
              <a:buClr>
                <a:srgbClr val="007FA9"/>
              </a:buClr>
            </a:pPr>
            <a:r>
              <a:rPr lang="en-US" dirty="0">
                <a:solidFill>
                  <a:schemeClr val="tx1"/>
                </a:solidFill>
              </a:rPr>
              <a:t>Instantiate the classes of window objects needed for this application (e.g., labels, command buttons)</a:t>
            </a:r>
          </a:p>
          <a:p>
            <a:pPr lvl="1">
              <a:buClr>
                <a:srgbClr val="007FA9"/>
              </a:buClr>
            </a:pPr>
            <a:r>
              <a:rPr lang="en-US" dirty="0">
                <a:solidFill>
                  <a:schemeClr val="tx1"/>
                </a:solidFill>
              </a:rPr>
              <a:t>Position these components in the window</a:t>
            </a:r>
          </a:p>
          <a:p>
            <a:pPr lvl="1">
              <a:buClr>
                <a:srgbClr val="007FA9"/>
              </a:buClr>
            </a:pPr>
            <a:r>
              <a:rPr lang="en-US" dirty="0">
                <a:solidFill>
                  <a:schemeClr val="tx1"/>
                </a:solidFill>
              </a:rPr>
              <a:t>Instantiate the data model and provide </a:t>
            </a:r>
            <a:r>
              <a:rPr lang="en-US" dirty="0" smtClean="0">
                <a:solidFill>
                  <a:schemeClr val="tx1"/>
                </a:solidFill>
              </a:rPr>
              <a:t>any </a:t>
            </a:r>
            <a:r>
              <a:rPr lang="en-US" dirty="0">
                <a:solidFill>
                  <a:schemeClr val="tx1"/>
                </a:solidFill>
              </a:rPr>
              <a:t>default data in the window objects</a:t>
            </a:r>
          </a:p>
          <a:p>
            <a:pPr lvl="1">
              <a:buClr>
                <a:srgbClr val="007FA9"/>
              </a:buClr>
            </a:pPr>
            <a:r>
              <a:rPr lang="en-US" dirty="0">
                <a:solidFill>
                  <a:schemeClr val="tx1"/>
                </a:solidFill>
              </a:rPr>
              <a:t>Register controller methods with each window object in which a relevant event might occur</a:t>
            </a:r>
          </a:p>
          <a:p>
            <a:pPr lvl="1">
              <a:buClr>
                <a:srgbClr val="007FA9"/>
              </a:buClr>
            </a:pPr>
            <a:r>
              <a:rPr lang="en-US" dirty="0">
                <a:solidFill>
                  <a:schemeClr val="tx1"/>
                </a:solidFill>
              </a:rPr>
              <a:t>Define these controller methods</a:t>
            </a:r>
          </a:p>
          <a:p>
            <a:pPr lvl="1">
              <a:buClr>
                <a:srgbClr val="007FA9"/>
              </a:buClr>
            </a:pPr>
            <a:r>
              <a:rPr lang="en-US" dirty="0">
                <a:solidFill>
                  <a:schemeClr val="tx1"/>
                </a:solidFill>
              </a:rPr>
              <a:t>Define a </a:t>
            </a:r>
            <a:r>
              <a:rPr lang="en-US" b="1" dirty="0">
                <a:solidFill>
                  <a:schemeClr val="tx1"/>
                </a:solidFill>
              </a:rPr>
              <a:t>main </a:t>
            </a:r>
            <a:r>
              <a:rPr lang="en-US" dirty="0">
                <a:solidFill>
                  <a:schemeClr val="tx1"/>
                </a:solidFill>
              </a:rPr>
              <a:t>that launches the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7494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Coding Simple </a:t>
            </a:r>
            <a:r>
              <a:rPr lang="en-US" sz="2800" b="1" dirty="0" smtClean="0">
                <a:solidFill>
                  <a:srgbClr val="007FA3"/>
                </a:solidFill>
                <a:latin typeface="Arial" panose="020B0604020202020204" pitchFamily="34" charset="0"/>
                <a:cs typeface="Arial" panose="020B0604020202020204" pitchFamily="34" charset="0"/>
              </a:rPr>
              <a:t>G</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U</a:t>
            </a:r>
            <a:r>
              <a:rPr lang="en-US" sz="100" b="1" dirty="0" smtClean="0">
                <a:solidFill>
                  <a:srgbClr val="007FA3"/>
                </a:solidFill>
                <a:latin typeface="Arial" panose="020B0604020202020204" pitchFamily="34" charset="0"/>
                <a:cs typeface="Arial" panose="020B0604020202020204" pitchFamily="34" charset="0"/>
              </a:rPr>
              <a:t> </a:t>
            </a:r>
            <a:r>
              <a:rPr lang="en-US" sz="2800" b="1" dirty="0" smtClean="0">
                <a:solidFill>
                  <a:srgbClr val="007FA3"/>
                </a:solidFill>
                <a:latin typeface="Arial" panose="020B0604020202020204" pitchFamily="34" charset="0"/>
                <a:cs typeface="Arial" panose="020B0604020202020204" pitchFamily="34" charset="0"/>
              </a:rPr>
              <a:t>I-Based </a:t>
            </a:r>
            <a:r>
              <a:rPr lang="en-US" sz="2800" b="1" dirty="0">
                <a:solidFill>
                  <a:srgbClr val="007FA3"/>
                </a:solidFill>
                <a:latin typeface="Arial" panose="020B0604020202020204" pitchFamily="34" charset="0"/>
                <a:cs typeface="Arial" panose="020B0604020202020204" pitchFamily="34" charset="0"/>
              </a:rPr>
              <a:t>Programs</a:t>
            </a:r>
          </a:p>
        </p:txBody>
      </p:sp>
      <p:sp>
        <p:nvSpPr>
          <p:cNvPr id="3" name="Content Placeholder 2"/>
          <p:cNvSpPr>
            <a:spLocks noGrp="1"/>
          </p:cNvSpPr>
          <p:nvPr>
            <p:ph idx="4294967295"/>
          </p:nvPr>
        </p:nvSpPr>
        <p:spPr>
          <a:xfrm>
            <a:off x="365125" y="1538818"/>
            <a:ext cx="8415338" cy="1264962"/>
          </a:xfrm>
        </p:spPr>
        <p:txBody>
          <a:bodyPr/>
          <a:lstStyle/>
          <a:p>
            <a:pPr>
              <a:buClr>
                <a:srgbClr val="007FA9"/>
              </a:buClr>
            </a:pPr>
            <a:r>
              <a:rPr lang="en-US" dirty="0">
                <a:solidFill>
                  <a:schemeClr val="tx1"/>
                </a:solidFill>
              </a:rPr>
              <a:t>There are many libraries and toolkits of </a:t>
            </a:r>
            <a:r>
              <a:rPr lang="en-US" dirty="0" smtClean="0">
                <a:solidFill>
                  <a:schemeClr val="tx1"/>
                </a:solidFill>
              </a:rPr>
              <a:t>G</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I </a:t>
            </a:r>
            <a:r>
              <a:rPr lang="en-US" dirty="0">
                <a:solidFill>
                  <a:schemeClr val="tx1"/>
                </a:solidFill>
              </a:rPr>
              <a:t>components available to the Python programmer</a:t>
            </a:r>
          </a:p>
          <a:p>
            <a:pPr lvl="1">
              <a:buClr>
                <a:srgbClr val="007FA9"/>
              </a:buClr>
            </a:pPr>
            <a:r>
              <a:rPr lang="en-US" b="1" dirty="0">
                <a:solidFill>
                  <a:schemeClr val="tx1"/>
                </a:solidFill>
              </a:rPr>
              <a:t>t</a:t>
            </a:r>
            <a:r>
              <a:rPr lang="en-US" b="1" dirty="0" smtClean="0">
                <a:solidFill>
                  <a:schemeClr val="tx1"/>
                </a:solidFill>
              </a:rPr>
              <a:t>k</a:t>
            </a:r>
            <a:r>
              <a:rPr lang="en-US" sz="100" b="1" dirty="0" smtClean="0">
                <a:solidFill>
                  <a:schemeClr val="tx1"/>
                </a:solidFill>
              </a:rPr>
              <a:t> </a:t>
            </a:r>
            <a:r>
              <a:rPr lang="en-US" b="1" dirty="0" smtClean="0">
                <a:solidFill>
                  <a:schemeClr val="tx1"/>
                </a:solidFill>
              </a:rPr>
              <a:t>inter </a:t>
            </a:r>
            <a:r>
              <a:rPr lang="en-US" dirty="0">
                <a:solidFill>
                  <a:schemeClr val="tx1"/>
                </a:solidFill>
              </a:rPr>
              <a:t>includes classes for windows and numerous types of window objects</a:t>
            </a:r>
          </a:p>
          <a:p>
            <a:pPr lvl="1">
              <a:buClr>
                <a:srgbClr val="007FA9"/>
              </a:buClr>
            </a:pPr>
            <a:r>
              <a:rPr lang="en-US" b="1" dirty="0">
                <a:solidFill>
                  <a:schemeClr val="tx1"/>
                </a:solidFill>
              </a:rPr>
              <a:t>b</a:t>
            </a:r>
            <a:r>
              <a:rPr lang="en-US" b="1" dirty="0" smtClean="0">
                <a:solidFill>
                  <a:schemeClr val="tx1"/>
                </a:solidFill>
              </a:rPr>
              <a:t>reezy</a:t>
            </a:r>
            <a:r>
              <a:rPr lang="en-US" sz="100" b="1" dirty="0" smtClean="0">
                <a:solidFill>
                  <a:schemeClr val="tx1"/>
                </a:solidFill>
              </a:rPr>
              <a:t> </a:t>
            </a:r>
            <a:r>
              <a:rPr lang="en-US" b="1" dirty="0" smtClean="0">
                <a:solidFill>
                  <a:schemeClr val="tx1"/>
                </a:solidFill>
              </a:rPr>
              <a:t>python</a:t>
            </a:r>
            <a:r>
              <a:rPr lang="en-US" sz="100" b="1" dirty="0" smtClean="0">
                <a:solidFill>
                  <a:schemeClr val="tx1"/>
                </a:solidFill>
              </a:rPr>
              <a:t> </a:t>
            </a:r>
            <a:r>
              <a:rPr lang="en-US" b="1" dirty="0" smtClean="0">
                <a:solidFill>
                  <a:schemeClr val="tx1"/>
                </a:solidFill>
              </a:rPr>
              <a:t>gui </a:t>
            </a:r>
            <a:r>
              <a:rPr lang="en-US" dirty="0" smtClean="0">
                <a:solidFill>
                  <a:schemeClr val="tx1"/>
                </a:solidFill>
              </a:rPr>
              <a:t>a custom</a:t>
            </a:r>
            <a:r>
              <a:rPr lang="en-US" b="1" dirty="0" smtClean="0">
                <a:solidFill>
                  <a:schemeClr val="tx1"/>
                </a:solidFill>
              </a:rPr>
              <a:t>, </a:t>
            </a:r>
            <a:r>
              <a:rPr lang="en-US" dirty="0" smtClean="0">
                <a:solidFill>
                  <a:schemeClr val="tx1"/>
                </a:solidFill>
              </a:rPr>
              <a:t>open-source module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538632225"/>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27391</TotalTime>
  <Words>5699</Words>
  <Application>Microsoft Office PowerPoint</Application>
  <PresentationFormat>On-screen Show (4:3)</PresentationFormat>
  <Paragraphs>621</Paragraphs>
  <Slides>60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ＭＳ Ｐゴシック</vt:lpstr>
      <vt:lpstr>Arial</vt:lpstr>
      <vt:lpstr>Calibri</vt:lpstr>
      <vt:lpstr>Calibri Light</vt:lpstr>
      <vt:lpstr>Courier New</vt:lpstr>
      <vt:lpstr>Office Theme</vt:lpstr>
      <vt:lpstr>Fundamentals of Python: First Programs  Second Edition</vt:lpstr>
      <vt:lpstr>Objectives</vt:lpstr>
      <vt:lpstr>Introduction</vt:lpstr>
      <vt:lpstr>The Behavior of Terminal-Based Programs and G U I-Based Programs</vt:lpstr>
      <vt:lpstr>Terminal-Based Version</vt:lpstr>
      <vt:lpstr>The G U I-Based Version (1 of 2)</vt:lpstr>
      <vt:lpstr>The G U I-Based Version (2 of 2)</vt:lpstr>
      <vt:lpstr>Event-Driven Programming</vt:lpstr>
      <vt:lpstr>Coding Simple G U I-Based Programs</vt:lpstr>
      <vt:lpstr>A Simple “Hello World” Program</vt:lpstr>
      <vt:lpstr>A Template for All G U I Programs</vt:lpstr>
      <vt:lpstr>The Syntax of Class and Method Definitions</vt:lpstr>
      <vt:lpstr>Subclassing and Inheritance as Abstraction Mechanisms</vt:lpstr>
      <vt:lpstr>Windows and Window Components</vt:lpstr>
      <vt:lpstr>Windows and Their Attributes (1 of 2)</vt:lpstr>
      <vt:lpstr>Windows and Their Attributes (2 of 2)</vt:lpstr>
      <vt:lpstr>Window Layout (1 of 4)</vt:lpstr>
      <vt:lpstr>Window Layout (2 of 4)</vt:lpstr>
      <vt:lpstr>Window Layout (3 of 4)</vt:lpstr>
      <vt:lpstr>Window Layout (4 of 4)</vt:lpstr>
      <vt:lpstr>Types of Window Components and Their Attributes</vt:lpstr>
      <vt:lpstr>Displaying Images (1 of 3)</vt:lpstr>
      <vt:lpstr>Displaying Images (2 of 3)</vt:lpstr>
      <vt:lpstr>Displaying Images (3 of 3)</vt:lpstr>
      <vt:lpstr>Command Buttons and Responding to Events (1 of 2)</vt:lpstr>
      <vt:lpstr>Command Buttons and Responding to Events (2 of 2)</vt:lpstr>
      <vt:lpstr>Input and Output with Entry Fields</vt:lpstr>
      <vt:lpstr>Text Fields (1 of 3)</vt:lpstr>
      <vt:lpstr>Text Fields (2 of 3)</vt:lpstr>
      <vt:lpstr>Text Fields (3 of 3)</vt:lpstr>
      <vt:lpstr>Integer and Float Fields for Numeric Data (1 of 4)</vt:lpstr>
      <vt:lpstr>Integer and Float Fields for Numeric Data (2 of 4)</vt:lpstr>
      <vt:lpstr>Integer and Float Fields for Numeric Data (3 of 4)</vt:lpstr>
      <vt:lpstr>Integer and Float Fields for Numeric Data (4 of 4)</vt:lpstr>
      <vt:lpstr>Using Pop-Up Message Boxes (1 of 2)</vt:lpstr>
      <vt:lpstr>Using Pop-Up Message Boxes (2 of 2)</vt:lpstr>
      <vt:lpstr>Defining and Using Instance Variables (1 of 4)</vt:lpstr>
      <vt:lpstr>Defining and Using Instance Variables (2 of 4)</vt:lpstr>
      <vt:lpstr>Defining and Using Instance Variables (3 of 4)</vt:lpstr>
      <vt:lpstr>Defining and Using Instance Variables (4 of 4)</vt:lpstr>
      <vt:lpstr>Other Useful G U I Resources</vt:lpstr>
      <vt:lpstr>Using Nested Frames to Organize Components (1 of 2)</vt:lpstr>
      <vt:lpstr>Using Nested Frames to Organize Components (2 of 2)</vt:lpstr>
      <vt:lpstr>Multi-Line Text Areas (1 of 4)</vt:lpstr>
      <vt:lpstr>Multi-Line Text Areas (2 of 4)</vt:lpstr>
      <vt:lpstr>Multi-Line Text Areas (3 of 4)</vt:lpstr>
      <vt:lpstr>Multi-Line Text Areas (4 of 4)</vt:lpstr>
      <vt:lpstr>File Dialogs (1 of 2)</vt:lpstr>
      <vt:lpstr>File Dialogs (2 of 2)</vt:lpstr>
      <vt:lpstr>Obtaining Input with Prompter Boxes (1 of 2)</vt:lpstr>
      <vt:lpstr>Obtaining Input with Prompter Boxes (2 of 2)</vt:lpstr>
      <vt:lpstr>Check Buttons</vt:lpstr>
      <vt:lpstr>Radio Buttons (1 of 2)</vt:lpstr>
      <vt:lpstr>Radio Buttons (2 of 2)</vt:lpstr>
      <vt:lpstr>Keyboard Events</vt:lpstr>
      <vt:lpstr>Working with Colors (1 of 2)</vt:lpstr>
      <vt:lpstr>Working with Colors (2 of 2)</vt:lpstr>
      <vt:lpstr>Using a Color Chooser</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R2, Sathish</cp:lastModifiedBy>
  <cp:revision>1040</cp:revision>
  <cp:lastPrinted>2010-11-12T17:54:40Z</cp:lastPrinted>
  <dcterms:created xsi:type="dcterms:W3CDTF">2007-02-15T20:50:52Z</dcterms:created>
  <dcterms:modified xsi:type="dcterms:W3CDTF">2017-10-10T10:13:06Z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