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09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57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53" r:id="rId47"/>
    <p:sldId id="354" r:id="rId48"/>
    <p:sldId id="355" r:id="rId49"/>
    <p:sldId id="356" r:id="rId50"/>
    <p:sldId id="307" r:id="rId51"/>
    <p:sldId id="310" r:id="rId52"/>
  </p:sldIdLst>
  <p:sldSz cx="9144000" cy="6858000" type="screen4x3"/>
  <p:notesSz cx="9372600" cy="7086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nette Stillwell" initials="NBS" lastIdx="5" clrIdx="0"/>
  <p:cmAuthor id="1" name="Gerald Titchener" initials="GT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9"/>
    <a:srgbClr val="1B70A5"/>
    <a:srgbClr val="FFFFFF"/>
    <a:srgbClr val="96CDEE"/>
    <a:srgbClr val="0F3F5D"/>
    <a:srgbClr val="01773A"/>
    <a:srgbClr val="156B13"/>
    <a:srgbClr val="008000"/>
    <a:srgbClr val="F2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443" autoAdjust="0"/>
  </p:normalViewPr>
  <p:slideViewPr>
    <p:cSldViewPr>
      <p:cViewPr varScale="1">
        <p:scale>
          <a:sx n="59" d="100"/>
          <a:sy n="59" d="100"/>
        </p:scale>
        <p:origin x="90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59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4EE4060F-EC6E-45B5-96F1-A60F0585115B}" type="datetimeFigureOut">
              <a:rPr lang="en-US" smtClean="0"/>
              <a:pPr/>
              <a:t>8/31/2020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A987596C-5E44-4393-BE44-DB7D499825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06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08971" y="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pPr>
              <a:defRPr/>
            </a:pPr>
            <a:fld id="{46950642-C6F2-4E46-90C1-0B12B643B3D7}" type="datetimeFigureOut">
              <a:rPr lang="en-US"/>
              <a:pPr>
                <a:defRPr/>
              </a:pPr>
              <a:t>8/31/2020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14650" y="531813"/>
            <a:ext cx="3543300" cy="2657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7260" y="3366135"/>
            <a:ext cx="7498080" cy="3188970"/>
          </a:xfrm>
          <a:prstGeom prst="rect">
            <a:avLst/>
          </a:prstGeom>
        </p:spPr>
        <p:txBody>
          <a:bodyPr vert="horz" lIns="94046" tIns="47023" rIns="94046" bIns="4702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08971" y="6731040"/>
            <a:ext cx="4061460" cy="35433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pPr>
              <a:defRPr/>
            </a:pPr>
            <a:fld id="{CAA8545F-A231-4F50-B1F1-95F56EBB64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405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26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10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620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A8545F-A231-4F50-B1F1-95F56EBB643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17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8.jp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98500" y="2712698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98500" y="3352800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204120" y="6363869"/>
            <a:ext cx="6201666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9" name="Picture 18" descr="Title_Slid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20" name="Rectangle 19"/>
          <p:cNvSpPr/>
          <p:nvPr userDrawn="1"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4"/>
          <p:cNvSpPr/>
          <p:nvPr userDrawn="1"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udi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24" name="Picture 23" descr="Swirl_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25" name="Picture 24" descr="Swirl_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869" y="448408"/>
            <a:ext cx="5719687" cy="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9" name="Picture 18" descr="Audi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20" name="Picture 19" descr="Swirl_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21" name="Picture 20" descr="Swirl_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26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3235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7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438400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3426884"/>
            <a:ext cx="8415338" cy="747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3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1"/>
          </p:nvPr>
        </p:nvSpPr>
        <p:spPr>
          <a:xfrm>
            <a:off x="381000" y="20722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2"/>
          </p:nvPr>
        </p:nvSpPr>
        <p:spPr>
          <a:xfrm>
            <a:off x="381000" y="26056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3"/>
          </p:nvPr>
        </p:nvSpPr>
        <p:spPr>
          <a:xfrm>
            <a:off x="381000" y="32152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4"/>
          </p:nvPr>
        </p:nvSpPr>
        <p:spPr>
          <a:xfrm>
            <a:off x="423862" y="3886200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sp>
        <p:nvSpPr>
          <p:cNvPr id="20" name="Content Placeholder 2"/>
          <p:cNvSpPr>
            <a:spLocks noGrp="1"/>
          </p:cNvSpPr>
          <p:nvPr>
            <p:ph idx="15"/>
          </p:nvPr>
        </p:nvSpPr>
        <p:spPr>
          <a:xfrm>
            <a:off x="381000" y="4510618"/>
            <a:ext cx="8415338" cy="366182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5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3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36" y="6248400"/>
            <a:ext cx="6516222" cy="95969"/>
          </a:xfrm>
          <a:prstGeom prst="rect">
            <a:avLst/>
          </a:prstGeom>
        </p:spPr>
      </p:pic>
      <p:sp>
        <p:nvSpPr>
          <p:cNvPr id="11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397488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19900" y="6242083"/>
            <a:ext cx="1397115" cy="42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5126" y="6611007"/>
            <a:ext cx="8014247" cy="2119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9" r:id="rId4"/>
    <p:sldLayoutId id="2147483757" r:id="rId5"/>
    <p:sldLayoutId id="2147483758" r:id="rId6"/>
    <p:sldLayoutId id="2147483755" r:id="rId7"/>
    <p:sldLayoutId id="2147483756" r:id="rId8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2357216"/>
            <a:ext cx="7747000" cy="732508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Fundamentals of Python: First Programs </a:t>
            </a:r>
            <a:b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Edition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8500" y="3352800"/>
            <a:ext cx="7747000" cy="797141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9</a:t>
            </a:r>
          </a:p>
          <a:p>
            <a:pPr marL="0" indent="0" algn="ctr">
              <a:buNone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with Classes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67216" y="6284825"/>
            <a:ext cx="5562600" cy="366183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69975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_init_ Method and 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623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classes include the </a:t>
            </a:r>
            <a:r>
              <a:rPr lang="en-US" b="1" dirty="0">
                <a:solidFill>
                  <a:schemeClr val="tx1"/>
                </a:solidFill>
              </a:rPr>
              <a:t>__init__</a:t>
            </a:r>
            <a:r>
              <a:rPr lang="en-US" dirty="0">
                <a:solidFill>
                  <a:schemeClr val="tx1"/>
                </a:solidFill>
              </a:rPr>
              <a:t>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55362" y="1896454"/>
            <a:ext cx="8415338" cy="157889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name, number):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“““All scores are initially 0.”””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self.name = 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self.scores = []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for count in range(number):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self.scores.append(0)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4754" y="3614870"/>
            <a:ext cx="8415338" cy="2175980"/>
          </a:xfrm>
        </p:spPr>
        <p:txBody>
          <a:bodyPr/>
          <a:lstStyle/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Class’s </a:t>
            </a:r>
            <a:r>
              <a:rPr lang="en-US" b="1" dirty="0">
                <a:solidFill>
                  <a:schemeClr val="tx1"/>
                </a:solidFill>
              </a:rPr>
              <a:t>constructor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Runs automatically when user instantiates the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</a:rPr>
              <a:t>s = Student(“Juan”, 5)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Instance variables</a:t>
            </a:r>
            <a:r>
              <a:rPr lang="en-US" dirty="0">
                <a:solidFill>
                  <a:schemeClr val="tx1"/>
                </a:solidFill>
              </a:rPr>
              <a:t> represent object attributes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 as storage for object state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Scope is the entire class definition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1493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_str_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Classes usually include an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Builds and returns a string representation of an object’s state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243984"/>
            <a:ext cx="8415338" cy="1056058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string representation of the student.”””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"Name: " + self.name + “\nScores: ” +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   “ ”.join(map(str, self.scores))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908" y="3566587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</a:t>
            </a:r>
            <a:r>
              <a:rPr lang="en-US" b="1" dirty="0">
                <a:solidFill>
                  <a:schemeClr val="tx1"/>
                </a:solidFill>
              </a:rPr>
              <a:t>str </a:t>
            </a:r>
            <a:r>
              <a:rPr lang="en-US" dirty="0">
                <a:solidFill>
                  <a:schemeClr val="tx1"/>
                </a:solidFill>
              </a:rPr>
              <a:t>function is called with an object, that object’s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 is automatically invoked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Perhaps the most important use of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is in debugging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72371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Accessors and Mutators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Methods that allow a user to observe but not change the state of an object are called </a:t>
            </a:r>
            <a:r>
              <a:rPr lang="en-US" b="1" dirty="0">
                <a:solidFill>
                  <a:schemeClr val="tx1"/>
                </a:solidFill>
              </a:rPr>
              <a:t>accessors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Methods that allow a user to modify an object’s state are called </a:t>
            </a:r>
            <a:r>
              <a:rPr lang="en-US" b="1" dirty="0">
                <a:solidFill>
                  <a:schemeClr val="tx1"/>
                </a:solidFill>
              </a:rPr>
              <a:t>mutators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649908"/>
            <a:ext cx="8415338" cy="94679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setScore(self, i, score):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“““Resets the i</a:t>
            </a:r>
            <a:r>
              <a:rPr lang="en-US" sz="100" b="1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th score, counting from 1.”””</a:t>
            </a:r>
          </a:p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self.scores[i − 1] = scor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3876940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Tip: if there’s no need to modify an attribute (e.g., a student’s name), do not include a method to do that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327461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Lifetime of Objects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lifetime of an object’s instance variables is the lifetime of that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object becomes a candidate for the graveyard when it can no longer be referenced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72454" y="2667000"/>
            <a:ext cx="8415338" cy="3277820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Student(“Sam”, 10)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 = [s]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[&lt;__main__.Student instance at 0xllba2b0&gt;]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&lt;__main__.Student instance at 0xllba2b0&gt;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cscilll.pop()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&lt;__main__.Student instance at 0xllba2b0&gt;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cscilll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[]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23929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Lifetime of Objects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From previous code, the student object still exists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But the Python virtual machine will eventually recycle its storage during a process called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garbage collection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370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Rules of Thumb for Defining 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5548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Before writing a line of code, think about the behavior and attributes of the objects of new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Choose an appropriate class name and develop a short list of the methods available to users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Write a short script that appears to use the new class in an appropriate way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Choose appropriate data structures for attributes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Fill in class template with </a:t>
            </a:r>
            <a:r>
              <a:rPr lang="en-US" b="1" dirty="0">
                <a:solidFill>
                  <a:schemeClr val="tx1"/>
                </a:solidFill>
              </a:rPr>
              <a:t>__init__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__str__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Complete and test remaining methods incrementally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Document your code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5254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Data-Modeling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you have seen, objects and classes are useful for modeling objects in the real world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this section, we explore several other examples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89502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Rational number </a:t>
            </a:r>
            <a:r>
              <a:rPr lang="en-US" dirty="0">
                <a:solidFill>
                  <a:schemeClr val="tx1"/>
                </a:solidFill>
              </a:rPr>
              <a:t>consists of two integer parts, a numerator and a denominator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Examples: 1/2, 2/3, etc.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has no built-in type for rational numbers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will build a new class named </a:t>
            </a:r>
            <a:r>
              <a:rPr lang="en-US" b="1" dirty="0">
                <a:solidFill>
                  <a:schemeClr val="tx1"/>
                </a:solidFill>
              </a:rPr>
              <a:t>Rational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3014530"/>
            <a:ext cx="8415338" cy="263495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= Rational(1, 2)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oneSixth = Rational(1, 6)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print(oneHalf)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1/2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print(oneHalf + oneSixth)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2/3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== oneSixth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oneHalf &gt; oneSixth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0261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(1 of 3)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556912"/>
              </p:ext>
            </p:extLst>
          </p:nvPr>
        </p:nvGraphicFramePr>
        <p:xfrm>
          <a:off x="1524000" y="13970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_add_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_sub_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_mul_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_div_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_mod_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4724400"/>
            <a:ext cx="8415338" cy="63248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 on which the method is called corresponds to the left operand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example, the code </a:t>
            </a:r>
            <a:r>
              <a:rPr lang="en-US" b="1" dirty="0">
                <a:solidFill>
                  <a:schemeClr val="tx1"/>
                </a:solidFill>
              </a:rPr>
              <a:t>x + y </a:t>
            </a:r>
            <a:r>
              <a:rPr lang="en-US" dirty="0">
                <a:solidFill>
                  <a:schemeClr val="tx1"/>
                </a:solidFill>
              </a:rPr>
              <a:t>is actually shorthand for the code </a:t>
            </a:r>
            <a:r>
              <a:rPr lang="en-US" b="1" dirty="0">
                <a:solidFill>
                  <a:schemeClr val="tx1"/>
                </a:solidFill>
              </a:rPr>
              <a:t>x.__add__(y)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04916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3062" y="1134454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overload an arithmetic operator, you define a new method using the appropriate method name 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each method applies a rule of rational number arithmetic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505423"/>
              </p:ext>
            </p:extLst>
          </p:nvPr>
        </p:nvGraphicFramePr>
        <p:xfrm>
          <a:off x="1219200" y="2617371"/>
          <a:ext cx="6134101" cy="3039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0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33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 of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12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Addition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+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d1) / 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70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Subtraction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−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(n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/ 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54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Multiplication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*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400" baseline="-250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772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Division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= 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d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pt-BR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pt-BR" sz="1400" b="0" i="0" u="none" strike="noStrike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1400" baseline="-25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76442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(1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8007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9.1</a:t>
            </a:r>
            <a:r>
              <a:rPr lang="en-US" dirty="0">
                <a:solidFill>
                  <a:schemeClr val="tx1"/>
                </a:solidFill>
              </a:rPr>
              <a:t> Determine the attributes and behavior of a class of objects required by a program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9.2</a:t>
            </a:r>
            <a:r>
              <a:rPr lang="en-US" dirty="0">
                <a:solidFill>
                  <a:schemeClr val="tx1"/>
                </a:solidFill>
              </a:rPr>
              <a:t> List the methods, including their parameters and return types, that realize the behavior of a class of objects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9.3</a:t>
            </a:r>
            <a:r>
              <a:rPr lang="en-US" dirty="0">
                <a:solidFill>
                  <a:schemeClr val="tx1"/>
                </a:solidFill>
              </a:rPr>
              <a:t> Choose the appropriate data structures to represent the attributes of a class of objects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9.4</a:t>
            </a:r>
            <a:r>
              <a:rPr lang="en-US" dirty="0">
                <a:solidFill>
                  <a:schemeClr val="tx1"/>
                </a:solidFill>
              </a:rPr>
              <a:t> Define a constructor, instance variables, and methods for a class of objects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85841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Rational Number Arithmetic and Operator Overloading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105192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__add__(self, other):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sum of the numbers.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self is the left operand and other is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the right operand.”””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newNumer = self.numer * other.denom +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 other.numer * self.denom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newDenom = self.denom * other.denom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Rational(newNumer, newDenom)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3810000"/>
            <a:ext cx="8415338" cy="895630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Operator overloading </a:t>
            </a:r>
            <a:r>
              <a:rPr lang="en-US" dirty="0">
                <a:solidFill>
                  <a:schemeClr val="tx1"/>
                </a:solidFill>
              </a:rPr>
              <a:t>is another example of an abstraction mechanism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can use operators with single, standard meanings even though the underlying operations vary from data type to data type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97065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Methods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30262"/>
              </p:ext>
            </p:extLst>
          </p:nvPr>
        </p:nvGraphicFramePr>
        <p:xfrm>
          <a:off x="1447800" y="22860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_eq_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Not equals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_ne_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Less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_lt_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Less than or 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_le_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Greater than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_gt_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Greater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</a:rPr>
                        <a:t> than or equal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_ge_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7121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Equality and the _eq_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Not all objects are comparable using &lt; or &gt;, but any two objects can be compared for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==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</a:rPr>
              <a:t>!=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973305"/>
            <a:ext cx="8415338" cy="3190489"/>
          </a:xfrm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twoThirds &lt; “hi there” </a:t>
            </a:r>
            <a:r>
              <a:rPr lang="en-US" dirty="0">
                <a:solidFill>
                  <a:schemeClr val="tx1"/>
                </a:solidFill>
              </a:rPr>
              <a:t>should generate an error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tx1"/>
                </a:solidFill>
              </a:rPr>
              <a:t>twoThirds != “hi there” </a:t>
            </a:r>
            <a:r>
              <a:rPr lang="en-US" dirty="0">
                <a:solidFill>
                  <a:schemeClr val="tx1"/>
                </a:solidFill>
              </a:rPr>
              <a:t>should return </a:t>
            </a:r>
            <a:r>
              <a:rPr lang="en-US" b="1" dirty="0">
                <a:solidFill>
                  <a:schemeClr val="tx1"/>
                </a:solidFill>
              </a:rPr>
              <a:t>True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__eq__(self, other):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“““Tests self and other for equality.”””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if self is other: # Object identity?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	  return 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elif type(self) != type(other): # Types match?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return False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return self.numer == other.numer and \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	  self.denom == other.denom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5346431"/>
            <a:ext cx="8415338" cy="58862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Include </a:t>
            </a:r>
            <a:r>
              <a:rPr lang="en-US" b="1" dirty="0">
                <a:solidFill>
                  <a:schemeClr val="tx1"/>
                </a:solidFill>
              </a:rPr>
              <a:t>__eq__ </a:t>
            </a:r>
            <a:r>
              <a:rPr lang="en-US" dirty="0">
                <a:solidFill>
                  <a:schemeClr val="tx1"/>
                </a:solidFill>
              </a:rPr>
              <a:t>in any class where a comparison for equality uses a criterion other than object identity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3045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(1 of 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26105"/>
              </p:ext>
            </p:extLst>
          </p:nvPr>
        </p:nvGraphicFramePr>
        <p:xfrm>
          <a:off x="1447800" y="1524000"/>
          <a:ext cx="6324601" cy="392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8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5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SavingsAccount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 = SavingsAccount(name, pin,</a:t>
                      </a:r>
                    </a:p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balance = 0.0)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account with the given name, PIN, and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a.deposit(amount)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Deposits the given amount to the account’s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a.withdraw(amount)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Withdraws the given amount from the account’s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a.getBalance()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balance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a.getName()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a.getPin()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account’s PIN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a.computeInterest()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Computes the account’s interest and deposits it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a.__str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__()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str(a). Returns the string representation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account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9780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31612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SavingsAccount: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676400"/>
            <a:ext cx="8415338" cy="444737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“““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File: savingsaccount.py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This module defines the SavingsAccount class.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class SavingsAccount(object):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“““This class represents a savings account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with the owner’s name, PIN, and balance.”””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RATE = 0.02 # Single rate for all accounts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name, pin, balance = 0.0):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self.name = 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self.pin = pin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self.balance = balance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“““Returns the string rep.”””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= ‘Name: ’ + self.name + ‘\n’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+= ‘PIN: ’ + self.pin + ‘\n’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result += ‘Balance: ’ + str(self.balance)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result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744040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(3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295400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SavingsAccount (continued):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690197"/>
            <a:ext cx="8415338" cy="3745641"/>
          </a:xfrm>
        </p:spPr>
        <p:txBody>
          <a:bodyPr/>
          <a:lstStyle/>
          <a:p>
            <a:pPr marL="228600" lvl="1" indent="0"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getBalance(self):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current balance.”””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self.balance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getName(self):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“““Returns the current name.”””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self.name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getPin(self):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“““Returns the current pin.”””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self.pin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deposit(self, amount):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“““Deposits the given amount and returns None.”””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self.balance += amount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90013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Savings Accounts and Class Variables (4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19174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for SavingsAccount (continued):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811708"/>
            <a:ext cx="8415338" cy="397955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withdraw(self, amount):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“““Withdraws the given amount.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Returns None if successful, or an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error message if unsuccessful.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amount &lt;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“Amount must be &gt;= 0”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elif self.balance &lt; amount: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“Insufficient funds”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self.balance -= amount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return None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computeInterest(self):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“““Computes, deposits, and returns the interest.”””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interest = self.balance * SavingsAccount.RATE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self.deposit(interest)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return interest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134658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94723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bank import Bank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savingsaccount import SavingsAccount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bank = Bank()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bank.add(SavingsAccount(“Wilma”, “1001”, 4000.00))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bank.add(SavingsAccount(“Fred”, “1002”, 1000.00))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print(bank)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Fred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1000.00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bank.get(“Wilma”, “1000”)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78060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(2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47353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bank.get(“Wilma”, “1001”)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 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account.deposit(25.00)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4025.00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print(bank)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Fred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1000.00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Name: Wilma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4025.00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938159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IN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Putting the Accounts into a Bank (3 of 3)</a:t>
            </a:r>
            <a:endParaRPr lang="en-US" sz="2800" b="1" dirty="0">
              <a:solidFill>
                <a:srgbClr val="007FA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132085"/>
              </p:ext>
            </p:extLst>
          </p:nvPr>
        </p:nvGraphicFramePr>
        <p:xfrm>
          <a:off x="1605177" y="1371600"/>
          <a:ext cx="6096000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Bank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 = Bank()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bank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b.add(account)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Adds the given account to the bank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b.remove(name, pin)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Removes the account with the given name and pin from the bank and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account. If the account is not in the bank, returns None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b.get(name, pin)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account associated with the name and pin if it’s in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bank. Otherwise, returns None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b.computelnterest()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Computes the interest on each account, deposits it in that account,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returns the total interest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b.__str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__()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str(b). Returns a string representation of the bank (all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accounts)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4059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/>
          <a:lstStyle/>
          <a:p>
            <a:r>
              <a:rPr lang="en-US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(2 of 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2641600" y="2942670"/>
            <a:ext cx="6172200" cy="26622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9.5</a:t>
            </a:r>
            <a:r>
              <a:rPr lang="en-US" dirty="0">
                <a:solidFill>
                  <a:schemeClr val="tx1"/>
                </a:solidFill>
              </a:rPr>
              <a:t> Recognize the need for a class variable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9.6</a:t>
            </a:r>
            <a:r>
              <a:rPr lang="en-US" dirty="0">
                <a:solidFill>
                  <a:schemeClr val="tx1"/>
                </a:solidFill>
              </a:rPr>
              <a:t> Define a method that returns the string representation of an object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9.7</a:t>
            </a:r>
            <a:r>
              <a:rPr lang="en-US" dirty="0">
                <a:solidFill>
                  <a:schemeClr val="tx1"/>
                </a:solidFill>
              </a:rPr>
              <a:t> Define methods for object equality and comparisons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9.8</a:t>
            </a:r>
            <a:r>
              <a:rPr lang="en-US" dirty="0">
                <a:solidFill>
                  <a:schemeClr val="tx1"/>
                </a:solidFill>
              </a:rPr>
              <a:t> Exploit inheritance and polymorphism when developing classes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FA9"/>
                </a:solidFill>
              </a:rPr>
              <a:t>9.9</a:t>
            </a:r>
            <a:r>
              <a:rPr lang="en-US" dirty="0">
                <a:solidFill>
                  <a:schemeClr val="tx1"/>
                </a:solidFill>
              </a:rPr>
              <a:t> Transfer objects to and from files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384865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661521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pickle for Permanent Storage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92486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pickle</a:t>
            </a:r>
            <a:r>
              <a:rPr lang="en-US" dirty="0">
                <a:solidFill>
                  <a:schemeClr val="tx1"/>
                </a:solidFill>
              </a:rPr>
              <a:t> allows programmer to save and load objects using a process called </a:t>
            </a:r>
            <a:r>
              <a:rPr lang="en-US" b="1" dirty="0">
                <a:solidFill>
                  <a:schemeClr val="tx1"/>
                </a:solidFill>
              </a:rPr>
              <a:t>pickling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takes care of all of the conversion details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2513886"/>
            <a:ext cx="8415338" cy="3424399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import pickle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def save(self, fileName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“““Saves pickled accounts to a file. The parameter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allows the user to change filenames.”””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if fileName !=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self.fileName = fileName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elif self.fileName ==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return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fileObj = open(self. fileName, “wb”)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for account in self.accounts.values():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   pickle.dump(account, fileObj)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   fileObj.close()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71278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of Objects and the try-except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341596"/>
            <a:ext cx="8415338" cy="467820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try: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&lt;statements&gt;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except &lt;exception type&gt;: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&lt;statements&gt;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def __init__(self, fileName = None):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“““Creates a new dictionary to hold the accounts.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a filename is provided, loads the accounts from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a file of pickled accounts.”””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self.accounts = {}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self.fileName = fileName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if fileName != None: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fileObj = open(fileName, “rb”)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       while True: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try: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 account = pickle.load(fileObj)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 self.add(account)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except EOFError: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 	    fileObj.close()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	    break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96041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(1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13181"/>
            <a:ext cx="8415338" cy="29623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 of the </a:t>
            </a:r>
            <a:r>
              <a:rPr lang="en-US" b="1" dirty="0">
                <a:solidFill>
                  <a:schemeClr val="tx1"/>
                </a:solidFill>
              </a:rPr>
              <a:t>Card </a:t>
            </a:r>
            <a:r>
              <a:rPr lang="en-US" dirty="0">
                <a:solidFill>
                  <a:schemeClr val="tx1"/>
                </a:solidFill>
              </a:rPr>
              <a:t>class: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55362" y="1888622"/>
            <a:ext cx="8415338" cy="210865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threeOfSpades = Card(3, "Spades")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jackOfSpades = Card(11, "Spades")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print(jackOfSpades)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Jack of Spades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threeOfSpades.rank &lt; jackOfSpades.rank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True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print(jackOfSpades.rank, jackOfSpades.suit)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11 Spades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63908" y="4251673"/>
            <a:ext cx="8415338" cy="1031051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Because the attributes are only accessed and never modified, we do not include any methods other than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for string representation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card is little more than a container of two data values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5291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(2 of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250826"/>
            <a:ext cx="8415338" cy="4912114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class Card(object):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“““A card object with a suit and rank.”””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RANKS = (1, 2, 3, 4, 5, 6, 7, 8, 9, 10, 11, 12, 13)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SUITS = (“Spades”, “Diamonds”, “Hearts”, “Clubs”)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def __init__(self, rank, suit):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“““Creates a card with the given rank and suit.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 self.rank = 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 self.suit = suit</a:t>
            </a:r>
          </a:p>
          <a:p>
            <a:pPr marL="228600" lvl="1" indent="0"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def __str__(self) 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“““Returns the string representation of a card. ”””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if self.rank == 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“Ace”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elif self.rank == 11: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“Jack”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elif self.rank == 12: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“Queen”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elif self.rank == 13: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“King”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else: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	rank = self.rank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tx1"/>
                </a:solidFill>
              </a:rPr>
              <a:t>        return str(rank) + “of ” + self.suit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153617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(3 of 4)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32343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Unlike an individual card, a deck has significant behavior that can be specified in an interface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can shuffle the deck, deal a card, and determine the number of cards left in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1"/>
          </p:nvPr>
        </p:nvSpPr>
        <p:spPr>
          <a:xfrm>
            <a:off x="363908" y="2921238"/>
            <a:ext cx="8415338" cy="3161250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deck = Deck()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--- the print reps of 52 cards, in order of suit and rank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deck.shuffle()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52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while len(deck) &gt; 0: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card = deck.deal()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	   print(card)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--- the print reps of 52 randomly ordered cards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len(deck)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02446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Playing Cards (4 of 4)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59567"/>
              </p:ext>
            </p:extLst>
          </p:nvPr>
        </p:nvGraphicFramePr>
        <p:xfrm>
          <a:off x="1447800" y="1905000"/>
          <a:ext cx="60960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Deck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 = Deck()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d.__len__()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len(d). Returns the number of cards currently in the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d.shuffle()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Shuffles the cards in the deck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d.deal()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If the deck is not empty, removes and returns the topmost card.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Otherwise,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None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d.__str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str(d). Returns a string representation of the deck (all the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cards in it)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3818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a New Data Structure: The Two-Dimensional Grid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useful data structure: </a:t>
            </a:r>
            <a:r>
              <a:rPr lang="en-US" b="1" dirty="0">
                <a:solidFill>
                  <a:schemeClr val="tx1"/>
                </a:solidFill>
              </a:rPr>
              <a:t>two-dimensional grid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grid organizes items by position in rows and columns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this section, we develop a new class called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For applications that require grids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164504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the Grid Class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00362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constructor or operation to create a grid allows you to specify the width, the height, and an optional initial fill value for all of the positions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Default fill value is None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You access or replace an item at a given position by specifying the row and column of that position, using the notation: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grid[&lt;row&gt;] [&lt;column&gt;]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81599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Interface of the Grid Class (2 of 2)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17635"/>
              </p:ext>
            </p:extLst>
          </p:nvPr>
        </p:nvGraphicFramePr>
        <p:xfrm>
          <a:off x="1447800" y="1905000"/>
          <a:ext cx="6096000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Grid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 = Grid(rows, columns,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fillValue = None)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new Grid object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g.getHeight()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rows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g.getWidth()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number of columns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g.__str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__()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str(g). Returns the string representation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g.__getitem__(row)[column]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g.[row][column]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g.find(value)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(row, column) if value is found, or None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otherwise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84514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the Grid Class: Instance Variables for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44094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Implementation of a class provides the code for the methods in its interface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As well as the instance variables needed to track the data contained in objects of that 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Next step is to choose the data structures that will represent the two-dimensional structure within a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 </a:t>
            </a:r>
            <a:r>
              <a:rPr lang="en-US" dirty="0">
                <a:solidFill>
                  <a:schemeClr val="tx1"/>
                </a:solidFill>
              </a:rPr>
              <a:t>object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single instance variable named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self.data</a:t>
            </a:r>
            <a:r>
              <a:rPr lang="en-US" dirty="0">
                <a:solidFill>
                  <a:schemeClr val="tx1"/>
                </a:solidFill>
              </a:rPr>
              <a:t> holds the top-level list of rows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item within this list will be a list of the columns in that row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Other two methods: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_init_, which initializes the instance variables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_str_, which allows you to view the data during testing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23452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Inside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51788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Programmers who use objects and classes know: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interface that can be used with a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state of an object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How to instantiate a class to obtain an 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Objects are abstractions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Package their state and methods in a single entity that can be referenced with a name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 definition is like a blueprint for each of the objects of that class and contains: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Definitions of all of the methods that its objects recognize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Descriptions of the data structures used to maintain the state of an object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70911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Implementation of the Grid Class: Subscript and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Subscript operator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used to access an item at a grid position or to replace it there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the case of access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subscript appears within an expression, as in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grid[1] [2]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Search operation named </a:t>
            </a: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find</a:t>
            </a:r>
            <a:r>
              <a:rPr lang="en-US" dirty="0">
                <a:solidFill>
                  <a:schemeClr val="tx1"/>
                </a:solidFill>
              </a:rPr>
              <a:t> must loop through the grid’s list of lists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Until it finds the target item or runs out of items to examine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320622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Structuring Classes with Inheritance and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28705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object-oriented languages require the programmer to master the following techniques: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Data encapsulation:</a:t>
            </a:r>
            <a:r>
              <a:rPr lang="en-US" dirty="0">
                <a:solidFill>
                  <a:schemeClr val="tx1"/>
                </a:solidFill>
              </a:rPr>
              <a:t> Restricting manipulation of an object’s state by external users to a set of method calls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Inheritance:</a:t>
            </a:r>
            <a:r>
              <a:rPr lang="en-US" dirty="0">
                <a:solidFill>
                  <a:schemeClr val="tx1"/>
                </a:solidFill>
              </a:rPr>
              <a:t> Allowing a class to automatically reuse/ and extend code of similar but more general classes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Polymorphism:</a:t>
            </a:r>
            <a:r>
              <a:rPr lang="en-US" dirty="0">
                <a:solidFill>
                  <a:schemeClr val="tx1"/>
                </a:solidFill>
              </a:rPr>
              <a:t> Allowing several different classes to use the same general method names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Python’s syntax doesn’t enforce data encapsulation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and polymorphism are built into Python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044962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Hierarchies and Modeling (1 of 2)</a:t>
            </a:r>
          </a:p>
        </p:txBody>
      </p:sp>
      <p:pic>
        <p:nvPicPr>
          <p:cNvPr id="5" name="Picture 4" descr="Figure 9-5 Ay simplified hierarchy of objects in the natural world.  The living thing and the inanimate object are 2 groups of the physical object. Living thing, has 2 branches, mammal and insect. Under mammal is cat. Under insect is ant. Inanimate object, has 2 branches, stone and asteroi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981200"/>
            <a:ext cx="5166360" cy="3335001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461324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Hierarchies and Modeling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738664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Python, all classes automatically extend the built-in </a:t>
            </a:r>
            <a:r>
              <a:rPr lang="en-US" b="1" dirty="0">
                <a:solidFill>
                  <a:schemeClr val="tx1"/>
                </a:solidFill>
              </a:rPr>
              <a:t>object </a:t>
            </a:r>
            <a:r>
              <a:rPr lang="en-US" dirty="0">
                <a:solidFill>
                  <a:schemeClr val="tx1"/>
                </a:solidFill>
              </a:rPr>
              <a:t>class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It is possible to extend any existing class: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524854" y="2370032"/>
            <a:ext cx="5181600" cy="266611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&lt;new class name&gt;(&lt;existing parent class name&gt;):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2768838"/>
            <a:ext cx="8415338" cy="171123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PhysicalObject </a:t>
            </a:r>
            <a:r>
              <a:rPr lang="en-US" dirty="0">
                <a:solidFill>
                  <a:schemeClr val="tx1"/>
                </a:solidFill>
              </a:rPr>
              <a:t>would extend </a:t>
            </a:r>
            <a:r>
              <a:rPr lang="en-US" b="1"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LivingThing </a:t>
            </a:r>
            <a:r>
              <a:rPr lang="en-US" dirty="0">
                <a:solidFill>
                  <a:schemeClr val="tx1"/>
                </a:solidFill>
              </a:rPr>
              <a:t>would extend </a:t>
            </a:r>
            <a:r>
              <a:rPr lang="en-US" b="1" dirty="0">
                <a:solidFill>
                  <a:schemeClr val="tx1"/>
                </a:solidFill>
              </a:rPr>
              <a:t>PhysicalObject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hierarchies provide an abstraction mechanism that allows the programmer to avoid reinventing the wheel or writing redundant code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5644785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1: A Restricted Savings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04635"/>
            <a:ext cx="8415338" cy="3040832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 = RestrictedSavingsAccount(“Ken”, “1001”, 500.00)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print(account)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Ken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PIN: 1001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Balance: 500.0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account.getBalance()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500.0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for count in range(3):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account.withdraw(100)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account.withdraw(50)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‘No more withdrawals this month’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account.resetCounter()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account.withdraw(50)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4638841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call a method in the parent class from within a method with the same name in a subclass: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592508" y="5334000"/>
            <a:ext cx="6019800" cy="263149"/>
          </a:xfrm>
        </p:spPr>
        <p:txBody>
          <a:bodyPr/>
          <a:lstStyle/>
          <a:p>
            <a:pPr marL="0" lvl="1" indent="0">
              <a:spcBef>
                <a:spcPts val="1200"/>
              </a:spcBef>
              <a:buClr>
                <a:schemeClr val="accent2"/>
              </a:buClr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&lt;parent class name&gt;.&lt;method name&gt;(self, &lt;other arguments&gt;)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816910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The Dealer and a Player in the Game of Blackjack (1 of 2)</a:t>
            </a:r>
          </a:p>
        </p:txBody>
      </p:sp>
      <p:pic>
        <p:nvPicPr>
          <p:cNvPr id="5" name="Picture 4" descr="Figure 9-6 The Classes in blackjack game application. The relationship between the classes in the blackjack game is as follows. A deck can have 0 to 52 cards. A blackjack has 1 deck, 1 player, and 1 dealer. The dealer is a subclass of the player. Both the player and the dealer are dependent on the card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682" y="1600200"/>
            <a:ext cx="5533644" cy="4433684"/>
          </a:xfrm>
          <a:prstGeom prst="rect">
            <a:avLst/>
          </a:prstGeom>
        </p:spPr>
      </p:pic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85013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2: The Dealer and a Player in the Game of Blackjack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384990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object belonging to </a:t>
            </a:r>
            <a:r>
              <a:rPr lang="en-US" b="1" dirty="0">
                <a:solidFill>
                  <a:schemeClr val="tx1"/>
                </a:solidFill>
              </a:rPr>
              <a:t>Blackjack </a:t>
            </a:r>
            <a:r>
              <a:rPr lang="en-US" dirty="0">
                <a:solidFill>
                  <a:schemeClr val="tx1"/>
                </a:solidFill>
              </a:rPr>
              <a:t>class sets up the game and manages the interactions with user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46816" y="1988318"/>
            <a:ext cx="8415338" cy="4213846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blackjack import Blackjack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game = Blackjack()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game.play()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Player: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of Spades, 5 of Spades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7 points Dealer: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 of Hearts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Do you want a hit? [y/n]: y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Player: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 of Spades, 5 of Spades, King of Hearts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17 points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Do you want a hit? [y/n]: n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Dealer: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5 of Hearts, Queen of Hearts, 7 of Diamonds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22 points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Dealer busts and you win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241066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Polymorphic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05246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 subclass when two classes share a substantial amount of </a:t>
            </a:r>
            <a:r>
              <a:rPr lang="en-US" b="1" dirty="0">
                <a:solidFill>
                  <a:schemeClr val="tx1"/>
                </a:solidFill>
              </a:rPr>
              <a:t>abstract behavior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classes have similar sets of methods/operations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subclass usually adds something extra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The two classes may have the same interface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One or more methods in subclass override the definitions of the same methods in the superclass to provide specialized versions of the abstract behavior</a:t>
            </a:r>
          </a:p>
          <a:p>
            <a:pPr lvl="2"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Polymorphic methods </a:t>
            </a:r>
            <a:r>
              <a:rPr lang="en-US" dirty="0">
                <a:solidFill>
                  <a:schemeClr val="tx1"/>
                </a:solidFill>
              </a:rPr>
              <a:t>(e.g., the </a:t>
            </a:r>
            <a:r>
              <a:rPr lang="en-US" b="1" dirty="0">
                <a:solidFill>
                  <a:schemeClr val="tx1"/>
                </a:solidFill>
              </a:rPr>
              <a:t>__str__ </a:t>
            </a:r>
            <a:r>
              <a:rPr lang="en-US" dirty="0">
                <a:solidFill>
                  <a:schemeClr val="tx1"/>
                </a:solidFill>
              </a:rPr>
              <a:t>method)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11305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Costs and Benefits of Object-Oriented Programming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02764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Imperative programming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Code consists of I/O, assignment, and control (selection/iteration) statements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Does not scale well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Improvement: Embedding sequences of imperative code in function definitions or subprograms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Procedural programming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Functional programming</a:t>
            </a:r>
            <a:r>
              <a:rPr lang="en-US" dirty="0">
                <a:solidFill>
                  <a:schemeClr val="tx1"/>
                </a:solidFill>
              </a:rPr>
              <a:t> views a program as a set of cooperating functions</a:t>
            </a:r>
          </a:p>
          <a:p>
            <a:pPr lvl="1"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No assignment statements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037855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88122"/>
            <a:ext cx="8026400" cy="732508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Costs and Benefits of Object-Oriented Programming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606867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Functional programming does not conveniently model situations where data must change state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Object-oriented programming attempts to control the complexity of a program while still modeling data that change their state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Divides up data into units called objects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Well-designed objects decrease likelihood that system will break when changes are made within a component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be overused and abused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47019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(1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444812"/>
            <a:ext cx="8415338" cy="584775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course-management application needs to represent information about students in a course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381000" y="2073064"/>
            <a:ext cx="8415338" cy="3979551"/>
          </a:xfrm>
        </p:spPr>
        <p:txBody>
          <a:bodyPr/>
          <a:lstStyle/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from student import Student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 = Student(“Maria”, 5)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Maria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Scores: 0 0 0 0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s.setScore(1, 100)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print(s)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Name: Maria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Scores: 100 0 0 0 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s.getHighScore()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s.getAverage()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20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s.getScore(1)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100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&gt;&gt;&gt; s.getName()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tx1"/>
                </a:solidFill>
                <a:cs typeface="Courier New" panose="02070309020205020404" pitchFamily="49" charset="0"/>
              </a:rPr>
              <a:t>'Maria'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999513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(1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38554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simple class definition consists of a header and a set of method definitions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 addition to methods, a class can also include instance variables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Constructor or </a:t>
            </a:r>
            <a:r>
              <a:rPr lang="en-US" b="1" dirty="0">
                <a:solidFill>
                  <a:schemeClr val="tx1"/>
                </a:solidFill>
              </a:rPr>
              <a:t>__init__ </a:t>
            </a:r>
            <a:r>
              <a:rPr lang="en-US" dirty="0">
                <a:solidFill>
                  <a:schemeClr val="tx1"/>
                </a:solidFill>
              </a:rPr>
              <a:t>method is called when a class is instantiated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method contains a header and a body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An instance variable is introduced and referenced like any other variable, but is always prefixed with </a:t>
            </a:r>
            <a:r>
              <a:rPr lang="en-US" b="1" dirty="0">
                <a:solidFill>
                  <a:schemeClr val="tx1"/>
                </a:solidFill>
              </a:rPr>
              <a:t>self</a:t>
            </a: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standard operators can be overloaded for use with new classes of objects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When a program can no longer reference an object, it is considered dead and its storage is recycled by the garbage collector</a:t>
            </a:r>
            <a:endParaRPr lang="en-US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694059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Summary (2 of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4299639"/>
          </a:xfrm>
        </p:spPr>
        <p:txBody>
          <a:bodyPr/>
          <a:lstStyle/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class variable is a name for a value that all instances of a class share in common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Pickling is the process of converting an object to a form that can be saved to permanent file storage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try-except </a:t>
            </a:r>
            <a:r>
              <a:rPr lang="en-US" dirty="0">
                <a:solidFill>
                  <a:schemeClr val="tx1"/>
                </a:solidFill>
              </a:rPr>
              <a:t>statement is used to catch and handle exceptions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Most important features of OO programming: encapsulation, inheritance, and polymorphism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Encapsulation restricts access to an object’s data to users of the methods of its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Inheritance allows one class to pick up the attributes and behavior of another class for free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Polymorphism allows methods in several different classes to have the same headers</a:t>
            </a:r>
          </a:p>
          <a:p>
            <a:pPr>
              <a:lnSpc>
                <a:spcPct val="98000"/>
              </a:lnSpc>
              <a:spcBef>
                <a:spcPct val="18000"/>
              </a:spcBef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 data model is a set of classes that are responsible for managing the data of a program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20891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(2 of 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88182"/>
              </p:ext>
            </p:extLst>
          </p:nvPr>
        </p:nvGraphicFramePr>
        <p:xfrm>
          <a:off x="1447800" y="1752600"/>
          <a:ext cx="6096000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Student 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What It Does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 = Student(name, number)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a Student object with the given name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number of scores. Each score is initially 0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s.getName()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name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s.getScore(i)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score, i must range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from 1 through the number of scores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s.setScore(i, score)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Resets the student’s </a:t>
                      </a:r>
                      <a:r>
                        <a:rPr lang="en-US" sz="1400" b="0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 score to score, i must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range from 1 through the number of scores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s.getAverage()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average 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s.getHighScore()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Returns the student’s highest score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s.__str</a:t>
                      </a:r>
                      <a:r>
                        <a:rPr lang="en-US" sz="14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()__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 as str(s). Returns a string representation</a:t>
                      </a:r>
                    </a:p>
                    <a:p>
                      <a:r>
                        <a:rPr lang="en-US" sz="14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of the student’s information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369670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First Example: The Student Class (3 of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9"/>
            <a:ext cx="8415338" cy="292388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a simple class definition: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1"/>
          </p:nvPr>
        </p:nvSpPr>
        <p:spPr>
          <a:xfrm>
            <a:off x="381000" y="1896454"/>
            <a:ext cx="8415338" cy="1056058"/>
          </a:xfrm>
        </p:spPr>
        <p:txBody>
          <a:bodyPr/>
          <a:lstStyle/>
          <a:p>
            <a:pPr marL="228600" lvl="1" indent="0"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class &lt;class name&gt;(&lt;parent class name&gt;):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&lt;method definition−1&gt;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…</a:t>
            </a:r>
          </a:p>
          <a:p>
            <a:pPr marL="228600" lvl="1" indent="0">
              <a:spcBef>
                <a:spcPts val="0"/>
              </a:spcBef>
              <a:buNone/>
            </a:pPr>
            <a:r>
              <a:rPr lang="en-US" b="1" dirty="0">
                <a:solidFill>
                  <a:schemeClr val="tx1"/>
                </a:solidFill>
                <a:cs typeface="Courier New" panose="02070309020205020404" pitchFamily="49" charset="0"/>
              </a:rPr>
              <a:t>&lt;method definition−n&gt;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2"/>
          </p:nvPr>
        </p:nvSpPr>
        <p:spPr>
          <a:xfrm>
            <a:off x="381000" y="3107108"/>
            <a:ext cx="8415338" cy="1672766"/>
          </a:xfrm>
        </p:spPr>
        <p:txBody>
          <a:bodyPr/>
          <a:lstStyle/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Class name is a Python identifier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Typically capitalized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Python classes are organized in a tree-like </a:t>
            </a:r>
            <a:r>
              <a:rPr lang="en-US" b="1" dirty="0">
                <a:solidFill>
                  <a:schemeClr val="tx1"/>
                </a:solidFill>
              </a:rPr>
              <a:t>class hierarchy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At the top, or root, of this tree is the </a:t>
            </a:r>
            <a:r>
              <a:rPr lang="en-US" b="1" dirty="0">
                <a:solidFill>
                  <a:schemeClr val="tx1"/>
                </a:solidFill>
              </a:rPr>
              <a:t>object</a:t>
            </a:r>
            <a:r>
              <a:rPr lang="en-US" dirty="0">
                <a:solidFill>
                  <a:schemeClr val="tx1"/>
                </a:solidFill>
              </a:rPr>
              <a:t> class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Some terminology: </a:t>
            </a:r>
            <a:r>
              <a:rPr lang="en-US" b="1" dirty="0">
                <a:solidFill>
                  <a:schemeClr val="tx1"/>
                </a:solidFill>
              </a:rPr>
              <a:t>subclass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b="1" dirty="0">
                <a:solidFill>
                  <a:schemeClr val="tx1"/>
                </a:solidFill>
              </a:rPr>
              <a:t>parent class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255031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2325252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Docstrings can appear at three levels: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Module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Just after class header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To describe its purpose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After each method header</a:t>
            </a:r>
          </a:p>
          <a:p>
            <a:pPr lvl="2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Serve same role as they do for function definitions</a:t>
            </a:r>
          </a:p>
          <a:p>
            <a:pPr>
              <a:buClr>
                <a:srgbClr val="007FA9"/>
              </a:buClr>
            </a:pPr>
            <a:r>
              <a:rPr lang="en-US" b="1" dirty="0">
                <a:solidFill>
                  <a:schemeClr val="tx1"/>
                </a:solidFill>
              </a:rPr>
              <a:t>help(Student)</a:t>
            </a:r>
            <a:r>
              <a:rPr lang="en-US" dirty="0">
                <a:solidFill>
                  <a:schemeClr val="tx1"/>
                </a:solidFill>
              </a:rPr>
              <a:t> prints the documentation for the class and all of its methods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2544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71249"/>
            <a:ext cx="8026400" cy="366254"/>
          </a:xfrm>
        </p:spPr>
        <p:txBody>
          <a:bodyPr/>
          <a:lstStyle/>
          <a:p>
            <a:r>
              <a:rPr lang="en-US" sz="2800" b="1" dirty="0">
                <a:solidFill>
                  <a:srgbClr val="007F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65125" y="1538818"/>
            <a:ext cx="8415338" cy="3177793"/>
          </a:xfrm>
        </p:spPr>
        <p:txBody>
          <a:bodyPr/>
          <a:lstStyle/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Method definitions are indented below class header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Syntax of method definitions similar to functions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Can have required and/or default arguments, return values, create/use temporary variables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Returns </a:t>
            </a:r>
            <a:r>
              <a:rPr lang="en-US" b="1" dirty="0">
                <a:solidFill>
                  <a:schemeClr val="tx1"/>
                </a:solidFill>
              </a:rPr>
              <a:t>None </a:t>
            </a:r>
            <a:r>
              <a:rPr lang="en-US" dirty="0">
                <a:solidFill>
                  <a:schemeClr val="tx1"/>
                </a:solidFill>
              </a:rPr>
              <a:t>when no </a:t>
            </a:r>
            <a:r>
              <a:rPr lang="en-US" b="1" dirty="0">
                <a:solidFill>
                  <a:schemeClr val="tx1"/>
                </a:solidFill>
              </a:rPr>
              <a:t>return </a:t>
            </a:r>
            <a:r>
              <a:rPr lang="en-US" dirty="0">
                <a:solidFill>
                  <a:schemeClr val="tx1"/>
                </a:solidFill>
              </a:rPr>
              <a:t>statement is used</a:t>
            </a: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Each method definition must include a first parameter named </a:t>
            </a:r>
            <a:r>
              <a:rPr lang="en-US" b="1" dirty="0">
                <a:solidFill>
                  <a:schemeClr val="tx1"/>
                </a:solidFill>
              </a:rPr>
              <a:t>self</a:t>
            </a:r>
            <a:endParaRPr lang="en-US" dirty="0">
              <a:solidFill>
                <a:schemeClr val="tx1"/>
              </a:solidFill>
            </a:endParaRPr>
          </a:p>
          <a:p>
            <a:pPr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b="1" dirty="0">
                <a:solidFill>
                  <a:schemeClr val="tx1"/>
                </a:solidFill>
              </a:rPr>
              <a:t>s.getScore(4)</a:t>
            </a:r>
          </a:p>
          <a:p>
            <a:pPr lvl="1">
              <a:buClr>
                <a:srgbClr val="007FA9"/>
              </a:buClr>
            </a:pPr>
            <a:r>
              <a:rPr lang="en-US" dirty="0">
                <a:solidFill>
                  <a:schemeClr val="tx1"/>
                </a:solidFill>
              </a:rPr>
              <a:t>Binds the parameter </a:t>
            </a:r>
            <a:r>
              <a:rPr lang="en-US" b="1" dirty="0">
                <a:solidFill>
                  <a:schemeClr val="tx1"/>
                </a:solidFill>
              </a:rPr>
              <a:t>self </a:t>
            </a:r>
            <a:r>
              <a:rPr lang="en-US" dirty="0">
                <a:solidFill>
                  <a:schemeClr val="tx1"/>
                </a:solidFill>
              </a:rPr>
              <a:t>in the method </a:t>
            </a:r>
            <a:r>
              <a:rPr lang="en-US" b="1" dirty="0">
                <a:solidFill>
                  <a:schemeClr val="tx1"/>
                </a:solidFill>
              </a:rPr>
              <a:t>getScore </a:t>
            </a:r>
            <a:r>
              <a:rPr lang="en-US" dirty="0">
                <a:solidFill>
                  <a:schemeClr val="tx1"/>
                </a:solidFill>
              </a:rPr>
              <a:t>to the </a:t>
            </a:r>
            <a:r>
              <a:rPr lang="en-US" b="1" dirty="0">
                <a:solidFill>
                  <a:schemeClr val="tx1"/>
                </a:solidFill>
              </a:rPr>
              <a:t>Student </a:t>
            </a:r>
            <a:r>
              <a:rPr lang="en-US" dirty="0">
                <a:solidFill>
                  <a:schemeClr val="tx1"/>
                </a:solidFill>
              </a:rPr>
              <a:t>object referenced by the variable </a:t>
            </a:r>
            <a:r>
              <a:rPr lang="en-US" b="1" dirty="0">
                <a:solidFill>
                  <a:schemeClr val="tx1"/>
                </a:solidFill>
              </a:rPr>
              <a:t>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97682" y="6400800"/>
            <a:ext cx="6781693" cy="244535"/>
          </a:xfrm>
        </p:spPr>
        <p:txBody>
          <a:bodyPr/>
          <a:lstStyle/>
          <a:p>
            <a:r>
              <a:rPr lang="en-US" sz="800" dirty="0">
                <a:solidFill>
                  <a:schemeClr val="tx1"/>
                </a:solidFill>
              </a:rPr>
              <a:t>© 2018 Cengage.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155636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27629</TotalTime>
  <Words>7067</Words>
  <Application>Microsoft Office PowerPoint</Application>
  <PresentationFormat>On-screen Show (4:3)</PresentationFormat>
  <Paragraphs>669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Office Theme</vt:lpstr>
      <vt:lpstr>Fundamentals of Python: First Programs  Second Edition</vt:lpstr>
      <vt:lpstr>Objectives (1 of 2)</vt:lpstr>
      <vt:lpstr>Objectives (2 of 2)</vt:lpstr>
      <vt:lpstr>Getting Inside Objects and Classes</vt:lpstr>
      <vt:lpstr>A First Example: The Student Class (1 of 3)</vt:lpstr>
      <vt:lpstr>A First Example: The Student Class (2 of 3)</vt:lpstr>
      <vt:lpstr>A First Example: The Student Class (3 of 3)</vt:lpstr>
      <vt:lpstr>Docstrings</vt:lpstr>
      <vt:lpstr>Method Definitions</vt:lpstr>
      <vt:lpstr>The _init_ Method and Instance Variables</vt:lpstr>
      <vt:lpstr>The _str_ Method</vt:lpstr>
      <vt:lpstr>Accessors and Mutators</vt:lpstr>
      <vt:lpstr>The Lifetime of Objects (1 of 2)</vt:lpstr>
      <vt:lpstr>The Lifetime of Objects (2 of 2)</vt:lpstr>
      <vt:lpstr>Rules of Thumb for Defining a Simple Class</vt:lpstr>
      <vt:lpstr>Data-Modeling Examples</vt:lpstr>
      <vt:lpstr>Rational Numbers</vt:lpstr>
      <vt:lpstr>Rational Number Arithmetic and Operator Overloading (1 of 3)</vt:lpstr>
      <vt:lpstr>Rational Number Arithmetic and Operator Overloading (2 of 3)</vt:lpstr>
      <vt:lpstr>Rational Number Arithmetic and Operator Overloading (3 of 3)</vt:lpstr>
      <vt:lpstr>Comparison Methods</vt:lpstr>
      <vt:lpstr>Equality and the _eq_ Method</vt:lpstr>
      <vt:lpstr>Savings Accounts and Class Variables (1 of 4)</vt:lpstr>
      <vt:lpstr>Savings Accounts and Class Variables (2 of 4)</vt:lpstr>
      <vt:lpstr>Savings Accounts and Class Variables (3 of 4)</vt:lpstr>
      <vt:lpstr>Savings Accounts and Class Variables (4 of 4)</vt:lpstr>
      <vt:lpstr>Putting the Accounts into a Bank (1 of 3)</vt:lpstr>
      <vt:lpstr>Putting the Accounts into a Bank (2 of 3)</vt:lpstr>
      <vt:lpstr>Putting the Accounts into a Bank (3 of 3)</vt:lpstr>
      <vt:lpstr>Using pickle for Permanent Storage of Objects</vt:lpstr>
      <vt:lpstr>Input of Objects and the try-except Statement</vt:lpstr>
      <vt:lpstr>Playing Cards (1 of 4)</vt:lpstr>
      <vt:lpstr>Playing Cards (2 of 4)</vt:lpstr>
      <vt:lpstr>Playing Cards (3 of 4)</vt:lpstr>
      <vt:lpstr>Playing Cards (4 of 4)</vt:lpstr>
      <vt:lpstr>Building a New Data Structure: The Two-Dimensional Grid</vt:lpstr>
      <vt:lpstr>The Interface of the Grid Class (1 of 2)</vt:lpstr>
      <vt:lpstr>The Interface of the Grid Class (2 of 2)</vt:lpstr>
      <vt:lpstr>The Implementation of the Grid Class: Instance Variables for the Data</vt:lpstr>
      <vt:lpstr>The Implementation of the Grid Class: Subscript and Search</vt:lpstr>
      <vt:lpstr>Structuring Classes with Inheritance and Polymorphism</vt:lpstr>
      <vt:lpstr>Inheritance Hierarchies and Modeling (1 of 2)</vt:lpstr>
      <vt:lpstr>Inheritance Hierarchies and Modeling (2 of 2)</vt:lpstr>
      <vt:lpstr>Example 1: A Restricted Savings Account</vt:lpstr>
      <vt:lpstr>Example 2: The Dealer and a Player in the Game of Blackjack (1 of 2)</vt:lpstr>
      <vt:lpstr>Example 2: The Dealer and a Player in the Game of Blackjack (2 of 2)</vt:lpstr>
      <vt:lpstr>Polymorphic Methods</vt:lpstr>
      <vt:lpstr>The Costs and Benefits of Object-Oriented Programming (1 of 2)</vt:lpstr>
      <vt:lpstr>The Costs and Benefits of Object-Oriented Programming (2 of 2)</vt:lpstr>
      <vt:lpstr>Chapter Summary (1 of 2)</vt:lpstr>
      <vt:lpstr>Chapter Summary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Python: First Programs, 2e</dc:title>
  <dc:creator>Author</dc:creator>
  <cp:lastModifiedBy>Paul Nagin</cp:lastModifiedBy>
  <cp:revision>1046</cp:revision>
  <cp:lastPrinted>2010-11-12T17:54:40Z</cp:lastPrinted>
  <dcterms:created xsi:type="dcterms:W3CDTF">2007-02-15T20:50:52Z</dcterms:created>
  <dcterms:modified xsi:type="dcterms:W3CDTF">2020-08-31T20:37:04Z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