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309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07" r:id="rId41"/>
    <p:sldId id="310" r:id="rId42"/>
  </p:sldIdLst>
  <p:sldSz cx="9144000" cy="6858000" type="screen4x3"/>
  <p:notesSz cx="9372600" cy="7086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9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6" autoAdjust="0"/>
    <p:restoredTop sz="86443" autoAdjust="0"/>
  </p:normalViewPr>
  <p:slideViewPr>
    <p:cSldViewPr>
      <p:cViewPr varScale="1">
        <p:scale>
          <a:sx n="91" d="100"/>
          <a:sy n="91" d="100"/>
        </p:scale>
        <p:origin x="108" y="1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10/10/2017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10/10/2017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1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1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24" name="Picture 23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25" name="Picture 24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20" name="Picture 19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21" name="Picture 20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2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31590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3048000"/>
            <a:ext cx="8415338" cy="1025449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457200" y="44544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295400"/>
            <a:ext cx="8415338" cy="747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65125" y="2209800"/>
            <a:ext cx="8415338" cy="747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04800" y="3062818"/>
            <a:ext cx="8415338" cy="747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81000" y="3977218"/>
            <a:ext cx="8415338" cy="747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381000" y="4967818"/>
            <a:ext cx="8415338" cy="747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9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7" r:id="rId4"/>
    <p:sldLayoutId id="2147483759" r:id="rId5"/>
    <p:sldLayoutId id="2147483758" r:id="rId6"/>
    <p:sldLayoutId id="2147483755" r:id="rId7"/>
    <p:sldLayoutId id="2147483756" r:id="rId8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357216"/>
            <a:ext cx="7747000" cy="732508"/>
          </a:xfrm>
        </p:spPr>
        <p:txBody>
          <a:bodyPr/>
          <a:lstStyle/>
          <a:p>
            <a: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Python: First Programs </a:t>
            </a:r>
            <a:b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8500" y="3352800"/>
            <a:ext cx="7747000" cy="797141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10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Multithreading, Networks, and Client Server Programming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7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Sleeping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function </a:t>
            </a:r>
            <a:r>
              <a:rPr lang="en-US" b="1" dirty="0">
                <a:solidFill>
                  <a:schemeClr val="tx1"/>
                </a:solidFill>
              </a:rPr>
              <a:t>time.sleep </a:t>
            </a:r>
            <a:r>
              <a:rPr lang="en-US" dirty="0">
                <a:solidFill>
                  <a:schemeClr val="tx1"/>
                </a:solidFill>
              </a:rPr>
              <a:t>puts a thread to sleep for the specified number of </a:t>
            </a:r>
            <a:r>
              <a:rPr lang="en-US" dirty="0" smtClean="0">
                <a:solidFill>
                  <a:schemeClr val="tx1"/>
                </a:solidFill>
              </a:rPr>
              <a:t>seconds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Figure 10-2 Ay run of the sleeping threads program. The screenshot shows a run of the sleeping thread program. Line 1: tiger colon, python files lambert k $, python 3, sleepy thread dot, p y. Line 2: enter the number of thread, colon, 3. Line 3: enter the maximum sleep time, colon, 6. Line 4: thread 1 starting comma, with sleep interval colon, 6 seconds. Line 5: thread 2 starting comma, with sleep interval colon, 2 seconds. Line 6: thread 3 starting comma, with sleep interval colon, 5 seconds. Line 7: thread 2 waking up. Line 8: thread 3 waking up. Line 8: thread 1 waking up. Line 9: tiger colon, python files lambert k $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03" y="3016146"/>
            <a:ext cx="6824581" cy="2691384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33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61722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Producer, Consumer, and Synchronization (1 of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83770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Threads that interact by sharing data are said to have a </a:t>
            </a:r>
            <a:r>
              <a:rPr lang="en-US" b="1" dirty="0">
                <a:solidFill>
                  <a:schemeClr val="tx1"/>
                </a:solidFill>
              </a:rPr>
              <a:t>producer/consumer relationship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 an assembly line in a factory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producer must produce each item before a consumer consumes it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Each item must be consumed before the producer produces the next item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consumer must consume each item just once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will simulate a producer/consumer relationship: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Will share a single data cell with an </a:t>
            </a:r>
            <a:r>
              <a:rPr lang="en-US" dirty="0" smtClean="0">
                <a:solidFill>
                  <a:schemeClr val="tx1"/>
                </a:solidFill>
              </a:rPr>
              <a:t>integer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63246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Producer, Consumer, and Synchronization (2 of 8)</a:t>
            </a:r>
          </a:p>
        </p:txBody>
      </p:sp>
      <p:pic>
        <p:nvPicPr>
          <p:cNvPr id="6" name="Picture 5" descr="Figure 10-3 Two runs of the producer / consumer program. The screenshot shows a run of the producer and consumer program. 1. Line 1: tiger colon, python files lambert k $, python 3, producer and consumer 1 dot, p y. Line 2: enter the number of accesses colon, 4. Line 3: starting the threads. Line 4: producer starting up. Line 5: consumer starting up. Line 6: producer setting data to 1. Line 7: consumer accessing data 1. Line 8: producer setting data to 2. Line 9: consumer accessing data 2. Line 10: producer setting data to 3. Line 11 consumer accessing data 3. Line 12: producer setting data to 4. Line 13: producer is done producing. Line 14: consumer accessing data 4. Line 15: consumer is done consuming. Line 16: tiger colon, python files lambert k $. 2. The screenshot shows a run of the producer and consumer program. Line 1: tiger colon, python files lambert k $, python 3, producer and consumer 1 dot, p y. Line 2: enter the number of accesses colon, 4. Line 3: starting the threads. Line 4: producer starting up. Line 5: consumer starting up. Line 6: consumer accessing data negative 1. Line 7: producer setting data to 1. Line 8: producer setting data to 2. Line 9: consumer accessing data 2. Line 10: producer setting data to 3. Line 11 consumer accessing data 3. Line 12: producer setting data to 4. Line 13: producer is done producing. Line 14: consumer accessing data 4. Line 15: consumer is done consuming. Line 16: tiger colon, python files lambert k $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295400"/>
            <a:ext cx="3141729" cy="5003292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1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60960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Producer, Consumer, and Synchronization (3 of 8)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07008"/>
              </p:ext>
            </p:extLst>
          </p:nvPr>
        </p:nvGraphicFramePr>
        <p:xfrm>
          <a:off x="1447800" y="2057400"/>
          <a:ext cx="6324601" cy="25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Class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or Function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Role and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Responsibility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main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Manages the user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interface. Creates the shared cell and producer and consumer threads and starts the threads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SharedCell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Represents the shared data, which is an integer (initially -1)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Producer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Represents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the producer process. Repeatedly writes an integer to the cell and increments the integer, until it reaches an upper bound.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Consumer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Represents the consumer process. Repeatedly reads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an integer from the cell, until it reaches an upper bound.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4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59436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Producer, Consumer, and Synchronization (4 of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412902"/>
            <a:ext cx="8415338" cy="467820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class Producer(Thread):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“““A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producer of data in a shared cell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def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__init__(self, cell, accessCount, sleepMax):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“““Create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a producer with the given shared cell,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number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of accesses, and maximum sleep interval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Thread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.__init__(self, name =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“Producer”)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self.accessCount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accessCount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self.cell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cell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self.sleepMax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sleepMax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def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run(self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“““Announce start-up, sleep and write to shared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cell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given number of times, and announce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completion.”””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print(“%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 starting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up”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% self.getName())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for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count in range(self.accessCount):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	time.sleep(random.randint(1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, self.sleepMax))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	self.cell.setData(count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+ 1)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print(“%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 is done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producing\n”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% self.getName())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0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65532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Producer, Consumer, and Synchronization (5 of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44429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class Consumer(Thread):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“““A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consumer of data in a shared cell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def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__init__(self, cell, accessCount, sleepMax):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“““Create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a consumer with the given shared cell,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number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of accesses, and maximum sleep interval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Thread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.__init__(self, name =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“Consumer”)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self.accessCount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accessCount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self.cell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cell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self.sleepMax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sleepMax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def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run(self):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“““Announce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start-up, sleep, and read from shared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cell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the given number of times, and announce completion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print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("%s starting up" % self.getName())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for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count in range(self.accessCount):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	time.sleep(random.randint(1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, self.sleepMax))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	value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self.cell.getData()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print(“%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 is done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consuming\n”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% self.getName())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4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1892"/>
            <a:ext cx="64008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Producer, Consumer, and Synchronization (6 of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30552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Synchronization problems </a:t>
            </a:r>
            <a:r>
              <a:rPr lang="en-US" dirty="0">
                <a:solidFill>
                  <a:schemeClr val="tx1"/>
                </a:solidFill>
              </a:rPr>
              <a:t>may arise: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Consumer accesses the shared cell before the producer has written its first datum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Producer then writes two consecutive data (1 and 2) before the consumer has accessed the cell again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Consumer accesses data 2 twice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Producer writes data 4 after consumer is finished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Solution: synchronize producer/consumer threads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States of shared cell: writeable or not </a:t>
            </a:r>
            <a:r>
              <a:rPr lang="en-US" dirty="0" smtClean="0">
                <a:solidFill>
                  <a:schemeClr val="tx1"/>
                </a:solidFill>
              </a:rPr>
              <a:t>writeable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Add two instance variables to </a:t>
            </a:r>
            <a:r>
              <a:rPr lang="en-US" b="1" dirty="0">
                <a:solidFill>
                  <a:schemeClr val="tx1"/>
                </a:solidFill>
              </a:rPr>
              <a:t>SharedCell</a:t>
            </a:r>
            <a:r>
              <a:rPr lang="en-US" dirty="0">
                <a:solidFill>
                  <a:schemeClr val="tx1"/>
                </a:solidFill>
              </a:rPr>
              <a:t>: a Boolean flag (</a:t>
            </a:r>
            <a:r>
              <a:rPr lang="en-US" b="1" dirty="0">
                <a:solidFill>
                  <a:schemeClr val="tx1"/>
                </a:solidFill>
              </a:rPr>
              <a:t>_writeable</a:t>
            </a:r>
            <a:r>
              <a:rPr lang="en-US" dirty="0">
                <a:solidFill>
                  <a:schemeClr val="tx1"/>
                </a:solidFill>
              </a:rPr>
              <a:t>) and an instance of </a:t>
            </a:r>
            <a:r>
              <a:rPr lang="en-US" b="1" dirty="0" smtClean="0">
                <a:solidFill>
                  <a:schemeClr val="tx1"/>
                </a:solidFill>
              </a:rPr>
              <a:t>threading.Condition</a:t>
            </a: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5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59436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Producer, Consumer, and Synchronization (7 of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chemeClr val="tx1"/>
                </a:solidFill>
              </a:rPr>
              <a:t>Condition </a:t>
            </a:r>
            <a:r>
              <a:rPr lang="en-US" dirty="0">
                <a:solidFill>
                  <a:schemeClr val="tx1"/>
                </a:solidFill>
              </a:rPr>
              <a:t>maintains a </a:t>
            </a:r>
            <a:r>
              <a:rPr lang="en-US" b="1" dirty="0">
                <a:solidFill>
                  <a:schemeClr val="tx1"/>
                </a:solidFill>
              </a:rPr>
              <a:t>lock </a:t>
            </a:r>
            <a:r>
              <a:rPr lang="en-US" dirty="0">
                <a:solidFill>
                  <a:schemeClr val="tx1"/>
                </a:solidFill>
              </a:rPr>
              <a:t>on a resource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Pattern for accessing a resource with a lock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sz="16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63908" y="2345108"/>
            <a:ext cx="8415338" cy="196361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Run acquire on the condition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While it's not OK to do the work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Run wait on the condition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Do the work with the resource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Run notify on the condition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Run release on the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condition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61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64770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Producer, Consumer, and Synchronization (8 of 8)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41823"/>
              </p:ext>
            </p:extLst>
          </p:nvPr>
        </p:nvGraphicFramePr>
        <p:xfrm>
          <a:off x="1371600" y="1828800"/>
          <a:ext cx="609600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Condition Method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What It Does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acquire()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Attempts to acquire the lock. Blocks if the lock is already taken.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release()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Relinquishes the lock, leaving it to be acquired by others.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wait()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Releases the lock, blocks the current thread until another thread calls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notify or notifyAll on the same condition, and then reacquires the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lock.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notify()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Lets the next thread waiting on the lock know that it’s available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notifyAll()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Lets all threads waiting on the lock know that it’s available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Readers and Writers Problem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50837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eaders </a:t>
            </a:r>
            <a:r>
              <a:rPr lang="en-US" dirty="0">
                <a:solidFill>
                  <a:schemeClr val="tx1"/>
                </a:solidFill>
              </a:rPr>
              <a:t>access the data to observe it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riters </a:t>
            </a:r>
            <a:r>
              <a:rPr lang="en-US" dirty="0">
                <a:solidFill>
                  <a:schemeClr val="tx1"/>
                </a:solidFill>
              </a:rPr>
              <a:t>access the data to modify it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nly </a:t>
            </a:r>
            <a:r>
              <a:rPr lang="en-US" dirty="0">
                <a:solidFill>
                  <a:schemeClr val="tx1"/>
                </a:solidFill>
              </a:rPr>
              <a:t>one writer can be writing at a given time, and that writer must be able to </a:t>
            </a:r>
            <a:r>
              <a:rPr lang="en-US" dirty="0" smtClean="0">
                <a:solidFill>
                  <a:schemeClr val="tx1"/>
                </a:solidFill>
              </a:rPr>
              <a:t>finish before </a:t>
            </a:r>
            <a:r>
              <a:rPr lang="en-US" dirty="0">
                <a:solidFill>
                  <a:schemeClr val="tx1"/>
                </a:solidFill>
              </a:rPr>
              <a:t>other writers or readers can begin writing or </a:t>
            </a:r>
            <a:r>
              <a:rPr lang="en-US" dirty="0" smtClean="0">
                <a:solidFill>
                  <a:schemeClr val="tx1"/>
                </a:solidFill>
              </a:rPr>
              <a:t>reading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Multiple readers can read the shared data concurrently without waiting for each other to finish, but all active readers must finish before a writer starts writing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29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/>
          <a:lstStyle/>
          <a:p>
            <a: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176971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10.1</a:t>
            </a:r>
            <a:r>
              <a:rPr lang="en-US" dirty="0" smtClean="0">
                <a:solidFill>
                  <a:schemeClr val="tx1"/>
                </a:solidFill>
              </a:rPr>
              <a:t> Describe </a:t>
            </a:r>
            <a:r>
              <a:rPr lang="en-US" dirty="0">
                <a:solidFill>
                  <a:schemeClr val="tx1"/>
                </a:solidFill>
              </a:rPr>
              <a:t>what threads do and how they are manipulated in </a:t>
            </a:r>
            <a:r>
              <a:rPr lang="en-US" dirty="0" smtClean="0">
                <a:solidFill>
                  <a:schemeClr val="tx1"/>
                </a:solidFill>
              </a:rPr>
              <a:t>an application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10.2</a:t>
            </a:r>
            <a:r>
              <a:rPr lang="en-US" dirty="0" smtClean="0">
                <a:solidFill>
                  <a:schemeClr val="tx1"/>
                </a:solidFill>
              </a:rPr>
              <a:t> Code </a:t>
            </a:r>
            <a:r>
              <a:rPr lang="en-US" dirty="0">
                <a:solidFill>
                  <a:schemeClr val="tx1"/>
                </a:solidFill>
              </a:rPr>
              <a:t>an algorithm to run as a thread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10.3</a:t>
            </a:r>
            <a:r>
              <a:rPr lang="en-US" dirty="0" smtClean="0">
                <a:solidFill>
                  <a:schemeClr val="tx1"/>
                </a:solidFill>
              </a:rPr>
              <a:t> Use </a:t>
            </a:r>
            <a:r>
              <a:rPr lang="en-US" dirty="0">
                <a:solidFill>
                  <a:schemeClr val="tx1"/>
                </a:solidFill>
              </a:rPr>
              <a:t>conditions to solve a simple synchronization problem with threads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Readers and Writers Problem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89563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A solution to the readers and writers problem: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Encase the shared data in a shared cell object, with a locking mechanism to synchronize access for multiple readers and writers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9612"/>
              </p:ext>
            </p:extLst>
          </p:nvPr>
        </p:nvGraphicFramePr>
        <p:xfrm>
          <a:off x="1143000" y="2819400"/>
          <a:ext cx="6096000" cy="305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SharedCell Method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What It Does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SharedCell(data)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Constructor, creates a shared cell containing 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read(readerFunction)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Applies readerFunction to the cell’s shared data in a critical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section. readerFunction must be a function of one argument,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which is of the same type as the shared 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write(writerFunction)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Applies writerFunction to the cell’s shared data in a critical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section. writerFunction must be a function of one argument,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which is of the same type as the shared data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4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SharedCell Class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65125" y="1538818"/>
            <a:ext cx="8415338" cy="74718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create a shared cell containing a SavingsAccount object for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multiple readers and writers, as follows: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2"/>
          </p:nvPr>
        </p:nvSpPr>
        <p:spPr>
          <a:xfrm>
            <a:off x="330438" y="2370746"/>
            <a:ext cx="8415338" cy="104951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account = SavingsAccount(name = "Ken", balance = 100.00)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cell = SharedCell(account)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Then at some point, a reader could run the code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3"/>
          </p:nvPr>
        </p:nvSpPr>
        <p:spPr>
          <a:xfrm>
            <a:off x="346816" y="3522482"/>
            <a:ext cx="8415338" cy="104951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print(“The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account balance is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”,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cell.read(lambda account: account.getBalance()))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display the account’s balance. A writer could run the code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4"/>
          </p:nvPr>
        </p:nvSpPr>
        <p:spPr>
          <a:xfrm>
            <a:off x="381000" y="4623466"/>
            <a:ext cx="8415338" cy="104951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amount = 200.00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cell.write(lambda account: account.deposit(amount))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deposit $200.00 into the account.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2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70866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the Interface of the SharedCell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157788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class SharedCell(object):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“““Synchronizes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readers and writers around shared data,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to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support thread-safe reading and writing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endParaRPr lang="en-US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def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__init__(self, data):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	   “““Sets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up the conditions and the count of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 active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readers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 self.data = data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 self.writing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False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 self.readerCount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 self.okToRead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Condition()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   self.okToWrite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= Condition()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48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the Helper Methods of the SharedCell Class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In beginRead, the reader thread must wait on its condition if a writer is currently writing or writers are waiting on their condition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63908" y="2209800"/>
            <a:ext cx="8415338" cy="263495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beginRead(self):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“““Waits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until a writer is not writing or the writers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condition queue is empty. Then increments the reader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count and notifies the next waiting reader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self.okToRead.acquire()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self.okToWrite.acquire()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while self.writing or len(self.okToWrite._waiters) &gt;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self.okToRead.wait()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self.readerCount += 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self.okToRead.notify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61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the Helper Methods of the SharedCell Class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a reader is finished in its critical section, the method endRead decrements the </a:t>
            </a:r>
            <a:r>
              <a:rPr lang="en-US" dirty="0" smtClean="0">
                <a:solidFill>
                  <a:schemeClr val="tx1"/>
                </a:solidFill>
              </a:rPr>
              <a:t>count of </a:t>
            </a:r>
            <a:r>
              <a:rPr lang="en-US" dirty="0">
                <a:solidFill>
                  <a:schemeClr val="tx1"/>
                </a:solidFill>
              </a:rPr>
              <a:t>active </a:t>
            </a:r>
            <a:r>
              <a:rPr lang="en-US" dirty="0" smtClean="0">
                <a:solidFill>
                  <a:schemeClr val="tx1"/>
                </a:solidFill>
              </a:rPr>
              <a:t>readers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>
                <a:solidFill>
                  <a:schemeClr val="tx1"/>
                </a:solidFill>
              </a:rPr>
              <a:t>then notifies the next waiting writer, if there are no active readers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72454" y="2717562"/>
            <a:ext cx="8415338" cy="2108654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endRead(self):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“““Notifies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 waiting writer if there are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no active readers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self.readerCount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−=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if self.readerCount ==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self.okToWrite.notify()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self.okToWrite.release()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self.okToRead.release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82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69342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the SharedCell Class with a Counter Object</a:t>
            </a:r>
          </a:p>
        </p:txBody>
      </p:sp>
      <p:pic>
        <p:nvPicPr>
          <p:cNvPr id="5" name="Picture 4" descr="Figure 10-4 Ay run of the readers and writers program. The screenshot shows a run of the readers and writers program. . Line 1: tiger colon, python files lambert k $, python 3, readers and writers dot, p y. Line 2: creating reader threads period. Line 3: creating writer threads period. Line 4; starting the threads period. Line 5: reader 1 starting up. Line 6: reader 2 starting up. Line 7: reader 3 starting up. Line 8: reader 4 starting up. Line 9: writer 1 starting up. Line 10: writer 2 starting up. Line 11: reader 1 is done getting 0. Line 12: reader 3 is done getting 0. Line 13: writer 1 is done incrementing to 1. Line 14: reader 2 is done getting 0. Line 15: reader 4 is done getting 0. Line 16: writer 1 is done incrementing to 2. Line 17: tiger colon, python files lambert k $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000"/>
            <a:ext cx="4728442" cy="366854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06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 a Thread-Safe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63429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Decorator pattern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define a new class that has the same interface or set of methods as the class that it “</a:t>
            </a:r>
            <a:r>
              <a:rPr lang="en-US" b="1" dirty="0" smtClean="0">
                <a:solidFill>
                  <a:schemeClr val="tx1"/>
                </a:solidFill>
              </a:rPr>
              <a:t>decorates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Programmers can substitute objects of this new class wherever they have used objects of the decorated class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Figure 10-5 Using the decorator pattern. The decorator class, thread safe savings account, leads to the decoration with extra functionality, shared cell, which leads to the decorated class, savings account.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733800"/>
            <a:ext cx="7499714" cy="1547718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30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Networks, Clients, and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5133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Clients and servers are applications or processes that can run locally on a single computer or remotely across a network of computers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resources required for this type of application are: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 </a:t>
            </a:r>
            <a:r>
              <a:rPr lang="en-US" dirty="0">
                <a:solidFill>
                  <a:schemeClr val="tx1"/>
                </a:solidFill>
              </a:rPr>
              <a:t>addresses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Sockets</a:t>
            </a:r>
          </a:p>
          <a:p>
            <a:pPr lvl="1">
              <a:buClr>
                <a:srgbClr val="007FA9"/>
              </a:buClr>
            </a:pPr>
            <a:r>
              <a:rPr lang="en-US" dirty="0" smtClean="0">
                <a:solidFill>
                  <a:schemeClr val="tx1"/>
                </a:solidFill>
              </a:rPr>
              <a:t>Threads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555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85308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computer on a network has a unique identifier called an </a:t>
            </a:r>
            <a:r>
              <a:rPr lang="en-US" b="1" dirty="0" smtClean="0">
                <a:solidFill>
                  <a:schemeClr val="tx1"/>
                </a:solidFill>
              </a:rPr>
              <a:t>I</a:t>
            </a:r>
            <a:r>
              <a:rPr lang="en-US" sz="100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P </a:t>
            </a:r>
            <a:r>
              <a:rPr lang="en-US" b="1" dirty="0">
                <a:solidFill>
                  <a:schemeClr val="tx1"/>
                </a:solidFill>
              </a:rPr>
              <a:t>address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: Internet Protocol)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Can be specified as an </a:t>
            </a:r>
            <a:r>
              <a:rPr lang="en-US" b="1" dirty="0" smtClean="0">
                <a:solidFill>
                  <a:schemeClr val="tx1"/>
                </a:solidFill>
              </a:rPr>
              <a:t>I</a:t>
            </a:r>
            <a:r>
              <a:rPr lang="en-US" sz="100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P </a:t>
            </a:r>
            <a:r>
              <a:rPr lang="en-US" b="1" dirty="0">
                <a:solidFill>
                  <a:schemeClr val="tx1"/>
                </a:solidFill>
              </a:rPr>
              <a:t>number</a:t>
            </a:r>
            <a:endParaRPr lang="en-US" dirty="0">
              <a:solidFill>
                <a:schemeClr val="tx1"/>
              </a:solidFill>
            </a:endParaRP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Format: </a:t>
            </a:r>
            <a:r>
              <a:rPr lang="en-US" b="1" dirty="0">
                <a:solidFill>
                  <a:schemeClr val="tx1"/>
                </a:solidFill>
              </a:rPr>
              <a:t>ddd.ddd.ddd.ddd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 is a digit)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 137.112.194.77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Or, as an </a:t>
            </a:r>
            <a:r>
              <a:rPr lang="en-US" b="1" dirty="0" smtClean="0">
                <a:solidFill>
                  <a:schemeClr val="tx1"/>
                </a:solidFill>
              </a:rPr>
              <a:t>I</a:t>
            </a:r>
            <a:r>
              <a:rPr lang="en-US" sz="100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P </a:t>
            </a:r>
            <a:r>
              <a:rPr lang="en-US" b="1" dirty="0">
                <a:solidFill>
                  <a:schemeClr val="tx1"/>
                </a:solidFill>
              </a:rPr>
              <a:t>name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b="1" dirty="0">
                <a:solidFill>
                  <a:schemeClr val="tx1"/>
                </a:solidFill>
              </a:rPr>
              <a:t>lambertk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Python’s </a:t>
            </a:r>
            <a:r>
              <a:rPr lang="en-US" b="1" dirty="0">
                <a:solidFill>
                  <a:schemeClr val="tx1"/>
                </a:solidFill>
              </a:rPr>
              <a:t>socket </a:t>
            </a:r>
            <a:r>
              <a:rPr lang="en-US" dirty="0">
                <a:solidFill>
                  <a:schemeClr val="tx1"/>
                </a:solidFill>
              </a:rPr>
              <a:t>module includes two functions that can look up these items of information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97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Addresses (2 of 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32818"/>
              </p:ext>
            </p:extLst>
          </p:nvPr>
        </p:nvGraphicFramePr>
        <p:xfrm>
          <a:off x="1447800" y="2133600"/>
          <a:ext cx="6096000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socket Function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What It Does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gethostname()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</a:t>
                      </a:r>
                      <a:r>
                        <a:rPr lang="en-US" sz="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 name of the host computer running the Python interpreter. Raises an exception if the computer does not have an</a:t>
                      </a:r>
                    </a:p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 address.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gethostbyname(ipName)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I</a:t>
                      </a:r>
                      <a:r>
                        <a:rPr lang="en-US" sz="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 number of the computer whose I</a:t>
                      </a:r>
                      <a:r>
                        <a:rPr lang="en-US" sz="1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 name is ipName. Raises an exception if ipName cannot be found.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4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/>
          <a:lstStyle/>
          <a:p>
            <a: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206210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10.4</a:t>
            </a:r>
            <a:r>
              <a:rPr lang="en-US" dirty="0" smtClean="0">
                <a:solidFill>
                  <a:schemeClr val="tx1"/>
                </a:solidFill>
              </a:rPr>
              <a:t> Use I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 </a:t>
            </a:r>
            <a:r>
              <a:rPr lang="en-US" dirty="0">
                <a:solidFill>
                  <a:schemeClr val="tx1"/>
                </a:solidFill>
              </a:rPr>
              <a:t>addresses, ports, and sockets to create a simple client/server application on a network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10.5</a:t>
            </a:r>
            <a:r>
              <a:rPr lang="en-US" dirty="0" smtClean="0">
                <a:solidFill>
                  <a:schemeClr val="tx1"/>
                </a:solidFill>
              </a:rPr>
              <a:t> Decompose </a:t>
            </a:r>
            <a:r>
              <a:rPr lang="en-US" dirty="0">
                <a:solidFill>
                  <a:schemeClr val="tx1"/>
                </a:solidFill>
              </a:rPr>
              <a:t>a server application with threads to handle client requests efficiently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FA9"/>
                </a:solidFill>
              </a:rPr>
              <a:t>10.6</a:t>
            </a:r>
            <a:r>
              <a:rPr lang="en-US" dirty="0" smtClean="0">
                <a:solidFill>
                  <a:schemeClr val="tx1"/>
                </a:solidFill>
              </a:rPr>
              <a:t> Restructure </a:t>
            </a:r>
            <a:r>
              <a:rPr lang="en-US" dirty="0">
                <a:solidFill>
                  <a:schemeClr val="tx1"/>
                </a:solidFill>
              </a:rPr>
              <a:t>existing applications for deployment as client/server applications on a </a:t>
            </a:r>
            <a:r>
              <a:rPr lang="en-US" dirty="0" smtClean="0">
                <a:solidFill>
                  <a:schemeClr val="tx1"/>
                </a:solidFill>
              </a:rPr>
              <a:t>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21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Addresses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210383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from socket import *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gethostname()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‘kenneth-lamberts-powerbook-g4-15.local’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gethostbyname(gethostname())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‘193.169.1.209’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gethostbyname(“Ken”)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Traceback (most recent call last):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File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“&lt;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pyshell#7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&gt;”,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line 1, in &lt;module&gt;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gethostbyname('Ken')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gaierror: (7,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‘No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address associated with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nodename’)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try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print(gethostbyname(‘Ken’))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except Exception as exception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print(exception)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95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Ports, Servers, and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59763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Clients connect to servers via </a:t>
            </a:r>
            <a:r>
              <a:rPr lang="en-US" b="1" dirty="0">
                <a:solidFill>
                  <a:schemeClr val="tx1"/>
                </a:solidFill>
              </a:rPr>
              <a:t>ports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Serve as a channel through which several clients can exchange data with the same server or with different servers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Usually specified by numbers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are dedicated to special servers or tasks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Example: 13 for the day/time server or 80 for a Web server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Most computers also have hundreds or even thousands of free ports available for use by any network applications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199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Sockets and a Day/Time Client Script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4129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We’ll write a script that is a client to a server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Socket: object that serves as a communication link between a server process and a client process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Can create/open several sockets on the same port</a:t>
            </a:r>
          </a:p>
        </p:txBody>
      </p:sp>
      <p:pic>
        <p:nvPicPr>
          <p:cNvPr id="5" name="Picture 4" descr="Figure 10-6 Setup of day / time host and clients. A server is located within a host, the host also has a port. The server connects to client 1 and 2 via two unique sockets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276600"/>
            <a:ext cx="3733800" cy="268698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75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Sockets and a Day/Time Client Script (2 of 2)</a:t>
            </a:r>
          </a:p>
        </p:txBody>
      </p:sp>
      <p:pic>
        <p:nvPicPr>
          <p:cNvPr id="7" name="Picture 6" descr="Figure 10-7 The user interface of the day / time client script. The screenshot shows the user interface for the day and time client script. Line 1: last login, colon, sat j u n, 24, colon, 12, colon, 47, colon, 59 on t t y s 000. Line 2: tiger, colon, tilde, lambert k $ c d python files. Line 3: tiger, colon, python files, lambert k $ python 3 time client, dot, p y. Line 4: sat j u n, 24 12, colon, 48, colon, 44 2017. Line 5: have a nice day exclamation point. Line 6: tiger, colon, python files, lambert k $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20923"/>
            <a:ext cx="6416550" cy="2069592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20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Day/Time Server Script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You can write a day/time server script in Python to handle requests from many clients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basic sequence of operations for a simple day/time server script is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81000" y="2700470"/>
            <a:ext cx="6019800" cy="1286891"/>
          </a:xfrm>
        </p:spPr>
        <p:txBody>
          <a:bodyPr/>
          <a:lstStyle/>
          <a:p>
            <a:pPr lvl="1">
              <a:buFontTx/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Create a socket and open it on port 5000 of the local host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While true: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Wait for a connection from a client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When the connection is made, send the date to the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client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97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Day/Time Server Script (2 of 3)</a:t>
            </a:r>
          </a:p>
        </p:txBody>
      </p:sp>
      <p:pic>
        <p:nvPicPr>
          <p:cNvPr id="6" name="Picture 5" descr="Figure 10-8 Ay day / time server and two clients. The screenshot shows the user interface for the day and time server and two clients. Screenshot 1. Line 1: last login, colon, sat j u n, 24, colon, 12, colon, 48, colon, 25 on t t y s 001. Line 2: tiger, colon, tilde, lambert k $ c d python files. Line 3: tiger, colon, python files, lambert k $ python 3 time server 1, dot, p y. Line 4: waiting for connection. Screenshot 2. Line 1: last login, colon, sat j u n, 24, colon, 12, colon, 53, colon, 41 on t t y s 000. Line 2: tiger, colon, tilde, lambert k $ c d python files. Line 3: tiger, colon, python files, lambert k $ python 3 time client, dot, p y. Line 4: sat j u n, 24 12, colon, 54, colon, 32 2017. Line 5: have a nice day exclamation point. Line 6: tiger, colon, python files, lambert k $ python 3 time client, dot, p y. Line 7: sat j u n, 24 12, colon, 55, colon, 05 2017. Line 8: have a nice day exclamation point. Line 9: tiger, colon, python files, lambert k $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615" y="1297712"/>
            <a:ext cx="4340386" cy="2978034"/>
          </a:xfrm>
          <a:prstGeom prst="rect">
            <a:avLst/>
          </a:prstGeom>
        </p:spPr>
      </p:pic>
      <p:pic>
        <p:nvPicPr>
          <p:cNvPr id="7" name="Picture 6" descr="Figure 10-8 Continued Line 10: last login, colon, s a t, j u n, 24 12, colon, 48, colon, 25 on t t y s 001. Line 11: tiger, colon, tilde, lambert k $ c d python files. Line 12: tiger, colon, python files, lambert k $ python 3 timeserver1, period, p y. Line 13: waiting for connection. Line 14: period, period, period, connected from, colon, left parenthesis, open single quote, 127, dot, 0, dot, 0, dot, 1, close single quote, comma, 5 0 2 4 3, right parenthesis. Line 15: waiting for connection. Line 16: period, period, period, connected from, colon, left parenthesis, open single quote, 127, dot, 0, dot, 0, dot, 1, close single quote, comma, 5 0 2 4 4, right parenthesis. Line 17: waiting for connection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994" y="4343400"/>
            <a:ext cx="4427628" cy="1803211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457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Day/Time Server Script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67820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Server for providing the day and time.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from socket import *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from time import ctime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HOST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“localhost”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PORT = 5000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ADDRESS = (HOST, PORT)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server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= socket(AF_INET, SOCK_STREAM)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server.bind(ADDRESS)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server.listen(5)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while True: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print(“Waiting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for connection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...”)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(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client, address) = server.accept()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print(“...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connected from: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”,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address)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client.send(bytes(ctime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() +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“\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nHave a nice day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!”,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			“a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s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</a:t>
            </a:r>
            <a:r>
              <a:rPr lang="en-US" sz="1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i”))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    client.close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79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Two-Way Chat Script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Server creates a socket and enters an infinite loop to accept/handle clients; when one connects, it sends a greeting, and enters loop to chat with </a:t>
            </a:r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81000" y="2268908"/>
            <a:ext cx="8415338" cy="3511731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while True: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print(“Waiting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for connection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...”)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client, address = server.accept()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print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(“...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connected from: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”,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address)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client.send(bytes(“Welcome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to my chat room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!”,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CODE))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while True: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message = decode(client.recv(BUFSIZE), CODE)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if not message: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print(“Client disconnected”)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client.close()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break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print(message)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client.send(bytes(input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(“&gt; ”), </a:t>
            </a: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CODE</a:t>
            </a:r>
            <a:r>
              <a:rPr lang="en-US" sz="1600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99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Two-Way Chat Script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23572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Client: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Sets up a socket 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After connection, receives and displays </a:t>
            </a:r>
            <a:r>
              <a:rPr lang="en-US" dirty="0" smtClean="0">
                <a:solidFill>
                  <a:schemeClr val="tx1"/>
                </a:solidFill>
              </a:rPr>
              <a:t>greeting, then</a:t>
            </a:r>
            <a:r>
              <a:rPr lang="en-US" dirty="0">
                <a:solidFill>
                  <a:schemeClr val="tx1"/>
                </a:solidFill>
              </a:rPr>
              <a:t>, enters a loop to chat with </a:t>
            </a:r>
            <a:r>
              <a:rPr lang="en-US" dirty="0" smtClean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63908" y="2934750"/>
            <a:ext cx="8415338" cy="3161250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print(decode(server.recv(BUFSIZE), CODE))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while True: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message = input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(“&gt; ”)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if not message: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break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server.send(bytes(message, CODE))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reply = decode(server.recv(BUFSIZE), CODE)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if not reply: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print(“Server disconnected”)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break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print(reply)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server.close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()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08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Multiple Clients Concurrently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solve the problem of giving many clients timely access to the server, we assign task of handling the client’s request  a client-handler </a:t>
            </a:r>
            <a:r>
              <a:rPr lang="en-US" dirty="0" smtClean="0">
                <a:solidFill>
                  <a:schemeClr val="tx1"/>
                </a:solidFill>
              </a:rPr>
              <a:t>thread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Figure 10-9 Ay day / time server with a client handler.  The server application contains the server and the client handler, the client application contains the client. The server waits for a connection request from the client. The server then spawns the request to the client handler which sends and receives request from the client via the socket connection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38400"/>
            <a:ext cx="3963896" cy="2775150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2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 and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25473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Time-sharing systems </a:t>
            </a:r>
            <a:r>
              <a:rPr lang="en-US" dirty="0">
                <a:solidFill>
                  <a:schemeClr val="tx1"/>
                </a:solidFill>
              </a:rPr>
              <a:t>(late 1950s – early 1960s) 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Allowed several programs to run concurrently on a single computer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Multiprocessing systems</a:t>
            </a:r>
            <a:r>
              <a:rPr lang="en-US" dirty="0">
                <a:solidFill>
                  <a:schemeClr val="tx1"/>
                </a:solidFill>
              </a:rPr>
              <a:t> (1980s)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single user running several programs at once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Networked/distributed systems </a:t>
            </a:r>
            <a:r>
              <a:rPr lang="en-US" dirty="0">
                <a:solidFill>
                  <a:schemeClr val="tx1"/>
                </a:solidFill>
              </a:rPr>
              <a:t>(1980s –1990s)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Processes began to be distributed across several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U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linked by high-speed communication lines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Parallel systems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Run a single program on several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U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at </a:t>
            </a:r>
            <a:r>
              <a:rPr lang="en-US" dirty="0" smtClean="0">
                <a:solidFill>
                  <a:schemeClr val="tx1"/>
                </a:solidFill>
              </a:rPr>
              <a:t>once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34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874633"/>
          </a:xfrm>
        </p:spPr>
        <p:txBody>
          <a:bodyPr/>
          <a:lstStyle/>
          <a:p>
            <a:pPr>
              <a:lnSpc>
                <a:spcPct val="98000"/>
              </a:lnSpc>
              <a:buClr>
                <a:srgbClr val="007FA9"/>
              </a:buClr>
              <a:defRPr/>
            </a:pPr>
            <a:r>
              <a:rPr lang="en-US" dirty="0">
                <a:solidFill>
                  <a:schemeClr val="tx1"/>
                </a:solidFill>
              </a:rPr>
              <a:t>Thread synchronization problems can occur when two or more threads share data</a:t>
            </a:r>
          </a:p>
          <a:p>
            <a:pPr>
              <a:lnSpc>
                <a:spcPct val="98000"/>
              </a:lnSpc>
              <a:buClr>
                <a:srgbClr val="007FA9"/>
              </a:buClr>
              <a:defRPr/>
            </a:pPr>
            <a:r>
              <a:rPr lang="en-US" dirty="0">
                <a:solidFill>
                  <a:schemeClr val="tx1"/>
                </a:solidFill>
              </a:rPr>
              <a:t>Each computer on a network has a unique IP address that allows other computers to locate it</a:t>
            </a:r>
          </a:p>
          <a:p>
            <a:pPr>
              <a:lnSpc>
                <a:spcPct val="98000"/>
              </a:lnSpc>
              <a:buClr>
                <a:srgbClr val="007FA9"/>
              </a:buClr>
              <a:defRPr/>
            </a:pPr>
            <a:r>
              <a:rPr lang="en-US" dirty="0">
                <a:solidFill>
                  <a:schemeClr val="tx1"/>
                </a:solidFill>
              </a:rPr>
              <a:t>Servers and clients communicate on a network by sending bytes through their socket connections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8000"/>
              </a:lnSpc>
              <a:buClr>
                <a:srgbClr val="007FA9"/>
              </a:buClr>
              <a:defRPr/>
            </a:pPr>
            <a:r>
              <a:rPr lang="en-US" dirty="0">
                <a:solidFill>
                  <a:schemeClr val="tx1"/>
                </a:solidFill>
              </a:rPr>
              <a:t>A server can handle several clients concurrently by assigning each client request to a separate handler </a:t>
            </a:r>
            <a:r>
              <a:rPr lang="en-US" dirty="0" smtClean="0">
                <a:solidFill>
                  <a:schemeClr val="tx1"/>
                </a:solidFill>
              </a:rPr>
              <a:t>thread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299639"/>
          </a:xfrm>
        </p:spPr>
        <p:txBody>
          <a:bodyPr/>
          <a:lstStyle/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class variable is a name for a value that all instances of a class share in common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Pickling is the process of converting an object to a form that can be saved to permanent file storage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try-except </a:t>
            </a:r>
            <a:r>
              <a:rPr lang="en-US" dirty="0">
                <a:solidFill>
                  <a:schemeClr val="tx1"/>
                </a:solidFill>
              </a:rPr>
              <a:t>statement is used to catch and handle </a:t>
            </a:r>
            <a:r>
              <a:rPr lang="en-US" dirty="0" smtClean="0">
                <a:solidFill>
                  <a:schemeClr val="tx1"/>
                </a:solidFill>
              </a:rPr>
              <a:t>exceptions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Most important features of OO programming: encapsulation, inheritance, and polymorphism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Encapsulation restricts access to an object’s data to users of the methods of its class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Inheritance allows one class to pick up the attributes and behavior of another class for free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Polymorphism allows methods in several different classes to have the same headers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data model is a set of classes that are responsible for managing the data of a </a:t>
            </a:r>
            <a:r>
              <a:rPr lang="en-US" dirty="0" smtClean="0">
                <a:solidFill>
                  <a:schemeClr val="tx1"/>
                </a:solidFill>
              </a:rPr>
              <a:t>program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91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 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13904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Python, a thread is an object like any other in that it can hold data, be run with methods, be stored in data structures, and be passed as parameters to methods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thread can also be executed as a process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Before it can execute, a thread’s class must implement a </a:t>
            </a:r>
            <a:r>
              <a:rPr lang="en-US" b="1" dirty="0">
                <a:solidFill>
                  <a:schemeClr val="tx1"/>
                </a:solidFill>
              </a:rPr>
              <a:t>run </a:t>
            </a:r>
            <a:r>
              <a:rPr lang="en-US" dirty="0">
                <a:solidFill>
                  <a:schemeClr val="tx1"/>
                </a:solidFill>
              </a:rPr>
              <a:t>method</a:t>
            </a:r>
          </a:p>
          <a:p>
            <a:pPr>
              <a:lnSpc>
                <a:spcPct val="110000"/>
              </a:lnSpc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During its lifetime, a thread can be in various states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68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 (2 of 5)</a:t>
            </a:r>
          </a:p>
        </p:txBody>
      </p:sp>
      <p:pic>
        <p:nvPicPr>
          <p:cNvPr id="6" name="Picture 5" descr="Figure 10-1 States in the life of a thread.  Some of the states in the lifetime of a Python thread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304" y="1914144"/>
            <a:ext cx="5041392" cy="3029712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5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 (3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22549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thread remains inactive until </a:t>
            </a:r>
            <a:r>
              <a:rPr lang="en-US" b="1" dirty="0">
                <a:solidFill>
                  <a:schemeClr val="tx1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method runs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Thread is placed in the </a:t>
            </a:r>
            <a:r>
              <a:rPr lang="en-US" b="1" dirty="0">
                <a:solidFill>
                  <a:schemeClr val="tx1"/>
                </a:solidFill>
              </a:rPr>
              <a:t>ready queue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Newly started thread’s </a:t>
            </a:r>
            <a:r>
              <a:rPr lang="en-US" b="1" dirty="0">
                <a:solidFill>
                  <a:schemeClr val="tx1"/>
                </a:solidFill>
              </a:rPr>
              <a:t>run </a:t>
            </a:r>
            <a:r>
              <a:rPr lang="en-US" dirty="0">
                <a:solidFill>
                  <a:schemeClr val="tx1"/>
                </a:solidFill>
              </a:rPr>
              <a:t>method is also activated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thread can lose access to the </a:t>
            </a:r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</a:t>
            </a:r>
            <a:r>
              <a:rPr lang="en-US" sz="1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U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Time-out (process also known as </a:t>
            </a:r>
            <a:r>
              <a:rPr lang="en-US" b="1" dirty="0">
                <a:solidFill>
                  <a:schemeClr val="tx1"/>
                </a:solidFill>
              </a:rPr>
              <a:t>time slicing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Sleep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Block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Wait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Process of saving/restoring a thread’s state is called a </a:t>
            </a:r>
            <a:r>
              <a:rPr lang="en-US" b="1" dirty="0">
                <a:solidFill>
                  <a:schemeClr val="tx1"/>
                </a:solidFill>
              </a:rPr>
              <a:t>context </a:t>
            </a:r>
            <a:r>
              <a:rPr lang="en-US" b="1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6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 (4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862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Most common way to create a thread is to define a class that extends the class </a:t>
            </a:r>
            <a:r>
              <a:rPr lang="en-US" b="1" dirty="0" smtClean="0">
                <a:solidFill>
                  <a:schemeClr val="tx1"/>
                </a:solidFill>
              </a:rPr>
              <a:t>threading.Thread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81000" y="2201254"/>
            <a:ext cx="8415338" cy="3420936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from threading import Thread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class MyThread (Thread):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“““A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thread that prints its name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.”””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def __init__(self, name):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Thread.__init__(self, name = name)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def run(self):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print(“Hello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, my name is %s" % self.getName())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process =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MyThread(“Ken”)</a:t>
            </a: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process.start()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Hello, my name is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Ken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59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 (5 of 5)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79904"/>
              </p:ext>
            </p:extLst>
          </p:nvPr>
        </p:nvGraphicFramePr>
        <p:xfrm>
          <a:off x="1371600" y="1905000"/>
          <a:ext cx="6096000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Thread Method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What It Does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__init__(name = None)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Initializes the thread’s 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getName()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Returns the thread’s 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setName(newName)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Sets the thread’s name to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newName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run()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Executes when the thread acquires the C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  <a:r>
                        <a:rPr lang="en-US" sz="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U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start()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Makes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the new thread ready and raises an exception if run more than once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isAlive()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Returns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if the thread is alive or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False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otherwise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 smtClean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71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27709</TotalTime>
  <Words>4418</Words>
  <Application>Microsoft Office PowerPoint</Application>
  <PresentationFormat>On-screen Show (4:3)</PresentationFormat>
  <Paragraphs>409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ＭＳ Ｐゴシック</vt:lpstr>
      <vt:lpstr>Arial</vt:lpstr>
      <vt:lpstr>Calibri</vt:lpstr>
      <vt:lpstr>Calibri Light</vt:lpstr>
      <vt:lpstr>Courier New</vt:lpstr>
      <vt:lpstr>Office Theme</vt:lpstr>
      <vt:lpstr>Fundamentals of Python: First Programs  Second Edition</vt:lpstr>
      <vt:lpstr>Objectives (1 of 2)</vt:lpstr>
      <vt:lpstr>Objectives (2 of 2)</vt:lpstr>
      <vt:lpstr>Threads and Processes</vt:lpstr>
      <vt:lpstr>Threads (1 of 5)</vt:lpstr>
      <vt:lpstr>Threads (2 of 5)</vt:lpstr>
      <vt:lpstr>Threads (3 of 5)</vt:lpstr>
      <vt:lpstr>Threads (4 of 5)</vt:lpstr>
      <vt:lpstr>Threads (5 of 5)</vt:lpstr>
      <vt:lpstr>Sleeping Threads</vt:lpstr>
      <vt:lpstr>Producer, Consumer, and Synchronization (1 of 8)</vt:lpstr>
      <vt:lpstr>Producer, Consumer, and Synchronization (2 of 8)</vt:lpstr>
      <vt:lpstr>Producer, Consumer, and Synchronization (3 of 8)</vt:lpstr>
      <vt:lpstr>Producer, Consumer, and Synchronization (4 of 8)</vt:lpstr>
      <vt:lpstr>Producer, Consumer, and Synchronization (5 of 8)</vt:lpstr>
      <vt:lpstr>Producer, Consumer, and Synchronization (6 of 8)</vt:lpstr>
      <vt:lpstr>Producer, Consumer, and Synchronization (7 of 8)</vt:lpstr>
      <vt:lpstr>Producer, Consumer, and Synchronization (8 of 8)</vt:lpstr>
      <vt:lpstr>The Readers and Writers Problem (1 of 2)</vt:lpstr>
      <vt:lpstr>The Readers and Writers Problem (2 of 2)</vt:lpstr>
      <vt:lpstr>Using the SharedCell Class</vt:lpstr>
      <vt:lpstr>Implementing the Interface of the SharedCell Class</vt:lpstr>
      <vt:lpstr>Implementing the Helper Methods of the SharedCell Class (1 of 2)</vt:lpstr>
      <vt:lpstr>Implementing the Helper Methods of the SharedCell Class (2 of 2)</vt:lpstr>
      <vt:lpstr>Testing the SharedCell Class with a Counter Object</vt:lpstr>
      <vt:lpstr>Defining a Thread-Safe Class</vt:lpstr>
      <vt:lpstr>Networks, Clients, and Servers</vt:lpstr>
      <vt:lpstr>I P Addresses (1 of 3)</vt:lpstr>
      <vt:lpstr>I P Addresses (2 of 3)</vt:lpstr>
      <vt:lpstr>I P Addresses (3 of 3)</vt:lpstr>
      <vt:lpstr>Ports, Servers, and Clients</vt:lpstr>
      <vt:lpstr>Sockets and a Day/Time Client Script (1 of 2)</vt:lpstr>
      <vt:lpstr>Sockets and a Day/Time Client Script (2 of 2)</vt:lpstr>
      <vt:lpstr>A Day/Time Server Script (1 of 3)</vt:lpstr>
      <vt:lpstr>A Day/Time Server Script (2 of 3)</vt:lpstr>
      <vt:lpstr>A Day/Time Server Script (3 of 3)</vt:lpstr>
      <vt:lpstr>A Two-Way Chat Script (1 of 2)</vt:lpstr>
      <vt:lpstr>A Two-Way Chat Script (2 of 2)</vt:lpstr>
      <vt:lpstr>Handling Multiple Clients Concurrently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Python: First Programs, 2e</dc:title>
  <dc:creator>Author</dc:creator>
  <cp:lastModifiedBy>R2, Sathish</cp:lastModifiedBy>
  <cp:revision>1038</cp:revision>
  <cp:lastPrinted>2010-11-12T17:54:40Z</cp:lastPrinted>
  <dcterms:created xsi:type="dcterms:W3CDTF">2007-02-15T20:50:52Z</dcterms:created>
  <dcterms:modified xsi:type="dcterms:W3CDTF">2017-10-10T10:09:24Z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732539425</vt:i4>
  </property>
  <property fmtid="{D5CDD505-2E9C-101B-9397-08002B2CF9AE}" pid="3" name="_NewReviewCycle">
    <vt:lpwstr/>
  </property>
  <property fmtid="{D5CDD505-2E9C-101B-9397-08002B2CF9AE}" pid="4" name="_EmailSubject">
    <vt:lpwstr>Cengage Branding/Accessibility </vt:lpwstr>
  </property>
  <property fmtid="{D5CDD505-2E9C-101B-9397-08002B2CF9AE}" pid="5" name="_AuthorEmail">
    <vt:lpwstr>maria.garguilo@cengage.com</vt:lpwstr>
  </property>
  <property fmtid="{D5CDD505-2E9C-101B-9397-08002B2CF9AE}" pid="6" name="_AuthorEmailDisplayName">
    <vt:lpwstr>Garguilo, Maria</vt:lpwstr>
  </property>
  <property fmtid="{D5CDD505-2E9C-101B-9397-08002B2CF9AE}" pid="7" name="_PreviousAdHocReviewCycleID">
    <vt:i4>1933890983</vt:i4>
  </property>
</Properties>
</file>