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5"/>
  </p:notesMasterIdLst>
  <p:handoutMasterIdLst>
    <p:handoutMasterId r:id="rId56"/>
  </p:handoutMasterIdLst>
  <p:sldIdLst>
    <p:sldId id="256" r:id="rId2"/>
    <p:sldId id="257" r:id="rId3"/>
    <p:sldId id="309"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07" r:id="rId53"/>
    <p:sldId id="310" r:id="rId54"/>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43" autoAdjust="0"/>
  </p:normalViewPr>
  <p:slideViewPr>
    <p:cSldViewPr>
      <p:cViewPr varScale="1">
        <p:scale>
          <a:sx n="52" d="100"/>
          <a:sy n="52" d="100"/>
        </p:scale>
        <p:origin x="43" y="216"/>
      </p:cViewPr>
      <p:guideLst>
        <p:guide orient="horz" pos="2160"/>
        <p:guide pos="2880"/>
      </p:guideLst>
    </p:cSldViewPr>
  </p:slideViewPr>
  <p:outlineViewPr>
    <p:cViewPr>
      <p:scale>
        <a:sx n="33" d="100"/>
        <a:sy n="33" d="100"/>
      </p:scale>
      <p:origin x="0" y="-40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8/31/2020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8/31/2020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72461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53</a:t>
            </a:fld>
            <a:endParaRPr lang="en-US" dirty="0"/>
          </a:p>
        </p:txBody>
      </p:sp>
    </p:spTree>
    <p:extLst>
      <p:ext uri="{BB962C8B-B14F-4D97-AF65-F5344CB8AC3E}">
        <p14:creationId xmlns:p14="http://schemas.microsoft.com/office/powerpoint/2010/main" val="24991174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381000" y="30828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4959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5947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381000" y="2438400"/>
            <a:ext cx="8415338" cy="5947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57200" y="3443818"/>
            <a:ext cx="8415338" cy="5947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1785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371600"/>
            <a:ext cx="8415338" cy="3661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381000" y="1905000"/>
            <a:ext cx="8415338" cy="50353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2590800"/>
            <a:ext cx="8415338"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81000" y="3183463"/>
            <a:ext cx="8415338"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81000" y="3733800"/>
            <a:ext cx="8415338"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034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
        <p:nvSpPr>
          <p:cNvPr id="11"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63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9" r:id="rId6"/>
    <p:sldLayoutId id="2147483755" r:id="rId7"/>
    <p:sldLayoutId id="2147483756" r:id="rId8"/>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Chapter 11</a:t>
            </a:r>
          </a:p>
          <a:p>
            <a:pPr marL="0" indent="0" algn="ctr">
              <a:buNone/>
            </a:pPr>
            <a:r>
              <a:rPr lang="en-US" sz="2200" dirty="0">
                <a:solidFill>
                  <a:schemeClr val="tx1"/>
                </a:solidFill>
                <a:latin typeface="Arial" panose="020B0604020202020204" pitchFamily="34" charset="0"/>
                <a:cs typeface="Arial" panose="020B0604020202020204" pitchFamily="34" charset="0"/>
              </a:rPr>
              <a:t>Searching, Sorting, and Complexity Analysis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Counting Instructions (1 of 5)</a:t>
            </a:r>
          </a:p>
        </p:txBody>
      </p:sp>
      <p:sp>
        <p:nvSpPr>
          <p:cNvPr id="3" name="Content Placeholder 2"/>
          <p:cNvSpPr>
            <a:spLocks noGrp="1"/>
          </p:cNvSpPr>
          <p:nvPr>
            <p:ph idx="4294967295"/>
          </p:nvPr>
        </p:nvSpPr>
        <p:spPr>
          <a:xfrm>
            <a:off x="365125" y="1538818"/>
            <a:ext cx="8415338" cy="2597634"/>
          </a:xfrm>
        </p:spPr>
        <p:txBody>
          <a:bodyPr/>
          <a:lstStyle/>
          <a:p>
            <a:pPr>
              <a:buClr>
                <a:srgbClr val="007FA9"/>
              </a:buClr>
            </a:pPr>
            <a:r>
              <a:rPr lang="en-US" dirty="0">
                <a:solidFill>
                  <a:schemeClr val="tx1"/>
                </a:solidFill>
              </a:rPr>
              <a:t>Another technique is to count the instructions executed with different problem sizes</a:t>
            </a:r>
          </a:p>
          <a:p>
            <a:pPr lvl="1">
              <a:buClr>
                <a:srgbClr val="007FA9"/>
              </a:buClr>
            </a:pPr>
            <a:r>
              <a:rPr lang="en-US" dirty="0">
                <a:solidFill>
                  <a:schemeClr val="tx1"/>
                </a:solidFill>
              </a:rPr>
              <a:t>We count the instructions in the high-level code in which the algorithm is written, not instructions in the executable machine language program</a:t>
            </a:r>
          </a:p>
          <a:p>
            <a:pPr>
              <a:buClr>
                <a:srgbClr val="007FA9"/>
              </a:buClr>
            </a:pPr>
            <a:r>
              <a:rPr lang="en-US" dirty="0">
                <a:solidFill>
                  <a:schemeClr val="tx1"/>
                </a:solidFill>
              </a:rPr>
              <a:t>Distinguish between:</a:t>
            </a:r>
          </a:p>
          <a:p>
            <a:pPr lvl="1">
              <a:buClr>
                <a:srgbClr val="007FA9"/>
              </a:buClr>
            </a:pPr>
            <a:r>
              <a:rPr lang="en-US" dirty="0">
                <a:solidFill>
                  <a:schemeClr val="tx1"/>
                </a:solidFill>
              </a:rPr>
              <a:t>Instructions that execute the same number of times regardless of problem size</a:t>
            </a:r>
          </a:p>
          <a:p>
            <a:pPr lvl="2">
              <a:buClr>
                <a:srgbClr val="007FA9"/>
              </a:buClr>
            </a:pPr>
            <a:r>
              <a:rPr lang="en-US" dirty="0">
                <a:solidFill>
                  <a:schemeClr val="tx1"/>
                </a:solidFill>
              </a:rPr>
              <a:t>For now, we ignore instructions in this class</a:t>
            </a:r>
          </a:p>
          <a:p>
            <a:pPr lvl="1">
              <a:buClr>
                <a:srgbClr val="007FA9"/>
              </a:buClr>
            </a:pPr>
            <a:r>
              <a:rPr lang="en-US" dirty="0">
                <a:solidFill>
                  <a:schemeClr val="tx1"/>
                </a:solidFill>
              </a:rPr>
              <a:t>Instructions whose execution count varies with problem size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91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Counting Instructions (2 of 5)</a:t>
            </a:r>
          </a:p>
        </p:txBody>
      </p:sp>
      <p:sp>
        <p:nvSpPr>
          <p:cNvPr id="3" name="Content Placeholder 2"/>
          <p:cNvSpPr>
            <a:spLocks noGrp="1"/>
          </p:cNvSpPr>
          <p:nvPr>
            <p:ph idx="4294967295"/>
          </p:nvPr>
        </p:nvSpPr>
        <p:spPr>
          <a:xfrm>
            <a:off x="365125" y="1538818"/>
            <a:ext cx="8415338" cy="4447371"/>
          </a:xfrm>
        </p:spPr>
        <p:txBody>
          <a:bodyPr/>
          <a:lstStyle/>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File: counting.py</a:t>
            </a:r>
          </a:p>
          <a:p>
            <a:pPr marL="228600" lvl="1" indent="0">
              <a:spcBef>
                <a:spcPts val="0"/>
              </a:spcBef>
              <a:buNone/>
            </a:pPr>
            <a:r>
              <a:rPr lang="en-US" sz="1600" b="1" dirty="0">
                <a:solidFill>
                  <a:schemeClr val="tx1"/>
                </a:solidFill>
                <a:cs typeface="Courier New" panose="02070309020205020404" pitchFamily="49" charset="0"/>
              </a:rPr>
              <a:t>Prints the number of iterations for problem sizes</a:t>
            </a:r>
          </a:p>
          <a:p>
            <a:pPr marL="228600" lvl="1" indent="0">
              <a:spcBef>
                <a:spcPts val="0"/>
              </a:spcBef>
              <a:buNone/>
            </a:pPr>
            <a:r>
              <a:rPr lang="en-US" sz="1600" b="1" dirty="0">
                <a:solidFill>
                  <a:schemeClr val="tx1"/>
                </a:solidFill>
                <a:cs typeface="Courier New" panose="02070309020205020404" pitchFamily="49" charset="0"/>
              </a:rPr>
              <a:t>that double, using a nested loop.</a:t>
            </a:r>
          </a:p>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problemSize = 1000</a:t>
            </a:r>
          </a:p>
          <a:p>
            <a:pPr marL="228600" lvl="1" indent="0">
              <a:spcBef>
                <a:spcPts val="0"/>
              </a:spcBef>
              <a:buNone/>
            </a:pPr>
            <a:r>
              <a:rPr lang="en-US" sz="1600" b="1" dirty="0">
                <a:solidFill>
                  <a:schemeClr val="tx1"/>
                </a:solidFill>
                <a:cs typeface="Courier New" panose="02070309020205020404" pitchFamily="49" charset="0"/>
              </a:rPr>
              <a:t>print("%12s%15s" % (“Problem Size”, “Iterations”))</a:t>
            </a:r>
          </a:p>
          <a:p>
            <a:pPr marL="228600" lvl="1" indent="0">
              <a:spcBef>
                <a:spcPts val="0"/>
              </a:spcBef>
              <a:buNone/>
            </a:pPr>
            <a:r>
              <a:rPr lang="en-US" sz="1600" b="1" dirty="0">
                <a:solidFill>
                  <a:schemeClr val="tx1"/>
                </a:solidFill>
                <a:cs typeface="Courier New" panose="02070309020205020404" pitchFamily="49" charset="0"/>
              </a:rPr>
              <a:t>for count in range(5):</a:t>
            </a:r>
          </a:p>
          <a:p>
            <a:pPr marL="228600" lvl="1" indent="0">
              <a:spcBef>
                <a:spcPts val="0"/>
              </a:spcBef>
              <a:buNone/>
            </a:pPr>
            <a:r>
              <a:rPr lang="en-US" sz="1600" b="1" dirty="0">
                <a:solidFill>
                  <a:schemeClr val="tx1"/>
                </a:solidFill>
                <a:cs typeface="Courier New" panose="02070309020205020404" pitchFamily="49" charset="0"/>
              </a:rPr>
              <a:t>    number = 0</a:t>
            </a:r>
          </a:p>
          <a:p>
            <a:pPr marL="228600" lvl="1" indent="0">
              <a:spcBef>
                <a:spcPts val="0"/>
              </a:spcBef>
              <a:buNone/>
            </a:pPr>
            <a:r>
              <a:rPr lang="en-US" sz="1600" b="1" dirty="0">
                <a:solidFill>
                  <a:schemeClr val="tx1"/>
                </a:solidFill>
                <a:cs typeface="Courier New" panose="02070309020205020404" pitchFamily="49" charset="0"/>
              </a:rPr>
              <a:t>    # The start of the algorithm</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for j in range(problemSize):</a:t>
            </a:r>
          </a:p>
          <a:p>
            <a:pPr marL="228600" lvl="1" indent="0">
              <a:spcBef>
                <a:spcPts val="0"/>
              </a:spcBef>
              <a:buNone/>
            </a:pPr>
            <a:r>
              <a:rPr lang="en-US" sz="1600" b="1" dirty="0">
                <a:solidFill>
                  <a:schemeClr val="tx1"/>
                </a:solidFill>
                <a:cs typeface="Courier New" panose="02070309020205020404" pitchFamily="49" charset="0"/>
              </a:rPr>
              <a:t>	  for k in range(problemSize):</a:t>
            </a:r>
          </a:p>
          <a:p>
            <a:pPr marL="228600" lvl="1" indent="0">
              <a:spcBef>
                <a:spcPts val="0"/>
              </a:spcBef>
              <a:buNone/>
            </a:pPr>
            <a:r>
              <a:rPr lang="en-US" sz="1600" b="1" dirty="0">
                <a:solidFill>
                  <a:schemeClr val="tx1"/>
                </a:solidFill>
                <a:cs typeface="Courier New" panose="02070309020205020404" pitchFamily="49" charset="0"/>
              </a:rPr>
              <a:t>		number += 1</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 The end of the algorithm</a:t>
            </a:r>
          </a:p>
          <a:p>
            <a:pPr marL="228600" lvl="1" indent="0">
              <a:spcBef>
                <a:spcPts val="0"/>
              </a:spcBef>
              <a:buNone/>
            </a:pPr>
            <a:r>
              <a:rPr lang="en-US" sz="1600" b="1" dirty="0">
                <a:solidFill>
                  <a:schemeClr val="tx1"/>
                </a:solidFill>
                <a:cs typeface="Courier New" panose="02070309020205020404" pitchFamily="49" charset="0"/>
              </a:rPr>
              <a:t>    print("%12d%15d" % (problemSize, number))</a:t>
            </a:r>
          </a:p>
          <a:p>
            <a:pPr marL="228600" lvl="1" indent="0">
              <a:spcBef>
                <a:spcPts val="0"/>
              </a:spcBef>
              <a:buNone/>
            </a:pPr>
            <a:r>
              <a:rPr lang="en-US" sz="1600" b="1" dirty="0">
                <a:solidFill>
                  <a:schemeClr val="tx1"/>
                </a:solidFill>
                <a:cs typeface="Courier New" panose="02070309020205020404" pitchFamily="49" charset="0"/>
              </a:rPr>
              <a:t>    problemSize *= 2</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1388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Counting Instructions (3 of 5)</a:t>
            </a:r>
          </a:p>
        </p:txBody>
      </p:sp>
      <p:pic>
        <p:nvPicPr>
          <p:cNvPr id="6" name="Picture 5" descr="Figure 11-3 The output of a tester program that counts iterations. A figure titled, The output of a tester program that counts iterations. The table has 5 rows and 2 columns. The columns have the following headings from left to right. problem Size, Iterations. The row entries are as follows. Row 1: problem size, 1000; iterations, 1000000. Row 2: problem size, 2000; iterations, 4000000. Row 3: problem size, 4000; iterations, 16000000. Row 4: problem size, 8000; iterations, 64000000. Row 5: problem size, 16000; iterations, 2560000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590800"/>
            <a:ext cx="4992523" cy="250088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132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Counting Instructions (4 of 5)</a:t>
            </a:r>
          </a:p>
        </p:txBody>
      </p:sp>
      <p:sp>
        <p:nvSpPr>
          <p:cNvPr id="3" name="Content Placeholder 2"/>
          <p:cNvSpPr>
            <a:spLocks noGrp="1"/>
          </p:cNvSpPr>
          <p:nvPr>
            <p:ph idx="4294967295"/>
          </p:nvPr>
        </p:nvSpPr>
        <p:spPr>
          <a:xfrm>
            <a:off x="373062" y="1108816"/>
            <a:ext cx="8415338" cy="5149102"/>
          </a:xfrm>
        </p:spPr>
        <p:txBody>
          <a:bodyPr/>
          <a:lstStyle/>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File: countfib.py</a:t>
            </a:r>
          </a:p>
          <a:p>
            <a:pPr marL="228600" lvl="1" indent="0">
              <a:spcBef>
                <a:spcPts val="0"/>
              </a:spcBef>
              <a:buNone/>
            </a:pPr>
            <a:r>
              <a:rPr lang="en-US" sz="1600" b="1" dirty="0">
                <a:solidFill>
                  <a:schemeClr val="tx1"/>
                </a:solidFill>
                <a:cs typeface="Courier New" panose="02070309020205020404" pitchFamily="49" charset="0"/>
              </a:rPr>
              <a:t>Prints the number of calls of a recursive Fibonacci</a:t>
            </a:r>
          </a:p>
          <a:p>
            <a:pPr marL="228600" lvl="1" indent="0">
              <a:spcBef>
                <a:spcPts val="0"/>
              </a:spcBef>
              <a:buNone/>
            </a:pPr>
            <a:r>
              <a:rPr lang="en-US" sz="1600" b="1" dirty="0">
                <a:solidFill>
                  <a:schemeClr val="tx1"/>
                </a:solidFill>
                <a:cs typeface="Courier New" panose="02070309020205020404" pitchFamily="49" charset="0"/>
              </a:rPr>
              <a:t>function with problem sizes that double.</a:t>
            </a:r>
          </a:p>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from counter import Counter</a:t>
            </a:r>
          </a:p>
          <a:p>
            <a:pPr marL="228600" lvl="1" indent="0">
              <a:spcBef>
                <a:spcPts val="0"/>
              </a:spcBef>
              <a:buNone/>
            </a:pPr>
            <a:r>
              <a:rPr lang="en-US" sz="1600" b="1" dirty="0">
                <a:solidFill>
                  <a:schemeClr val="tx1"/>
                </a:solidFill>
                <a:cs typeface="Courier New" panose="02070309020205020404" pitchFamily="49" charset="0"/>
              </a:rPr>
              <a:t>def fib(n, counter = None):</a:t>
            </a:r>
          </a:p>
          <a:p>
            <a:pPr marL="228600" lvl="1" indent="0">
              <a:spcBef>
                <a:spcPts val="0"/>
              </a:spcBef>
              <a:buNone/>
            </a:pPr>
            <a:r>
              <a:rPr lang="en-US" sz="1600" b="1" dirty="0">
                <a:solidFill>
                  <a:schemeClr val="tx1"/>
                </a:solidFill>
                <a:cs typeface="Courier New" panose="02070309020205020404" pitchFamily="49" charset="0"/>
              </a:rPr>
              <a:t>    “““Count the number of calls of the Fibonacci function.”””</a:t>
            </a:r>
          </a:p>
          <a:p>
            <a:pPr marL="228600" lvl="1" indent="0">
              <a:spcBef>
                <a:spcPts val="0"/>
              </a:spcBef>
              <a:buNone/>
            </a:pPr>
            <a:r>
              <a:rPr lang="en-US" sz="1600" b="1" dirty="0">
                <a:solidFill>
                  <a:schemeClr val="tx1"/>
                </a:solidFill>
                <a:cs typeface="Courier New" panose="02070309020205020404" pitchFamily="49" charset="0"/>
              </a:rPr>
              <a:t>    if counter: counter.increment()</a:t>
            </a:r>
          </a:p>
          <a:p>
            <a:pPr marL="228600" lvl="1" indent="0">
              <a:spcBef>
                <a:spcPts val="0"/>
              </a:spcBef>
              <a:buNone/>
            </a:pPr>
            <a:r>
              <a:rPr lang="en-US" sz="1600" b="1" dirty="0">
                <a:solidFill>
                  <a:schemeClr val="tx1"/>
                </a:solidFill>
                <a:cs typeface="Courier New" panose="02070309020205020404" pitchFamily="49" charset="0"/>
              </a:rPr>
              <a:t>    if n &lt; 3:</a:t>
            </a:r>
          </a:p>
          <a:p>
            <a:pPr marL="228600" lvl="1" indent="0">
              <a:spcBef>
                <a:spcPts val="0"/>
              </a:spcBef>
              <a:buNone/>
            </a:pPr>
            <a:r>
              <a:rPr lang="en-US" sz="1600" b="1" dirty="0">
                <a:solidFill>
                  <a:schemeClr val="tx1"/>
                </a:solidFill>
                <a:cs typeface="Courier New" panose="02070309020205020404" pitchFamily="49" charset="0"/>
              </a:rPr>
              <a:t>	return 1</a:t>
            </a:r>
          </a:p>
          <a:p>
            <a:pPr marL="228600" lvl="1" indent="0">
              <a:spcBef>
                <a:spcPts val="0"/>
              </a:spcBef>
              <a:buNone/>
            </a:pPr>
            <a:r>
              <a:rPr lang="en-US" sz="1600" b="1" dirty="0">
                <a:solidFill>
                  <a:schemeClr val="tx1"/>
                </a:solidFill>
                <a:cs typeface="Courier New" panose="02070309020205020404" pitchFamily="49" charset="0"/>
              </a:rPr>
              <a:t>    else:</a:t>
            </a:r>
          </a:p>
          <a:p>
            <a:pPr marL="228600" lvl="1" indent="0">
              <a:spcBef>
                <a:spcPts val="0"/>
              </a:spcBef>
              <a:buNone/>
            </a:pPr>
            <a:r>
              <a:rPr lang="en-US" sz="1600" b="1" dirty="0">
                <a:solidFill>
                  <a:schemeClr val="tx1"/>
                </a:solidFill>
                <a:cs typeface="Courier New" panose="02070309020205020404" pitchFamily="49" charset="0"/>
              </a:rPr>
              <a:t>	return fib(n − 1, counter) + fib(n - 2, counter)</a:t>
            </a:r>
          </a:p>
          <a:p>
            <a:pPr marL="228600" lvl="1" indent="0">
              <a:spcBef>
                <a:spcPts val="0"/>
              </a:spcBef>
              <a:buNone/>
            </a:pPr>
            <a:r>
              <a:rPr lang="en-US" sz="1600" b="1" dirty="0">
                <a:solidFill>
                  <a:schemeClr val="tx1"/>
                </a:solidFill>
                <a:cs typeface="Courier New" panose="02070309020205020404" pitchFamily="49" charset="0"/>
              </a:rPr>
              <a:t>problemSize = 2</a:t>
            </a:r>
          </a:p>
          <a:p>
            <a:pPr marL="228600" lvl="1" indent="0">
              <a:spcBef>
                <a:spcPts val="0"/>
              </a:spcBef>
              <a:buNone/>
            </a:pPr>
            <a:r>
              <a:rPr lang="en-US" sz="1600" b="1" dirty="0">
                <a:solidFill>
                  <a:schemeClr val="tx1"/>
                </a:solidFill>
                <a:cs typeface="Courier New" panose="02070309020205020404" pitchFamily="49" charset="0"/>
              </a:rPr>
              <a:t>print("%12s%15s" % (“Problem Size”, “Calls”))</a:t>
            </a:r>
          </a:p>
          <a:p>
            <a:pPr marL="228600" lvl="1" indent="0">
              <a:spcBef>
                <a:spcPts val="0"/>
              </a:spcBef>
              <a:buNone/>
            </a:pPr>
            <a:r>
              <a:rPr lang="en-US" sz="1600" b="1" dirty="0">
                <a:solidFill>
                  <a:schemeClr val="tx1"/>
                </a:solidFill>
                <a:cs typeface="Courier New" panose="02070309020205020404" pitchFamily="49" charset="0"/>
              </a:rPr>
              <a:t>for count in range(5):</a:t>
            </a:r>
          </a:p>
          <a:p>
            <a:pPr marL="228600" lvl="1" indent="0">
              <a:spcBef>
                <a:spcPts val="0"/>
              </a:spcBef>
              <a:buNone/>
            </a:pPr>
            <a:r>
              <a:rPr lang="en-US" sz="1600" b="1" dirty="0">
                <a:solidFill>
                  <a:schemeClr val="tx1"/>
                </a:solidFill>
                <a:cs typeface="Courier New" panose="02070309020205020404" pitchFamily="49" charset="0"/>
              </a:rPr>
              <a:t>    counter = Counter()</a:t>
            </a:r>
          </a:p>
          <a:p>
            <a:pPr marL="228600" lvl="1" indent="0">
              <a:spcBef>
                <a:spcPts val="0"/>
              </a:spcBef>
              <a:buNone/>
            </a:pPr>
            <a:r>
              <a:rPr lang="en-US" sz="1600" b="1" dirty="0">
                <a:solidFill>
                  <a:schemeClr val="tx1"/>
                </a:solidFill>
                <a:cs typeface="Courier New" panose="02070309020205020404" pitchFamily="49" charset="0"/>
              </a:rPr>
              <a:t>    # The start of the algorithm</a:t>
            </a:r>
          </a:p>
          <a:p>
            <a:pPr marL="228600" lvl="1" indent="0">
              <a:spcBef>
                <a:spcPts val="0"/>
              </a:spcBef>
              <a:buNone/>
            </a:pPr>
            <a:r>
              <a:rPr lang="en-US" sz="1600" b="1" dirty="0">
                <a:solidFill>
                  <a:schemeClr val="tx1"/>
                </a:solidFill>
                <a:cs typeface="Courier New" panose="02070309020205020404" pitchFamily="49" charset="0"/>
              </a:rPr>
              <a:t>    fib(problemSize, counter)</a:t>
            </a:r>
          </a:p>
          <a:p>
            <a:pPr marL="228600" lvl="1" indent="0">
              <a:spcBef>
                <a:spcPts val="0"/>
              </a:spcBef>
              <a:buNone/>
            </a:pPr>
            <a:r>
              <a:rPr lang="en-US" sz="1600" b="1" dirty="0">
                <a:solidFill>
                  <a:schemeClr val="tx1"/>
                </a:solidFill>
                <a:cs typeface="Courier New" panose="02070309020205020404" pitchFamily="49" charset="0"/>
              </a:rPr>
              <a:t>    # The end of the algorithm</a:t>
            </a:r>
          </a:p>
          <a:p>
            <a:pPr marL="228600" lvl="1" indent="0">
              <a:spcBef>
                <a:spcPts val="0"/>
              </a:spcBef>
              <a:buNone/>
            </a:pPr>
            <a:r>
              <a:rPr lang="en-US" sz="1600" b="1" dirty="0">
                <a:solidFill>
                  <a:schemeClr val="tx1"/>
                </a:solidFill>
                <a:cs typeface="Courier New" panose="02070309020205020404" pitchFamily="49" charset="0"/>
              </a:rPr>
              <a:t>    print("%12d%15s" % (problemSize, counter))</a:t>
            </a:r>
          </a:p>
          <a:p>
            <a:pPr marL="228600" lvl="1" indent="0">
              <a:spcBef>
                <a:spcPts val="0"/>
              </a:spcBef>
              <a:buNone/>
            </a:pPr>
            <a:r>
              <a:rPr lang="en-US" sz="1600" b="1" dirty="0">
                <a:solidFill>
                  <a:schemeClr val="tx1"/>
                </a:solidFill>
                <a:cs typeface="Courier New" panose="02070309020205020404" pitchFamily="49" charset="0"/>
              </a:rPr>
              <a:t>    problemSize *= 2</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040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Counting Instructions (5 of 5)</a:t>
            </a:r>
          </a:p>
        </p:txBody>
      </p:sp>
      <p:pic>
        <p:nvPicPr>
          <p:cNvPr id="6" name="Picture 5" descr="Figure 11-4 The output of a tester program that runs the fibonacci function. A figure titled, The output of a tester program that runs the Fibonacci function. The table has 5 rows and 2 columns. The columns have the following headings from left to right. problem Size, Calls. The row entries are as follows. Row 1: problem size, 2; calls, 1. Row 2: problem size, 4; calls, 5. Row 3: problem size, 8; calls, 41. Row 4: problem size, 16; calls, 1973. Row 5: problem size, 32; calls, 43566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0187" y="2438400"/>
            <a:ext cx="5660136" cy="251460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385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Complexity Analysis</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dirty="0">
                <a:solidFill>
                  <a:schemeClr val="tx1"/>
                </a:solidFill>
              </a:rPr>
              <a:t>Complexity Analysis</a:t>
            </a:r>
          </a:p>
          <a:p>
            <a:pPr lvl="1">
              <a:buClr>
                <a:srgbClr val="007FA9"/>
              </a:buClr>
            </a:pPr>
            <a:r>
              <a:rPr lang="en-US" dirty="0">
                <a:solidFill>
                  <a:schemeClr val="tx1"/>
                </a:solidFill>
              </a:rPr>
              <a:t>Reading the algorithm and using pencil and paper to work out some simple algorithms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7165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Orders of Complexity (1 of 4)</a:t>
            </a:r>
          </a:p>
        </p:txBody>
      </p:sp>
      <p:pic>
        <p:nvPicPr>
          <p:cNvPr id="7" name="Picture 6" descr="Figure 11-5 A graph of the amounts of work done in the tester programs.  A graph is plotted for operation versus problem size. The graph plots the linear function n and the quadratic function n squared. N squared rises more steeply than 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231589"/>
            <a:ext cx="2660904" cy="2806756"/>
          </a:xfrm>
          <a:prstGeom prst="rect">
            <a:avLst/>
          </a:prstGeom>
        </p:spPr>
      </p:pic>
      <p:sp>
        <p:nvSpPr>
          <p:cNvPr id="3" name="Content Placeholder 2"/>
          <p:cNvSpPr>
            <a:spLocks noGrp="1"/>
          </p:cNvSpPr>
          <p:nvPr>
            <p:ph idx="4294967295"/>
          </p:nvPr>
        </p:nvSpPr>
        <p:spPr>
          <a:xfrm>
            <a:off x="373062" y="4273099"/>
            <a:ext cx="8415338" cy="1791260"/>
          </a:xfrm>
        </p:spPr>
        <p:txBody>
          <a:bodyPr/>
          <a:lstStyle/>
          <a:p>
            <a:pPr>
              <a:buClr>
                <a:srgbClr val="007FA9"/>
              </a:buClr>
            </a:pPr>
            <a:r>
              <a:rPr lang="en-US" dirty="0">
                <a:solidFill>
                  <a:schemeClr val="tx1"/>
                </a:solidFill>
              </a:rPr>
              <a:t>The performances of these algorithms differ by what we call an </a:t>
            </a:r>
            <a:r>
              <a:rPr lang="en-US" b="1" dirty="0">
                <a:solidFill>
                  <a:schemeClr val="tx1"/>
                </a:solidFill>
              </a:rPr>
              <a:t>order of complexity</a:t>
            </a:r>
            <a:endParaRPr lang="en-US" dirty="0">
              <a:solidFill>
                <a:schemeClr val="tx1"/>
              </a:solidFill>
            </a:endParaRPr>
          </a:p>
          <a:p>
            <a:pPr lvl="1">
              <a:buClr>
                <a:srgbClr val="007FA9"/>
              </a:buClr>
            </a:pPr>
            <a:r>
              <a:rPr lang="en-US" dirty="0">
                <a:solidFill>
                  <a:schemeClr val="tx1"/>
                </a:solidFill>
              </a:rPr>
              <a:t>The performance of the first algorithm is </a:t>
            </a:r>
            <a:r>
              <a:rPr lang="en-US" b="1" dirty="0">
                <a:solidFill>
                  <a:schemeClr val="tx1"/>
                </a:solidFill>
              </a:rPr>
              <a:t>linear </a:t>
            </a:r>
            <a:r>
              <a:rPr lang="en-US" dirty="0">
                <a:solidFill>
                  <a:schemeClr val="tx1"/>
                </a:solidFill>
              </a:rPr>
              <a:t>in that its work grows in direct proportion to the size of the problem </a:t>
            </a:r>
          </a:p>
          <a:p>
            <a:pPr lvl="1">
              <a:buClr>
                <a:srgbClr val="007FA9"/>
              </a:buClr>
            </a:pPr>
            <a:r>
              <a:rPr lang="en-US" dirty="0">
                <a:solidFill>
                  <a:schemeClr val="tx1"/>
                </a:solidFill>
              </a:rPr>
              <a:t>The behavior of the second algorithm is </a:t>
            </a:r>
            <a:r>
              <a:rPr lang="en-US" b="1" dirty="0">
                <a:solidFill>
                  <a:schemeClr val="tx1"/>
                </a:solidFill>
              </a:rPr>
              <a:t>quadratic </a:t>
            </a:r>
            <a:r>
              <a:rPr lang="en-US" dirty="0">
                <a:solidFill>
                  <a:schemeClr val="tx1"/>
                </a:solidFill>
              </a:rPr>
              <a:t>in that its work grows as a function of the square of the problem size</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896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Orders of Complexity (2 of 4)</a:t>
            </a:r>
          </a:p>
        </p:txBody>
      </p:sp>
      <p:sp>
        <p:nvSpPr>
          <p:cNvPr id="3" name="Content Placeholder 2"/>
          <p:cNvSpPr>
            <a:spLocks noGrp="1"/>
          </p:cNvSpPr>
          <p:nvPr>
            <p:ph idx="1"/>
          </p:nvPr>
        </p:nvSpPr>
        <p:spPr>
          <a:xfrm>
            <a:off x="365125" y="1371600"/>
            <a:ext cx="8415338" cy="2266774"/>
          </a:xfrm>
        </p:spPr>
        <p:txBody>
          <a:bodyPr/>
          <a:lstStyle/>
          <a:p>
            <a:pPr>
              <a:buClr>
                <a:srgbClr val="007FA9"/>
              </a:buClr>
            </a:pPr>
            <a:r>
              <a:rPr lang="en-US" dirty="0">
                <a:solidFill>
                  <a:schemeClr val="tx1"/>
                </a:solidFill>
              </a:rPr>
              <a:t>An algorithm has </a:t>
            </a:r>
            <a:r>
              <a:rPr lang="en-US" b="1" dirty="0">
                <a:solidFill>
                  <a:schemeClr val="tx1"/>
                </a:solidFill>
              </a:rPr>
              <a:t>constant </a:t>
            </a:r>
            <a:r>
              <a:rPr lang="en-US" dirty="0">
                <a:solidFill>
                  <a:schemeClr val="tx1"/>
                </a:solidFill>
              </a:rPr>
              <a:t>performance if it requires the same number of operations for any problem size</a:t>
            </a:r>
          </a:p>
          <a:p>
            <a:pPr lvl="1">
              <a:buClr>
                <a:srgbClr val="007FA9"/>
              </a:buClr>
            </a:pPr>
            <a:r>
              <a:rPr lang="en-US" dirty="0">
                <a:solidFill>
                  <a:schemeClr val="tx1"/>
                </a:solidFill>
              </a:rPr>
              <a:t>List indexing is a good example of a constant-time algorithm</a:t>
            </a:r>
          </a:p>
          <a:p>
            <a:pPr>
              <a:buClr>
                <a:srgbClr val="007FA9"/>
              </a:buClr>
            </a:pPr>
            <a:r>
              <a:rPr lang="en-US" dirty="0">
                <a:solidFill>
                  <a:schemeClr val="tx1"/>
                </a:solidFill>
              </a:rPr>
              <a:t>Another order of complexity that is better than linear but worse than constant is called </a:t>
            </a:r>
            <a:r>
              <a:rPr lang="en-US" b="1" dirty="0">
                <a:solidFill>
                  <a:schemeClr val="tx1"/>
                </a:solidFill>
              </a:rPr>
              <a:t>logarithmic</a:t>
            </a:r>
            <a:endParaRPr lang="en-US" sz="2400" dirty="0">
              <a:solidFill>
                <a:schemeClr val="tx1"/>
              </a:solidFill>
            </a:endParaRPr>
          </a:p>
          <a:p>
            <a:pPr lvl="1">
              <a:buClr>
                <a:srgbClr val="007FA9"/>
              </a:buClr>
            </a:pPr>
            <a:r>
              <a:rPr lang="en-US" dirty="0">
                <a:solidFill>
                  <a:schemeClr val="tx1"/>
                </a:solidFill>
              </a:rPr>
              <a:t>The amount of work of a logarithmic algorithm is proportional to the log</a:t>
            </a:r>
            <a:r>
              <a:rPr lang="en-US" sz="600" baseline="-25000" dirty="0">
                <a:solidFill>
                  <a:schemeClr val="tx1"/>
                </a:solidFill>
              </a:rPr>
              <a:t> </a:t>
            </a:r>
            <a:r>
              <a:rPr lang="en-US" sz="1200" baseline="-25000" dirty="0">
                <a:solidFill>
                  <a:schemeClr val="tx1"/>
                </a:solidFill>
              </a:rPr>
              <a:t>2</a:t>
            </a:r>
            <a:r>
              <a:rPr lang="en-US" sz="600" dirty="0">
                <a:solidFill>
                  <a:schemeClr val="tx1"/>
                </a:solidFill>
              </a:rPr>
              <a:t> </a:t>
            </a:r>
            <a:r>
              <a:rPr lang="en-US" dirty="0">
                <a:solidFill>
                  <a:schemeClr val="tx1"/>
                </a:solidFill>
              </a:rPr>
              <a:t>of the problem size</a:t>
            </a:r>
          </a:p>
        </p:txBody>
      </p:sp>
      <p:sp>
        <p:nvSpPr>
          <p:cNvPr id="10" name="Content Placeholder 9"/>
          <p:cNvSpPr>
            <a:spLocks noGrp="1"/>
          </p:cNvSpPr>
          <p:nvPr>
            <p:ph idx="14"/>
          </p:nvPr>
        </p:nvSpPr>
        <p:spPr>
          <a:xfrm>
            <a:off x="363907" y="3807698"/>
            <a:ext cx="7990543" cy="584775"/>
          </a:xfrm>
        </p:spPr>
        <p:txBody>
          <a:bodyPr/>
          <a:lstStyle/>
          <a:p>
            <a:pPr>
              <a:buClr>
                <a:srgbClr val="007FA9"/>
              </a:buClr>
            </a:pPr>
            <a:r>
              <a:rPr lang="en-US" dirty="0">
                <a:solidFill>
                  <a:schemeClr val="tx1"/>
                </a:solidFill>
              </a:rPr>
              <a:t>The work of a </a:t>
            </a:r>
            <a:r>
              <a:rPr lang="en-US" sz="1800" b="1" dirty="0">
                <a:solidFill>
                  <a:schemeClr val="tx1"/>
                </a:solidFill>
              </a:rPr>
              <a:t>polynomial time algorithm </a:t>
            </a:r>
            <a:r>
              <a:rPr lang="en-US" dirty="0">
                <a:solidFill>
                  <a:schemeClr val="tx1"/>
                </a:solidFill>
              </a:rPr>
              <a:t>grows at a rate of n</a:t>
            </a:r>
            <a:r>
              <a:rPr lang="en-US" baseline="-25000" dirty="0">
                <a:solidFill>
                  <a:schemeClr val="tx1"/>
                </a:solidFill>
              </a:rPr>
              <a:t>k </a:t>
            </a:r>
            <a:r>
              <a:rPr lang="en-US" dirty="0">
                <a:solidFill>
                  <a:schemeClr val="tx1"/>
                </a:solidFill>
              </a:rPr>
              <a:t>Where k is a constant greater than 1</a:t>
            </a:r>
            <a:endParaRPr lang="en-IN" dirty="0">
              <a:solidFill>
                <a:schemeClr val="tx1"/>
              </a:solidFill>
            </a:endParaRPr>
          </a:p>
        </p:txBody>
      </p:sp>
      <p:sp>
        <p:nvSpPr>
          <p:cNvPr id="7" name="Content Placeholder 6"/>
          <p:cNvSpPr>
            <a:spLocks noGrp="1"/>
          </p:cNvSpPr>
          <p:nvPr>
            <p:ph idx="12"/>
          </p:nvPr>
        </p:nvSpPr>
        <p:spPr>
          <a:xfrm>
            <a:off x="356076" y="4572000"/>
            <a:ext cx="7998375" cy="292388"/>
          </a:xfrm>
        </p:spPr>
        <p:txBody>
          <a:bodyPr/>
          <a:lstStyle/>
          <a:p>
            <a:pPr>
              <a:buClr>
                <a:srgbClr val="007FA9"/>
              </a:buClr>
            </a:pPr>
            <a:r>
              <a:rPr lang="en-US" dirty="0">
                <a:solidFill>
                  <a:schemeClr val="tx1"/>
                </a:solidFill>
              </a:rPr>
              <a:t>An order of complexity that is worse than polynomial is called </a:t>
            </a:r>
            <a:r>
              <a:rPr lang="en-US" b="1" dirty="0">
                <a:solidFill>
                  <a:schemeClr val="tx1"/>
                </a:solidFill>
              </a:rPr>
              <a:t>exponential</a:t>
            </a:r>
            <a:endParaRPr lang="en-US" dirty="0">
              <a:solidFill>
                <a:schemeClr val="tx1"/>
              </a:solidFill>
            </a:endParaRPr>
          </a:p>
        </p:txBody>
      </p:sp>
      <p:sp>
        <p:nvSpPr>
          <p:cNvPr id="8" name="Content Placeholder 7"/>
          <p:cNvSpPr>
            <a:spLocks noGrp="1"/>
          </p:cNvSpPr>
          <p:nvPr>
            <p:ph idx="13"/>
          </p:nvPr>
        </p:nvSpPr>
        <p:spPr>
          <a:xfrm>
            <a:off x="356076" y="4910984"/>
            <a:ext cx="4267200" cy="263149"/>
          </a:xfrm>
        </p:spPr>
        <p:txBody>
          <a:bodyPr/>
          <a:lstStyle/>
          <a:p>
            <a:pPr lvl="1">
              <a:buClr>
                <a:srgbClr val="007FA9"/>
              </a:buClr>
            </a:pPr>
            <a:r>
              <a:rPr lang="en-US" dirty="0">
                <a:solidFill>
                  <a:schemeClr val="tx1"/>
                </a:solidFill>
              </a:rPr>
              <a:t>An example rate of growth of this order is</a:t>
            </a:r>
            <a:endParaRPr lang="en-IN" dirty="0">
              <a:solidFill>
                <a:schemeClr val="tx1"/>
              </a:solidFill>
            </a:endParaRPr>
          </a:p>
        </p:txBody>
      </p:sp>
      <p:pic>
        <p:nvPicPr>
          <p:cNvPr id="1169" name="Picture 145" descr="2 to the power of n">
            <a:extLst>
              <a:ext uri="{FF2B5EF4-FFF2-40B4-BE49-F238E27FC236}">
                <a16:creationId xmlns:a16="http://schemas.microsoft.com/office/drawing/2014/main" id="{3B3F72A8-EFE5-415A-8596-1F7EDEE6DE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4851400"/>
            <a:ext cx="254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813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Orders of Complexity (3 of 4)</a:t>
            </a:r>
          </a:p>
        </p:txBody>
      </p:sp>
      <p:pic>
        <p:nvPicPr>
          <p:cNvPr id="6" name="Picture 5" descr="Figure 11-6 Ay graph of some sample orders of complexity. A graph is plotted for operation versus problem size. The graph plots the linear function n, the quadratic function n squared, the function 2 to the n, and log base 2 of n. The curve in order of steepness are: log base 2 of n, N, N squared and to the 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057400"/>
            <a:ext cx="4070604" cy="3102211"/>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528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Orders of Complexity (4 of 4)</a:t>
            </a:r>
          </a:p>
        </p:txBody>
      </p:sp>
      <p:graphicFrame>
        <p:nvGraphicFramePr>
          <p:cNvPr id="3" name="Table 2"/>
          <p:cNvGraphicFramePr>
            <a:graphicFrameLocks noGrp="1"/>
          </p:cNvGraphicFramePr>
          <p:nvPr>
            <p:extLst>
              <p:ext uri="{D42A27DB-BD31-4B8C-83A1-F6EECF244321}">
                <p14:modId xmlns:p14="http://schemas.microsoft.com/office/powerpoint/2010/main" val="1299603514"/>
              </p:ext>
            </p:extLst>
          </p:nvPr>
        </p:nvGraphicFramePr>
        <p:xfrm>
          <a:off x="779489" y="2438400"/>
          <a:ext cx="7772400" cy="1539240"/>
        </p:xfrm>
        <a:graphic>
          <a:graphicData uri="http://schemas.openxmlformats.org/drawingml/2006/table">
            <a:tbl>
              <a:tblPr firstRow="1" bandRow="1">
                <a:tableStyleId>{5C22544A-7EE6-4342-B048-85BDC9FD1C3A}</a:tableStyleId>
              </a:tblPr>
              <a:tblGrid>
                <a:gridCol w="1244013">
                  <a:extLst>
                    <a:ext uri="{9D8B030D-6E8A-4147-A177-3AD203B41FA5}">
                      <a16:colId xmlns:a16="http://schemas.microsoft.com/office/drawing/2014/main" val="20000"/>
                    </a:ext>
                  </a:extLst>
                </a:gridCol>
                <a:gridCol w="1864947">
                  <a:extLst>
                    <a:ext uri="{9D8B030D-6E8A-4147-A177-3AD203B41FA5}">
                      <a16:colId xmlns:a16="http://schemas.microsoft.com/office/drawing/2014/main" val="20001"/>
                    </a:ext>
                  </a:extLst>
                </a:gridCol>
                <a:gridCol w="1245084">
                  <a:extLst>
                    <a:ext uri="{9D8B030D-6E8A-4147-A177-3AD203B41FA5}">
                      <a16:colId xmlns:a16="http://schemas.microsoft.com/office/drawing/2014/main" val="20002"/>
                    </a:ext>
                  </a:extLst>
                </a:gridCol>
                <a:gridCol w="1665756">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Logarithmic (log</a:t>
                      </a:r>
                      <a:r>
                        <a:rPr lang="en-US" sz="1400" baseline="-25000" dirty="0">
                          <a:solidFill>
                            <a:schemeClr val="tx1"/>
                          </a:solidFill>
                        </a:rPr>
                        <a:t>2</a:t>
                      </a:r>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Linear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Quadratic (n</a:t>
                      </a:r>
                      <a:r>
                        <a:rPr lang="en-US" sz="1400" baseline="30000" dirty="0">
                          <a:solidFill>
                            <a:schemeClr val="tx1"/>
                          </a:solidFill>
                        </a:rPr>
                        <a:t>2</a:t>
                      </a:r>
                      <a:r>
                        <a:rPr lang="en-US" sz="1400" dirty="0">
                          <a:solidFill>
                            <a:schemeClr val="tx1"/>
                          </a:solidFill>
                        </a:rPr>
                        <a:t>)</a:t>
                      </a:r>
                      <a:r>
                        <a:rPr lang="en-US" sz="1400" baseline="0" dirty="0">
                          <a:solidFill>
                            <a:schemeClr val="tx1"/>
                          </a:solidFill>
                        </a:rPr>
                        <a:t> </a:t>
                      </a:r>
                      <a:r>
                        <a:rPr lang="en-US" sz="800" baseline="0" dirty="0">
                          <a:solidFill>
                            <a:schemeClr val="bg1"/>
                          </a:solidFill>
                        </a:rPr>
                        <a:t>n squared</a:t>
                      </a:r>
                      <a:endParaRPr lang="en-US" sz="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Exponential (2</a:t>
                      </a:r>
                      <a:r>
                        <a:rPr lang="en-US" sz="1400" baseline="30000" dirty="0">
                          <a:solidFill>
                            <a:schemeClr val="tx1"/>
                          </a:solidFill>
                        </a:rPr>
                        <a:t>n</a:t>
                      </a:r>
                      <a:r>
                        <a:rPr lang="en-US" sz="1400" dirty="0">
                          <a:solidFill>
                            <a:schemeClr val="tx1"/>
                          </a:solidFill>
                        </a:rPr>
                        <a:t>) </a:t>
                      </a:r>
                      <a:r>
                        <a:rPr lang="en-US" sz="800" dirty="0">
                          <a:solidFill>
                            <a:schemeClr val="bg1"/>
                          </a:solidFill>
                        </a:rPr>
                        <a:t> 2 to the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Off the charts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Off the charts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1,000,000,000,000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Really off the charts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8710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1623521"/>
          </a:xfrm>
        </p:spPr>
        <p:txBody>
          <a:bodyPr/>
          <a:lstStyle/>
          <a:p>
            <a:pPr marL="0" indent="0">
              <a:buNone/>
            </a:pPr>
            <a:r>
              <a:rPr lang="en-US" b="1" dirty="0">
                <a:solidFill>
                  <a:srgbClr val="007FA9"/>
                </a:solidFill>
              </a:rPr>
              <a:t>11.1</a:t>
            </a:r>
            <a:r>
              <a:rPr lang="en-US" dirty="0">
                <a:solidFill>
                  <a:schemeClr val="tx1"/>
                </a:solidFill>
              </a:rPr>
              <a:t> Measure the performance of an algorithm by obtaining running times and instruction counts with different data sets</a:t>
            </a:r>
          </a:p>
          <a:p>
            <a:pPr marL="0" indent="0">
              <a:buNone/>
            </a:pPr>
            <a:r>
              <a:rPr lang="en-US" b="1" dirty="0">
                <a:solidFill>
                  <a:srgbClr val="007FA9"/>
                </a:solidFill>
              </a:rPr>
              <a:t>11.2</a:t>
            </a:r>
            <a:r>
              <a:rPr lang="en-US" dirty="0">
                <a:solidFill>
                  <a:schemeClr val="tx1"/>
                </a:solidFill>
              </a:rPr>
              <a:t> Analyze an algorithm’s performance by determining its order of complexity, using big-O notation</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Big-O Notation</a:t>
            </a:r>
          </a:p>
        </p:txBody>
      </p:sp>
      <p:sp>
        <p:nvSpPr>
          <p:cNvPr id="3" name="Content Placeholder 2"/>
          <p:cNvSpPr>
            <a:spLocks noGrp="1"/>
          </p:cNvSpPr>
          <p:nvPr>
            <p:ph idx="4294967295"/>
          </p:nvPr>
        </p:nvSpPr>
        <p:spPr>
          <a:xfrm>
            <a:off x="365125" y="1538818"/>
            <a:ext cx="8415338" cy="2742289"/>
          </a:xfrm>
        </p:spPr>
        <p:txBody>
          <a:bodyPr/>
          <a:lstStyle/>
          <a:p>
            <a:pPr>
              <a:buClr>
                <a:srgbClr val="007FA9"/>
              </a:buClr>
            </a:pPr>
            <a:r>
              <a:rPr lang="en-US" dirty="0">
                <a:solidFill>
                  <a:schemeClr val="tx1"/>
                </a:solidFill>
              </a:rPr>
              <a:t>The amount of work in an algorithm typically is the sum of several terms in a polynomial</a:t>
            </a:r>
          </a:p>
          <a:p>
            <a:pPr lvl="1">
              <a:buClr>
                <a:srgbClr val="007FA9"/>
              </a:buClr>
            </a:pPr>
            <a:r>
              <a:rPr lang="en-US" dirty="0">
                <a:solidFill>
                  <a:schemeClr val="tx1"/>
                </a:solidFill>
              </a:rPr>
              <a:t>We focus on one term as </a:t>
            </a:r>
            <a:r>
              <a:rPr lang="en-US" b="1" dirty="0">
                <a:solidFill>
                  <a:schemeClr val="tx1"/>
                </a:solidFill>
              </a:rPr>
              <a:t>dominant</a:t>
            </a:r>
          </a:p>
          <a:p>
            <a:pPr>
              <a:buClr>
                <a:srgbClr val="007FA9"/>
              </a:buClr>
            </a:pPr>
            <a:r>
              <a:rPr lang="en-US" dirty="0">
                <a:solidFill>
                  <a:schemeClr val="tx1"/>
                </a:solidFill>
              </a:rPr>
              <a:t>As </a:t>
            </a:r>
            <a:r>
              <a:rPr lang="en-US" b="1" dirty="0">
                <a:solidFill>
                  <a:schemeClr val="tx1"/>
                </a:solidFill>
              </a:rPr>
              <a:t>n</a:t>
            </a:r>
            <a:r>
              <a:rPr lang="en-US" i="1" dirty="0">
                <a:solidFill>
                  <a:schemeClr val="tx1"/>
                </a:solidFill>
              </a:rPr>
              <a:t> </a:t>
            </a:r>
            <a:r>
              <a:rPr lang="en-US" dirty="0">
                <a:solidFill>
                  <a:schemeClr val="tx1"/>
                </a:solidFill>
              </a:rPr>
              <a:t>becomes large, the dominant term becomes so large that the amount of work represented by the other terms can be ignored</a:t>
            </a:r>
          </a:p>
          <a:p>
            <a:pPr lvl="1">
              <a:buClr>
                <a:srgbClr val="007FA9"/>
              </a:buClr>
            </a:pPr>
            <a:r>
              <a:rPr lang="en-US" b="1" dirty="0">
                <a:solidFill>
                  <a:schemeClr val="tx1"/>
                </a:solidFill>
              </a:rPr>
              <a:t>Asymptotic analysis</a:t>
            </a:r>
            <a:endParaRPr lang="en-US" dirty="0">
              <a:solidFill>
                <a:schemeClr val="tx1"/>
              </a:solidFill>
            </a:endParaRPr>
          </a:p>
          <a:p>
            <a:pPr>
              <a:buClr>
                <a:srgbClr val="007FA9"/>
              </a:buClr>
            </a:pPr>
            <a:r>
              <a:rPr lang="en-US" b="1" dirty="0">
                <a:solidFill>
                  <a:schemeClr val="tx1"/>
                </a:solidFill>
              </a:rPr>
              <a:t>Big-O notation:</a:t>
            </a:r>
            <a:r>
              <a:rPr lang="en-US" dirty="0">
                <a:solidFill>
                  <a:schemeClr val="tx1"/>
                </a:solidFill>
              </a:rPr>
              <a:t> used to express the efficiency or computational complexity of an algorithm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111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Role of the Constant of Proportionality</a:t>
            </a:r>
          </a:p>
        </p:txBody>
      </p:sp>
      <p:sp>
        <p:nvSpPr>
          <p:cNvPr id="3" name="Content Placeholder 2"/>
          <p:cNvSpPr>
            <a:spLocks noGrp="1"/>
          </p:cNvSpPr>
          <p:nvPr>
            <p:ph idx="1"/>
          </p:nvPr>
        </p:nvSpPr>
        <p:spPr>
          <a:xfrm>
            <a:off x="365125" y="1538818"/>
            <a:ext cx="8415338" cy="1323439"/>
          </a:xfrm>
        </p:spPr>
        <p:txBody>
          <a:bodyPr/>
          <a:lstStyle/>
          <a:p>
            <a:pPr>
              <a:buClr>
                <a:srgbClr val="007FA9"/>
              </a:buClr>
            </a:pPr>
            <a:r>
              <a:rPr lang="en-US" dirty="0">
                <a:solidFill>
                  <a:schemeClr val="tx1"/>
                </a:solidFill>
              </a:rPr>
              <a:t>The </a:t>
            </a:r>
            <a:r>
              <a:rPr lang="en-US" b="1" dirty="0">
                <a:solidFill>
                  <a:schemeClr val="tx1"/>
                </a:solidFill>
              </a:rPr>
              <a:t>constant of proportionality </a:t>
            </a:r>
            <a:r>
              <a:rPr lang="en-US" dirty="0">
                <a:solidFill>
                  <a:schemeClr val="tx1"/>
                </a:solidFill>
              </a:rPr>
              <a:t>involves the terms and coefficients that are usually ignored during big-O analysis</a:t>
            </a:r>
          </a:p>
          <a:p>
            <a:pPr>
              <a:buClr>
                <a:srgbClr val="007FA9"/>
              </a:buClr>
            </a:pPr>
            <a:r>
              <a:rPr lang="en-US" dirty="0">
                <a:solidFill>
                  <a:schemeClr val="tx1"/>
                </a:solidFill>
              </a:rPr>
              <a:t>Determine the constant of proportionality for the first algorithm discussed in this chapter. Here is the code:</a:t>
            </a:r>
          </a:p>
        </p:txBody>
      </p:sp>
      <p:sp>
        <p:nvSpPr>
          <p:cNvPr id="4" name="Content Placeholder 3"/>
          <p:cNvSpPr>
            <a:spLocks noGrp="1"/>
          </p:cNvSpPr>
          <p:nvPr>
            <p:ph idx="11"/>
          </p:nvPr>
        </p:nvSpPr>
        <p:spPr>
          <a:xfrm>
            <a:off x="363908" y="2921238"/>
            <a:ext cx="3674692" cy="1056058"/>
          </a:xfrm>
        </p:spPr>
        <p:txBody>
          <a:bodyPr/>
          <a:lstStyle/>
          <a:p>
            <a:pPr marL="228600" lvl="1" indent="0">
              <a:spcBef>
                <a:spcPts val="0"/>
              </a:spcBef>
              <a:buNone/>
            </a:pPr>
            <a:r>
              <a:rPr lang="en-US" b="1" dirty="0">
                <a:solidFill>
                  <a:schemeClr val="tx1"/>
                </a:solidFill>
                <a:cs typeface="Courier New" panose="02070309020205020404" pitchFamily="49" charset="0"/>
              </a:rPr>
              <a:t>work = 1</a:t>
            </a:r>
          </a:p>
          <a:p>
            <a:pPr marL="228600" lvl="1" indent="0">
              <a:spcBef>
                <a:spcPts val="0"/>
              </a:spcBef>
              <a:buNone/>
            </a:pPr>
            <a:r>
              <a:rPr lang="en-US" b="1" dirty="0">
                <a:solidFill>
                  <a:schemeClr val="tx1"/>
                </a:solidFill>
                <a:cs typeface="Courier New" panose="02070309020205020404" pitchFamily="49" charset="0"/>
              </a:rPr>
              <a:t>for x in range(problemSize):</a:t>
            </a:r>
          </a:p>
          <a:p>
            <a:pPr marL="228600" lvl="1" indent="0">
              <a:spcBef>
                <a:spcPts val="0"/>
              </a:spcBef>
              <a:buNone/>
            </a:pPr>
            <a:r>
              <a:rPr lang="en-US" b="1" dirty="0">
                <a:solidFill>
                  <a:schemeClr val="tx1"/>
                </a:solidFill>
                <a:cs typeface="Courier New" panose="02070309020205020404" pitchFamily="49" charset="0"/>
              </a:rPr>
              <a:t>work += 1</a:t>
            </a:r>
          </a:p>
          <a:p>
            <a:pPr marL="228600" lvl="1" indent="0">
              <a:spcBef>
                <a:spcPts val="0"/>
              </a:spcBef>
              <a:buNone/>
            </a:pPr>
            <a:r>
              <a:rPr lang="en-US" b="1" dirty="0">
                <a:solidFill>
                  <a:schemeClr val="tx1"/>
                </a:solidFill>
                <a:cs typeface="Courier New" panose="02070309020205020404" pitchFamily="49" charset="0"/>
              </a:rPr>
              <a:t>work −=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1368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Memory Used by an Algorithm</a:t>
            </a:r>
          </a:p>
        </p:txBody>
      </p:sp>
      <p:sp>
        <p:nvSpPr>
          <p:cNvPr id="3" name="Content Placeholder 2"/>
          <p:cNvSpPr>
            <a:spLocks noGrp="1"/>
          </p:cNvSpPr>
          <p:nvPr>
            <p:ph idx="4294967295"/>
          </p:nvPr>
        </p:nvSpPr>
        <p:spPr>
          <a:xfrm>
            <a:off x="365125" y="1538818"/>
            <a:ext cx="8415338" cy="1923604"/>
          </a:xfrm>
        </p:spPr>
        <p:txBody>
          <a:bodyPr/>
          <a:lstStyle/>
          <a:p>
            <a:pPr>
              <a:buClr>
                <a:srgbClr val="007FA9"/>
              </a:buClr>
            </a:pPr>
            <a:r>
              <a:rPr lang="en-US" dirty="0">
                <a:solidFill>
                  <a:schemeClr val="tx1"/>
                </a:solidFill>
              </a:rPr>
              <a:t>A complete analysis of the resources used by an algorithm includes the amount of memory required</a:t>
            </a:r>
          </a:p>
          <a:p>
            <a:pPr>
              <a:buClr>
                <a:srgbClr val="007FA9"/>
              </a:buClr>
            </a:pPr>
            <a:r>
              <a:rPr lang="en-US" dirty="0">
                <a:solidFill>
                  <a:schemeClr val="tx1"/>
                </a:solidFill>
              </a:rPr>
              <a:t>We focus on rates of potential growth</a:t>
            </a:r>
          </a:p>
          <a:p>
            <a:pPr>
              <a:buClr>
                <a:srgbClr val="007FA9"/>
              </a:buClr>
            </a:pPr>
            <a:r>
              <a:rPr lang="en-US" dirty="0">
                <a:solidFill>
                  <a:schemeClr val="tx1"/>
                </a:solidFill>
              </a:rPr>
              <a:t>Some algorithms require the same amount of memory to solve any problem</a:t>
            </a:r>
          </a:p>
          <a:p>
            <a:pPr>
              <a:buClr>
                <a:srgbClr val="007FA9"/>
              </a:buClr>
            </a:pPr>
            <a:r>
              <a:rPr lang="en-US" dirty="0">
                <a:solidFill>
                  <a:schemeClr val="tx1"/>
                </a:solidFill>
              </a:rPr>
              <a:t>Other algorithms require more memory as the problem size gets larger</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7390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Search Algorithms</a:t>
            </a:r>
          </a:p>
        </p:txBody>
      </p:sp>
      <p:sp>
        <p:nvSpPr>
          <p:cNvPr id="3" name="Content Placeholder 2"/>
          <p:cNvSpPr>
            <a:spLocks noGrp="1"/>
          </p:cNvSpPr>
          <p:nvPr>
            <p:ph idx="4294967295"/>
          </p:nvPr>
        </p:nvSpPr>
        <p:spPr>
          <a:xfrm>
            <a:off x="365125" y="1538818"/>
            <a:ext cx="8415338" cy="2051331"/>
          </a:xfrm>
        </p:spPr>
        <p:txBody>
          <a:bodyPr/>
          <a:lstStyle/>
          <a:p>
            <a:pPr>
              <a:buClr>
                <a:srgbClr val="007FA9"/>
              </a:buClr>
            </a:pPr>
            <a:r>
              <a:rPr lang="en-US" dirty="0">
                <a:solidFill>
                  <a:schemeClr val="tx1"/>
                </a:solidFill>
              </a:rPr>
              <a:t>We now present several algorithms that can be used for searching and sorting lists</a:t>
            </a:r>
          </a:p>
          <a:p>
            <a:pPr lvl="1">
              <a:buClr>
                <a:srgbClr val="007FA9"/>
              </a:buClr>
            </a:pPr>
            <a:r>
              <a:rPr lang="en-US" dirty="0">
                <a:solidFill>
                  <a:schemeClr val="tx1"/>
                </a:solidFill>
              </a:rPr>
              <a:t>We first discuss the design of an algorithm,</a:t>
            </a:r>
          </a:p>
          <a:p>
            <a:pPr lvl="1">
              <a:buClr>
                <a:srgbClr val="007FA9"/>
              </a:buClr>
            </a:pPr>
            <a:r>
              <a:rPr lang="en-US" dirty="0">
                <a:solidFill>
                  <a:schemeClr val="tx1"/>
                </a:solidFill>
              </a:rPr>
              <a:t>We then show its implementation as a Python function, and,</a:t>
            </a:r>
          </a:p>
          <a:p>
            <a:pPr lvl="1">
              <a:buClr>
                <a:srgbClr val="007FA9"/>
              </a:buClr>
            </a:pPr>
            <a:r>
              <a:rPr lang="en-US" dirty="0">
                <a:solidFill>
                  <a:schemeClr val="tx1"/>
                </a:solidFill>
              </a:rPr>
              <a:t>Finally, we provide an analysis of the algorithm’s computational complexity</a:t>
            </a:r>
          </a:p>
          <a:p>
            <a:pPr>
              <a:buClr>
                <a:srgbClr val="007FA9"/>
              </a:buClr>
            </a:pPr>
            <a:r>
              <a:rPr lang="en-US" dirty="0">
                <a:solidFill>
                  <a:schemeClr val="tx1"/>
                </a:solidFill>
              </a:rPr>
              <a:t>To keep things simple, each function processes a list of integers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0331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Search for a Minimum</a:t>
            </a:r>
          </a:p>
        </p:txBody>
      </p:sp>
      <p:sp>
        <p:nvSpPr>
          <p:cNvPr id="3" name="Content Placeholder 2"/>
          <p:cNvSpPr>
            <a:spLocks noGrp="1"/>
          </p:cNvSpPr>
          <p:nvPr>
            <p:ph idx="1"/>
          </p:nvPr>
        </p:nvSpPr>
        <p:spPr>
          <a:xfrm>
            <a:off x="365125" y="1538819"/>
            <a:ext cx="8415338" cy="738664"/>
          </a:xfrm>
        </p:spPr>
        <p:txBody>
          <a:bodyPr/>
          <a:lstStyle/>
          <a:p>
            <a:pPr>
              <a:buClr>
                <a:srgbClr val="007FA9"/>
              </a:buClr>
            </a:pPr>
            <a:r>
              <a:rPr lang="en-US" dirty="0">
                <a:solidFill>
                  <a:schemeClr val="tx1"/>
                </a:solidFill>
              </a:rPr>
              <a:t>Python’s </a:t>
            </a:r>
            <a:r>
              <a:rPr lang="en-US" b="1" dirty="0">
                <a:solidFill>
                  <a:schemeClr val="tx1"/>
                </a:solidFill>
              </a:rPr>
              <a:t>min </a:t>
            </a:r>
            <a:r>
              <a:rPr lang="en-US" dirty="0">
                <a:solidFill>
                  <a:schemeClr val="tx1"/>
                </a:solidFill>
              </a:rPr>
              <a:t>function returns the minimum or smallest item in a list</a:t>
            </a:r>
          </a:p>
          <a:p>
            <a:pPr>
              <a:buClr>
                <a:srgbClr val="007FA9"/>
              </a:buClr>
            </a:pPr>
            <a:r>
              <a:rPr lang="en-US" dirty="0">
                <a:solidFill>
                  <a:schemeClr val="tx1"/>
                </a:solidFill>
              </a:rPr>
              <a:t>Alternative version:</a:t>
            </a:r>
          </a:p>
        </p:txBody>
      </p:sp>
      <p:sp>
        <p:nvSpPr>
          <p:cNvPr id="6" name="Content Placeholder 5"/>
          <p:cNvSpPr>
            <a:spLocks noGrp="1"/>
          </p:cNvSpPr>
          <p:nvPr>
            <p:ph idx="11"/>
          </p:nvPr>
        </p:nvSpPr>
        <p:spPr>
          <a:xfrm>
            <a:off x="381000" y="2438400"/>
            <a:ext cx="8415338" cy="2368341"/>
          </a:xfrm>
        </p:spPr>
        <p:txBody>
          <a:bodyPr/>
          <a:lstStyle/>
          <a:p>
            <a:pPr marL="228600" lvl="1" indent="0">
              <a:buNone/>
            </a:pPr>
            <a:r>
              <a:rPr lang="en-US" b="1" dirty="0">
                <a:solidFill>
                  <a:schemeClr val="tx1"/>
                </a:solidFill>
                <a:cs typeface="Courier New" panose="02070309020205020404" pitchFamily="49" charset="0"/>
              </a:rPr>
              <a:t>def ourMin(lyst):</a:t>
            </a:r>
          </a:p>
          <a:p>
            <a:pPr marL="228600" lvl="1" indent="0">
              <a:spcBef>
                <a:spcPts val="0"/>
              </a:spcBef>
              <a:buNone/>
            </a:pPr>
            <a:r>
              <a:rPr lang="en-US" b="1" dirty="0">
                <a:solidFill>
                  <a:schemeClr val="tx1"/>
                </a:solidFill>
                <a:cs typeface="Courier New" panose="02070309020205020404" pitchFamily="49" charset="0"/>
              </a:rPr>
              <a:t>“““Returns the position of the minimum item.”””</a:t>
            </a:r>
          </a:p>
          <a:p>
            <a:pPr marL="228600" lvl="1" indent="0">
              <a:spcBef>
                <a:spcPts val="0"/>
              </a:spcBef>
              <a:buNone/>
            </a:pPr>
            <a:r>
              <a:rPr lang="en-US" b="1" dirty="0">
                <a:solidFill>
                  <a:schemeClr val="tx1"/>
                </a:solidFill>
                <a:cs typeface="Courier New" panose="02070309020205020404" pitchFamily="49" charset="0"/>
              </a:rPr>
              <a:t>minpos = 0</a:t>
            </a:r>
          </a:p>
          <a:p>
            <a:pPr marL="228600" lvl="1" indent="0">
              <a:spcBef>
                <a:spcPts val="0"/>
              </a:spcBef>
              <a:buNone/>
            </a:pPr>
            <a:r>
              <a:rPr lang="en-US" b="1" dirty="0">
                <a:solidFill>
                  <a:schemeClr val="tx1"/>
                </a:solidFill>
                <a:cs typeface="Courier New" panose="02070309020205020404" pitchFamily="49" charset="0"/>
              </a:rPr>
              <a:t>current = 1</a:t>
            </a:r>
          </a:p>
          <a:p>
            <a:pPr marL="228600" lvl="1" indent="0">
              <a:spcBef>
                <a:spcPts val="0"/>
              </a:spcBef>
              <a:buNone/>
            </a:pPr>
            <a:r>
              <a:rPr lang="en-US" b="1" dirty="0">
                <a:solidFill>
                  <a:schemeClr val="tx1"/>
                </a:solidFill>
                <a:cs typeface="Courier New" panose="02070309020205020404" pitchFamily="49" charset="0"/>
              </a:rPr>
              <a:t>while current &lt; len(lyst):</a:t>
            </a:r>
          </a:p>
          <a:p>
            <a:pPr marL="228600" lvl="1" indent="0">
              <a:spcBef>
                <a:spcPts val="0"/>
              </a:spcBef>
              <a:buNone/>
            </a:pPr>
            <a:r>
              <a:rPr lang="en-US" b="1" dirty="0">
                <a:solidFill>
                  <a:schemeClr val="tx1"/>
                </a:solidFill>
                <a:cs typeface="Courier New" panose="02070309020205020404" pitchFamily="49" charset="0"/>
              </a:rPr>
              <a:t>if lyst[current] &lt; lyst[minpos]:</a:t>
            </a:r>
          </a:p>
          <a:p>
            <a:pPr marL="228600" lvl="1" indent="0">
              <a:spcBef>
                <a:spcPts val="0"/>
              </a:spcBef>
              <a:buNone/>
            </a:pPr>
            <a:r>
              <a:rPr lang="en-US" b="1" dirty="0">
                <a:solidFill>
                  <a:schemeClr val="tx1"/>
                </a:solidFill>
                <a:cs typeface="Courier New" panose="02070309020205020404" pitchFamily="49" charset="0"/>
              </a:rPr>
              <a:t>minpos = current</a:t>
            </a:r>
          </a:p>
          <a:p>
            <a:pPr marL="228600" lvl="1" indent="0">
              <a:spcBef>
                <a:spcPts val="0"/>
              </a:spcBef>
              <a:buNone/>
            </a:pPr>
            <a:r>
              <a:rPr lang="en-US" b="1" dirty="0">
                <a:solidFill>
                  <a:schemeClr val="tx1"/>
                </a:solidFill>
                <a:cs typeface="Courier New" panose="02070309020205020404" pitchFamily="49" charset="0"/>
              </a:rPr>
              <a:t>current += 1</a:t>
            </a:r>
          </a:p>
          <a:p>
            <a:pPr marL="228600" lvl="1" indent="0">
              <a:spcBef>
                <a:spcPts val="0"/>
              </a:spcBef>
              <a:buNone/>
            </a:pPr>
            <a:r>
              <a:rPr lang="en-US" b="1" dirty="0">
                <a:solidFill>
                  <a:schemeClr val="tx1"/>
                </a:solidFill>
                <a:cs typeface="Courier New" panose="02070309020205020404" pitchFamily="49" charset="0"/>
              </a:rPr>
              <a:t>return minpos</a:t>
            </a:r>
            <a:endParaRPr lang="en-IN" b="1" dirty="0">
              <a:solidFill>
                <a:schemeClr val="tx1"/>
              </a:solidFill>
            </a:endParaRPr>
          </a:p>
        </p:txBody>
      </p:sp>
      <p:sp>
        <p:nvSpPr>
          <p:cNvPr id="7" name="Content Placeholder 6"/>
          <p:cNvSpPr>
            <a:spLocks noGrp="1"/>
          </p:cNvSpPr>
          <p:nvPr>
            <p:ph idx="12"/>
          </p:nvPr>
        </p:nvSpPr>
        <p:spPr>
          <a:xfrm>
            <a:off x="457200" y="4967818"/>
            <a:ext cx="3733800" cy="546303"/>
          </a:xfrm>
        </p:spPr>
        <p:txBody>
          <a:bodyPr/>
          <a:lstStyle/>
          <a:p>
            <a:pPr lvl="1">
              <a:buFontTx/>
              <a:buNone/>
            </a:pPr>
            <a:r>
              <a:rPr lang="en-US" b="1" dirty="0">
                <a:solidFill>
                  <a:schemeClr val="tx1"/>
                </a:solidFill>
              </a:rPr>
              <a:t>n</a:t>
            </a:r>
            <a:r>
              <a:rPr lang="en-US" i="1" dirty="0">
                <a:solidFill>
                  <a:schemeClr val="tx1"/>
                </a:solidFill>
              </a:rPr>
              <a:t> </a:t>
            </a:r>
            <a:r>
              <a:rPr lang="en-US" dirty="0">
                <a:solidFill>
                  <a:schemeClr val="tx1"/>
                </a:solidFill>
              </a:rPr>
              <a:t>– 1 comparisons for a list of size </a:t>
            </a:r>
            <a:r>
              <a:rPr lang="en-US" b="1" dirty="0">
                <a:solidFill>
                  <a:schemeClr val="tx1"/>
                </a:solidFill>
              </a:rPr>
              <a:t>n</a:t>
            </a:r>
          </a:p>
          <a:p>
            <a:pPr lvl="2"/>
            <a:r>
              <a:rPr lang="en-US" dirty="0">
                <a:solidFill>
                  <a:schemeClr val="tx1"/>
                </a:solidFill>
              </a:rPr>
              <a:t>O(</a:t>
            </a:r>
            <a:r>
              <a:rPr lang="en-US" b="1" dirty="0">
                <a:solidFill>
                  <a:schemeClr val="tx1"/>
                </a:solidFill>
              </a:rPr>
              <a:t>n</a:t>
            </a:r>
            <a:r>
              <a:rPr lang="en-US" dirty="0">
                <a:solidFill>
                  <a:schemeClr val="tx1"/>
                </a:solidFill>
              </a:rPr>
              <a: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910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Sequential Search of a List</a:t>
            </a:r>
          </a:p>
        </p:txBody>
      </p:sp>
      <p:sp>
        <p:nvSpPr>
          <p:cNvPr id="3" name="Content Placeholder 2"/>
          <p:cNvSpPr>
            <a:spLocks noGrp="1"/>
          </p:cNvSpPr>
          <p:nvPr>
            <p:ph idx="1"/>
          </p:nvPr>
        </p:nvSpPr>
        <p:spPr/>
        <p:txBody>
          <a:bodyPr/>
          <a:lstStyle/>
          <a:p>
            <a:pPr>
              <a:buClr>
                <a:srgbClr val="007FA9"/>
              </a:buClr>
            </a:pPr>
            <a:r>
              <a:rPr lang="en-US" dirty="0">
                <a:solidFill>
                  <a:schemeClr val="tx1"/>
                </a:solidFill>
              </a:rPr>
              <a:t>Python’s </a:t>
            </a:r>
            <a:r>
              <a:rPr lang="en-US" b="1" dirty="0">
                <a:solidFill>
                  <a:schemeClr val="tx1"/>
                </a:solidFill>
              </a:rPr>
              <a:t>in </a:t>
            </a:r>
            <a:r>
              <a:rPr lang="en-US" dirty="0">
                <a:solidFill>
                  <a:schemeClr val="tx1"/>
                </a:solidFill>
              </a:rPr>
              <a:t>operator is implemented as a method named </a:t>
            </a:r>
            <a:r>
              <a:rPr lang="en-US" b="1" dirty="0">
                <a:solidFill>
                  <a:schemeClr val="tx1"/>
                </a:solidFill>
              </a:rPr>
              <a:t>__contains__ </a:t>
            </a:r>
            <a:r>
              <a:rPr lang="en-US" dirty="0">
                <a:solidFill>
                  <a:schemeClr val="tx1"/>
                </a:solidFill>
              </a:rPr>
              <a:t>in the </a:t>
            </a:r>
            <a:r>
              <a:rPr lang="en-US" b="1" dirty="0">
                <a:solidFill>
                  <a:schemeClr val="tx1"/>
                </a:solidFill>
              </a:rPr>
              <a:t>list </a:t>
            </a:r>
            <a:r>
              <a:rPr lang="en-US" dirty="0">
                <a:solidFill>
                  <a:schemeClr val="tx1"/>
                </a:solidFill>
              </a:rPr>
              <a:t>class</a:t>
            </a:r>
          </a:p>
          <a:p>
            <a:pPr lvl="1">
              <a:buClr>
                <a:srgbClr val="007FA9"/>
              </a:buClr>
            </a:pPr>
            <a:r>
              <a:rPr lang="en-US" dirty="0">
                <a:solidFill>
                  <a:schemeClr val="tx1"/>
                </a:solidFill>
              </a:rPr>
              <a:t>Uses a </a:t>
            </a:r>
            <a:r>
              <a:rPr lang="en-US" b="1" dirty="0">
                <a:solidFill>
                  <a:schemeClr val="tx1"/>
                </a:solidFill>
              </a:rPr>
              <a:t>sequential search </a:t>
            </a:r>
            <a:r>
              <a:rPr lang="en-US" dirty="0">
                <a:solidFill>
                  <a:schemeClr val="tx1"/>
                </a:solidFill>
              </a:rPr>
              <a:t>or a </a:t>
            </a:r>
            <a:r>
              <a:rPr lang="en-US" b="1" dirty="0">
                <a:solidFill>
                  <a:schemeClr val="tx1"/>
                </a:solidFill>
              </a:rPr>
              <a:t>linear search</a:t>
            </a:r>
            <a:endParaRPr lang="en-US" dirty="0">
              <a:solidFill>
                <a:schemeClr val="tx1"/>
              </a:solidFill>
            </a:endParaRPr>
          </a:p>
          <a:p>
            <a:pPr>
              <a:buClr>
                <a:srgbClr val="007FA9"/>
              </a:buClr>
            </a:pPr>
            <a:r>
              <a:rPr lang="en-US" dirty="0">
                <a:solidFill>
                  <a:schemeClr val="tx1"/>
                </a:solidFill>
              </a:rPr>
              <a:t>Python code for a linear search function:</a:t>
            </a:r>
          </a:p>
        </p:txBody>
      </p:sp>
      <p:sp>
        <p:nvSpPr>
          <p:cNvPr id="4" name="Content Placeholder 3"/>
          <p:cNvSpPr>
            <a:spLocks noGrp="1"/>
          </p:cNvSpPr>
          <p:nvPr>
            <p:ph idx="11"/>
          </p:nvPr>
        </p:nvSpPr>
        <p:spPr>
          <a:xfrm>
            <a:off x="381000" y="3082849"/>
            <a:ext cx="8415338" cy="2371803"/>
          </a:xfrm>
        </p:spPr>
        <p:txBody>
          <a:bodyPr/>
          <a:lstStyle/>
          <a:p>
            <a:pPr marL="228600" lvl="1" indent="0">
              <a:buNone/>
            </a:pPr>
            <a:r>
              <a:rPr lang="en-US" b="1" dirty="0">
                <a:solidFill>
                  <a:schemeClr val="tx1"/>
                </a:solidFill>
                <a:cs typeface="Courier New" panose="02070309020205020404" pitchFamily="49" charset="0"/>
              </a:rPr>
              <a:t>def sequentialSearch(target, lyst):</a:t>
            </a:r>
          </a:p>
          <a:p>
            <a:pPr marL="228600" lvl="1" indent="0">
              <a:spcBef>
                <a:spcPts val="0"/>
              </a:spcBef>
              <a:buNone/>
            </a:pPr>
            <a:r>
              <a:rPr lang="en-US" b="1" dirty="0">
                <a:solidFill>
                  <a:schemeClr val="tx1"/>
                </a:solidFill>
                <a:cs typeface="Courier New" panose="02070309020205020404" pitchFamily="49" charset="0"/>
              </a:rPr>
              <a:t>“““Returns the position of the target item if found,</a:t>
            </a:r>
          </a:p>
          <a:p>
            <a:pPr marL="228600" lvl="1" indent="0">
              <a:spcBef>
                <a:spcPts val="0"/>
              </a:spcBef>
              <a:buNone/>
            </a:pPr>
            <a:r>
              <a:rPr lang="en-US" b="1" dirty="0">
                <a:solidFill>
                  <a:schemeClr val="tx1"/>
                </a:solidFill>
                <a:cs typeface="Courier New" panose="02070309020205020404" pitchFamily="49" charset="0"/>
              </a:rPr>
              <a:t>or −1 otherwise.”””</a:t>
            </a:r>
          </a:p>
          <a:p>
            <a:pPr marL="228600" lvl="1" indent="0">
              <a:spcBef>
                <a:spcPts val="0"/>
              </a:spcBef>
              <a:buNone/>
            </a:pPr>
            <a:r>
              <a:rPr lang="en-US" b="1" dirty="0">
                <a:solidFill>
                  <a:schemeClr val="tx1"/>
                </a:solidFill>
                <a:cs typeface="Courier New" panose="02070309020205020404" pitchFamily="49" charset="0"/>
              </a:rPr>
              <a:t>position = 0</a:t>
            </a:r>
          </a:p>
          <a:p>
            <a:pPr marL="228600" lvl="1" indent="0">
              <a:spcBef>
                <a:spcPts val="0"/>
              </a:spcBef>
              <a:buNone/>
            </a:pPr>
            <a:r>
              <a:rPr lang="en-US" b="1" dirty="0">
                <a:solidFill>
                  <a:schemeClr val="tx1"/>
                </a:solidFill>
                <a:cs typeface="Courier New" panose="02070309020205020404" pitchFamily="49" charset="0"/>
              </a:rPr>
              <a:t>while position &lt; len(lyst):</a:t>
            </a:r>
          </a:p>
          <a:p>
            <a:pPr marL="228600" lvl="1" indent="0">
              <a:spcBef>
                <a:spcPts val="0"/>
              </a:spcBef>
              <a:buNone/>
            </a:pPr>
            <a:r>
              <a:rPr lang="en-US" b="1" dirty="0">
                <a:solidFill>
                  <a:schemeClr val="tx1"/>
                </a:solidFill>
                <a:cs typeface="Courier New" panose="02070309020205020404" pitchFamily="49" charset="0"/>
              </a:rPr>
              <a:t>if target == lyst[position]:</a:t>
            </a:r>
          </a:p>
          <a:p>
            <a:pPr marL="228600" lvl="1" indent="0">
              <a:spcBef>
                <a:spcPts val="0"/>
              </a:spcBef>
              <a:buNone/>
            </a:pPr>
            <a:r>
              <a:rPr lang="en-US" b="1" dirty="0">
                <a:solidFill>
                  <a:schemeClr val="tx1"/>
                </a:solidFill>
                <a:cs typeface="Courier New" panose="02070309020205020404" pitchFamily="49" charset="0"/>
              </a:rPr>
              <a:t>return position</a:t>
            </a:r>
          </a:p>
          <a:p>
            <a:pPr marL="228600" lvl="1" indent="0">
              <a:spcBef>
                <a:spcPts val="0"/>
              </a:spcBef>
              <a:buNone/>
            </a:pPr>
            <a:r>
              <a:rPr lang="en-US" b="1" dirty="0">
                <a:solidFill>
                  <a:schemeClr val="tx1"/>
                </a:solidFill>
                <a:cs typeface="Courier New" panose="02070309020205020404" pitchFamily="49" charset="0"/>
              </a:rPr>
              <a:t>position += 1</a:t>
            </a:r>
          </a:p>
          <a:p>
            <a:pPr marL="228600" lvl="1" indent="0">
              <a:spcBef>
                <a:spcPts val="0"/>
              </a:spcBef>
              <a:buNone/>
            </a:pPr>
            <a:r>
              <a:rPr lang="en-US" b="1" dirty="0">
                <a:solidFill>
                  <a:schemeClr val="tx1"/>
                </a:solidFill>
                <a:cs typeface="Courier New" panose="02070309020205020404" pitchFamily="49" charset="0"/>
              </a:rPr>
              <a:t>return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2753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Best-Case, Worst-Case, and Average-Case Performance</a:t>
            </a:r>
          </a:p>
        </p:txBody>
      </p:sp>
      <p:sp>
        <p:nvSpPr>
          <p:cNvPr id="3" name="Content Placeholder 2"/>
          <p:cNvSpPr>
            <a:spLocks noGrp="1"/>
          </p:cNvSpPr>
          <p:nvPr>
            <p:ph idx="4294967295"/>
          </p:nvPr>
        </p:nvSpPr>
        <p:spPr>
          <a:xfrm>
            <a:off x="365125" y="1538818"/>
            <a:ext cx="8415338" cy="2688428"/>
          </a:xfrm>
        </p:spPr>
        <p:txBody>
          <a:bodyPr/>
          <a:lstStyle/>
          <a:p>
            <a:pPr>
              <a:buClr>
                <a:srgbClr val="007FA9"/>
              </a:buClr>
            </a:pPr>
            <a:r>
              <a:rPr lang="en-US" dirty="0">
                <a:solidFill>
                  <a:schemeClr val="tx1"/>
                </a:solidFill>
              </a:rPr>
              <a:t>Analysis of a linear search considers three cases:</a:t>
            </a:r>
          </a:p>
          <a:p>
            <a:pPr lvl="1">
              <a:buClr>
                <a:srgbClr val="007FA9"/>
              </a:buClr>
            </a:pPr>
            <a:r>
              <a:rPr lang="en-US" dirty="0">
                <a:solidFill>
                  <a:schemeClr val="tx1"/>
                </a:solidFill>
              </a:rPr>
              <a:t>In the worst case, the target item is at the end of the list or not in the list at all</a:t>
            </a:r>
          </a:p>
          <a:p>
            <a:pPr lvl="2">
              <a:buClr>
                <a:srgbClr val="007FA9"/>
              </a:buClr>
            </a:pPr>
            <a:r>
              <a:rPr lang="en-US" dirty="0">
                <a:solidFill>
                  <a:schemeClr val="tx1"/>
                </a:solidFill>
              </a:rPr>
              <a:t>O(</a:t>
            </a:r>
            <a:r>
              <a:rPr lang="en-US" b="1" dirty="0">
                <a:solidFill>
                  <a:schemeClr val="tx1"/>
                </a:solidFill>
              </a:rPr>
              <a:t>n</a:t>
            </a:r>
            <a:r>
              <a:rPr lang="en-US" dirty="0">
                <a:solidFill>
                  <a:schemeClr val="tx1"/>
                </a:solidFill>
              </a:rPr>
              <a:t>)</a:t>
            </a:r>
          </a:p>
          <a:p>
            <a:pPr lvl="1">
              <a:buClr>
                <a:srgbClr val="007FA9"/>
              </a:buClr>
            </a:pPr>
            <a:r>
              <a:rPr lang="en-US" dirty="0">
                <a:solidFill>
                  <a:schemeClr val="tx1"/>
                </a:solidFill>
              </a:rPr>
              <a:t>In the best case, the algorithm finds the target at the first position, after making one iteration</a:t>
            </a:r>
          </a:p>
          <a:p>
            <a:pPr lvl="2">
              <a:buClr>
                <a:srgbClr val="007FA9"/>
              </a:buClr>
            </a:pPr>
            <a:r>
              <a:rPr lang="en-US" dirty="0">
                <a:solidFill>
                  <a:schemeClr val="tx1"/>
                </a:solidFill>
              </a:rPr>
              <a:t>O(1)</a:t>
            </a:r>
          </a:p>
          <a:p>
            <a:pPr lvl="1">
              <a:buClr>
                <a:srgbClr val="007FA9"/>
              </a:buClr>
            </a:pPr>
            <a:r>
              <a:rPr lang="en-US" dirty="0">
                <a:solidFill>
                  <a:schemeClr val="tx1"/>
                </a:solidFill>
              </a:rPr>
              <a:t>Average case: add number of iterations required to find target at each possible position; divide sum by </a:t>
            </a:r>
            <a:r>
              <a:rPr lang="en-US" b="1" dirty="0">
                <a:solidFill>
                  <a:schemeClr val="tx1"/>
                </a:solidFill>
              </a:rPr>
              <a:t>n</a:t>
            </a:r>
          </a:p>
          <a:p>
            <a:pPr lvl="2">
              <a:buClr>
                <a:srgbClr val="007FA9"/>
              </a:buClr>
            </a:pPr>
            <a:r>
              <a:rPr lang="en-US" dirty="0">
                <a:solidFill>
                  <a:schemeClr val="tx1"/>
                </a:solidFill>
              </a:rPr>
              <a:t>O(</a:t>
            </a:r>
            <a:r>
              <a:rPr lang="en-US" b="1" dirty="0">
                <a:solidFill>
                  <a:schemeClr val="tx1"/>
                </a:solidFill>
              </a:rPr>
              <a:t>n</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267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Binary Search of a List (1 of 2)</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A linear search is necessary for data that are not arranged in any particular order</a:t>
            </a:r>
          </a:p>
          <a:p>
            <a:pPr>
              <a:buClr>
                <a:srgbClr val="007FA9"/>
              </a:buClr>
            </a:pPr>
            <a:r>
              <a:rPr lang="en-US" dirty="0">
                <a:solidFill>
                  <a:schemeClr val="tx1"/>
                </a:solidFill>
              </a:rPr>
              <a:t>When searching sorted data, use a binary search</a:t>
            </a:r>
          </a:p>
        </p:txBody>
      </p:sp>
      <p:sp>
        <p:nvSpPr>
          <p:cNvPr id="4" name="Content Placeholder 3"/>
          <p:cNvSpPr>
            <a:spLocks noGrp="1"/>
          </p:cNvSpPr>
          <p:nvPr>
            <p:ph idx="11"/>
          </p:nvPr>
        </p:nvSpPr>
        <p:spPr>
          <a:xfrm>
            <a:off x="381000" y="2657740"/>
            <a:ext cx="8415338" cy="3277820"/>
          </a:xfrm>
        </p:spPr>
        <p:txBody>
          <a:bodyPr/>
          <a:lstStyle/>
          <a:p>
            <a:pPr marL="228600" lvl="1" indent="0">
              <a:spcBef>
                <a:spcPts val="0"/>
              </a:spcBef>
              <a:buNone/>
            </a:pPr>
            <a:r>
              <a:rPr lang="en-US" sz="1600" b="1" dirty="0">
                <a:solidFill>
                  <a:schemeClr val="tx1"/>
                </a:solidFill>
                <a:cs typeface="Courier New" panose="02070309020205020404" pitchFamily="49" charset="0"/>
              </a:rPr>
              <a:t>def binarySearch(target, lyst):</a:t>
            </a:r>
          </a:p>
          <a:p>
            <a:pPr marL="228600" lvl="1" indent="0">
              <a:spcBef>
                <a:spcPts val="0"/>
              </a:spcBef>
              <a:buNone/>
            </a:pPr>
            <a:r>
              <a:rPr lang="en-US" sz="1600" b="1" dirty="0">
                <a:solidFill>
                  <a:schemeClr val="tx1"/>
                </a:solidFill>
                <a:cs typeface="Courier New" panose="02070309020205020404" pitchFamily="49" charset="0"/>
              </a:rPr>
              <a:t>    “““Returns the position of the target item if found,</a:t>
            </a:r>
          </a:p>
          <a:p>
            <a:pPr marL="228600" lvl="1" indent="0">
              <a:spcBef>
                <a:spcPts val="0"/>
              </a:spcBef>
              <a:buNone/>
            </a:pPr>
            <a:r>
              <a:rPr lang="en-US" sz="1600" b="1" dirty="0">
                <a:solidFill>
                  <a:schemeClr val="tx1"/>
                </a:solidFill>
                <a:cs typeface="Courier New" panose="02070309020205020404" pitchFamily="49" charset="0"/>
              </a:rPr>
              <a:t>    or −1 otherwise.”””</a:t>
            </a:r>
          </a:p>
          <a:p>
            <a:pPr marL="228600" lvl="1" indent="0">
              <a:spcBef>
                <a:spcPts val="0"/>
              </a:spcBef>
              <a:buNone/>
            </a:pPr>
            <a:r>
              <a:rPr lang="en-US" sz="1600" b="1" dirty="0">
                <a:solidFill>
                  <a:schemeClr val="tx1"/>
                </a:solidFill>
                <a:cs typeface="Courier New" panose="02070309020205020404" pitchFamily="49" charset="0"/>
              </a:rPr>
              <a:t>    left = 0</a:t>
            </a:r>
          </a:p>
          <a:p>
            <a:pPr marL="228600" lvl="1" indent="0">
              <a:spcBef>
                <a:spcPts val="0"/>
              </a:spcBef>
              <a:buNone/>
            </a:pPr>
            <a:r>
              <a:rPr lang="en-US" sz="1600" b="1" dirty="0">
                <a:solidFill>
                  <a:schemeClr val="tx1"/>
                </a:solidFill>
                <a:cs typeface="Courier New" panose="02070309020205020404" pitchFamily="49" charset="0"/>
              </a:rPr>
              <a:t>    right = len(lyst) − 1</a:t>
            </a:r>
          </a:p>
          <a:p>
            <a:pPr marL="228600" lvl="1" indent="0">
              <a:spcBef>
                <a:spcPts val="0"/>
              </a:spcBef>
              <a:buNone/>
            </a:pPr>
            <a:r>
              <a:rPr lang="en-US" sz="1600" b="1" dirty="0">
                <a:solidFill>
                  <a:schemeClr val="tx1"/>
                </a:solidFill>
                <a:cs typeface="Courier New" panose="02070309020205020404" pitchFamily="49" charset="0"/>
              </a:rPr>
              <a:t>    while left &lt;= right:</a:t>
            </a:r>
          </a:p>
          <a:p>
            <a:pPr marL="228600" lvl="1" indent="0">
              <a:spcBef>
                <a:spcPts val="0"/>
              </a:spcBef>
              <a:buNone/>
            </a:pPr>
            <a:r>
              <a:rPr lang="en-US" sz="1600" b="1" dirty="0">
                <a:solidFill>
                  <a:schemeClr val="tx1"/>
                </a:solidFill>
                <a:cs typeface="Courier New" panose="02070309020205020404" pitchFamily="49" charset="0"/>
              </a:rPr>
              <a:t>	  midpoint = (left + right) // 2</a:t>
            </a:r>
          </a:p>
          <a:p>
            <a:pPr marL="228600" lvl="1" indent="0">
              <a:spcBef>
                <a:spcPts val="0"/>
              </a:spcBef>
              <a:buNone/>
            </a:pPr>
            <a:r>
              <a:rPr lang="en-US" sz="1600" b="1" dirty="0">
                <a:solidFill>
                  <a:schemeClr val="tx1"/>
                </a:solidFill>
                <a:cs typeface="Courier New" panose="02070309020205020404" pitchFamily="49" charset="0"/>
              </a:rPr>
              <a:t>	  if target == lyst[midpoint]:</a:t>
            </a:r>
          </a:p>
          <a:p>
            <a:pPr marL="228600" lvl="1" indent="0">
              <a:spcBef>
                <a:spcPts val="0"/>
              </a:spcBef>
              <a:buNone/>
            </a:pPr>
            <a:r>
              <a:rPr lang="en-US" sz="1600" b="1" dirty="0">
                <a:solidFill>
                  <a:schemeClr val="tx1"/>
                </a:solidFill>
                <a:cs typeface="Courier New" panose="02070309020205020404" pitchFamily="49" charset="0"/>
              </a:rPr>
              <a:t>		return midpoint</a:t>
            </a:r>
          </a:p>
          <a:p>
            <a:pPr marL="228600" lvl="1" indent="0">
              <a:spcBef>
                <a:spcPts val="0"/>
              </a:spcBef>
              <a:buNone/>
            </a:pPr>
            <a:r>
              <a:rPr lang="en-US" sz="1600" b="1" dirty="0">
                <a:solidFill>
                  <a:schemeClr val="tx1"/>
                </a:solidFill>
                <a:cs typeface="Courier New" panose="02070309020205020404" pitchFamily="49" charset="0"/>
              </a:rPr>
              <a:t>	  elif target &lt; lyst[midpoint]:</a:t>
            </a:r>
          </a:p>
          <a:p>
            <a:pPr marL="228600" lvl="1" indent="0">
              <a:spcBef>
                <a:spcPts val="0"/>
              </a:spcBef>
              <a:buNone/>
            </a:pPr>
            <a:r>
              <a:rPr lang="en-US" sz="1600" b="1" dirty="0">
                <a:solidFill>
                  <a:schemeClr val="tx1"/>
                </a:solidFill>
                <a:cs typeface="Courier New" panose="02070309020205020404" pitchFamily="49" charset="0"/>
              </a:rPr>
              <a:t>		right = midpoint – 1 # Search to left</a:t>
            </a:r>
          </a:p>
          <a:p>
            <a:pPr marL="228600" lvl="1" indent="0">
              <a:spcBef>
                <a:spcPts val="0"/>
              </a:spcBef>
              <a:buNone/>
            </a:pPr>
            <a:r>
              <a:rPr lang="en-US" sz="1600" b="1" dirty="0">
                <a:solidFill>
                  <a:schemeClr val="tx1"/>
                </a:solidFill>
                <a:cs typeface="Courier New" panose="02070309020205020404" pitchFamily="49" charset="0"/>
              </a:rPr>
              <a:t>	  else:</a:t>
            </a:r>
          </a:p>
          <a:p>
            <a:pPr marL="228600" lvl="1" indent="0">
              <a:spcBef>
                <a:spcPts val="0"/>
              </a:spcBef>
              <a:buNone/>
            </a:pPr>
            <a:r>
              <a:rPr lang="en-US" sz="1600" b="1" dirty="0">
                <a:solidFill>
                  <a:schemeClr val="tx1"/>
                </a:solidFill>
                <a:cs typeface="Courier New" panose="02070309020205020404" pitchFamily="49" charset="0"/>
              </a:rPr>
              <a:t>		left = midpoint + 1 # Search to right</a:t>
            </a:r>
          </a:p>
          <a:p>
            <a:pPr marL="228600" lvl="1" indent="0">
              <a:spcBef>
                <a:spcPts val="0"/>
              </a:spcBef>
              <a:buNone/>
            </a:pPr>
            <a:r>
              <a:rPr lang="en-US" sz="1600" b="1" dirty="0">
                <a:solidFill>
                  <a:schemeClr val="tx1"/>
                </a:solidFill>
                <a:cs typeface="Courier New" panose="02070309020205020404" pitchFamily="49" charset="0"/>
              </a:rPr>
              <a:t>    return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3115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Binary Search of a List (2 of 2)</a:t>
            </a:r>
          </a:p>
        </p:txBody>
      </p:sp>
      <p:pic>
        <p:nvPicPr>
          <p:cNvPr id="6" name="Picture 5" descr="Figure 11-7 The items of a list visited during a binary search for 10. The diagram illustrates, the items of a list visited during a binary search for 10. Level 1, 1 2 3 4 5 6 7 8 9. Level 2, 1 2 3 4 and 6 7 8 9. Level 3. 1; 3 4; 6 and 8 9. Level 4, 4 and 9.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981200"/>
            <a:ext cx="5564044" cy="34472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5505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Basic Sort Algorithms</a:t>
            </a:r>
          </a:p>
        </p:txBody>
      </p:sp>
      <p:sp>
        <p:nvSpPr>
          <p:cNvPr id="3" name="Content Placeholder 2"/>
          <p:cNvSpPr>
            <a:spLocks noGrp="1"/>
          </p:cNvSpPr>
          <p:nvPr>
            <p:ph idx="1"/>
          </p:nvPr>
        </p:nvSpPr>
        <p:spPr>
          <a:xfrm>
            <a:off x="365125" y="1538818"/>
            <a:ext cx="8415338" cy="588623"/>
          </a:xfrm>
        </p:spPr>
        <p:txBody>
          <a:bodyPr/>
          <a:lstStyle/>
          <a:p>
            <a:pPr>
              <a:buClr>
                <a:srgbClr val="007FA9"/>
              </a:buClr>
            </a:pPr>
            <a:r>
              <a:rPr lang="en-US" dirty="0">
                <a:solidFill>
                  <a:schemeClr val="tx1"/>
                </a:solidFill>
              </a:rPr>
              <a:t>The sort functions that we develop here operate on a list of integers and uses a </a:t>
            </a:r>
            <a:r>
              <a:rPr lang="en-US" b="1" dirty="0">
                <a:solidFill>
                  <a:schemeClr val="tx1"/>
                </a:solidFill>
              </a:rPr>
              <a:t>swap </a:t>
            </a:r>
            <a:r>
              <a:rPr lang="en-US" dirty="0">
                <a:solidFill>
                  <a:schemeClr val="tx1"/>
                </a:solidFill>
              </a:rPr>
              <a:t>function to exchange the positions of two items in the list</a:t>
            </a:r>
          </a:p>
        </p:txBody>
      </p:sp>
      <p:sp>
        <p:nvSpPr>
          <p:cNvPr id="4" name="Content Placeholder 3"/>
          <p:cNvSpPr>
            <a:spLocks noGrp="1"/>
          </p:cNvSpPr>
          <p:nvPr>
            <p:ph idx="11"/>
          </p:nvPr>
        </p:nvSpPr>
        <p:spPr>
          <a:xfrm>
            <a:off x="381000" y="2226178"/>
            <a:ext cx="8415338" cy="1845505"/>
          </a:xfrm>
        </p:spPr>
        <p:txBody>
          <a:bodyPr/>
          <a:lstStyle/>
          <a:p>
            <a:pPr marL="228600" lvl="1" indent="0">
              <a:buNone/>
            </a:pPr>
            <a:r>
              <a:rPr lang="en-US" b="1" dirty="0">
                <a:solidFill>
                  <a:schemeClr val="tx1"/>
                </a:solidFill>
                <a:cs typeface="Courier New" panose="02070309020205020404" pitchFamily="49" charset="0"/>
              </a:rPr>
              <a:t>def swap(lyst, i, j):</a:t>
            </a:r>
          </a:p>
          <a:p>
            <a:pPr marL="228600" lvl="1" indent="0">
              <a:spcBef>
                <a:spcPts val="0"/>
              </a:spcBef>
              <a:buNone/>
            </a:pPr>
            <a:r>
              <a:rPr lang="en-US" b="1" dirty="0">
                <a:solidFill>
                  <a:schemeClr val="tx1"/>
                </a:solidFill>
                <a:cs typeface="Courier New" panose="02070309020205020404" pitchFamily="49" charset="0"/>
              </a:rPr>
              <a:t>“““Exchanges the items at positions i and j.”””</a:t>
            </a:r>
          </a:p>
          <a:p>
            <a:pPr marL="228600" lvl="1" indent="0">
              <a:spcBef>
                <a:spcPts val="0"/>
              </a:spcBef>
              <a:buNone/>
            </a:pPr>
            <a:r>
              <a:rPr lang="en-US" b="1" dirty="0">
                <a:solidFill>
                  <a:schemeClr val="tx1"/>
                </a:solidFill>
                <a:cs typeface="Courier New" panose="02070309020205020404" pitchFamily="49" charset="0"/>
              </a:rPr>
              <a:t># You could say lyst[i], lyst[j] = lyst[j], lyst[i]</a:t>
            </a:r>
          </a:p>
          <a:p>
            <a:pPr marL="228600" lvl="1" indent="0">
              <a:spcBef>
                <a:spcPts val="0"/>
              </a:spcBef>
              <a:buNone/>
            </a:pPr>
            <a:r>
              <a:rPr lang="en-US" b="1" dirty="0">
                <a:solidFill>
                  <a:schemeClr val="tx1"/>
                </a:solidFill>
                <a:cs typeface="Courier New" panose="02070309020205020404" pitchFamily="49" charset="0"/>
              </a:rPr>
              <a:t># but the following code shows what is really going on</a:t>
            </a:r>
          </a:p>
          <a:p>
            <a:pPr marL="228600" lvl="1" indent="0">
              <a:spcBef>
                <a:spcPts val="0"/>
              </a:spcBef>
              <a:buNone/>
            </a:pPr>
            <a:r>
              <a:rPr lang="en-US" b="1" dirty="0">
                <a:solidFill>
                  <a:schemeClr val="tx1"/>
                </a:solidFill>
                <a:cs typeface="Courier New" panose="02070309020205020404" pitchFamily="49" charset="0"/>
              </a:rPr>
              <a:t>temp = lyst[i]</a:t>
            </a:r>
          </a:p>
          <a:p>
            <a:pPr marL="228600" lvl="1" indent="0">
              <a:spcBef>
                <a:spcPts val="0"/>
              </a:spcBef>
              <a:buNone/>
            </a:pPr>
            <a:r>
              <a:rPr lang="en-US" b="1" dirty="0">
                <a:solidFill>
                  <a:schemeClr val="tx1"/>
                </a:solidFill>
                <a:cs typeface="Courier New" panose="02070309020205020404" pitchFamily="49" charset="0"/>
              </a:rPr>
              <a:t>lyst[i] = lyst[j]</a:t>
            </a:r>
          </a:p>
          <a:p>
            <a:pPr marL="228600" lvl="1" indent="0">
              <a:spcBef>
                <a:spcPts val="0"/>
              </a:spcBef>
              <a:buNone/>
            </a:pPr>
            <a:r>
              <a:rPr lang="en-US" b="1" dirty="0">
                <a:solidFill>
                  <a:schemeClr val="tx1"/>
                </a:solidFill>
                <a:cs typeface="Courier New" panose="02070309020205020404" pitchFamily="49" charset="0"/>
              </a:rPr>
              <a:t>lyst[j] = temp</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939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062103"/>
          </a:xfrm>
        </p:spPr>
        <p:txBody>
          <a:bodyPr/>
          <a:lstStyle/>
          <a:p>
            <a:pPr marL="0" indent="0">
              <a:buNone/>
            </a:pPr>
            <a:r>
              <a:rPr lang="en-US" b="1" dirty="0">
                <a:solidFill>
                  <a:srgbClr val="007FA9"/>
                </a:solidFill>
              </a:rPr>
              <a:t>11.3</a:t>
            </a:r>
            <a:r>
              <a:rPr lang="en-US" dirty="0">
                <a:solidFill>
                  <a:schemeClr val="tx1"/>
                </a:solidFill>
              </a:rPr>
              <a:t> Distinguish the common orders of complexity and the algorithmic patterns that exhibit them</a:t>
            </a:r>
          </a:p>
          <a:p>
            <a:pPr marL="0" indent="0">
              <a:buNone/>
            </a:pPr>
            <a:r>
              <a:rPr lang="en-US" b="1" dirty="0">
                <a:solidFill>
                  <a:srgbClr val="007FA9"/>
                </a:solidFill>
              </a:rPr>
              <a:t>11.4</a:t>
            </a:r>
            <a:r>
              <a:rPr lang="en-US" dirty="0">
                <a:solidFill>
                  <a:schemeClr val="tx1"/>
                </a:solidFill>
              </a:rPr>
              <a:t> Distinguish between the improvements obtained by tweaking an algorithm and reducing its order of complexity</a:t>
            </a:r>
          </a:p>
          <a:p>
            <a:pPr marL="0" indent="0">
              <a:buNone/>
            </a:pPr>
            <a:r>
              <a:rPr lang="en-US" b="1" dirty="0">
                <a:solidFill>
                  <a:srgbClr val="007FA9"/>
                </a:solidFill>
              </a:rPr>
              <a:t>11.5</a:t>
            </a:r>
            <a:r>
              <a:rPr lang="en-US" dirty="0">
                <a:solidFill>
                  <a:schemeClr val="tx1"/>
                </a:solidFill>
              </a:rPr>
              <a:t> Design, implement, and analyze search and sort algorithms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1521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Selection Sort (1 of 2)</a:t>
            </a:r>
          </a:p>
        </p:txBody>
      </p:sp>
      <p:sp>
        <p:nvSpPr>
          <p:cNvPr id="3" name="Content Placeholder 2"/>
          <p:cNvSpPr>
            <a:spLocks noGrp="1"/>
          </p:cNvSpPr>
          <p:nvPr>
            <p:ph idx="4294967295"/>
          </p:nvPr>
        </p:nvSpPr>
        <p:spPr>
          <a:xfrm>
            <a:off x="365125" y="1538818"/>
            <a:ext cx="8415338" cy="1188018"/>
          </a:xfrm>
        </p:spPr>
        <p:txBody>
          <a:bodyPr/>
          <a:lstStyle/>
          <a:p>
            <a:pPr>
              <a:buClr>
                <a:srgbClr val="007FA9"/>
              </a:buClr>
            </a:pPr>
            <a:r>
              <a:rPr lang="en-US" dirty="0">
                <a:solidFill>
                  <a:schemeClr val="tx1"/>
                </a:solidFill>
              </a:rPr>
              <a:t>Perhaps the simplest strategy is to search the entire list for the position of the smallest item</a:t>
            </a:r>
          </a:p>
          <a:p>
            <a:pPr lvl="1">
              <a:buClr>
                <a:srgbClr val="007FA9"/>
              </a:buClr>
            </a:pPr>
            <a:r>
              <a:rPr lang="en-US" dirty="0">
                <a:solidFill>
                  <a:schemeClr val="tx1"/>
                </a:solidFill>
              </a:rPr>
              <a:t>If that position does not equal the first position, the algorithm swaps the items at those positions</a:t>
            </a:r>
          </a:p>
        </p:txBody>
      </p:sp>
      <p:graphicFrame>
        <p:nvGraphicFramePr>
          <p:cNvPr id="5" name="Table 4"/>
          <p:cNvGraphicFramePr>
            <a:graphicFrameLocks noGrp="1"/>
          </p:cNvGraphicFramePr>
          <p:nvPr>
            <p:extLst>
              <p:ext uri="{D42A27DB-BD31-4B8C-83A1-F6EECF244321}">
                <p14:modId xmlns:p14="http://schemas.microsoft.com/office/powerpoint/2010/main" val="4001809451"/>
              </p:ext>
            </p:extLst>
          </p:nvPr>
        </p:nvGraphicFramePr>
        <p:xfrm>
          <a:off x="762000" y="3173112"/>
          <a:ext cx="7391400" cy="222504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280">
                  <a:extLst>
                    <a:ext uri="{9D8B030D-6E8A-4147-A177-3AD203B41FA5}">
                      <a16:colId xmlns:a16="http://schemas.microsoft.com/office/drawing/2014/main" val="20002"/>
                    </a:ext>
                  </a:extLst>
                </a:gridCol>
                <a:gridCol w="1478280">
                  <a:extLst>
                    <a:ext uri="{9D8B030D-6E8A-4147-A177-3AD203B41FA5}">
                      <a16:colId xmlns:a16="http://schemas.microsoft.com/office/drawing/2014/main" val="20003"/>
                    </a:ext>
                  </a:extLst>
                </a:gridCol>
                <a:gridCol w="1478280">
                  <a:extLst>
                    <a:ext uri="{9D8B030D-6E8A-4147-A177-3AD203B41FA5}">
                      <a16:colId xmlns:a16="http://schemas.microsoft.com/office/drawing/2014/main" val="20004"/>
                    </a:ext>
                  </a:extLst>
                </a:gridCol>
              </a:tblGrid>
              <a:tr h="370840">
                <a:tc>
                  <a:txBody>
                    <a:bodyPr/>
                    <a:lstStyle/>
                    <a:p>
                      <a:r>
                        <a:rPr lang="en-US" sz="1400" dirty="0">
                          <a:solidFill>
                            <a:schemeClr val="tx1"/>
                          </a:solidFill>
                        </a:rPr>
                        <a:t>Unsorted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1</a:t>
                      </a:r>
                      <a:r>
                        <a:rPr lang="en-US" sz="1400" baseline="30000" dirty="0">
                          <a:solidFill>
                            <a:schemeClr val="tx1"/>
                          </a:solidFill>
                        </a:rPr>
                        <a:t>st</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2</a:t>
                      </a:r>
                      <a:r>
                        <a:rPr lang="en-US" sz="1400" baseline="30000" dirty="0">
                          <a:solidFill>
                            <a:schemeClr val="tx1"/>
                          </a:solidFill>
                        </a:rPr>
                        <a:t>nd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3</a:t>
                      </a:r>
                      <a:r>
                        <a:rPr lang="en-US" sz="1400" baseline="30000" dirty="0">
                          <a:solidFill>
                            <a:schemeClr val="tx1"/>
                          </a:solidFill>
                        </a:rPr>
                        <a:t>rd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4</a:t>
                      </a:r>
                      <a:r>
                        <a:rPr lang="en-US" sz="1400" baseline="30000" dirty="0">
                          <a:solidFill>
                            <a:schemeClr val="tx1"/>
                          </a:solidFill>
                        </a:rPr>
                        <a:t>th</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352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Selection Sort (2 of 2)</a:t>
            </a:r>
          </a:p>
        </p:txBody>
      </p:sp>
      <p:sp>
        <p:nvSpPr>
          <p:cNvPr id="3" name="Content Placeholder 2"/>
          <p:cNvSpPr>
            <a:spLocks noGrp="1"/>
          </p:cNvSpPr>
          <p:nvPr>
            <p:ph idx="4294967295"/>
          </p:nvPr>
        </p:nvSpPr>
        <p:spPr>
          <a:xfrm>
            <a:off x="365125" y="1538818"/>
            <a:ext cx="8415338" cy="3424399"/>
          </a:xfrm>
        </p:spPr>
        <p:txBody>
          <a:bodyPr/>
          <a:lstStyle/>
          <a:p>
            <a:pPr marL="228600" lvl="1" indent="0">
              <a:spcBef>
                <a:spcPts val="0"/>
              </a:spcBef>
              <a:buNone/>
            </a:pPr>
            <a:r>
              <a:rPr lang="en-US" b="1" dirty="0">
                <a:solidFill>
                  <a:schemeClr val="tx1"/>
                </a:solidFill>
                <a:cs typeface="Courier New" panose="02070309020205020404" pitchFamily="49" charset="0"/>
              </a:rPr>
              <a:t>def selectionSort(lyst):</a:t>
            </a:r>
          </a:p>
          <a:p>
            <a:pPr marL="228600" lvl="1" indent="0">
              <a:spcBef>
                <a:spcPts val="0"/>
              </a:spcBef>
              <a:buNone/>
            </a:pPr>
            <a:r>
              <a:rPr lang="en-US" b="1" dirty="0">
                <a:solidFill>
                  <a:schemeClr val="tx1"/>
                </a:solidFill>
                <a:cs typeface="Courier New" panose="02070309020205020404" pitchFamily="49" charset="0"/>
              </a:rPr>
              <a:t>“““Sorts the items in lyst in ascending order.”””</a:t>
            </a:r>
          </a:p>
          <a:p>
            <a:pPr marL="228600" lvl="1" indent="0">
              <a:spcBef>
                <a:spcPts val="0"/>
              </a:spcBef>
              <a:buNone/>
            </a:pPr>
            <a:r>
              <a:rPr lang="en-US" b="1" dirty="0">
                <a:solidFill>
                  <a:schemeClr val="tx1"/>
                </a:solidFill>
                <a:cs typeface="Courier New" panose="02070309020205020404" pitchFamily="49" charset="0"/>
              </a:rPr>
              <a:t>i = 0</a:t>
            </a:r>
          </a:p>
          <a:p>
            <a:pPr marL="228600" lvl="1" indent="0">
              <a:spcBef>
                <a:spcPts val="0"/>
              </a:spcBef>
              <a:buNone/>
            </a:pPr>
            <a:r>
              <a:rPr lang="en-US" b="1" dirty="0">
                <a:solidFill>
                  <a:schemeClr val="tx1"/>
                </a:solidFill>
                <a:cs typeface="Courier New" panose="02070309020205020404" pitchFamily="49" charset="0"/>
              </a:rPr>
              <a:t>while i &lt; len(lyst) − 1: # Do n – 1 searches</a:t>
            </a:r>
          </a:p>
          <a:p>
            <a:pPr marL="228600" lvl="1" indent="0">
              <a:spcBef>
                <a:spcPts val="0"/>
              </a:spcBef>
              <a:buNone/>
            </a:pPr>
            <a:r>
              <a:rPr lang="en-US" b="1" dirty="0">
                <a:solidFill>
                  <a:schemeClr val="tx1"/>
                </a:solidFill>
                <a:cs typeface="Courier New" panose="02070309020205020404" pitchFamily="49" charset="0"/>
              </a:rPr>
              <a:t>minIndex = I         #for the smallest item</a:t>
            </a:r>
          </a:p>
          <a:p>
            <a:pPr marL="228600" lvl="1" indent="0">
              <a:spcBef>
                <a:spcPts val="0"/>
              </a:spcBef>
              <a:buNone/>
            </a:pPr>
            <a:r>
              <a:rPr lang="en-US" b="1" dirty="0">
                <a:solidFill>
                  <a:schemeClr val="tx1"/>
                </a:solidFill>
                <a:cs typeface="Courier New" panose="02070309020205020404" pitchFamily="49" charset="0"/>
              </a:rPr>
              <a:t>j = i + 1</a:t>
            </a:r>
          </a:p>
          <a:p>
            <a:pPr marL="228600" lvl="1" indent="0">
              <a:spcBef>
                <a:spcPts val="0"/>
              </a:spcBef>
              <a:buNone/>
            </a:pPr>
            <a:r>
              <a:rPr lang="en-US" b="1" dirty="0">
                <a:solidFill>
                  <a:schemeClr val="tx1"/>
                </a:solidFill>
                <a:cs typeface="Courier New" panose="02070309020205020404" pitchFamily="49" charset="0"/>
              </a:rPr>
              <a:t>while j &lt; len(lyst): # Start a search</a:t>
            </a:r>
          </a:p>
          <a:p>
            <a:pPr marL="228600" lvl="1" indent="0">
              <a:spcBef>
                <a:spcPts val="0"/>
              </a:spcBef>
              <a:buNone/>
            </a:pPr>
            <a:r>
              <a:rPr lang="en-US" b="1" dirty="0">
                <a:solidFill>
                  <a:schemeClr val="tx1"/>
                </a:solidFill>
                <a:cs typeface="Courier New" panose="02070309020205020404" pitchFamily="49" charset="0"/>
              </a:rPr>
              <a:t>if lyst[j] &lt; lyst[minIndex]:</a:t>
            </a:r>
          </a:p>
          <a:p>
            <a:pPr marL="228600" lvl="1" indent="0">
              <a:spcBef>
                <a:spcPts val="0"/>
              </a:spcBef>
              <a:buNone/>
            </a:pPr>
            <a:r>
              <a:rPr lang="en-US" b="1" dirty="0">
                <a:solidFill>
                  <a:schemeClr val="tx1"/>
                </a:solidFill>
                <a:cs typeface="Courier New" panose="02070309020205020404" pitchFamily="49" charset="0"/>
              </a:rPr>
              <a:t>minIndex = j</a:t>
            </a:r>
          </a:p>
          <a:p>
            <a:pPr marL="228600" lvl="1" indent="0">
              <a:spcBef>
                <a:spcPts val="0"/>
              </a:spcBef>
              <a:buNone/>
            </a:pPr>
            <a:r>
              <a:rPr lang="en-US" b="1" dirty="0">
                <a:solidFill>
                  <a:schemeClr val="tx1"/>
                </a:solidFill>
                <a:cs typeface="Courier New" panose="02070309020205020404" pitchFamily="49" charset="0"/>
              </a:rPr>
              <a:t>j += 1</a:t>
            </a:r>
          </a:p>
          <a:p>
            <a:pPr marL="228600" lvl="1" indent="0">
              <a:spcBef>
                <a:spcPts val="0"/>
              </a:spcBef>
              <a:buNone/>
            </a:pPr>
            <a:r>
              <a:rPr lang="en-US" b="1" dirty="0">
                <a:solidFill>
                  <a:schemeClr val="tx1"/>
                </a:solidFill>
                <a:cs typeface="Courier New" panose="02070309020205020404" pitchFamily="49" charset="0"/>
              </a:rPr>
              <a:t>if minIndex != i: # Swap if necessary</a:t>
            </a:r>
          </a:p>
          <a:p>
            <a:pPr marL="228600" lvl="1" indent="0">
              <a:spcBef>
                <a:spcPts val="0"/>
              </a:spcBef>
              <a:buNone/>
            </a:pPr>
            <a:r>
              <a:rPr lang="en-US" b="1" dirty="0">
                <a:solidFill>
                  <a:schemeClr val="tx1"/>
                </a:solidFill>
                <a:cs typeface="Courier New" panose="02070309020205020404" pitchFamily="49" charset="0"/>
              </a:rPr>
              <a:t>swap(lyst, minIndex, i)</a:t>
            </a:r>
          </a:p>
          <a:p>
            <a:pPr marL="228600" lvl="1" indent="0">
              <a:spcBef>
                <a:spcPts val="0"/>
              </a:spcBef>
              <a:buNone/>
            </a:pPr>
            <a:r>
              <a:rPr lang="en-US" b="1" dirty="0">
                <a:solidFill>
                  <a:schemeClr val="tx1"/>
                </a:solidFill>
                <a:cs typeface="Courier New" panose="02070309020205020404" pitchFamily="49" charset="0"/>
              </a:rPr>
              <a:t>i += 1</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358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Bubble Sort (1 of 2)</a:t>
            </a:r>
          </a:p>
        </p:txBody>
      </p:sp>
      <p:sp>
        <p:nvSpPr>
          <p:cNvPr id="3" name="Content Placeholder 2"/>
          <p:cNvSpPr>
            <a:spLocks noGrp="1"/>
          </p:cNvSpPr>
          <p:nvPr>
            <p:ph idx="4294967295"/>
          </p:nvPr>
        </p:nvSpPr>
        <p:spPr>
          <a:xfrm>
            <a:off x="365125" y="1538818"/>
            <a:ext cx="8415338" cy="924869"/>
          </a:xfrm>
        </p:spPr>
        <p:txBody>
          <a:bodyPr/>
          <a:lstStyle/>
          <a:p>
            <a:pPr>
              <a:buClr>
                <a:srgbClr val="007FA9"/>
              </a:buClr>
            </a:pPr>
            <a:r>
              <a:rPr lang="en-US" dirty="0">
                <a:solidFill>
                  <a:schemeClr val="tx1"/>
                </a:solidFill>
              </a:rPr>
              <a:t>Starts at beginning of list and compares pairs of data items as it moves down to the end</a:t>
            </a:r>
          </a:p>
          <a:p>
            <a:pPr lvl="1">
              <a:buClr>
                <a:srgbClr val="007FA9"/>
              </a:buClr>
            </a:pPr>
            <a:r>
              <a:rPr lang="en-US" dirty="0">
                <a:solidFill>
                  <a:schemeClr val="tx1"/>
                </a:solidFill>
              </a:rPr>
              <a:t>When items in pair are out of order, swap them</a:t>
            </a:r>
          </a:p>
        </p:txBody>
      </p:sp>
      <p:graphicFrame>
        <p:nvGraphicFramePr>
          <p:cNvPr id="5" name="Table 4"/>
          <p:cNvGraphicFramePr>
            <a:graphicFrameLocks noGrp="1"/>
          </p:cNvGraphicFramePr>
          <p:nvPr>
            <p:extLst>
              <p:ext uri="{D42A27DB-BD31-4B8C-83A1-F6EECF244321}">
                <p14:modId xmlns:p14="http://schemas.microsoft.com/office/powerpoint/2010/main" val="393570521"/>
              </p:ext>
            </p:extLst>
          </p:nvPr>
        </p:nvGraphicFramePr>
        <p:xfrm>
          <a:off x="762000" y="2951769"/>
          <a:ext cx="7315200" cy="222504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370840">
                <a:tc>
                  <a:txBody>
                    <a:bodyPr/>
                    <a:lstStyle/>
                    <a:p>
                      <a:r>
                        <a:rPr lang="en-US" sz="1400" dirty="0">
                          <a:solidFill>
                            <a:schemeClr val="tx1"/>
                          </a:solidFill>
                        </a:rPr>
                        <a:t>Unsorted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1</a:t>
                      </a:r>
                      <a:r>
                        <a:rPr lang="en-US" sz="1400" baseline="30000" dirty="0">
                          <a:solidFill>
                            <a:schemeClr val="tx1"/>
                          </a:solidFill>
                        </a:rPr>
                        <a:t>st</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2</a:t>
                      </a:r>
                      <a:r>
                        <a:rPr lang="en-US" sz="1400" baseline="30000" dirty="0">
                          <a:solidFill>
                            <a:schemeClr val="tx1"/>
                          </a:solidFill>
                        </a:rPr>
                        <a:t>nd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3</a:t>
                      </a:r>
                      <a:r>
                        <a:rPr lang="en-US" sz="1400" baseline="30000" dirty="0">
                          <a:solidFill>
                            <a:schemeClr val="tx1"/>
                          </a:solidFill>
                        </a:rPr>
                        <a:t>rd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After 4</a:t>
                      </a:r>
                      <a:r>
                        <a:rPr lang="en-US" sz="1400" baseline="30000" dirty="0">
                          <a:solidFill>
                            <a:schemeClr val="tx1"/>
                          </a:solidFill>
                        </a:rPr>
                        <a:t>th</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821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Bubble Sort (2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The Python function for a bubble sort:</a:t>
            </a:r>
          </a:p>
        </p:txBody>
      </p:sp>
      <p:sp>
        <p:nvSpPr>
          <p:cNvPr id="4" name="Content Placeholder 3"/>
          <p:cNvSpPr>
            <a:spLocks noGrp="1"/>
          </p:cNvSpPr>
          <p:nvPr>
            <p:ph idx="11"/>
          </p:nvPr>
        </p:nvSpPr>
        <p:spPr>
          <a:xfrm>
            <a:off x="381000" y="1964108"/>
            <a:ext cx="8415338" cy="2634952"/>
          </a:xfrm>
        </p:spPr>
        <p:txBody>
          <a:bodyPr/>
          <a:lstStyle/>
          <a:p>
            <a:pPr marL="228600" lvl="1" indent="0">
              <a:buNone/>
            </a:pPr>
            <a:r>
              <a:rPr lang="en-US" b="1" dirty="0">
                <a:solidFill>
                  <a:schemeClr val="tx1"/>
                </a:solidFill>
                <a:cs typeface="Courier New" panose="02070309020205020404" pitchFamily="49" charset="0"/>
              </a:rPr>
              <a:t>def bubbleSort(lyst):</a:t>
            </a:r>
          </a:p>
          <a:p>
            <a:pPr marL="228600" lvl="1" indent="0">
              <a:spcBef>
                <a:spcPts val="0"/>
              </a:spcBef>
              <a:buNone/>
            </a:pPr>
            <a:r>
              <a:rPr lang="en-US" b="1" dirty="0">
                <a:solidFill>
                  <a:schemeClr val="tx1"/>
                </a:solidFill>
                <a:cs typeface="Courier New" panose="02070309020205020404" pitchFamily="49" charset="0"/>
              </a:rPr>
              <a:t>    “““Sorts the items in lyst in ascending order.”””</a:t>
            </a:r>
          </a:p>
          <a:p>
            <a:pPr marL="228600" lvl="1" indent="0">
              <a:spcBef>
                <a:spcPts val="0"/>
              </a:spcBef>
              <a:buNone/>
            </a:pPr>
            <a:r>
              <a:rPr lang="en-US" b="1" dirty="0">
                <a:solidFill>
                  <a:schemeClr val="tx1"/>
                </a:solidFill>
                <a:cs typeface="Courier New" panose="02070309020205020404" pitchFamily="49" charset="0"/>
              </a:rPr>
              <a:t>    n = len(lyst)</a:t>
            </a:r>
          </a:p>
          <a:p>
            <a:pPr marL="228600" lvl="1" indent="0">
              <a:spcBef>
                <a:spcPts val="0"/>
              </a:spcBef>
              <a:buNone/>
            </a:pPr>
            <a:r>
              <a:rPr lang="pt-BR" b="1" dirty="0">
                <a:solidFill>
                  <a:schemeClr val="tx1"/>
                </a:solidFill>
                <a:cs typeface="Courier New" panose="02070309020205020404" pitchFamily="49" charset="0"/>
              </a:rPr>
              <a:t>    while n &gt; 1: # Do n </a:t>
            </a:r>
            <a:r>
              <a:rPr lang="en-US" b="1" dirty="0">
                <a:solidFill>
                  <a:schemeClr val="tx1"/>
                </a:solidFill>
                <a:cs typeface="Courier New" panose="02070309020205020404" pitchFamily="49" charset="0"/>
              </a:rPr>
              <a:t>−</a:t>
            </a:r>
            <a:r>
              <a:rPr lang="pt-BR" b="1" dirty="0">
                <a:solidFill>
                  <a:schemeClr val="tx1"/>
                </a:solidFill>
                <a:cs typeface="Courier New" panose="02070309020205020404" pitchFamily="49" charset="0"/>
              </a:rPr>
              <a:t> 1 bubbles</a:t>
            </a:r>
          </a:p>
          <a:p>
            <a:pPr marL="228600" lvl="1" indent="0">
              <a:spcBef>
                <a:spcPts val="0"/>
              </a:spcBef>
              <a:buNone/>
            </a:pPr>
            <a:r>
              <a:rPr lang="en-US" b="1" dirty="0">
                <a:solidFill>
                  <a:schemeClr val="tx1"/>
                </a:solidFill>
                <a:cs typeface="Courier New" panose="02070309020205020404" pitchFamily="49" charset="0"/>
              </a:rPr>
              <a:t>	   i = 1 # Start each bubble</a:t>
            </a:r>
          </a:p>
          <a:p>
            <a:pPr marL="228600" lvl="1" indent="0">
              <a:spcBef>
                <a:spcPts val="0"/>
              </a:spcBef>
              <a:buNone/>
            </a:pPr>
            <a:r>
              <a:rPr lang="en-US" b="1" dirty="0">
                <a:solidFill>
                  <a:schemeClr val="tx1"/>
                </a:solidFill>
                <a:cs typeface="Courier New" panose="02070309020205020404" pitchFamily="49" charset="0"/>
              </a:rPr>
              <a:t>	   while i &lt; n:</a:t>
            </a:r>
          </a:p>
          <a:p>
            <a:pPr marL="228600" lvl="1" indent="0">
              <a:spcBef>
                <a:spcPts val="0"/>
              </a:spcBef>
              <a:buNone/>
            </a:pPr>
            <a:r>
              <a:rPr lang="en-US" b="1" dirty="0">
                <a:solidFill>
                  <a:schemeClr val="tx1"/>
                </a:solidFill>
                <a:cs typeface="Courier New" panose="02070309020205020404" pitchFamily="49" charset="0"/>
              </a:rPr>
              <a:t>		if lyst[i] &lt; lyst[i − 1]: # Exchange if needed</a:t>
            </a:r>
          </a:p>
          <a:p>
            <a:pPr marL="228600" lvl="1" indent="0">
              <a:spcBef>
                <a:spcPts val="0"/>
              </a:spcBef>
              <a:buNone/>
            </a:pPr>
            <a:r>
              <a:rPr lang="en-US" b="1" dirty="0">
                <a:solidFill>
                  <a:schemeClr val="tx1"/>
                </a:solidFill>
                <a:cs typeface="Courier New" panose="02070309020205020404" pitchFamily="49" charset="0"/>
              </a:rPr>
              <a:t>		   swap(lyst, i, i − 1)</a:t>
            </a:r>
          </a:p>
          <a:p>
            <a:pPr marL="228600" lvl="1" indent="0">
              <a:spcBef>
                <a:spcPts val="0"/>
              </a:spcBef>
              <a:buNone/>
            </a:pPr>
            <a:r>
              <a:rPr lang="en-US" b="1" dirty="0">
                <a:solidFill>
                  <a:schemeClr val="tx1"/>
                </a:solidFill>
                <a:cs typeface="Courier New" panose="02070309020205020404" pitchFamily="49" charset="0"/>
              </a:rPr>
              <a:t>		i += 1</a:t>
            </a:r>
          </a:p>
          <a:p>
            <a:pPr marL="228600" lvl="1" indent="0">
              <a:spcBef>
                <a:spcPts val="0"/>
              </a:spcBef>
              <a:buNone/>
            </a:pPr>
            <a:r>
              <a:rPr lang="en-US" b="1" dirty="0">
                <a:solidFill>
                  <a:schemeClr val="tx1"/>
                </a:solidFill>
                <a:cs typeface="Courier New" panose="02070309020205020404" pitchFamily="49" charset="0"/>
              </a:rPr>
              <a:t>	   n −= 1</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47726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Insertion Sort (1 of 2)</a:t>
            </a:r>
          </a:p>
        </p:txBody>
      </p:sp>
      <p:sp>
        <p:nvSpPr>
          <p:cNvPr id="3" name="Content Placeholder 2"/>
          <p:cNvSpPr>
            <a:spLocks noGrp="1"/>
          </p:cNvSpPr>
          <p:nvPr>
            <p:ph idx="1"/>
          </p:nvPr>
        </p:nvSpPr>
        <p:spPr>
          <a:xfrm>
            <a:off x="365125" y="1538818"/>
            <a:ext cx="8415338" cy="296235"/>
          </a:xfrm>
        </p:spPr>
        <p:txBody>
          <a:bodyPr/>
          <a:lstStyle/>
          <a:p>
            <a:pPr>
              <a:buClr>
                <a:srgbClr val="007FA9"/>
              </a:buClr>
            </a:pPr>
            <a:r>
              <a:rPr lang="en-US" dirty="0">
                <a:solidFill>
                  <a:schemeClr val="tx1"/>
                </a:solidFill>
              </a:rPr>
              <a:t>Code for the </a:t>
            </a:r>
            <a:r>
              <a:rPr lang="en-US" b="1" dirty="0">
                <a:solidFill>
                  <a:schemeClr val="tx1"/>
                </a:solidFill>
                <a:cs typeface="Courier New" panose="02070309020205020404" pitchFamily="49" charset="0"/>
              </a:rPr>
              <a:t>InsertionSort</a:t>
            </a:r>
            <a:r>
              <a:rPr lang="en-US" dirty="0">
                <a:solidFill>
                  <a:schemeClr val="tx1"/>
                </a:solidFill>
                <a:cs typeface="Courier New" panose="02070309020205020404" pitchFamily="49" charset="0"/>
              </a:rPr>
              <a:t> </a:t>
            </a:r>
            <a:r>
              <a:rPr lang="en-US" dirty="0">
                <a:solidFill>
                  <a:schemeClr val="tx1"/>
                </a:solidFill>
              </a:rPr>
              <a:t>function:</a:t>
            </a:r>
          </a:p>
        </p:txBody>
      </p:sp>
      <p:sp>
        <p:nvSpPr>
          <p:cNvPr id="4" name="Content Placeholder 3"/>
          <p:cNvSpPr>
            <a:spLocks noGrp="1"/>
          </p:cNvSpPr>
          <p:nvPr>
            <p:ph idx="11"/>
          </p:nvPr>
        </p:nvSpPr>
        <p:spPr>
          <a:xfrm>
            <a:off x="381000" y="1922092"/>
            <a:ext cx="8415338" cy="3687548"/>
          </a:xfrm>
        </p:spPr>
        <p:txBody>
          <a:bodyPr/>
          <a:lstStyle/>
          <a:p>
            <a:pPr marL="228600" lvl="1" indent="0">
              <a:buNone/>
            </a:pPr>
            <a:r>
              <a:rPr lang="en-US" b="1" dirty="0">
                <a:solidFill>
                  <a:schemeClr val="tx1"/>
                </a:solidFill>
                <a:cs typeface="Courier New" panose="02070309020205020404" pitchFamily="49" charset="0"/>
              </a:rPr>
              <a:t>def insertionSort(lyst):</a:t>
            </a:r>
          </a:p>
          <a:p>
            <a:pPr marL="228600" lvl="1" indent="0">
              <a:spcBef>
                <a:spcPts val="0"/>
              </a:spcBef>
              <a:buNone/>
            </a:pPr>
            <a:r>
              <a:rPr lang="en-US" b="1" dirty="0">
                <a:solidFill>
                  <a:schemeClr val="tx1"/>
                </a:solidFill>
                <a:cs typeface="Courier New" panose="02070309020205020404" pitchFamily="49" charset="0"/>
              </a:rPr>
              <a:t>    “““Sorts the items in lyst in ascending order.”””</a:t>
            </a:r>
          </a:p>
          <a:p>
            <a:pPr marL="228600" lvl="1" indent="0">
              <a:spcBef>
                <a:spcPts val="0"/>
              </a:spcBef>
              <a:buNone/>
            </a:pPr>
            <a:r>
              <a:rPr lang="en-US" b="1" dirty="0">
                <a:solidFill>
                  <a:schemeClr val="tx1"/>
                </a:solidFill>
                <a:cs typeface="Courier New" panose="02070309020205020404" pitchFamily="49" charset="0"/>
              </a:rPr>
              <a:t>    i = 1</a:t>
            </a:r>
          </a:p>
          <a:p>
            <a:pPr marL="228600" lvl="1" indent="0">
              <a:spcBef>
                <a:spcPts val="0"/>
              </a:spcBef>
              <a:buNone/>
            </a:pPr>
            <a:r>
              <a:rPr lang="en-US" b="1" dirty="0">
                <a:solidFill>
                  <a:schemeClr val="tx1"/>
                </a:solidFill>
                <a:cs typeface="Courier New" panose="02070309020205020404" pitchFamily="49" charset="0"/>
              </a:rPr>
              <a:t>    while i &lt; len(lyst):</a:t>
            </a:r>
          </a:p>
          <a:p>
            <a:pPr marL="228600" lvl="1" indent="0">
              <a:spcBef>
                <a:spcPts val="0"/>
              </a:spcBef>
              <a:buNone/>
            </a:pPr>
            <a:r>
              <a:rPr lang="en-US" b="1" dirty="0">
                <a:solidFill>
                  <a:schemeClr val="tx1"/>
                </a:solidFill>
                <a:cs typeface="Courier New" panose="02070309020205020404" pitchFamily="49" charset="0"/>
              </a:rPr>
              <a:t>	   itemToInsert = lyst[i]</a:t>
            </a:r>
          </a:p>
          <a:p>
            <a:pPr marL="228600" lvl="1" indent="0">
              <a:spcBef>
                <a:spcPts val="0"/>
              </a:spcBef>
              <a:buNone/>
            </a:pPr>
            <a:r>
              <a:rPr lang="en-US" b="1" dirty="0">
                <a:solidFill>
                  <a:schemeClr val="tx1"/>
                </a:solidFill>
                <a:cs typeface="Courier New" panose="02070309020205020404" pitchFamily="49" charset="0"/>
              </a:rPr>
              <a:t>	   j = i − 1</a:t>
            </a:r>
          </a:p>
          <a:p>
            <a:pPr marL="228600" lvl="1" indent="0">
              <a:spcBef>
                <a:spcPts val="0"/>
              </a:spcBef>
              <a:buNone/>
            </a:pPr>
            <a:r>
              <a:rPr lang="en-US" b="1" dirty="0">
                <a:solidFill>
                  <a:schemeClr val="tx1"/>
                </a:solidFill>
                <a:cs typeface="Courier New" panose="02070309020205020404" pitchFamily="49" charset="0"/>
              </a:rPr>
              <a:t>	   while j &gt;= 0:</a:t>
            </a:r>
          </a:p>
          <a:p>
            <a:pPr marL="228600" lvl="1" indent="0">
              <a:spcBef>
                <a:spcPts val="0"/>
              </a:spcBef>
              <a:buNone/>
            </a:pPr>
            <a:r>
              <a:rPr lang="en-US" b="1" dirty="0">
                <a:solidFill>
                  <a:schemeClr val="tx1"/>
                </a:solidFill>
                <a:cs typeface="Courier New" panose="02070309020205020404" pitchFamily="49" charset="0"/>
              </a:rPr>
              <a:t>		if itemToInsert &lt; lyst[j]:</a:t>
            </a:r>
          </a:p>
          <a:p>
            <a:pPr marL="228600" lvl="1" indent="0">
              <a:spcBef>
                <a:spcPts val="0"/>
              </a:spcBef>
              <a:buNone/>
            </a:pPr>
            <a:r>
              <a:rPr lang="en-US" b="1" dirty="0">
                <a:solidFill>
                  <a:schemeClr val="tx1"/>
                </a:solidFill>
                <a:cs typeface="Courier New" panose="02070309020205020404" pitchFamily="49" charset="0"/>
              </a:rPr>
              <a:t>		   lyst[j + 1] = lyst[j]</a:t>
            </a:r>
          </a:p>
          <a:p>
            <a:pPr marL="228600" lvl="1" indent="0">
              <a:spcBef>
                <a:spcPts val="0"/>
              </a:spcBef>
              <a:buNone/>
            </a:pPr>
            <a:r>
              <a:rPr lang="en-US" b="1" dirty="0">
                <a:solidFill>
                  <a:schemeClr val="tx1"/>
                </a:solidFill>
                <a:cs typeface="Courier New" panose="02070309020205020404" pitchFamily="49" charset="0"/>
              </a:rPr>
              <a:t>		   j −= 1</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break</a:t>
            </a:r>
          </a:p>
          <a:p>
            <a:pPr marL="228600" lvl="1" indent="0">
              <a:spcBef>
                <a:spcPts val="0"/>
              </a:spcBef>
              <a:buNone/>
            </a:pPr>
            <a:r>
              <a:rPr lang="en-US" b="1" dirty="0">
                <a:solidFill>
                  <a:schemeClr val="tx1"/>
                </a:solidFill>
                <a:cs typeface="Courier New" panose="02070309020205020404" pitchFamily="49" charset="0"/>
              </a:rPr>
              <a:t>	   lyst[j + 1] = itemToInsert</a:t>
            </a:r>
          </a:p>
          <a:p>
            <a:pPr marL="228600" lvl="1" indent="0">
              <a:spcBef>
                <a:spcPts val="0"/>
              </a:spcBef>
              <a:buNone/>
            </a:pPr>
            <a:r>
              <a:rPr lang="en-US" b="1" dirty="0">
                <a:solidFill>
                  <a:schemeClr val="tx1"/>
                </a:solidFill>
                <a:cs typeface="Courier New" panose="02070309020205020404" pitchFamily="49" charset="0"/>
              </a:rPr>
              <a:t>	   i +=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45509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Insertion Sort (2 of 2)</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The more items in the list that are in order, the better insertion sort gets until, in the best case of a sorted list, the sort’s behavior is linear</a:t>
            </a:r>
          </a:p>
          <a:p>
            <a:pPr>
              <a:buClr>
                <a:srgbClr val="007FA9"/>
              </a:buClr>
            </a:pPr>
            <a:r>
              <a:rPr lang="en-US" dirty="0">
                <a:solidFill>
                  <a:schemeClr val="tx1"/>
                </a:solidFill>
              </a:rPr>
              <a:t>In the average case, insertion sort is still quadratic</a:t>
            </a:r>
          </a:p>
        </p:txBody>
      </p:sp>
      <p:graphicFrame>
        <p:nvGraphicFramePr>
          <p:cNvPr id="5" name="Table 4"/>
          <p:cNvGraphicFramePr>
            <a:graphicFrameLocks noGrp="1"/>
          </p:cNvGraphicFramePr>
          <p:nvPr>
            <p:extLst>
              <p:ext uri="{D42A27DB-BD31-4B8C-83A1-F6EECF244321}">
                <p14:modId xmlns:p14="http://schemas.microsoft.com/office/powerpoint/2010/main" val="2923397715"/>
              </p:ext>
            </p:extLst>
          </p:nvPr>
        </p:nvGraphicFramePr>
        <p:xfrm>
          <a:off x="609599" y="3124200"/>
          <a:ext cx="7769775" cy="2225040"/>
        </p:xfrm>
        <a:graphic>
          <a:graphicData uri="http://schemas.openxmlformats.org/drawingml/2006/table">
            <a:tbl>
              <a:tblPr firstRow="1" bandRow="1">
                <a:tableStyleId>{5C22544A-7EE6-4342-B048-85BDC9FD1C3A}</a:tableStyleId>
              </a:tblPr>
              <a:tblGrid>
                <a:gridCol w="1553955">
                  <a:extLst>
                    <a:ext uri="{9D8B030D-6E8A-4147-A177-3AD203B41FA5}">
                      <a16:colId xmlns:a16="http://schemas.microsoft.com/office/drawing/2014/main" val="20000"/>
                    </a:ext>
                  </a:extLst>
                </a:gridCol>
                <a:gridCol w="1553955">
                  <a:extLst>
                    <a:ext uri="{9D8B030D-6E8A-4147-A177-3AD203B41FA5}">
                      <a16:colId xmlns:a16="http://schemas.microsoft.com/office/drawing/2014/main" val="20001"/>
                    </a:ext>
                  </a:extLst>
                </a:gridCol>
                <a:gridCol w="1553955">
                  <a:extLst>
                    <a:ext uri="{9D8B030D-6E8A-4147-A177-3AD203B41FA5}">
                      <a16:colId xmlns:a16="http://schemas.microsoft.com/office/drawing/2014/main" val="20002"/>
                    </a:ext>
                  </a:extLst>
                </a:gridCol>
                <a:gridCol w="1553955">
                  <a:extLst>
                    <a:ext uri="{9D8B030D-6E8A-4147-A177-3AD203B41FA5}">
                      <a16:colId xmlns:a16="http://schemas.microsoft.com/office/drawing/2014/main" val="20003"/>
                    </a:ext>
                  </a:extLst>
                </a:gridCol>
                <a:gridCol w="1553955">
                  <a:extLst>
                    <a:ext uri="{9D8B030D-6E8A-4147-A177-3AD203B41FA5}">
                      <a16:colId xmlns:a16="http://schemas.microsoft.com/office/drawing/2014/main" val="20004"/>
                    </a:ext>
                  </a:extLst>
                </a:gridCol>
              </a:tblGrid>
              <a:tr h="370840">
                <a:tc>
                  <a:txBody>
                    <a:bodyPr/>
                    <a:lstStyle/>
                    <a:p>
                      <a:r>
                        <a:rPr lang="en-US" sz="1400" dirty="0">
                          <a:solidFill>
                            <a:schemeClr val="tx1"/>
                          </a:solidFill>
                        </a:rPr>
                        <a:t>Unsorted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After 1</a:t>
                      </a:r>
                      <a:r>
                        <a:rPr lang="en-US" sz="1400" baseline="30000" dirty="0">
                          <a:solidFill>
                            <a:schemeClr val="tx1"/>
                          </a:solidFill>
                        </a:rPr>
                        <a:t>st</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After 2</a:t>
                      </a:r>
                      <a:r>
                        <a:rPr lang="en-US" sz="1400" baseline="30000" dirty="0">
                          <a:solidFill>
                            <a:schemeClr val="tx1"/>
                          </a:solidFill>
                        </a:rPr>
                        <a:t>nd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After 3</a:t>
                      </a:r>
                      <a:r>
                        <a:rPr lang="en-US" sz="1400" baseline="30000" dirty="0">
                          <a:solidFill>
                            <a:schemeClr val="tx1"/>
                          </a:solidFill>
                        </a:rPr>
                        <a:t>rd</a:t>
                      </a:r>
                      <a:r>
                        <a:rPr lang="en-US" sz="1400" dirty="0">
                          <a:solidFill>
                            <a:schemeClr val="tx1"/>
                          </a:solidFill>
                        </a:rPr>
                        <a:t> 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After</a:t>
                      </a:r>
                      <a:r>
                        <a:rPr lang="en-US" sz="1400" baseline="0" dirty="0">
                          <a:solidFill>
                            <a:schemeClr val="tx1"/>
                          </a:solidFill>
                        </a:rPr>
                        <a:t> 4</a:t>
                      </a:r>
                      <a:r>
                        <a:rPr lang="en-US" sz="1400" baseline="30000" dirty="0">
                          <a:solidFill>
                            <a:schemeClr val="tx1"/>
                          </a:solidFill>
                        </a:rPr>
                        <a:t>th</a:t>
                      </a:r>
                      <a:r>
                        <a:rPr lang="en-US" sz="1400" baseline="0" dirty="0">
                          <a:solidFill>
                            <a:schemeClr val="tx1"/>
                          </a:solidFill>
                        </a:rPr>
                        <a:t> Pass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400" dirty="0">
                          <a:solidFill>
                            <a:schemeClr val="tx1"/>
                          </a:solidFill>
                        </a:rPr>
                        <a:t>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5 (no insertion)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6336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Best-Case, Worst-Case, and Average-Case Performance Revisited</a:t>
            </a:r>
          </a:p>
        </p:txBody>
      </p:sp>
      <p:sp>
        <p:nvSpPr>
          <p:cNvPr id="3" name="Content Placeholder 2"/>
          <p:cNvSpPr>
            <a:spLocks noGrp="1"/>
          </p:cNvSpPr>
          <p:nvPr>
            <p:ph idx="4294967295"/>
          </p:nvPr>
        </p:nvSpPr>
        <p:spPr>
          <a:xfrm>
            <a:off x="365125" y="1538818"/>
            <a:ext cx="8415338" cy="3082382"/>
          </a:xfrm>
        </p:spPr>
        <p:txBody>
          <a:bodyPr/>
          <a:lstStyle/>
          <a:p>
            <a:pPr>
              <a:buClr>
                <a:srgbClr val="007FA9"/>
              </a:buClr>
            </a:pPr>
            <a:r>
              <a:rPr lang="en-US" dirty="0">
                <a:solidFill>
                  <a:schemeClr val="tx1"/>
                </a:solidFill>
              </a:rPr>
              <a:t>Thorough analysis of an algorithm’s complexity divides its behavior into three types of cases:</a:t>
            </a:r>
          </a:p>
          <a:p>
            <a:pPr lvl="1">
              <a:buClr>
                <a:srgbClr val="007FA9"/>
              </a:buClr>
            </a:pPr>
            <a:r>
              <a:rPr lang="en-US" dirty="0">
                <a:solidFill>
                  <a:schemeClr val="tx1"/>
                </a:solidFill>
              </a:rPr>
              <a:t>Best case</a:t>
            </a:r>
          </a:p>
          <a:p>
            <a:pPr lvl="1">
              <a:buClr>
                <a:srgbClr val="007FA9"/>
              </a:buClr>
            </a:pPr>
            <a:r>
              <a:rPr lang="en-US" dirty="0">
                <a:solidFill>
                  <a:schemeClr val="tx1"/>
                </a:solidFill>
              </a:rPr>
              <a:t>Worst case</a:t>
            </a:r>
          </a:p>
          <a:p>
            <a:pPr lvl="1">
              <a:buClr>
                <a:srgbClr val="007FA9"/>
              </a:buClr>
            </a:pPr>
            <a:r>
              <a:rPr lang="en-US" dirty="0">
                <a:solidFill>
                  <a:schemeClr val="tx1"/>
                </a:solidFill>
              </a:rPr>
              <a:t>Average case</a:t>
            </a:r>
          </a:p>
          <a:p>
            <a:pPr>
              <a:buClr>
                <a:srgbClr val="007FA9"/>
              </a:buClr>
            </a:pPr>
            <a:r>
              <a:rPr lang="en-US" dirty="0">
                <a:solidFill>
                  <a:schemeClr val="tx1"/>
                </a:solidFill>
              </a:rPr>
              <a:t>There are algorithms whose best-case and average-case performances are similar, but whose performance can degrade to a worst case</a:t>
            </a:r>
          </a:p>
          <a:p>
            <a:pPr>
              <a:buClr>
                <a:srgbClr val="007FA9"/>
              </a:buClr>
            </a:pPr>
            <a:r>
              <a:rPr lang="en-US" dirty="0">
                <a:solidFill>
                  <a:schemeClr val="tx1"/>
                </a:solidFill>
              </a:rPr>
              <a:t>When choosing/developing an algorithm, it is important to be aware of these distinctions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27029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Faster Sorting</a:t>
            </a:r>
          </a:p>
        </p:txBody>
      </p:sp>
      <p:graphicFrame>
        <p:nvGraphicFramePr>
          <p:cNvPr id="5" name="Table 4"/>
          <p:cNvGraphicFramePr>
            <a:graphicFrameLocks noGrp="1"/>
          </p:cNvGraphicFramePr>
          <p:nvPr>
            <p:extLst>
              <p:ext uri="{D42A27DB-BD31-4B8C-83A1-F6EECF244321}">
                <p14:modId xmlns:p14="http://schemas.microsoft.com/office/powerpoint/2010/main" val="3118658376"/>
              </p:ext>
            </p:extLst>
          </p:nvPr>
        </p:nvGraphicFramePr>
        <p:xfrm>
          <a:off x="1582184" y="2057400"/>
          <a:ext cx="6096000" cy="2529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946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 Log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a:t>
                      </a:r>
                      <a:r>
                        <a:rPr lang="en-US" sz="1400" baseline="30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262,144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1,048,576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2,048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22,458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4,194,304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106,496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67,108,864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16,384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229,376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268,435,456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32,768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491,520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1,073,741,824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19311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Quicksort (1 of 4)</a:t>
            </a:r>
          </a:p>
        </p:txBody>
      </p:sp>
      <p:sp>
        <p:nvSpPr>
          <p:cNvPr id="3" name="Content Placeholder 2"/>
          <p:cNvSpPr>
            <a:spLocks noGrp="1"/>
          </p:cNvSpPr>
          <p:nvPr>
            <p:ph idx="4294967295"/>
          </p:nvPr>
        </p:nvSpPr>
        <p:spPr>
          <a:xfrm>
            <a:off x="365125" y="1538818"/>
            <a:ext cx="8415338" cy="2179058"/>
          </a:xfrm>
        </p:spPr>
        <p:txBody>
          <a:bodyPr/>
          <a:lstStyle/>
          <a:p>
            <a:pPr>
              <a:buClr>
                <a:srgbClr val="007FA9"/>
              </a:buClr>
            </a:pPr>
            <a:r>
              <a:rPr lang="en-US" dirty="0">
                <a:solidFill>
                  <a:schemeClr val="tx1"/>
                </a:solidFill>
              </a:rPr>
              <a:t>An outline of the strategy used in the </a:t>
            </a:r>
            <a:r>
              <a:rPr lang="en-US" b="1" dirty="0">
                <a:solidFill>
                  <a:schemeClr val="tx1"/>
                </a:solidFill>
              </a:rPr>
              <a:t>quicksort </a:t>
            </a:r>
            <a:r>
              <a:rPr lang="en-US" dirty="0">
                <a:solidFill>
                  <a:schemeClr val="tx1"/>
                </a:solidFill>
              </a:rPr>
              <a:t>algorithm:</a:t>
            </a:r>
          </a:p>
          <a:p>
            <a:pPr lvl="1">
              <a:buClr>
                <a:srgbClr val="007FA9"/>
              </a:buClr>
            </a:pPr>
            <a:r>
              <a:rPr lang="en-US" dirty="0">
                <a:solidFill>
                  <a:schemeClr val="tx1"/>
                </a:solidFill>
              </a:rPr>
              <a:t>1. Begin by selecting the item at the list’s midpoint. We call this item the pivot. (</a:t>
            </a:r>
          </a:p>
          <a:p>
            <a:pPr lvl="1">
              <a:buClr>
                <a:srgbClr val="007FA9"/>
              </a:buClr>
            </a:pPr>
            <a:r>
              <a:rPr lang="en-US" dirty="0">
                <a:solidFill>
                  <a:schemeClr val="tx1"/>
                </a:solidFill>
              </a:rPr>
              <a:t>2. Partition items in the list so that all items less than the pivot are moved to the left of the pivot, and the rest are moved to its right. </a:t>
            </a:r>
          </a:p>
          <a:p>
            <a:pPr lvl="1">
              <a:buClr>
                <a:srgbClr val="007FA9"/>
              </a:buClr>
            </a:pPr>
            <a:r>
              <a:rPr lang="en-US" dirty="0">
                <a:solidFill>
                  <a:schemeClr val="tx1"/>
                </a:solidFill>
              </a:rPr>
              <a:t>3. Divide and conquer. Reapply the process recursively to the sublists formed by splitting the list at the pivot. </a:t>
            </a:r>
          </a:p>
          <a:p>
            <a:pPr lvl="1">
              <a:buClr>
                <a:srgbClr val="007FA9"/>
              </a:buClr>
            </a:pPr>
            <a:r>
              <a:rPr lang="en-US" dirty="0">
                <a:solidFill>
                  <a:schemeClr val="tx1"/>
                </a:solidFill>
              </a:rPr>
              <a:t>4. The process terminates each time it encounters a sublist with fewer than two items.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2740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Quicksort (2 of 4)</a:t>
            </a:r>
          </a:p>
        </p:txBody>
      </p:sp>
      <p:sp>
        <p:nvSpPr>
          <p:cNvPr id="3" name="Content Placeholder 2"/>
          <p:cNvSpPr>
            <a:spLocks noGrp="1"/>
          </p:cNvSpPr>
          <p:nvPr>
            <p:ph idx="4294967295"/>
          </p:nvPr>
        </p:nvSpPr>
        <p:spPr>
          <a:xfrm>
            <a:off x="365125" y="1538818"/>
            <a:ext cx="8415338" cy="2442207"/>
          </a:xfrm>
        </p:spPr>
        <p:txBody>
          <a:bodyPr/>
          <a:lstStyle/>
          <a:p>
            <a:pPr>
              <a:buClr>
                <a:srgbClr val="007FA9"/>
              </a:buClr>
            </a:pPr>
            <a:r>
              <a:rPr lang="en-US" b="1" dirty="0">
                <a:solidFill>
                  <a:schemeClr val="tx1"/>
                </a:solidFill>
              </a:rPr>
              <a:t>Partitioning</a:t>
            </a:r>
          </a:p>
          <a:p>
            <a:pPr lvl="1">
              <a:buClr>
                <a:srgbClr val="007FA9"/>
              </a:buClr>
            </a:pPr>
            <a:r>
              <a:rPr lang="en-US" dirty="0">
                <a:solidFill>
                  <a:schemeClr val="tx1"/>
                </a:solidFill>
              </a:rPr>
              <a:t>1. Swap the pivot with the last item in the sublist.</a:t>
            </a:r>
          </a:p>
          <a:p>
            <a:pPr lvl="1">
              <a:buClr>
                <a:srgbClr val="007FA9"/>
              </a:buClr>
            </a:pPr>
            <a:r>
              <a:rPr lang="en-US" dirty="0">
                <a:solidFill>
                  <a:schemeClr val="tx1"/>
                </a:solidFill>
              </a:rPr>
              <a:t>2. Establish a boundary between the items known to be less than the pivot and the rest of the items</a:t>
            </a:r>
          </a:p>
          <a:p>
            <a:pPr lvl="1">
              <a:buClr>
                <a:srgbClr val="007FA9"/>
              </a:buClr>
            </a:pPr>
            <a:r>
              <a:rPr lang="en-US" dirty="0">
                <a:solidFill>
                  <a:schemeClr val="tx1"/>
                </a:solidFill>
              </a:rPr>
              <a:t>3. Starting with the first item in the sublist, scan across the sublist. Every time an item less than the pivot is encountered, swap it with the first item after the boundary and advance the boundary.</a:t>
            </a:r>
          </a:p>
          <a:p>
            <a:pPr lvl="1">
              <a:buClr>
                <a:srgbClr val="007FA9"/>
              </a:buClr>
            </a:pPr>
            <a:r>
              <a:rPr lang="en-US" dirty="0">
                <a:solidFill>
                  <a:schemeClr val="tx1"/>
                </a:solidFill>
              </a:rPr>
              <a:t>4. Finish by swapping the pivot with the first item after the boundary.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916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Efficiency of Algorithms</a:t>
            </a:r>
          </a:p>
        </p:txBody>
      </p:sp>
      <p:sp>
        <p:nvSpPr>
          <p:cNvPr id="3" name="Content Placeholder 2"/>
          <p:cNvSpPr>
            <a:spLocks noGrp="1"/>
          </p:cNvSpPr>
          <p:nvPr>
            <p:ph idx="4294967295"/>
          </p:nvPr>
        </p:nvSpPr>
        <p:spPr>
          <a:xfrm>
            <a:off x="365125" y="1538818"/>
            <a:ext cx="8415338" cy="1634294"/>
          </a:xfrm>
        </p:spPr>
        <p:txBody>
          <a:bodyPr/>
          <a:lstStyle/>
          <a:p>
            <a:pPr>
              <a:buClr>
                <a:srgbClr val="007FA9"/>
              </a:buClr>
            </a:pPr>
            <a:r>
              <a:rPr lang="en-US" dirty="0">
                <a:solidFill>
                  <a:schemeClr val="tx1"/>
                </a:solidFill>
              </a:rPr>
              <a:t>When choosing algorithms, we often have to settle for a space/time tradeoff</a:t>
            </a:r>
          </a:p>
          <a:p>
            <a:pPr lvl="1">
              <a:buClr>
                <a:srgbClr val="007FA9"/>
              </a:buClr>
            </a:pPr>
            <a:r>
              <a:rPr lang="en-US" dirty="0">
                <a:solidFill>
                  <a:schemeClr val="tx1"/>
                </a:solidFill>
              </a:rPr>
              <a:t>An algorithm can be designed to gain faster run times at the cost of using extra space (memory), or the other way around</a:t>
            </a:r>
          </a:p>
          <a:p>
            <a:pPr>
              <a:buClr>
                <a:srgbClr val="007FA9"/>
              </a:buClr>
            </a:pPr>
            <a:r>
              <a:rPr lang="en-US" dirty="0">
                <a:solidFill>
                  <a:schemeClr val="tx1"/>
                </a:solidFill>
              </a:rPr>
              <a:t>Memory is now quite inexpensive for desktop and laptop computers, but not yet for miniature devices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8090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Quicksort (3 of 4)</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b="1" dirty="0">
                <a:solidFill>
                  <a:schemeClr val="tx1"/>
                </a:solidFill>
              </a:rPr>
              <a:t>Complexity Analysis of Quicksort</a:t>
            </a:r>
          </a:p>
        </p:txBody>
      </p:sp>
      <p:pic>
        <p:nvPicPr>
          <p:cNvPr id="5" name="Picture 4" descr="Figure 11-8 A worst - case scenario for quicksort ( arrows indicate pivot elements ). ort. Row 1: 34 41 56 63 72 89 95, 34 is the pivot element. Row 2: 41 56 63 72 89 95, 41 is the pivot element. Row 3: 56 63 72 89 95, 56 is the pivot element. Row 4: 63 72 89 95, 63 is the pivot element. Row 5: 72 89 95, 72 is the pivot element. Row 6: 89 95, 89 is the pivot element. Row 7: 95, 95 is the pivot ele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209799"/>
            <a:ext cx="4343400" cy="3696511"/>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0514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Quicksort (4 of 4)</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b="1" dirty="0">
                <a:solidFill>
                  <a:schemeClr val="tx1"/>
                </a:solidFill>
              </a:rPr>
              <a:t>Implementation of Quicksort</a:t>
            </a:r>
          </a:p>
          <a:p>
            <a:pPr lvl="1">
              <a:buClr>
                <a:srgbClr val="007FA9"/>
              </a:buClr>
            </a:pPr>
            <a:r>
              <a:rPr lang="en-US" dirty="0">
                <a:solidFill>
                  <a:schemeClr val="tx1"/>
                </a:solidFill>
              </a:rPr>
              <a:t>The quicksort algorithm is most easily coded using a recursive approach</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67976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Merge Sort (1 of 5) </a:t>
            </a:r>
          </a:p>
        </p:txBody>
      </p:sp>
      <p:sp>
        <p:nvSpPr>
          <p:cNvPr id="3" name="Content Placeholder 2"/>
          <p:cNvSpPr>
            <a:spLocks noGrp="1"/>
          </p:cNvSpPr>
          <p:nvPr>
            <p:ph idx="4294967295"/>
          </p:nvPr>
        </p:nvSpPr>
        <p:spPr>
          <a:xfrm>
            <a:off x="365125" y="1538818"/>
            <a:ext cx="8415338" cy="3411703"/>
          </a:xfrm>
        </p:spPr>
        <p:txBody>
          <a:bodyPr/>
          <a:lstStyle/>
          <a:p>
            <a:pPr>
              <a:buClr>
                <a:srgbClr val="007FA9"/>
              </a:buClr>
            </a:pPr>
            <a:r>
              <a:rPr lang="en-US" dirty="0">
                <a:solidFill>
                  <a:schemeClr val="tx1"/>
                </a:solidFill>
              </a:rPr>
              <a:t>Informal summary of the algorithm</a:t>
            </a:r>
          </a:p>
          <a:p>
            <a:pPr lvl="1">
              <a:buClr>
                <a:srgbClr val="007FA9"/>
              </a:buClr>
            </a:pPr>
            <a:r>
              <a:rPr lang="en-US" dirty="0">
                <a:solidFill>
                  <a:schemeClr val="tx1"/>
                </a:solidFill>
              </a:rPr>
              <a:t>Compute the middle position of a list and recursively sort its left and right sublists (divide and conquer).</a:t>
            </a:r>
          </a:p>
          <a:p>
            <a:pPr lvl="1">
              <a:buClr>
                <a:srgbClr val="007FA9"/>
              </a:buClr>
            </a:pPr>
            <a:r>
              <a:rPr lang="en-US" dirty="0">
                <a:solidFill>
                  <a:schemeClr val="tx1"/>
                </a:solidFill>
              </a:rPr>
              <a:t>Merge the two sorted sublists back into a single sorted list.</a:t>
            </a:r>
          </a:p>
          <a:p>
            <a:pPr lvl="1">
              <a:buClr>
                <a:srgbClr val="007FA9"/>
              </a:buClr>
            </a:pPr>
            <a:r>
              <a:rPr lang="en-US" dirty="0">
                <a:solidFill>
                  <a:schemeClr val="tx1"/>
                </a:solidFill>
              </a:rPr>
              <a:t>Stop the process when sublists can no longer be subdivided.</a:t>
            </a:r>
          </a:p>
          <a:p>
            <a:pPr>
              <a:buClr>
                <a:srgbClr val="007FA9"/>
              </a:buClr>
            </a:pPr>
            <a:r>
              <a:rPr lang="en-US" dirty="0">
                <a:solidFill>
                  <a:schemeClr val="tx1"/>
                </a:solidFill>
              </a:rPr>
              <a:t>Three Python functions collaborate in this top-level design strategy:</a:t>
            </a:r>
          </a:p>
          <a:p>
            <a:pPr lvl="1">
              <a:buClr>
                <a:srgbClr val="007FA9"/>
              </a:buClr>
            </a:pPr>
            <a:r>
              <a:rPr lang="en-US" b="1" dirty="0">
                <a:solidFill>
                  <a:schemeClr val="tx1"/>
                </a:solidFill>
                <a:cs typeface="Courier New" panose="02070309020205020404" pitchFamily="49" charset="0"/>
              </a:rPr>
              <a:t>mergeSort</a:t>
            </a:r>
            <a:r>
              <a:rPr lang="en-US" dirty="0">
                <a:solidFill>
                  <a:schemeClr val="tx1"/>
                </a:solidFill>
              </a:rPr>
              <a:t>—The function called by users.</a:t>
            </a:r>
          </a:p>
          <a:p>
            <a:pPr lvl="1">
              <a:buClr>
                <a:srgbClr val="007FA9"/>
              </a:buClr>
            </a:pPr>
            <a:r>
              <a:rPr lang="en-US" b="1" dirty="0">
                <a:solidFill>
                  <a:schemeClr val="tx1"/>
                </a:solidFill>
                <a:cs typeface="Courier New" panose="02070309020205020404" pitchFamily="49" charset="0"/>
              </a:rPr>
              <a:t>mergeSortHelper</a:t>
            </a:r>
            <a:r>
              <a:rPr lang="en-US" dirty="0">
                <a:solidFill>
                  <a:schemeClr val="tx1"/>
                </a:solidFill>
              </a:rPr>
              <a:t>—A helper function that hides the extra parameters required by recursive calls.</a:t>
            </a:r>
          </a:p>
          <a:p>
            <a:pPr lvl="1">
              <a:buClr>
                <a:srgbClr val="007FA9"/>
              </a:buClr>
            </a:pPr>
            <a:r>
              <a:rPr lang="en-US" b="1" dirty="0">
                <a:solidFill>
                  <a:schemeClr val="tx1"/>
                </a:solidFill>
                <a:cs typeface="Courier New" panose="02070309020205020404" pitchFamily="49" charset="0"/>
              </a:rPr>
              <a:t>merge</a:t>
            </a:r>
            <a:r>
              <a:rPr lang="en-US" dirty="0">
                <a:solidFill>
                  <a:schemeClr val="tx1"/>
                </a:solidFill>
              </a:rPr>
              <a:t>—A function that implements the merging process.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59534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Merge Sort (2 of 5) </a:t>
            </a:r>
          </a:p>
        </p:txBody>
      </p:sp>
      <p:sp>
        <p:nvSpPr>
          <p:cNvPr id="3" name="Content Placeholder 2"/>
          <p:cNvSpPr>
            <a:spLocks noGrp="1"/>
          </p:cNvSpPr>
          <p:nvPr>
            <p:ph idx="4294967295"/>
          </p:nvPr>
        </p:nvSpPr>
        <p:spPr>
          <a:xfrm>
            <a:off x="365125" y="1538818"/>
            <a:ext cx="8415338" cy="1782026"/>
          </a:xfrm>
        </p:spPr>
        <p:txBody>
          <a:bodyPr/>
          <a:lstStyle/>
          <a:p>
            <a:pPr>
              <a:buClr>
                <a:srgbClr val="007FA9"/>
              </a:buClr>
            </a:pPr>
            <a:r>
              <a:rPr lang="en-US" b="1" dirty="0">
                <a:solidFill>
                  <a:schemeClr val="tx1"/>
                </a:solidFill>
              </a:rPr>
              <a:t>Implementing the Merging Process</a:t>
            </a:r>
          </a:p>
          <a:p>
            <a:pPr lvl="1">
              <a:buClr>
                <a:srgbClr val="007FA9"/>
              </a:buClr>
            </a:pPr>
            <a:r>
              <a:rPr lang="en-US" dirty="0">
                <a:solidFill>
                  <a:schemeClr val="tx1"/>
                </a:solidFill>
              </a:rPr>
              <a:t>The merging process uses a temporary list of the same size as the list being sorted</a:t>
            </a:r>
          </a:p>
          <a:p>
            <a:pPr lvl="2">
              <a:buClr>
                <a:srgbClr val="007FA9"/>
              </a:buClr>
            </a:pPr>
            <a:r>
              <a:rPr lang="en-US" dirty="0">
                <a:solidFill>
                  <a:schemeClr val="tx1"/>
                </a:solidFill>
              </a:rPr>
              <a:t>We call this list the </a:t>
            </a:r>
            <a:r>
              <a:rPr lang="en-US" b="1" dirty="0">
                <a:solidFill>
                  <a:schemeClr val="tx1"/>
                </a:solidFill>
                <a:cs typeface="Courier New" panose="02070309020205020404" pitchFamily="49" charset="0"/>
              </a:rPr>
              <a:t>copyBuffer</a:t>
            </a:r>
          </a:p>
          <a:p>
            <a:pPr lvl="1">
              <a:buClr>
                <a:srgbClr val="007FA9"/>
              </a:buClr>
            </a:pPr>
            <a:r>
              <a:rPr lang="en-US" dirty="0">
                <a:solidFill>
                  <a:schemeClr val="tx1"/>
                </a:solidFill>
              </a:rPr>
              <a:t>To avoid the overhead of allocating and deallocating the </a:t>
            </a:r>
            <a:r>
              <a:rPr lang="en-US" b="1" dirty="0">
                <a:solidFill>
                  <a:schemeClr val="tx1"/>
                </a:solidFill>
                <a:cs typeface="Courier New" panose="02070309020205020404" pitchFamily="49" charset="0"/>
              </a:rPr>
              <a:t>copyBuffer</a:t>
            </a:r>
            <a:r>
              <a:rPr lang="en-US" dirty="0">
                <a:solidFill>
                  <a:schemeClr val="tx1"/>
                </a:solidFill>
              </a:rPr>
              <a:t> each time </a:t>
            </a:r>
            <a:r>
              <a:rPr lang="en-US" b="1" dirty="0">
                <a:solidFill>
                  <a:schemeClr val="tx1"/>
                </a:solidFill>
                <a:cs typeface="Courier New" panose="02070309020205020404" pitchFamily="49" charset="0"/>
              </a:rPr>
              <a:t>merge</a:t>
            </a:r>
            <a:r>
              <a:rPr lang="en-US" dirty="0">
                <a:solidFill>
                  <a:schemeClr val="tx1"/>
                </a:solidFill>
              </a:rPr>
              <a:t> is called, the buffer is allocated once in </a:t>
            </a:r>
            <a:r>
              <a:rPr lang="en-US" b="1" dirty="0">
                <a:solidFill>
                  <a:schemeClr val="tx1"/>
                </a:solidFill>
                <a:cs typeface="Courier New" panose="02070309020205020404" pitchFamily="49" charset="0"/>
              </a:rPr>
              <a:t>mergeSort</a:t>
            </a:r>
            <a:r>
              <a:rPr lang="en-US" dirty="0">
                <a:solidFill>
                  <a:schemeClr val="tx1"/>
                </a:solidFill>
              </a:rPr>
              <a:t> and passed as an argument to </a:t>
            </a:r>
            <a:r>
              <a:rPr lang="en-US" b="1" dirty="0">
                <a:solidFill>
                  <a:schemeClr val="tx1"/>
                </a:solidFill>
                <a:cs typeface="Courier New" panose="02070309020205020404" pitchFamily="49" charset="0"/>
              </a:rPr>
              <a:t>mergeSortHelper</a:t>
            </a:r>
            <a:r>
              <a:rPr lang="en-US" dirty="0">
                <a:solidFill>
                  <a:schemeClr val="tx1"/>
                </a:solidFill>
                <a:cs typeface="Courier New" panose="02070309020205020404" pitchFamily="49" charset="0"/>
              </a:rPr>
              <a:t> </a:t>
            </a:r>
            <a:r>
              <a:rPr lang="en-US" dirty="0">
                <a:solidFill>
                  <a:schemeClr val="tx1"/>
                </a:solidFill>
              </a:rPr>
              <a:t>and </a:t>
            </a:r>
            <a:r>
              <a:rPr lang="en-US" b="1" dirty="0">
                <a:solidFill>
                  <a:schemeClr val="tx1"/>
                </a:solidFill>
                <a:cs typeface="Courier New" panose="02070309020205020404" pitchFamily="49" charset="0"/>
              </a:rPr>
              <a:t>merge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8883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Merge Sort (3 of 5)</a:t>
            </a:r>
          </a:p>
        </p:txBody>
      </p:sp>
      <p:pic>
        <p:nvPicPr>
          <p:cNvPr id="6" name="Picture 5" descr="Figure 11-9 Sublists generated during calls of mergesorthelper. g calls of merge sort helper. Level 0: 4 1 7 6 5 3 8 2. Level 1: subset 1, 4 1 7 6; subset 2, 5 3 8 2. Level 2: subset 1, 4 1; subset 2, 7 6; subset 3, 5 3, subset 4, 8 2. Level 3: subset 1, 4; subset 2, 1; subset 3, 7; subset 4, 6; subset 5, 5; subset 6, 3, subset 7, 8; subset 8, 2.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828800"/>
            <a:ext cx="5556504" cy="3436259"/>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0252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Merge Sort (4 of 5)</a:t>
            </a:r>
          </a:p>
        </p:txBody>
      </p:sp>
      <p:pic>
        <p:nvPicPr>
          <p:cNvPr id="3" name="Picture 2" descr="Figure 11-10 Merging the sublists during a merge sort. a merge sort. Level 3: subset 1, 4; subset 2, 1; subset 3, 7; subset 4, 6; subset 5, 5; subset 6, 3, subset 7, 8; subset 8, 2. Level 2: subset 1, 1 4; subset 2, 6 7; subset 3, 3 5, subset 4, 2 8. Level 1: subset 1, 1 4 7 6; subset 2, 2 3 5 8. Level 0: 1 2 3 4 5 6 7 8.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2221" y="1905000"/>
            <a:ext cx="5509275" cy="34091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3532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Merge Sort (5 of 5)</a:t>
            </a:r>
          </a:p>
        </p:txBody>
      </p:sp>
      <p:sp>
        <p:nvSpPr>
          <p:cNvPr id="3" name="Content Placeholder 2"/>
          <p:cNvSpPr>
            <a:spLocks noGrp="1"/>
          </p:cNvSpPr>
          <p:nvPr>
            <p:ph idx="4294967295"/>
          </p:nvPr>
        </p:nvSpPr>
        <p:spPr>
          <a:xfrm>
            <a:off x="365125" y="1538818"/>
            <a:ext cx="8415338" cy="2519151"/>
          </a:xfrm>
        </p:spPr>
        <p:txBody>
          <a:bodyPr/>
          <a:lstStyle/>
          <a:p>
            <a:pPr>
              <a:buClr>
                <a:srgbClr val="007FA9"/>
              </a:buClr>
            </a:pPr>
            <a:r>
              <a:rPr lang="en-US" b="1" dirty="0">
                <a:solidFill>
                  <a:schemeClr val="tx1"/>
                </a:solidFill>
              </a:rPr>
              <a:t>Complexity Analysis of Merge Sort</a:t>
            </a:r>
          </a:p>
          <a:p>
            <a:pPr lvl="1">
              <a:buClr>
                <a:srgbClr val="007FA9"/>
              </a:buClr>
            </a:pPr>
            <a:r>
              <a:rPr lang="en-US" dirty="0">
                <a:solidFill>
                  <a:schemeClr val="tx1"/>
                </a:solidFill>
              </a:rPr>
              <a:t>The running time of the merge function is dominated by the two for statements</a:t>
            </a:r>
          </a:p>
          <a:p>
            <a:pPr lvl="1">
              <a:buClr>
                <a:srgbClr val="007FA9"/>
              </a:buClr>
            </a:pPr>
            <a:r>
              <a:rPr lang="en-US" dirty="0">
                <a:solidFill>
                  <a:schemeClr val="tx1"/>
                </a:solidFill>
              </a:rPr>
              <a:t>Each of which loops (</a:t>
            </a:r>
            <a:r>
              <a:rPr lang="en-US" b="1" dirty="0">
                <a:solidFill>
                  <a:schemeClr val="tx1"/>
                </a:solidFill>
              </a:rPr>
              <a:t>high</a:t>
            </a:r>
            <a:r>
              <a:rPr lang="en-US" i="1" dirty="0">
                <a:solidFill>
                  <a:schemeClr val="tx1"/>
                </a:solidFill>
              </a:rPr>
              <a:t> </a:t>
            </a:r>
            <a:r>
              <a:rPr lang="en-US" dirty="0">
                <a:solidFill>
                  <a:schemeClr val="tx1"/>
                </a:solidFill>
              </a:rPr>
              <a:t>2 </a:t>
            </a:r>
            <a:r>
              <a:rPr lang="en-US" b="1" dirty="0">
                <a:solidFill>
                  <a:schemeClr val="tx1"/>
                </a:solidFill>
              </a:rPr>
              <a:t>low</a:t>
            </a:r>
            <a:r>
              <a:rPr lang="en-US" i="1" dirty="0">
                <a:solidFill>
                  <a:schemeClr val="tx1"/>
                </a:solidFill>
              </a:rPr>
              <a:t> </a:t>
            </a:r>
            <a:r>
              <a:rPr lang="en-US" dirty="0">
                <a:solidFill>
                  <a:schemeClr val="tx1"/>
                </a:solidFill>
              </a:rPr>
              <a:t>1 1) times</a:t>
            </a:r>
          </a:p>
          <a:p>
            <a:pPr lvl="1">
              <a:buClr>
                <a:srgbClr val="007FA9"/>
              </a:buClr>
            </a:pPr>
            <a:r>
              <a:rPr lang="en-US" dirty="0">
                <a:solidFill>
                  <a:schemeClr val="tx1"/>
                </a:solidFill>
              </a:rPr>
              <a:t>The function’s running time is O(</a:t>
            </a:r>
            <a:r>
              <a:rPr lang="en-US" b="1" dirty="0">
                <a:solidFill>
                  <a:schemeClr val="tx1"/>
                </a:solidFill>
              </a:rPr>
              <a:t>high</a:t>
            </a:r>
            <a:r>
              <a:rPr lang="en-US" i="1" dirty="0">
                <a:solidFill>
                  <a:schemeClr val="tx1"/>
                </a:solidFill>
              </a:rPr>
              <a:t> </a:t>
            </a:r>
            <a:r>
              <a:rPr lang="en-US" dirty="0">
                <a:solidFill>
                  <a:schemeClr val="tx1"/>
                </a:solidFill>
              </a:rPr>
              <a:t>2 </a:t>
            </a:r>
            <a:r>
              <a:rPr lang="en-US" b="1" dirty="0">
                <a:solidFill>
                  <a:schemeClr val="tx1"/>
                </a:solidFill>
              </a:rPr>
              <a:t>low</a:t>
            </a:r>
            <a:r>
              <a:rPr lang="en-US" dirty="0">
                <a:solidFill>
                  <a:schemeClr val="tx1"/>
                </a:solidFill>
              </a:rPr>
              <a:t>), and all the merges at a single level take O(</a:t>
            </a:r>
            <a:r>
              <a:rPr lang="en-US" b="1" dirty="0">
                <a:solidFill>
                  <a:schemeClr val="tx1"/>
                </a:solidFill>
              </a:rPr>
              <a:t>n</a:t>
            </a:r>
            <a:r>
              <a:rPr lang="en-US" dirty="0">
                <a:solidFill>
                  <a:schemeClr val="tx1"/>
                </a:solidFill>
              </a:rPr>
              <a:t>) time</a:t>
            </a:r>
          </a:p>
          <a:p>
            <a:pPr lvl="1">
              <a:buClr>
                <a:srgbClr val="007FA9"/>
              </a:buClr>
            </a:pPr>
            <a:r>
              <a:rPr lang="en-US" dirty="0">
                <a:solidFill>
                  <a:schemeClr val="tx1"/>
                </a:solidFill>
              </a:rPr>
              <a:t>Because mergeSortHelper splits sublists as evenly as possible at each level, the number of levels is O(log </a:t>
            </a:r>
            <a:r>
              <a:rPr lang="en-US" b="1" dirty="0">
                <a:solidFill>
                  <a:schemeClr val="tx1"/>
                </a:solidFill>
              </a:rPr>
              <a:t>n</a:t>
            </a:r>
            <a:r>
              <a:rPr lang="en-US" dirty="0">
                <a:solidFill>
                  <a:schemeClr val="tx1"/>
                </a:solidFill>
              </a:rPr>
              <a:t>)</a:t>
            </a:r>
          </a:p>
          <a:p>
            <a:pPr lvl="2">
              <a:buClr>
                <a:srgbClr val="007FA9"/>
              </a:buClr>
            </a:pPr>
            <a:r>
              <a:rPr lang="en-US" dirty="0">
                <a:solidFill>
                  <a:schemeClr val="tx1"/>
                </a:solidFill>
              </a:rPr>
              <a:t>And the running time for this function is O(</a:t>
            </a:r>
            <a:r>
              <a:rPr lang="en-US" b="1" dirty="0">
                <a:solidFill>
                  <a:schemeClr val="tx1"/>
                </a:solidFill>
              </a:rPr>
              <a:t>n log n</a:t>
            </a:r>
            <a:r>
              <a:rPr lang="en-US" dirty="0">
                <a:solidFill>
                  <a:schemeClr val="tx1"/>
                </a:solidFill>
              </a:rPr>
              <a:t>) in all cases.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9364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 Exponential Algorithm: Recursive Fibonacci (1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Code for the Fibonacci function:</a:t>
            </a:r>
          </a:p>
        </p:txBody>
      </p:sp>
      <p:sp>
        <p:nvSpPr>
          <p:cNvPr id="4" name="Content Placeholder 3"/>
          <p:cNvSpPr>
            <a:spLocks noGrp="1"/>
          </p:cNvSpPr>
          <p:nvPr>
            <p:ph idx="11"/>
          </p:nvPr>
        </p:nvSpPr>
        <p:spPr>
          <a:xfrm>
            <a:off x="381000" y="1939184"/>
            <a:ext cx="8415338" cy="1582356"/>
          </a:xfrm>
        </p:spPr>
        <p:txBody>
          <a:bodyPr/>
          <a:lstStyle/>
          <a:p>
            <a:pPr marL="228600" lvl="1" indent="0">
              <a:buNone/>
            </a:pPr>
            <a:r>
              <a:rPr lang="en-US" b="1" dirty="0">
                <a:solidFill>
                  <a:schemeClr val="tx1"/>
                </a:solidFill>
                <a:cs typeface="Courier New" panose="02070309020205020404" pitchFamily="49" charset="0"/>
              </a:rPr>
              <a:t>def fib(n):</a:t>
            </a:r>
          </a:p>
          <a:p>
            <a:pPr marL="228600" lvl="1" indent="0">
              <a:spcBef>
                <a:spcPts val="0"/>
              </a:spcBef>
              <a:buNone/>
            </a:pPr>
            <a:r>
              <a:rPr lang="en-US" b="1" dirty="0">
                <a:solidFill>
                  <a:schemeClr val="tx1"/>
                </a:solidFill>
                <a:cs typeface="Courier New" panose="02070309020205020404" pitchFamily="49" charset="0"/>
              </a:rPr>
              <a:t>“““Returns the nth Fibonacci number.”””</a:t>
            </a:r>
          </a:p>
          <a:p>
            <a:pPr marL="228600" lvl="1" indent="0">
              <a:spcBef>
                <a:spcPts val="0"/>
              </a:spcBef>
              <a:buNone/>
            </a:pPr>
            <a:r>
              <a:rPr lang="en-US" b="1" dirty="0">
                <a:solidFill>
                  <a:schemeClr val="tx1"/>
                </a:solidFill>
                <a:cs typeface="Courier New" panose="02070309020205020404" pitchFamily="49" charset="0"/>
              </a:rPr>
              <a:t>if n &lt; 3:</a:t>
            </a:r>
          </a:p>
          <a:p>
            <a:pPr marL="228600" lvl="1" indent="0">
              <a:spcBef>
                <a:spcPts val="0"/>
              </a:spcBef>
              <a:buNone/>
            </a:pPr>
            <a:r>
              <a:rPr lang="en-US" b="1" dirty="0">
                <a:solidFill>
                  <a:schemeClr val="tx1"/>
                </a:solidFill>
                <a:cs typeface="Courier New" panose="02070309020205020404" pitchFamily="49" charset="0"/>
              </a:rPr>
              <a:t>return 1</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pt-BR" b="1" dirty="0">
                <a:solidFill>
                  <a:schemeClr val="tx1"/>
                </a:solidFill>
                <a:cs typeface="Courier New" panose="02070309020205020404" pitchFamily="49" charset="0"/>
              </a:rPr>
              <a:t>return fib(n − 1) + fib(n − 2)</a:t>
            </a:r>
            <a:endParaRPr lang="en-IN" b="1" dirty="0">
              <a:solidFill>
                <a:schemeClr val="tx1"/>
              </a:solidFill>
            </a:endParaRPr>
          </a:p>
        </p:txBody>
      </p:sp>
      <p:pic>
        <p:nvPicPr>
          <p:cNvPr id="5" name="Picture 4" descr="Figure 11-11 A Call tree for f I b 6. Level 0, 6 connects to 5 and 4 in level 1. Level 1, 5 connects to 4 and 3 in level 2, 4 connects to 3 and 2 in level 2. Level 2, 4 connects to 3 and 2 in level 3, 3 connects to 2 and 1 in level 3, 3 connects to 2 and 1 in level 3. Level 3, 3 connects to 2 and 1 in level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3793914"/>
            <a:ext cx="5107918" cy="2165040"/>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1310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 Exponential Algorithm: Recursive Fibonacci (2 of 2)</a:t>
            </a:r>
          </a:p>
        </p:txBody>
      </p:sp>
      <p:sp>
        <p:nvSpPr>
          <p:cNvPr id="3" name="Content Placeholder 2"/>
          <p:cNvSpPr>
            <a:spLocks noGrp="1"/>
          </p:cNvSpPr>
          <p:nvPr>
            <p:ph idx="4294967295"/>
          </p:nvPr>
        </p:nvSpPr>
        <p:spPr>
          <a:xfrm>
            <a:off x="365125" y="1538818"/>
            <a:ext cx="8415338" cy="2266774"/>
          </a:xfrm>
        </p:spPr>
        <p:txBody>
          <a:bodyPr/>
          <a:lstStyle/>
          <a:p>
            <a:pPr>
              <a:buClr>
                <a:srgbClr val="007FA9"/>
              </a:buClr>
            </a:pPr>
            <a:r>
              <a:rPr lang="en-US" dirty="0">
                <a:solidFill>
                  <a:schemeClr val="tx1"/>
                </a:solidFill>
              </a:rPr>
              <a:t>Exponential algorithms are generally impractical to run with any but very small problem sizes</a:t>
            </a:r>
          </a:p>
          <a:p>
            <a:pPr>
              <a:buClr>
                <a:srgbClr val="007FA9"/>
              </a:buClr>
            </a:pPr>
            <a:r>
              <a:rPr lang="en-US" dirty="0">
                <a:solidFill>
                  <a:schemeClr val="tx1"/>
                </a:solidFill>
              </a:rPr>
              <a:t>Recursive functions that are called repeatedly with same arguments can be made more efficient by technique called </a:t>
            </a:r>
            <a:r>
              <a:rPr lang="en-US" b="1" dirty="0">
                <a:solidFill>
                  <a:schemeClr val="tx1"/>
                </a:solidFill>
              </a:rPr>
              <a:t>memoization</a:t>
            </a:r>
            <a:endParaRPr lang="en-US" dirty="0">
              <a:solidFill>
                <a:schemeClr val="tx1"/>
              </a:solidFill>
            </a:endParaRPr>
          </a:p>
          <a:p>
            <a:pPr lvl="1">
              <a:buClr>
                <a:srgbClr val="007FA9"/>
              </a:buClr>
            </a:pPr>
            <a:r>
              <a:rPr lang="en-US" dirty="0">
                <a:solidFill>
                  <a:schemeClr val="tx1"/>
                </a:solidFill>
              </a:rPr>
              <a:t>Program maintains a table of the values for each argument used with the function</a:t>
            </a:r>
          </a:p>
          <a:p>
            <a:pPr lvl="1">
              <a:buClr>
                <a:srgbClr val="007FA9"/>
              </a:buClr>
            </a:pPr>
            <a:r>
              <a:rPr lang="en-US" dirty="0">
                <a:solidFill>
                  <a:schemeClr val="tx1"/>
                </a:solidFill>
              </a:rPr>
              <a:t>Before the function recursively computes a value for a given argument, it checks the table to see if that argument already has a value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2658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943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Fibonacci to a Linear Algorithm (1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Pseudocode:</a:t>
            </a:r>
          </a:p>
        </p:txBody>
      </p:sp>
      <p:sp>
        <p:nvSpPr>
          <p:cNvPr id="4" name="Content Placeholder 3"/>
          <p:cNvSpPr>
            <a:spLocks noGrp="1"/>
          </p:cNvSpPr>
          <p:nvPr>
            <p:ph idx="11"/>
          </p:nvPr>
        </p:nvSpPr>
        <p:spPr>
          <a:xfrm>
            <a:off x="381000" y="1929210"/>
            <a:ext cx="3124200" cy="2859244"/>
          </a:xfrm>
        </p:spPr>
        <p:txBody>
          <a:bodyPr/>
          <a:lstStyle/>
          <a:p>
            <a:pPr lvl="1">
              <a:lnSpc>
                <a:spcPct val="90000"/>
              </a:lnSpc>
              <a:buFontTx/>
              <a:buNone/>
            </a:pPr>
            <a:r>
              <a:rPr lang="en-US" b="1" dirty="0">
                <a:solidFill>
                  <a:schemeClr val="tx1"/>
                </a:solidFill>
                <a:cs typeface="Courier New" panose="02070309020205020404" pitchFamily="49" charset="0"/>
              </a:rPr>
              <a:t>Set sum to 1</a:t>
            </a:r>
          </a:p>
          <a:p>
            <a:pPr lvl="1">
              <a:lnSpc>
                <a:spcPct val="90000"/>
              </a:lnSpc>
              <a:buFontTx/>
              <a:buNone/>
            </a:pPr>
            <a:r>
              <a:rPr lang="en-US" b="1" dirty="0">
                <a:solidFill>
                  <a:schemeClr val="tx1"/>
                </a:solidFill>
                <a:cs typeface="Courier New" panose="02070309020205020404" pitchFamily="49" charset="0"/>
              </a:rPr>
              <a:t>	Set first to 1</a:t>
            </a:r>
          </a:p>
          <a:p>
            <a:pPr lvl="1">
              <a:lnSpc>
                <a:spcPct val="90000"/>
              </a:lnSpc>
              <a:buFontTx/>
              <a:buNone/>
            </a:pPr>
            <a:r>
              <a:rPr lang="en-US" b="1" dirty="0">
                <a:solidFill>
                  <a:schemeClr val="tx1"/>
                </a:solidFill>
                <a:cs typeface="Courier New" panose="02070309020205020404" pitchFamily="49" charset="0"/>
              </a:rPr>
              <a:t>	Set second to 1</a:t>
            </a:r>
          </a:p>
          <a:p>
            <a:pPr lvl="1">
              <a:lnSpc>
                <a:spcPct val="90000"/>
              </a:lnSpc>
              <a:buFontTx/>
              <a:buNone/>
            </a:pPr>
            <a:r>
              <a:rPr lang="en-US" b="1" dirty="0">
                <a:solidFill>
                  <a:schemeClr val="tx1"/>
                </a:solidFill>
                <a:cs typeface="Courier New" panose="02070309020205020404" pitchFamily="49" charset="0"/>
              </a:rPr>
              <a:t>	Set count to 3</a:t>
            </a:r>
          </a:p>
          <a:p>
            <a:pPr lvl="1">
              <a:lnSpc>
                <a:spcPct val="90000"/>
              </a:lnSpc>
              <a:buFontTx/>
              <a:buNone/>
            </a:pPr>
            <a:r>
              <a:rPr lang="en-US" b="1" dirty="0">
                <a:solidFill>
                  <a:schemeClr val="tx1"/>
                </a:solidFill>
                <a:cs typeface="Courier New" panose="02070309020205020404" pitchFamily="49" charset="0"/>
              </a:rPr>
              <a:t>	While count &lt;= N</a:t>
            </a:r>
          </a:p>
          <a:p>
            <a:pPr lvl="1">
              <a:lnSpc>
                <a:spcPct val="90000"/>
              </a:lnSpc>
              <a:buFontTx/>
              <a:buNone/>
            </a:pPr>
            <a:r>
              <a:rPr lang="en-US" b="1" dirty="0">
                <a:solidFill>
                  <a:schemeClr val="tx1"/>
                </a:solidFill>
                <a:cs typeface="Courier New" panose="02070309020205020404" pitchFamily="49" charset="0"/>
              </a:rPr>
              <a:t>   Set sum to first + second</a:t>
            </a:r>
          </a:p>
          <a:p>
            <a:pPr lvl="1">
              <a:lnSpc>
                <a:spcPct val="90000"/>
              </a:lnSpc>
              <a:buFontTx/>
              <a:buNone/>
            </a:pPr>
            <a:r>
              <a:rPr lang="en-US" b="1" dirty="0">
                <a:solidFill>
                  <a:schemeClr val="tx1"/>
                </a:solidFill>
                <a:cs typeface="Courier New" panose="02070309020205020404" pitchFamily="49" charset="0"/>
              </a:rPr>
              <a:t>   Set first to second</a:t>
            </a:r>
          </a:p>
          <a:p>
            <a:pPr lvl="1">
              <a:lnSpc>
                <a:spcPct val="90000"/>
              </a:lnSpc>
              <a:buFontTx/>
              <a:buNone/>
            </a:pPr>
            <a:r>
              <a:rPr lang="en-US" b="1" dirty="0">
                <a:solidFill>
                  <a:schemeClr val="tx1"/>
                </a:solidFill>
                <a:cs typeface="Courier New" panose="02070309020205020404" pitchFamily="49" charset="0"/>
              </a:rPr>
              <a:t>   Set second to sum</a:t>
            </a:r>
          </a:p>
          <a:p>
            <a:pPr lvl="1">
              <a:lnSpc>
                <a:spcPct val="90000"/>
              </a:lnSpc>
              <a:buFontTx/>
              <a:buNone/>
            </a:pPr>
            <a:r>
              <a:rPr lang="en-US" b="1" dirty="0">
                <a:solidFill>
                  <a:schemeClr val="tx1"/>
                </a:solidFill>
                <a:cs typeface="Courier New" panose="02070309020205020404" pitchFamily="49" charset="0"/>
              </a:rPr>
              <a:t>   Increment count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2113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629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Run Time of an Algorithm (1 of 5)</a:t>
            </a:r>
          </a:p>
        </p:txBody>
      </p:sp>
      <p:sp>
        <p:nvSpPr>
          <p:cNvPr id="3" name="Content Placeholder 2"/>
          <p:cNvSpPr>
            <a:spLocks noGrp="1"/>
          </p:cNvSpPr>
          <p:nvPr>
            <p:ph idx="4294967295"/>
          </p:nvPr>
        </p:nvSpPr>
        <p:spPr>
          <a:xfrm>
            <a:off x="365125" y="1538818"/>
            <a:ext cx="8415338" cy="1974387"/>
          </a:xfrm>
        </p:spPr>
        <p:txBody>
          <a:bodyPr/>
          <a:lstStyle/>
          <a:p>
            <a:pPr>
              <a:buClr>
                <a:srgbClr val="007FA9"/>
              </a:buClr>
            </a:pPr>
            <a:r>
              <a:rPr lang="en-US" dirty="0">
                <a:solidFill>
                  <a:schemeClr val="tx1"/>
                </a:solidFill>
              </a:rPr>
              <a:t>One way to measure the time cost of an algorithm is to use computer’s clock to obtain actual run time</a:t>
            </a:r>
          </a:p>
          <a:p>
            <a:pPr lvl="1">
              <a:buClr>
                <a:srgbClr val="007FA9"/>
              </a:buClr>
            </a:pPr>
            <a:r>
              <a:rPr lang="en-US" b="1" dirty="0">
                <a:solidFill>
                  <a:schemeClr val="tx1"/>
                </a:solidFill>
              </a:rPr>
              <a:t>Benchmarking </a:t>
            </a:r>
            <a:r>
              <a:rPr lang="en-US" dirty="0">
                <a:solidFill>
                  <a:schemeClr val="tx1"/>
                </a:solidFill>
              </a:rPr>
              <a:t>or </a:t>
            </a:r>
            <a:r>
              <a:rPr lang="en-US" b="1" dirty="0">
                <a:solidFill>
                  <a:schemeClr val="tx1"/>
                </a:solidFill>
              </a:rPr>
              <a:t>profiling</a:t>
            </a:r>
            <a:endParaRPr lang="en-US" dirty="0">
              <a:solidFill>
                <a:schemeClr val="tx1"/>
              </a:solidFill>
            </a:endParaRPr>
          </a:p>
          <a:p>
            <a:pPr>
              <a:buClr>
                <a:srgbClr val="007FA9"/>
              </a:buClr>
            </a:pPr>
            <a:r>
              <a:rPr lang="en-US" dirty="0">
                <a:solidFill>
                  <a:schemeClr val="tx1"/>
                </a:solidFill>
              </a:rPr>
              <a:t>Can use </a:t>
            </a:r>
            <a:r>
              <a:rPr lang="en-US" b="1" dirty="0">
                <a:solidFill>
                  <a:schemeClr val="tx1"/>
                </a:solidFill>
              </a:rPr>
              <a:t>time() </a:t>
            </a:r>
            <a:r>
              <a:rPr lang="en-US" dirty="0">
                <a:solidFill>
                  <a:schemeClr val="tx1"/>
                </a:solidFill>
              </a:rPr>
              <a:t>in </a:t>
            </a:r>
            <a:r>
              <a:rPr lang="en-US" b="1" dirty="0">
                <a:solidFill>
                  <a:schemeClr val="tx1"/>
                </a:solidFill>
              </a:rPr>
              <a:t>time </a:t>
            </a:r>
            <a:r>
              <a:rPr lang="en-US" dirty="0">
                <a:solidFill>
                  <a:schemeClr val="tx1"/>
                </a:solidFill>
              </a:rPr>
              <a:t>module</a:t>
            </a:r>
          </a:p>
          <a:p>
            <a:pPr lvl="1">
              <a:buClr>
                <a:srgbClr val="007FA9"/>
              </a:buClr>
            </a:pPr>
            <a:r>
              <a:rPr lang="en-US" dirty="0">
                <a:solidFill>
                  <a:schemeClr val="tx1"/>
                </a:solidFill>
              </a:rPr>
              <a:t>Returns number of seconds that have elapsed between current time on the computer’s clock and January 1, 1970</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48492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324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Fibonacci to a Linear Algorithm (2 of 3)</a:t>
            </a:r>
          </a:p>
        </p:txBody>
      </p:sp>
      <p:sp>
        <p:nvSpPr>
          <p:cNvPr id="3" name="Content Placeholder 2"/>
          <p:cNvSpPr>
            <a:spLocks noGrp="1"/>
          </p:cNvSpPr>
          <p:nvPr>
            <p:ph idx="4294967295"/>
          </p:nvPr>
        </p:nvSpPr>
        <p:spPr>
          <a:xfrm>
            <a:off x="365125" y="1538818"/>
            <a:ext cx="8415338" cy="3277820"/>
          </a:xfrm>
        </p:spPr>
        <p:txBody>
          <a:bodyPr/>
          <a:lstStyle/>
          <a:p>
            <a:pPr marL="228600" lvl="1" indent="0">
              <a:spcBef>
                <a:spcPts val="0"/>
              </a:spcBef>
              <a:buNone/>
            </a:pPr>
            <a:r>
              <a:rPr lang="en-US" sz="1600" b="1" dirty="0">
                <a:solidFill>
                  <a:schemeClr val="tx1"/>
                </a:solidFill>
                <a:cs typeface="Courier New" panose="02070309020205020404" pitchFamily="49" charset="0"/>
              </a:rPr>
              <a:t>def fib(n, counter = None):</a:t>
            </a:r>
          </a:p>
          <a:p>
            <a:pPr marL="228600" lvl="1" indent="0">
              <a:spcBef>
                <a:spcPts val="0"/>
              </a:spcBef>
              <a:buNone/>
            </a:pPr>
            <a:r>
              <a:rPr lang="en-US" sz="1600" b="1" dirty="0">
                <a:solidFill>
                  <a:schemeClr val="tx1"/>
                </a:solidFill>
                <a:cs typeface="Courier New" panose="02070309020205020404" pitchFamily="49" charset="0"/>
              </a:rPr>
              <a:t>    “““Count the number of iterations in the Fibonacci</a:t>
            </a:r>
          </a:p>
          <a:p>
            <a:pPr marL="228600" lvl="1" indent="0">
              <a:spcBef>
                <a:spcPts val="0"/>
              </a:spcBef>
              <a:buNone/>
            </a:pPr>
            <a:r>
              <a:rPr lang="en-US" sz="1600" b="1" dirty="0">
                <a:solidFill>
                  <a:schemeClr val="tx1"/>
                </a:solidFill>
                <a:cs typeface="Courier New" panose="02070309020205020404" pitchFamily="49" charset="0"/>
              </a:rPr>
              <a:t>    function.”””</a:t>
            </a:r>
          </a:p>
          <a:p>
            <a:pPr marL="228600" lvl="1" indent="0">
              <a:spcBef>
                <a:spcPts val="0"/>
              </a:spcBef>
              <a:buNone/>
            </a:pPr>
            <a:r>
              <a:rPr lang="en-US" sz="1600" b="1" dirty="0">
                <a:solidFill>
                  <a:schemeClr val="tx1"/>
                </a:solidFill>
                <a:cs typeface="Courier New" panose="02070309020205020404" pitchFamily="49" charset="0"/>
              </a:rPr>
              <a:t>    theSum = 1</a:t>
            </a:r>
          </a:p>
          <a:p>
            <a:pPr marL="228600" lvl="1" indent="0">
              <a:spcBef>
                <a:spcPts val="0"/>
              </a:spcBef>
              <a:buNone/>
            </a:pPr>
            <a:r>
              <a:rPr lang="en-US" sz="1600" b="1" dirty="0">
                <a:solidFill>
                  <a:schemeClr val="tx1"/>
                </a:solidFill>
                <a:cs typeface="Courier New" panose="02070309020205020404" pitchFamily="49" charset="0"/>
              </a:rPr>
              <a:t>    first = 1</a:t>
            </a:r>
          </a:p>
          <a:p>
            <a:pPr marL="228600" lvl="1" indent="0">
              <a:spcBef>
                <a:spcPts val="0"/>
              </a:spcBef>
              <a:buNone/>
            </a:pPr>
            <a:r>
              <a:rPr lang="en-US" sz="1600" b="1" dirty="0">
                <a:solidFill>
                  <a:schemeClr val="tx1"/>
                </a:solidFill>
                <a:cs typeface="Courier New" panose="02070309020205020404" pitchFamily="49" charset="0"/>
              </a:rPr>
              <a:t>    second = 1</a:t>
            </a:r>
          </a:p>
          <a:p>
            <a:pPr marL="228600" lvl="1" indent="0">
              <a:spcBef>
                <a:spcPts val="0"/>
              </a:spcBef>
              <a:buNone/>
            </a:pPr>
            <a:r>
              <a:rPr lang="en-US" sz="1600" b="1" dirty="0">
                <a:solidFill>
                  <a:schemeClr val="tx1"/>
                </a:solidFill>
                <a:cs typeface="Courier New" panose="02070309020205020404" pitchFamily="49" charset="0"/>
              </a:rPr>
              <a:t>    count = 3</a:t>
            </a:r>
          </a:p>
          <a:p>
            <a:pPr marL="228600" lvl="1" indent="0">
              <a:spcBef>
                <a:spcPts val="0"/>
              </a:spcBef>
              <a:buNone/>
            </a:pPr>
            <a:r>
              <a:rPr lang="en-US" sz="1600" b="1" dirty="0">
                <a:solidFill>
                  <a:schemeClr val="tx1"/>
                </a:solidFill>
                <a:cs typeface="Courier New" panose="02070309020205020404" pitchFamily="49" charset="0"/>
              </a:rPr>
              <a:t>    while count &lt;= n:</a:t>
            </a:r>
          </a:p>
          <a:p>
            <a:pPr marL="228600" lvl="1" indent="0">
              <a:spcBef>
                <a:spcPts val="0"/>
              </a:spcBef>
              <a:buNone/>
            </a:pPr>
            <a:r>
              <a:rPr lang="en-US" sz="1600" b="1" dirty="0">
                <a:solidFill>
                  <a:schemeClr val="tx1"/>
                </a:solidFill>
                <a:cs typeface="Courier New" panose="02070309020205020404" pitchFamily="49" charset="0"/>
              </a:rPr>
              <a:t>	if counter: counter.increment()</a:t>
            </a:r>
          </a:p>
          <a:p>
            <a:pPr marL="228600" lvl="1" indent="0">
              <a:spcBef>
                <a:spcPts val="0"/>
              </a:spcBef>
              <a:buNone/>
            </a:pPr>
            <a:r>
              <a:rPr lang="en-US" sz="1600" b="1" dirty="0">
                <a:solidFill>
                  <a:schemeClr val="tx1"/>
                </a:solidFill>
                <a:cs typeface="Courier New" panose="02070309020205020404" pitchFamily="49" charset="0"/>
              </a:rPr>
              <a:t>	theSum = first + second</a:t>
            </a:r>
          </a:p>
          <a:p>
            <a:pPr marL="228600" lvl="1" indent="0">
              <a:spcBef>
                <a:spcPts val="0"/>
              </a:spcBef>
              <a:buNone/>
            </a:pPr>
            <a:r>
              <a:rPr lang="en-US" sz="1600" b="1" dirty="0">
                <a:solidFill>
                  <a:schemeClr val="tx1"/>
                </a:solidFill>
                <a:cs typeface="Courier New" panose="02070309020205020404" pitchFamily="49" charset="0"/>
              </a:rPr>
              <a:t>	first = second</a:t>
            </a:r>
          </a:p>
          <a:p>
            <a:pPr marL="228600" lvl="1" indent="0">
              <a:spcBef>
                <a:spcPts val="0"/>
              </a:spcBef>
              <a:buNone/>
            </a:pPr>
            <a:r>
              <a:rPr lang="en-US" sz="1600" b="1" dirty="0">
                <a:solidFill>
                  <a:schemeClr val="tx1"/>
                </a:solidFill>
                <a:cs typeface="Courier New" panose="02070309020205020404" pitchFamily="49" charset="0"/>
              </a:rPr>
              <a:t>	second = theSum</a:t>
            </a:r>
          </a:p>
          <a:p>
            <a:pPr marL="228600" lvl="1" indent="0">
              <a:spcBef>
                <a:spcPts val="0"/>
              </a:spcBef>
              <a:buNone/>
            </a:pPr>
            <a:r>
              <a:rPr lang="en-US" sz="1600" b="1" dirty="0">
                <a:solidFill>
                  <a:schemeClr val="tx1"/>
                </a:solidFill>
                <a:cs typeface="Courier New" panose="02070309020205020404" pitchFamily="49" charset="0"/>
              </a:rPr>
              <a:t>   	count += 1</a:t>
            </a:r>
          </a:p>
          <a:p>
            <a:pPr marL="228600" lvl="1" indent="0">
              <a:spcBef>
                <a:spcPts val="0"/>
              </a:spcBef>
              <a:buNone/>
            </a:pPr>
            <a:r>
              <a:rPr lang="en-US" sz="1600" b="1" dirty="0">
                <a:solidFill>
                  <a:schemeClr val="tx1"/>
                </a:solidFill>
                <a:cs typeface="Courier New" panose="02070309020205020404" pitchFamily="49" charset="0"/>
              </a:rPr>
              <a:t>    return theSum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9589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638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Fibonacci to a Linear Algorithm (3 of 3)</a:t>
            </a:r>
          </a:p>
        </p:txBody>
      </p:sp>
      <p:graphicFrame>
        <p:nvGraphicFramePr>
          <p:cNvPr id="4" name="Table 3"/>
          <p:cNvGraphicFramePr>
            <a:graphicFrameLocks noGrp="1"/>
          </p:cNvGraphicFramePr>
          <p:nvPr>
            <p:extLst>
              <p:ext uri="{D42A27DB-BD31-4B8C-83A1-F6EECF244321}">
                <p14:modId xmlns:p14="http://schemas.microsoft.com/office/powerpoint/2010/main" val="648064818"/>
              </p:ext>
            </p:extLst>
          </p:nvPr>
        </p:nvGraphicFramePr>
        <p:xfrm>
          <a:off x="762000" y="181356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435752"/>
                    </a:ext>
                  </a:extLst>
                </a:gridCol>
                <a:gridCol w="3048000">
                  <a:extLst>
                    <a:ext uri="{9D8B030D-6E8A-4147-A177-3AD203B41FA5}">
                      <a16:colId xmlns:a16="http://schemas.microsoft.com/office/drawing/2014/main" val="3401801260"/>
                    </a:ext>
                  </a:extLst>
                </a:gridCol>
              </a:tblGrid>
              <a:tr h="370840">
                <a:tc>
                  <a:txBody>
                    <a:bodyPr/>
                    <a:lstStyle/>
                    <a:p>
                      <a:r>
                        <a:rPr lang="en-US" sz="1800" b="1" dirty="0">
                          <a:solidFill>
                            <a:schemeClr val="tx1"/>
                          </a:solidFill>
                          <a:latin typeface="+mn-lt"/>
                          <a:cs typeface="Courier New" panose="02070309020205020404" pitchFamily="49" charset="0"/>
                        </a:rPr>
                        <a:t>Problem Size</a:t>
                      </a:r>
                      <a:endParaRPr lang="en-IN"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800" b="1" dirty="0">
                          <a:solidFill>
                            <a:schemeClr val="tx1"/>
                          </a:solidFill>
                          <a:latin typeface="+mn-lt"/>
                          <a:cs typeface="Courier New" panose="02070309020205020404" pitchFamily="49" charset="0"/>
                        </a:rPr>
                        <a:t>Iterations</a:t>
                      </a:r>
                      <a:endParaRPr lang="en-IN"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57874813"/>
                  </a:ext>
                </a:extLst>
              </a:tr>
              <a:tr h="370840">
                <a:tc>
                  <a:txBody>
                    <a:bodyPr/>
                    <a:lstStyle/>
                    <a:p>
                      <a:r>
                        <a:rPr lang="en-IN" b="1" dirty="0">
                          <a:solidFill>
                            <a:schemeClr val="tx1"/>
                          </a:solidFill>
                          <a:latin typeface="+mn-lt"/>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b="1" dirty="0">
                          <a:solidFill>
                            <a:schemeClr val="tx1"/>
                          </a:solidFill>
                          <a:latin typeface="+mn-lt"/>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798886741"/>
                  </a:ext>
                </a:extLst>
              </a:tr>
              <a:tr h="370840">
                <a:tc>
                  <a:txBody>
                    <a:bodyPr/>
                    <a:lstStyle/>
                    <a:p>
                      <a:r>
                        <a:rPr lang="en-IN" b="1" dirty="0">
                          <a:solidFill>
                            <a:schemeClr val="tx1"/>
                          </a:solidFill>
                          <a:latin typeface="+mn-lt"/>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b="1" dirty="0">
                          <a:solidFill>
                            <a:schemeClr val="tx1"/>
                          </a:solidFill>
                          <a:latin typeface="+mn-lt"/>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01868605"/>
                  </a:ext>
                </a:extLst>
              </a:tr>
              <a:tr h="370840">
                <a:tc>
                  <a:txBody>
                    <a:bodyPr/>
                    <a:lstStyle/>
                    <a:p>
                      <a:r>
                        <a:rPr lang="en-IN" b="1" dirty="0">
                          <a:solidFill>
                            <a:schemeClr val="tx1"/>
                          </a:solidFill>
                          <a:latin typeface="+mn-lt"/>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b="1" dirty="0">
                          <a:solidFill>
                            <a:schemeClr val="tx1"/>
                          </a:solidFill>
                          <a:latin typeface="+mn-lt"/>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56764863"/>
                  </a:ext>
                </a:extLst>
              </a:tr>
              <a:tr h="370840">
                <a:tc>
                  <a:txBody>
                    <a:bodyPr/>
                    <a:lstStyle/>
                    <a:p>
                      <a:r>
                        <a:rPr lang="en-IN" b="1" dirty="0">
                          <a:solidFill>
                            <a:schemeClr val="tx1"/>
                          </a:solidFill>
                          <a:latin typeface="+mn-lt"/>
                        </a:rPr>
                        <a: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b="1" dirty="0">
                          <a:solidFill>
                            <a:schemeClr val="tx1"/>
                          </a:solidFill>
                          <a:latin typeface="+mn-lt"/>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772055"/>
                  </a:ext>
                </a:extLst>
              </a:tr>
              <a:tr h="370840">
                <a:tc>
                  <a:txBody>
                    <a:bodyPr/>
                    <a:lstStyle/>
                    <a:p>
                      <a:r>
                        <a:rPr lang="en-IN" b="1" dirty="0">
                          <a:solidFill>
                            <a:schemeClr val="tx1"/>
                          </a:solidFill>
                          <a:latin typeface="+mn-lt"/>
                        </a:rPr>
                        <a:t>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b="1" dirty="0">
                          <a:solidFill>
                            <a:schemeClr val="tx1"/>
                          </a:solidFill>
                          <a:latin typeface="+mn-lt"/>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72618547"/>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9621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4294967295"/>
          </p:nvPr>
        </p:nvSpPr>
        <p:spPr>
          <a:xfrm>
            <a:off x="365125" y="1538818"/>
            <a:ext cx="8415338" cy="2874633"/>
          </a:xfrm>
        </p:spPr>
        <p:txBody>
          <a:bodyPr/>
          <a:lstStyle/>
          <a:p>
            <a:pPr>
              <a:lnSpc>
                <a:spcPct val="98000"/>
              </a:lnSpc>
              <a:buClr>
                <a:srgbClr val="007FA9"/>
              </a:buClr>
              <a:defRPr/>
            </a:pPr>
            <a:r>
              <a:rPr lang="en-US" dirty="0">
                <a:solidFill>
                  <a:schemeClr val="tx1"/>
                </a:solidFill>
              </a:rPr>
              <a:t>Thread synchronization problems can occur when two or more threads share data</a:t>
            </a:r>
          </a:p>
          <a:p>
            <a:pPr>
              <a:lnSpc>
                <a:spcPct val="98000"/>
              </a:lnSpc>
              <a:buClr>
                <a:srgbClr val="007FA9"/>
              </a:buClr>
              <a:defRPr/>
            </a:pPr>
            <a:r>
              <a:rPr lang="en-US" dirty="0">
                <a:solidFill>
                  <a:schemeClr val="tx1"/>
                </a:solidFill>
              </a:rPr>
              <a:t>Each computer on a network has a unique I</a:t>
            </a:r>
            <a:r>
              <a:rPr lang="en-US" sz="100" dirty="0">
                <a:solidFill>
                  <a:schemeClr val="tx1"/>
                </a:solidFill>
              </a:rPr>
              <a:t> </a:t>
            </a:r>
            <a:r>
              <a:rPr lang="en-US" dirty="0">
                <a:solidFill>
                  <a:schemeClr val="tx1"/>
                </a:solidFill>
              </a:rPr>
              <a:t>P address that allows other computers to locate it</a:t>
            </a:r>
          </a:p>
          <a:p>
            <a:pPr>
              <a:lnSpc>
                <a:spcPct val="98000"/>
              </a:lnSpc>
              <a:buClr>
                <a:srgbClr val="007FA9"/>
              </a:buClr>
              <a:defRPr/>
            </a:pPr>
            <a:r>
              <a:rPr lang="en-US" dirty="0">
                <a:solidFill>
                  <a:schemeClr val="tx1"/>
                </a:solidFill>
              </a:rPr>
              <a:t>Servers and clients communicate on a network by sending bytes through their socket connections</a:t>
            </a:r>
            <a:endParaRPr lang="en-US" sz="1600" dirty="0">
              <a:solidFill>
                <a:schemeClr val="tx1"/>
              </a:solidFill>
            </a:endParaRPr>
          </a:p>
          <a:p>
            <a:pPr>
              <a:lnSpc>
                <a:spcPct val="98000"/>
              </a:lnSpc>
              <a:buClr>
                <a:srgbClr val="007FA9"/>
              </a:buClr>
              <a:defRPr/>
            </a:pPr>
            <a:r>
              <a:rPr lang="en-US" dirty="0">
                <a:solidFill>
                  <a:schemeClr val="tx1"/>
                </a:solidFill>
              </a:rPr>
              <a:t>A server can handle several clients concurrently by assigning each client request to a separate handler thread</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4294967295"/>
          </p:nvPr>
        </p:nvSpPr>
        <p:spPr>
          <a:xfrm>
            <a:off x="365125" y="1538818"/>
            <a:ext cx="8415338" cy="4299639"/>
          </a:xfrm>
        </p:spPr>
        <p:txBody>
          <a:bodyPr/>
          <a:lstStyle/>
          <a:p>
            <a:pPr>
              <a:lnSpc>
                <a:spcPct val="98000"/>
              </a:lnSpc>
              <a:spcBef>
                <a:spcPct val="18000"/>
              </a:spcBef>
              <a:buClr>
                <a:srgbClr val="007FA9"/>
              </a:buClr>
            </a:pPr>
            <a:r>
              <a:rPr lang="en-US" dirty="0">
                <a:solidFill>
                  <a:schemeClr val="tx1"/>
                </a:solidFill>
              </a:rPr>
              <a:t>A class variable is a name for a value that all instances of a class share in common</a:t>
            </a:r>
          </a:p>
          <a:p>
            <a:pPr>
              <a:lnSpc>
                <a:spcPct val="98000"/>
              </a:lnSpc>
              <a:spcBef>
                <a:spcPct val="18000"/>
              </a:spcBef>
              <a:buClr>
                <a:srgbClr val="007FA9"/>
              </a:buClr>
            </a:pPr>
            <a:r>
              <a:rPr lang="en-US" dirty="0">
                <a:solidFill>
                  <a:schemeClr val="tx1"/>
                </a:solidFill>
              </a:rPr>
              <a:t>Pickling is the process of converting an object to a form that can be saved to permanent file storage</a:t>
            </a:r>
          </a:p>
          <a:p>
            <a:pPr>
              <a:lnSpc>
                <a:spcPct val="98000"/>
              </a:lnSpc>
              <a:spcBef>
                <a:spcPct val="18000"/>
              </a:spcBef>
              <a:buClr>
                <a:srgbClr val="007FA9"/>
              </a:buClr>
            </a:pPr>
            <a:r>
              <a:rPr lang="en-US" b="1" dirty="0">
                <a:solidFill>
                  <a:schemeClr val="tx1"/>
                </a:solidFill>
              </a:rPr>
              <a:t>try-except </a:t>
            </a:r>
            <a:r>
              <a:rPr lang="en-US" dirty="0">
                <a:solidFill>
                  <a:schemeClr val="tx1"/>
                </a:solidFill>
              </a:rPr>
              <a:t>statement is used to catch and handle exceptions</a:t>
            </a:r>
          </a:p>
          <a:p>
            <a:pPr>
              <a:buClr>
                <a:srgbClr val="007FA9"/>
              </a:buClr>
            </a:pPr>
            <a:r>
              <a:rPr lang="en-US" dirty="0">
                <a:solidFill>
                  <a:schemeClr val="tx1"/>
                </a:solidFill>
              </a:rPr>
              <a:t>Most important features of OO programming: encapsulation, inheritance, and polymorphism</a:t>
            </a:r>
          </a:p>
          <a:p>
            <a:pPr lvl="1">
              <a:buClr>
                <a:srgbClr val="007FA9"/>
              </a:buClr>
            </a:pPr>
            <a:r>
              <a:rPr lang="en-US" dirty="0">
                <a:solidFill>
                  <a:schemeClr val="tx1"/>
                </a:solidFill>
              </a:rPr>
              <a:t>Encapsulation restricts access to an object’s data to users of the methods of its class</a:t>
            </a:r>
          </a:p>
          <a:p>
            <a:pPr lvl="1">
              <a:buClr>
                <a:srgbClr val="007FA9"/>
              </a:buClr>
            </a:pPr>
            <a:r>
              <a:rPr lang="en-US" dirty="0">
                <a:solidFill>
                  <a:schemeClr val="tx1"/>
                </a:solidFill>
              </a:rPr>
              <a:t>Inheritance allows one class to pick up the attributes and behavior of another class for free</a:t>
            </a:r>
          </a:p>
          <a:p>
            <a:pPr lvl="1">
              <a:buClr>
                <a:srgbClr val="007FA9"/>
              </a:buClr>
            </a:pPr>
            <a:r>
              <a:rPr lang="en-US" dirty="0">
                <a:solidFill>
                  <a:schemeClr val="tx1"/>
                </a:solidFill>
              </a:rPr>
              <a:t>Polymorphism allows methods in several different classes to have the same headers</a:t>
            </a:r>
          </a:p>
          <a:p>
            <a:pPr>
              <a:lnSpc>
                <a:spcPct val="98000"/>
              </a:lnSpc>
              <a:spcBef>
                <a:spcPct val="18000"/>
              </a:spcBef>
              <a:buClr>
                <a:srgbClr val="007FA9"/>
              </a:buClr>
            </a:pPr>
            <a:r>
              <a:rPr lang="en-US" dirty="0">
                <a:solidFill>
                  <a:schemeClr val="tx1"/>
                </a:solidFill>
              </a:rPr>
              <a:t>A data model is a set of classes that are responsible for managing the data of a program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0891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Run Time of an Algorithm (2 of 5)</a:t>
            </a:r>
          </a:p>
        </p:txBody>
      </p:sp>
      <p:sp>
        <p:nvSpPr>
          <p:cNvPr id="3" name="Content Placeholder 2"/>
          <p:cNvSpPr>
            <a:spLocks noGrp="1"/>
          </p:cNvSpPr>
          <p:nvPr>
            <p:ph idx="4294967295"/>
          </p:nvPr>
        </p:nvSpPr>
        <p:spPr>
          <a:xfrm>
            <a:off x="365125" y="1183886"/>
            <a:ext cx="6264275" cy="4678204"/>
          </a:xfrm>
        </p:spPr>
        <p:txBody>
          <a:bodyPr/>
          <a:lstStyle/>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File: timing1.py</a:t>
            </a:r>
          </a:p>
          <a:p>
            <a:pPr marL="228600" lvl="1" indent="0">
              <a:spcBef>
                <a:spcPts val="0"/>
              </a:spcBef>
              <a:buNone/>
            </a:pPr>
            <a:r>
              <a:rPr lang="en-US" sz="1600" b="1" dirty="0">
                <a:solidFill>
                  <a:schemeClr val="tx1"/>
                </a:solidFill>
                <a:cs typeface="Courier New" panose="02070309020205020404" pitchFamily="49" charset="0"/>
              </a:rPr>
              <a:t>Prints the running times for problem sizes that double,</a:t>
            </a:r>
          </a:p>
          <a:p>
            <a:pPr marL="228600" lvl="1" indent="0">
              <a:spcBef>
                <a:spcPts val="0"/>
              </a:spcBef>
              <a:buNone/>
            </a:pPr>
            <a:r>
              <a:rPr lang="en-US" sz="1600" b="1" dirty="0">
                <a:solidFill>
                  <a:schemeClr val="tx1"/>
                </a:solidFill>
                <a:cs typeface="Courier New" panose="02070309020205020404" pitchFamily="49" charset="0"/>
              </a:rPr>
              <a:t>using a single loop.</a:t>
            </a:r>
          </a:p>
          <a:p>
            <a:pPr marL="228600" lvl="1" indent="0">
              <a:spcBef>
                <a:spcPts val="0"/>
              </a:spcBef>
              <a:buNone/>
            </a:pPr>
            <a:r>
              <a:rPr lang="en-US" sz="1600" b="1" dirty="0">
                <a:solidFill>
                  <a:schemeClr val="tx1"/>
                </a:solidFill>
                <a:cs typeface="Courier New" panose="02070309020205020404" pitchFamily="49" charset="0"/>
              </a:rPr>
              <a:t>”””</a:t>
            </a:r>
          </a:p>
          <a:p>
            <a:pPr marL="228600" lvl="1" indent="0">
              <a:spcBef>
                <a:spcPts val="0"/>
              </a:spcBef>
              <a:buNone/>
            </a:pPr>
            <a:r>
              <a:rPr lang="en-US" sz="1600" b="1" dirty="0">
                <a:solidFill>
                  <a:schemeClr val="tx1"/>
                </a:solidFill>
                <a:cs typeface="Courier New" panose="02070309020205020404" pitchFamily="49" charset="0"/>
              </a:rPr>
              <a:t>import time</a:t>
            </a:r>
          </a:p>
          <a:p>
            <a:pPr marL="228600" lvl="1" indent="0">
              <a:spcBef>
                <a:spcPts val="0"/>
              </a:spcBef>
              <a:buNone/>
            </a:pP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problemSize = 10000000</a:t>
            </a:r>
          </a:p>
          <a:p>
            <a:pPr marL="228600" lvl="1" indent="0">
              <a:spcBef>
                <a:spcPts val="0"/>
              </a:spcBef>
              <a:buNone/>
            </a:pPr>
            <a:r>
              <a:rPr lang="en-US" sz="1600" b="1" dirty="0">
                <a:solidFill>
                  <a:schemeClr val="tx1"/>
                </a:solidFill>
                <a:cs typeface="Courier New" panose="02070309020205020404" pitchFamily="49" charset="0"/>
              </a:rPr>
              <a:t>print("%12s16s" % (“Problem Size”, “Seconds”))</a:t>
            </a:r>
          </a:p>
          <a:p>
            <a:pPr marL="228600" lvl="1" indent="0">
              <a:spcBef>
                <a:spcPts val="0"/>
              </a:spcBef>
              <a:buNone/>
            </a:pPr>
            <a:r>
              <a:rPr lang="en-US" sz="1600" b="1" dirty="0">
                <a:solidFill>
                  <a:schemeClr val="tx1"/>
                </a:solidFill>
                <a:cs typeface="Courier New" panose="02070309020205020404" pitchFamily="49" charset="0"/>
              </a:rPr>
              <a:t>for count in range(5):</a:t>
            </a:r>
          </a:p>
          <a:p>
            <a:pPr marL="228600" lvl="1" indent="0">
              <a:spcBef>
                <a:spcPts val="0"/>
              </a:spcBef>
              <a:buNone/>
            </a:pPr>
            <a:r>
              <a:rPr lang="en-US" sz="1600" b="1" dirty="0">
                <a:solidFill>
                  <a:schemeClr val="tx1"/>
                </a:solidFill>
                <a:cs typeface="Courier New" panose="02070309020205020404" pitchFamily="49" charset="0"/>
              </a:rPr>
              <a:t>    start = time.time()</a:t>
            </a:r>
          </a:p>
          <a:p>
            <a:pPr marL="228600" lvl="1" indent="0">
              <a:spcBef>
                <a:spcPts val="0"/>
              </a:spcBef>
              <a:buNone/>
            </a:pPr>
            <a:r>
              <a:rPr lang="en-US" sz="1600" b="1" dirty="0">
                <a:solidFill>
                  <a:schemeClr val="tx1"/>
                </a:solidFill>
                <a:cs typeface="Courier New" panose="02070309020205020404" pitchFamily="49" charset="0"/>
              </a:rPr>
              <a:t>    # The start of the algorithm</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for x in range(problemSize):</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work −= 1</a:t>
            </a:r>
          </a:p>
          <a:p>
            <a:pPr marL="228600" lvl="1" indent="0">
              <a:spcBef>
                <a:spcPts val="0"/>
              </a:spcBef>
              <a:buNone/>
            </a:pPr>
            <a:r>
              <a:rPr lang="en-US" sz="1600" b="1" dirty="0">
                <a:solidFill>
                  <a:schemeClr val="tx1"/>
                </a:solidFill>
                <a:cs typeface="Courier New" panose="02070309020205020404" pitchFamily="49" charset="0"/>
              </a:rPr>
              <a:t>    # The end of the algorithm</a:t>
            </a:r>
          </a:p>
          <a:p>
            <a:pPr marL="228600" lvl="1" indent="0">
              <a:spcBef>
                <a:spcPts val="0"/>
              </a:spcBef>
              <a:buNone/>
            </a:pPr>
            <a:r>
              <a:rPr lang="en-US" sz="1600" b="1" dirty="0">
                <a:solidFill>
                  <a:schemeClr val="tx1"/>
                </a:solidFill>
                <a:cs typeface="Courier New" panose="02070309020205020404" pitchFamily="49" charset="0"/>
              </a:rPr>
              <a:t>    elapsed = time.time() − start</a:t>
            </a:r>
          </a:p>
          <a:p>
            <a:pPr marL="228600" lvl="1" indent="0">
              <a:spcBef>
                <a:spcPts val="0"/>
              </a:spcBef>
              <a:buNone/>
            </a:pPr>
            <a:r>
              <a:rPr lang="en-US" sz="1600" b="1" dirty="0">
                <a:solidFill>
                  <a:schemeClr val="tx1"/>
                </a:solidFill>
                <a:cs typeface="Courier New" panose="02070309020205020404" pitchFamily="49" charset="0"/>
              </a:rPr>
              <a:t>    print("%12d%16.3f" % (problemSize, elapsed))</a:t>
            </a:r>
          </a:p>
          <a:p>
            <a:pPr marL="228600" lvl="1" indent="0">
              <a:spcBef>
                <a:spcPts val="0"/>
              </a:spcBef>
              <a:buNone/>
            </a:pPr>
            <a:r>
              <a:rPr lang="en-US" sz="1600" b="1" dirty="0">
                <a:solidFill>
                  <a:schemeClr val="tx1"/>
                </a:solidFill>
                <a:cs typeface="Courier New" panose="02070309020205020404" pitchFamily="49" charset="0"/>
              </a:rPr>
              <a:t>    problemSize *= 2</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831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791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Run Time of an Algorithm (3 of 5)</a:t>
            </a:r>
          </a:p>
        </p:txBody>
      </p:sp>
      <p:pic>
        <p:nvPicPr>
          <p:cNvPr id="6" name="Picture 5" descr="Figure 11-1 The output of the tester program.  A figure titled, The output of the tester program. The table has 5 rows and 2 columns. The columns have the following headings from left to right. problem Size, Seconds. The row entries are as follows. Row 1: problem size, 10000000; seconds, 3. 8. Row 2: problem size, 20000000; seconds, 7.591. Row 3: problem size, 40000000; seconds, 15.352. Row 4: problem size, 80000000; seconds, 30.697. Row 5: problem size, 160000000; seconds, 61.6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161585"/>
            <a:ext cx="4143226" cy="292780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278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19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Run Time of an Algorithm (4 of 5)</a:t>
            </a:r>
          </a:p>
        </p:txBody>
      </p:sp>
      <p:sp>
        <p:nvSpPr>
          <p:cNvPr id="3" name="Content Placeholder 2"/>
          <p:cNvSpPr>
            <a:spLocks noGrp="1"/>
          </p:cNvSpPr>
          <p:nvPr>
            <p:ph idx="4294967295"/>
          </p:nvPr>
        </p:nvSpPr>
        <p:spPr>
          <a:xfrm>
            <a:off x="365125" y="1538818"/>
            <a:ext cx="8415338" cy="1052596"/>
          </a:xfrm>
        </p:spPr>
        <p:txBody>
          <a:bodyPr/>
          <a:lstStyle/>
          <a:p>
            <a:pPr marL="228600" lvl="1" indent="0">
              <a:spcBef>
                <a:spcPts val="0"/>
              </a:spcBef>
              <a:buNone/>
            </a:pPr>
            <a:r>
              <a:rPr lang="en-US" b="1" dirty="0">
                <a:solidFill>
                  <a:schemeClr val="tx1"/>
                </a:solidFill>
                <a:cs typeface="Courier New" panose="02070309020205020404" pitchFamily="49" charset="0"/>
              </a:rPr>
              <a:t>for j in range(problemSize):</a:t>
            </a:r>
          </a:p>
          <a:p>
            <a:pPr marL="228600" lvl="1" indent="0">
              <a:spcBef>
                <a:spcPts val="0"/>
              </a:spcBef>
              <a:buNone/>
            </a:pPr>
            <a:r>
              <a:rPr lang="en-US" b="1" dirty="0">
                <a:solidFill>
                  <a:schemeClr val="tx1"/>
                </a:solidFill>
                <a:cs typeface="Courier New" panose="02070309020205020404" pitchFamily="49" charset="0"/>
              </a:rPr>
              <a:t>for k in range(problemSize):</a:t>
            </a:r>
          </a:p>
          <a:p>
            <a:pPr marL="228600" lvl="1" indent="0">
              <a:spcBef>
                <a:spcPts val="0"/>
              </a:spcBef>
              <a:buNone/>
            </a:pPr>
            <a:r>
              <a:rPr lang="en-US" b="1" dirty="0">
                <a:solidFill>
                  <a:schemeClr val="tx1"/>
                </a:solidFill>
                <a:cs typeface="Courier New" panose="02070309020205020404" pitchFamily="49" charset="0"/>
              </a:rPr>
              <a:t>work += 1</a:t>
            </a:r>
          </a:p>
          <a:p>
            <a:pPr marL="228600" lvl="1" indent="0">
              <a:spcBef>
                <a:spcPts val="0"/>
              </a:spcBef>
              <a:buNone/>
            </a:pPr>
            <a:r>
              <a:rPr lang="en-US" b="1" dirty="0">
                <a:solidFill>
                  <a:schemeClr val="tx1"/>
                </a:solidFill>
                <a:cs typeface="Courier New" panose="02070309020205020404" pitchFamily="49" charset="0"/>
              </a:rPr>
              <a:t>work −= 1</a:t>
            </a:r>
          </a:p>
        </p:txBody>
      </p:sp>
      <p:pic>
        <p:nvPicPr>
          <p:cNvPr id="5" name="Picture 4" descr="Figure 11-2 The output of the second tester program with a nested loop and initial problem size of 1000.  A figure titled, The output of the second tester program with a nested loop and initial problem size of 1000. The table has 5 rows and 2 columns. The columns have the following headings from left to right. Problem Size, Seconds. The row entries are as follows. Row 1: problem size, 1000; seconds, 0.387. Row 2: problem size, 1000; seconds, 1.581. Row 3: problem size, 4000; seconds, 6.463. Row 4: problem size, 4000; seconds, 25.702. Row 5: problem size, 16000; seconds, 102.6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895600"/>
            <a:ext cx="4888706" cy="2598224"/>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2914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867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Measuring the Run Time of an Algorithm (5 of 5)</a:t>
            </a:r>
          </a:p>
        </p:txBody>
      </p:sp>
      <p:sp>
        <p:nvSpPr>
          <p:cNvPr id="3" name="Content Placeholder 2"/>
          <p:cNvSpPr>
            <a:spLocks noGrp="1"/>
          </p:cNvSpPr>
          <p:nvPr>
            <p:ph idx="4294967295"/>
          </p:nvPr>
        </p:nvSpPr>
        <p:spPr>
          <a:xfrm>
            <a:off x="365125" y="1538818"/>
            <a:ext cx="8415338" cy="2520690"/>
          </a:xfrm>
        </p:spPr>
        <p:txBody>
          <a:bodyPr/>
          <a:lstStyle/>
          <a:p>
            <a:pPr>
              <a:buClr>
                <a:srgbClr val="007FA9"/>
              </a:buClr>
            </a:pPr>
            <a:r>
              <a:rPr lang="en-US" dirty="0">
                <a:solidFill>
                  <a:schemeClr val="tx1"/>
                </a:solidFill>
              </a:rPr>
              <a:t>This method permits accurate predictions of the running times of many algorithms</a:t>
            </a:r>
          </a:p>
          <a:p>
            <a:pPr>
              <a:buClr>
                <a:srgbClr val="007FA9"/>
              </a:buClr>
            </a:pPr>
            <a:r>
              <a:rPr lang="en-US" dirty="0">
                <a:solidFill>
                  <a:schemeClr val="tx1"/>
                </a:solidFill>
              </a:rPr>
              <a:t>Problems:</a:t>
            </a:r>
          </a:p>
          <a:p>
            <a:pPr lvl="1">
              <a:buClr>
                <a:srgbClr val="007FA9"/>
              </a:buClr>
            </a:pPr>
            <a:r>
              <a:rPr lang="en-US" dirty="0">
                <a:solidFill>
                  <a:schemeClr val="tx1"/>
                </a:solidFill>
              </a:rPr>
              <a:t>Different hardware platforms have different processing speeds, so the running times of an algorithm differ from machine to machine</a:t>
            </a:r>
          </a:p>
          <a:p>
            <a:pPr lvl="2">
              <a:buClr>
                <a:srgbClr val="007FA9"/>
              </a:buClr>
            </a:pPr>
            <a:r>
              <a:rPr lang="en-US" dirty="0">
                <a:solidFill>
                  <a:schemeClr val="tx1"/>
                </a:solidFill>
              </a:rPr>
              <a:t>Running time varies with O</a:t>
            </a:r>
            <a:r>
              <a:rPr lang="en-US" sz="100" dirty="0">
                <a:solidFill>
                  <a:schemeClr val="tx1"/>
                </a:solidFill>
              </a:rPr>
              <a:t> </a:t>
            </a:r>
            <a:r>
              <a:rPr lang="en-US" dirty="0">
                <a:solidFill>
                  <a:schemeClr val="tx1"/>
                </a:solidFill>
              </a:rPr>
              <a:t>S and programming language too</a:t>
            </a:r>
          </a:p>
          <a:p>
            <a:pPr lvl="1">
              <a:buClr>
                <a:srgbClr val="007FA9"/>
              </a:buClr>
            </a:pPr>
            <a:r>
              <a:rPr lang="en-US" dirty="0">
                <a:solidFill>
                  <a:schemeClr val="tx1"/>
                </a:solidFill>
              </a:rPr>
              <a:t>It is impractical to determine the running time for some algorithms with very large data sets</a:t>
            </a:r>
            <a:endParaRPr lang="en-US" dirty="0">
              <a:solidFill>
                <a:schemeClr val="tx1"/>
              </a:solidFill>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8714187"/>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27890</TotalTime>
  <Words>6139</Words>
  <Application>Microsoft Office PowerPoint</Application>
  <PresentationFormat>On-screen Show (4:3)</PresentationFormat>
  <Paragraphs>561</Paragraphs>
  <Slides>53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Courier New</vt:lpstr>
      <vt:lpstr>Office Theme</vt:lpstr>
      <vt:lpstr>Fundamentals of Python: First Programs  Second Edition</vt:lpstr>
      <vt:lpstr>Objectives (1 of 2)</vt:lpstr>
      <vt:lpstr>Objectives (2 of 2)</vt:lpstr>
      <vt:lpstr>Measuring the Efficiency of Algorithms</vt:lpstr>
      <vt:lpstr>Measuring the Run Time of an Algorithm (1 of 5)</vt:lpstr>
      <vt:lpstr>Measuring the Run Time of an Algorithm (2 of 5)</vt:lpstr>
      <vt:lpstr>Measuring the Run Time of an Algorithm (3 of 5)</vt:lpstr>
      <vt:lpstr>Measuring the Run Time of an Algorithm (4 of 5)</vt:lpstr>
      <vt:lpstr>Measuring the Run Time of an Algorithm (5 of 5)</vt:lpstr>
      <vt:lpstr>Counting Instructions (1 of 5)</vt:lpstr>
      <vt:lpstr>Counting Instructions (2 of 5)</vt:lpstr>
      <vt:lpstr>Counting Instructions (3 of 5)</vt:lpstr>
      <vt:lpstr>Counting Instructions (4 of 5)</vt:lpstr>
      <vt:lpstr>Counting Instructions (5 of 5)</vt:lpstr>
      <vt:lpstr>Complexity Analysis</vt:lpstr>
      <vt:lpstr>Orders of Complexity (1 of 4)</vt:lpstr>
      <vt:lpstr>Orders of Complexity (2 of 4)</vt:lpstr>
      <vt:lpstr>Orders of Complexity (3 of 4)</vt:lpstr>
      <vt:lpstr>Orders of Complexity (4 of 4)</vt:lpstr>
      <vt:lpstr>Big-O Notation</vt:lpstr>
      <vt:lpstr>The Role of the Constant of Proportionality</vt:lpstr>
      <vt:lpstr>Measuring the Memory Used by an Algorithm</vt:lpstr>
      <vt:lpstr>Search Algorithms</vt:lpstr>
      <vt:lpstr>Search for a Minimum</vt:lpstr>
      <vt:lpstr>Sequential Search of a List</vt:lpstr>
      <vt:lpstr>Best-Case, Worst-Case, and Average-Case Performance</vt:lpstr>
      <vt:lpstr>Binary Search of a List (1 of 2)</vt:lpstr>
      <vt:lpstr>Binary Search of a List (2 of 2)</vt:lpstr>
      <vt:lpstr>Basic Sort Algorithms</vt:lpstr>
      <vt:lpstr>Selection Sort (1 of 2)</vt:lpstr>
      <vt:lpstr>Selection Sort (2 of 2)</vt:lpstr>
      <vt:lpstr>Bubble Sort (1 of 2)</vt:lpstr>
      <vt:lpstr>Bubble Sort (2 of 2)</vt:lpstr>
      <vt:lpstr>Insertion Sort (1 of 2)</vt:lpstr>
      <vt:lpstr>Insertion Sort (2 of 2)</vt:lpstr>
      <vt:lpstr>Best-Case, Worst-Case, and Average-Case Performance Revisited</vt:lpstr>
      <vt:lpstr>Faster Sorting</vt:lpstr>
      <vt:lpstr>Quicksort (1 of 4)</vt:lpstr>
      <vt:lpstr>Quicksort (2 of 4)</vt:lpstr>
      <vt:lpstr>Quicksort (3 of 4)</vt:lpstr>
      <vt:lpstr>Quicksort (4 of 4)</vt:lpstr>
      <vt:lpstr>Merge Sort (1 of 5) </vt:lpstr>
      <vt:lpstr>Merge Sort (2 of 5) </vt:lpstr>
      <vt:lpstr>Merge Sort (3 of 5)</vt:lpstr>
      <vt:lpstr>Merge Sort (4 of 5)</vt:lpstr>
      <vt:lpstr>Merge Sort (5 of 5)</vt:lpstr>
      <vt:lpstr>An Exponential Algorithm: Recursive Fibonacci (1 of 2)</vt:lpstr>
      <vt:lpstr>An Exponential Algorithm: Recursive Fibonacci (2 of 2)</vt:lpstr>
      <vt:lpstr>Converting Fibonacci to a Linear Algorithm (1 of 3)</vt:lpstr>
      <vt:lpstr>Converting Fibonacci to a Linear Algorithm (2 of 3)</vt:lpstr>
      <vt:lpstr>Converting Fibonacci to a Linear Algorithm (3 of 3)</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Paul Nagin</cp:lastModifiedBy>
  <cp:revision>1110</cp:revision>
  <cp:lastPrinted>2010-11-12T17:54:40Z</cp:lastPrinted>
  <dcterms:created xsi:type="dcterms:W3CDTF">2007-02-15T20:50:52Z</dcterms:created>
  <dcterms:modified xsi:type="dcterms:W3CDTF">2020-08-31T20:08:44Z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