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2"/>
  </p:notesMasterIdLst>
  <p:handoutMasterIdLst>
    <p:handoutMasterId r:id="rId53"/>
  </p:handoutMasterIdLst>
  <p:sldIdLst>
    <p:sldId id="256" r:id="rId2"/>
    <p:sldId id="354" r:id="rId3"/>
    <p:sldId id="257"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07" r:id="rId49"/>
    <p:sldId id="308" r:id="rId50"/>
    <p:sldId id="309" r:id="rId51"/>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12" autoAdjust="0"/>
    <p:restoredTop sz="96408" autoAdjust="0"/>
  </p:normalViewPr>
  <p:slideViewPr>
    <p:cSldViewPr>
      <p:cViewPr varScale="1">
        <p:scale>
          <a:sx n="108" d="100"/>
          <a:sy n="108" d="100"/>
        </p:scale>
        <p:origin x="1452" y="96"/>
      </p:cViewPr>
      <p:guideLst>
        <p:guide orient="horz" pos="2160"/>
        <p:guide pos="2880"/>
      </p:guideLst>
    </p:cSldViewPr>
  </p:slideViewPr>
  <p:outlineViewPr>
    <p:cViewPr>
      <p:scale>
        <a:sx n="33" d="100"/>
        <a:sy n="33" d="100"/>
      </p:scale>
      <p:origin x="0" y="-2479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10/10/2017</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10/10/2017</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96855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48</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49</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50</a:t>
            </a:fld>
            <a:endParaRPr lang="en-US" dirty="0"/>
          </a:p>
        </p:txBody>
      </p:sp>
    </p:spTree>
    <p:extLst>
      <p:ext uri="{BB962C8B-B14F-4D97-AF65-F5344CB8AC3E}">
        <p14:creationId xmlns:p14="http://schemas.microsoft.com/office/powerpoint/2010/main" val="29159107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9900" y="6242083"/>
            <a:ext cx="1397115" cy="429881"/>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25" name="Pictur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26"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4" name="Picture 13"/>
          <p:cNvPicPr>
            <a:picLocks noChangeAspect="1"/>
          </p:cNvPicPr>
          <p:nvPr userDrawn="1"/>
        </p:nvPicPr>
        <p:blipFill>
          <a:blip r:embed="rId9"/>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97934" y="31590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313468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97934" y="31590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381000" y="4724400"/>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8" name="Picture 17"/>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25459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442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97934" y="2209801"/>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381000" y="2819400"/>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381000" y="3429000"/>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381000" y="4038600"/>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5"/>
          </p:nvPr>
        </p:nvSpPr>
        <p:spPr>
          <a:xfrm>
            <a:off x="381000" y="4724400"/>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1" name="Picture 20"/>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53510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2"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7" r:id="rId4"/>
    <p:sldLayoutId id="2147483759" r:id="rId5"/>
    <p:sldLayoutId id="2147483758" r:id="rId6"/>
    <p:sldLayoutId id="2147483755" r:id="rId7"/>
    <p:sldLayoutId id="2147483756" r:id="rId8"/>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797141"/>
          </a:xfrm>
        </p:spPr>
        <p:txBody>
          <a:bodyPr/>
          <a:lstStyle/>
          <a:p>
            <a:pPr marL="0" indent="0" algn="ctr">
              <a:buNone/>
            </a:pPr>
            <a:r>
              <a:rPr lang="en-US" sz="2200" b="1" dirty="0">
                <a:solidFill>
                  <a:schemeClr val="tx1"/>
                </a:solidFill>
                <a:latin typeface="Arial" panose="020B0604020202020204" pitchFamily="34" charset="0"/>
                <a:cs typeface="Arial" panose="020B0604020202020204" pitchFamily="34" charset="0"/>
              </a:rPr>
              <a:t>Chapter 6</a:t>
            </a:r>
          </a:p>
          <a:p>
            <a:pPr marL="0" indent="0" algn="ctr">
              <a:buNone/>
            </a:pPr>
            <a:r>
              <a:rPr lang="en-US" sz="2200" dirty="0">
                <a:solidFill>
                  <a:schemeClr val="tx1"/>
                </a:solidFill>
                <a:latin typeface="Arial" panose="020B0604020202020204" pitchFamily="34" charset="0"/>
                <a:cs typeface="Arial" panose="020B0604020202020204" pitchFamily="34" charset="0"/>
              </a:rPr>
              <a:t>Design with Functions</a:t>
            </a:r>
          </a:p>
        </p:txBody>
      </p:sp>
      <p:sp>
        <p:nvSpPr>
          <p:cNvPr id="5"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99752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IN" sz="2800" b="1" dirty="0">
                <a:solidFill>
                  <a:srgbClr val="007FA3"/>
                </a:solidFill>
                <a:latin typeface="Arial" panose="020B0604020202020204" pitchFamily="34" charset="0"/>
                <a:cs typeface="Arial" panose="020B0604020202020204" pitchFamily="34" charset="0"/>
              </a:rPr>
              <a:t>Problem Solving with Top-Down Design</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2449901"/>
          </a:xfrm>
        </p:spPr>
        <p:txBody>
          <a:bodyPr/>
          <a:lstStyle/>
          <a:p>
            <a:pPr>
              <a:buClr>
                <a:srgbClr val="007FA9"/>
              </a:buClr>
            </a:pPr>
            <a:r>
              <a:rPr lang="en-US" b="1" dirty="0">
                <a:solidFill>
                  <a:schemeClr val="tx1"/>
                </a:solidFill>
              </a:rPr>
              <a:t>Top-down design</a:t>
            </a:r>
            <a:r>
              <a:rPr lang="en-US" dirty="0">
                <a:solidFill>
                  <a:schemeClr val="tx1"/>
                </a:solidFill>
              </a:rPr>
              <a:t> starts with a global view of the entire problem and breaks the problem into smaller, more manageable subproblems</a:t>
            </a:r>
          </a:p>
          <a:p>
            <a:pPr lvl="1">
              <a:buClr>
                <a:srgbClr val="007FA9"/>
              </a:buClr>
            </a:pPr>
            <a:r>
              <a:rPr lang="en-US" dirty="0">
                <a:solidFill>
                  <a:schemeClr val="tx1"/>
                </a:solidFill>
              </a:rPr>
              <a:t>Process known as </a:t>
            </a:r>
            <a:r>
              <a:rPr lang="en-US" b="1" dirty="0">
                <a:solidFill>
                  <a:schemeClr val="tx1"/>
                </a:solidFill>
              </a:rPr>
              <a:t>problem decomposition</a:t>
            </a:r>
          </a:p>
          <a:p>
            <a:pPr>
              <a:buClr>
                <a:srgbClr val="007FA9"/>
              </a:buClr>
            </a:pPr>
            <a:r>
              <a:rPr lang="en-US" dirty="0">
                <a:solidFill>
                  <a:schemeClr val="tx1"/>
                </a:solidFill>
              </a:rPr>
              <a:t>As each subproblem is isolated, its solution is assigned to a function</a:t>
            </a:r>
          </a:p>
          <a:p>
            <a:pPr>
              <a:buClr>
                <a:srgbClr val="007FA9"/>
              </a:buClr>
            </a:pPr>
            <a:r>
              <a:rPr lang="en-US" dirty="0">
                <a:solidFill>
                  <a:schemeClr val="tx1"/>
                </a:solidFill>
              </a:rPr>
              <a:t>As functions are developed to solve subproblems, solution to overall problem is gradually filled out</a:t>
            </a:r>
          </a:p>
          <a:p>
            <a:pPr lvl="1">
              <a:buClr>
                <a:srgbClr val="007FA9"/>
              </a:buClr>
            </a:pPr>
            <a:r>
              <a:rPr lang="en-US" dirty="0">
                <a:solidFill>
                  <a:schemeClr val="tx1"/>
                </a:solidFill>
              </a:rPr>
              <a:t>Process is also called </a:t>
            </a:r>
            <a:r>
              <a:rPr lang="en-US" b="1" dirty="0">
                <a:solidFill>
                  <a:schemeClr val="tx1"/>
                </a:solidFill>
              </a:rPr>
              <a:t>stepwise </a:t>
            </a:r>
            <a:r>
              <a:rPr lang="en-US" b="1" dirty="0" smtClean="0">
                <a:solidFill>
                  <a:schemeClr val="tx1"/>
                </a:solidFill>
              </a:rPr>
              <a:t>refinement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98096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553200" cy="732508"/>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Text-Analysis Program (1 of 2)</a:t>
            </a:r>
          </a:p>
        </p:txBody>
      </p:sp>
      <p:sp>
        <p:nvSpPr>
          <p:cNvPr id="3" name="Content Placeholder 2"/>
          <p:cNvSpPr>
            <a:spLocks noGrp="1"/>
          </p:cNvSpPr>
          <p:nvPr>
            <p:ph idx="4294967295"/>
          </p:nvPr>
        </p:nvSpPr>
        <p:spPr>
          <a:xfrm>
            <a:off x="365125" y="1538818"/>
            <a:ext cx="8415338" cy="2051331"/>
          </a:xfrm>
        </p:spPr>
        <p:txBody>
          <a:bodyPr/>
          <a:lstStyle/>
          <a:p>
            <a:pPr>
              <a:buClr>
                <a:srgbClr val="007FA9"/>
              </a:buClr>
            </a:pPr>
            <a:r>
              <a:rPr lang="en-US" dirty="0" smtClean="0">
                <a:solidFill>
                  <a:schemeClr val="tx1"/>
                </a:solidFill>
              </a:rPr>
              <a:t>Structure chart – a diagram that shows the relationship among a program’s functions and the passage of data between them</a:t>
            </a:r>
          </a:p>
          <a:p>
            <a:pPr>
              <a:buClr>
                <a:srgbClr val="007FA9"/>
              </a:buClr>
            </a:pPr>
            <a:r>
              <a:rPr lang="en-US" dirty="0" smtClean="0">
                <a:solidFill>
                  <a:schemeClr val="tx1"/>
                </a:solidFill>
              </a:rPr>
              <a:t>Each box in the structure is labeled with a function name</a:t>
            </a:r>
          </a:p>
          <a:p>
            <a:pPr lvl="1">
              <a:buClr>
                <a:srgbClr val="007FA9"/>
              </a:buClr>
            </a:pPr>
            <a:r>
              <a:rPr lang="en-US" dirty="0" smtClean="0">
                <a:solidFill>
                  <a:schemeClr val="tx1"/>
                </a:solidFill>
              </a:rPr>
              <a:t>The main function at the top is where the design begins</a:t>
            </a:r>
          </a:p>
          <a:p>
            <a:pPr lvl="1">
              <a:buClr>
                <a:srgbClr val="007FA9"/>
              </a:buClr>
            </a:pPr>
            <a:r>
              <a:rPr lang="en-US" dirty="0" smtClean="0">
                <a:solidFill>
                  <a:schemeClr val="tx1"/>
                </a:solidFill>
              </a:rPr>
              <a:t>Lines connecting the boxes are labeled with data type names</a:t>
            </a:r>
          </a:p>
          <a:p>
            <a:pPr lvl="1">
              <a:buClr>
                <a:srgbClr val="007FA9"/>
              </a:buClr>
            </a:pPr>
            <a:r>
              <a:rPr lang="en-US" dirty="0" smtClean="0">
                <a:solidFill>
                  <a:schemeClr val="tx1"/>
                </a:solidFill>
              </a:rPr>
              <a:t>Arrows indicate the flow of data between them</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31485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553200" cy="732508"/>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Text-Analysis Program (2 of 2)</a:t>
            </a:r>
          </a:p>
        </p:txBody>
      </p:sp>
      <p:pic>
        <p:nvPicPr>
          <p:cNvPr id="6" name="Picture 5" descr="Figure 6-1 Ay structure chart for the text - analysis program. The text-analysis program structure chart has 3 levels. The functions in each level are as follows. Level 1: main. Level 2: count sentences, count words, count syllables, fletch index, grade level. Level 3: syllables in. Flow of data from main to count sentences, count words and count syllables in level 2 is labeled string, and flow in the reverse direction is i n t. The function syllables in in level 3 is a sub function of count syllables in level 2. Data flow from count syllables to syllables in is labeled string, and data flow in the reverse direction is i n t. Data flow from main to flesch index and to grade level is labeled 3 i n t s, and data flow in the reverse direction is floa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1263400"/>
            <a:ext cx="5433060" cy="4776643"/>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3607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IN" sz="2800" b="1" dirty="0">
                <a:solidFill>
                  <a:srgbClr val="007FA3"/>
                </a:solidFill>
                <a:latin typeface="Arial" panose="020B0604020202020204" pitchFamily="34" charset="0"/>
                <a:cs typeface="Arial" panose="020B0604020202020204" pitchFamily="34" charset="0"/>
              </a:rPr>
              <a:t>The Design of the Sentence-Generator Program (1 of 2)</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1769715"/>
          </a:xfrm>
        </p:spPr>
        <p:txBody>
          <a:bodyPr/>
          <a:lstStyle/>
          <a:p>
            <a:pPr>
              <a:buClr>
                <a:srgbClr val="007FA9"/>
              </a:buClr>
            </a:pPr>
            <a:r>
              <a:rPr lang="en-US" dirty="0" smtClean="0">
                <a:solidFill>
                  <a:schemeClr val="tx1"/>
                </a:solidFill>
              </a:rPr>
              <a:t>The sentence-generator program consists of a main loop in which sentences are generated a user-specified number of times</a:t>
            </a:r>
          </a:p>
          <a:p>
            <a:pPr>
              <a:buClr>
                <a:srgbClr val="007FA9"/>
              </a:buClr>
            </a:pPr>
            <a:r>
              <a:rPr lang="en-US" dirty="0" smtClean="0">
                <a:solidFill>
                  <a:schemeClr val="tx1"/>
                </a:solidFill>
              </a:rPr>
              <a:t>The top-down design flows out of the top-down structure of the grammar</a:t>
            </a:r>
          </a:p>
          <a:p>
            <a:pPr>
              <a:buClr>
                <a:srgbClr val="007FA9"/>
              </a:buClr>
            </a:pPr>
            <a:r>
              <a:rPr lang="en-US" dirty="0" smtClean="0">
                <a:solidFill>
                  <a:schemeClr val="tx1"/>
                </a:solidFill>
              </a:rPr>
              <a:t>The structure of a problem can often give you a pattern for designing the structure of the program to solve it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2165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Sentence-Generator Program (2 of 2)</a:t>
            </a:r>
          </a:p>
        </p:txBody>
      </p:sp>
      <p:pic>
        <p:nvPicPr>
          <p:cNvPr id="6" name="Picture 5" descr="Figure 6-2 Ay structure chart for the sentence - generator program. The sentence-generator program structure chart has 4 levels. The functions in each level are as follows. Level 1: main. Level 2: sentence. Level 3: verb phrase. Level 4: noun phrase, prepositional phrase. The data pool located below level 4 contains articles, nouns, prepositions, and verbs. All data flow in the structure are labeled string. Data flow from the data pool to level 4 is as follows: articles to noun phrase, nouns to noun phrase, prepositions to prepositional phrase, verbs to verb phrase. Data flow from noun phrase flows to sentence, to verb phrase and to prepositional phrase; data from prepositional phrase flows to verb phrase; data from verb phrase goes to sentence. Data from sentence flows to mai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676400"/>
            <a:ext cx="4978053" cy="4194048"/>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03945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Doctor Program (1 of 2)</a:t>
            </a:r>
          </a:p>
        </p:txBody>
      </p:sp>
      <p:sp>
        <p:nvSpPr>
          <p:cNvPr id="3" name="Content Placeholder 2"/>
          <p:cNvSpPr>
            <a:spLocks noGrp="1"/>
          </p:cNvSpPr>
          <p:nvPr>
            <p:ph idx="4294967295"/>
          </p:nvPr>
        </p:nvSpPr>
        <p:spPr>
          <a:xfrm>
            <a:off x="365125" y="1538818"/>
            <a:ext cx="8415338" cy="1663532"/>
          </a:xfrm>
        </p:spPr>
        <p:txBody>
          <a:bodyPr/>
          <a:lstStyle/>
          <a:p>
            <a:pPr>
              <a:buClr>
                <a:srgbClr val="007FA9"/>
              </a:buClr>
            </a:pPr>
            <a:r>
              <a:rPr lang="en-US" dirty="0" smtClean="0">
                <a:solidFill>
                  <a:schemeClr val="tx1"/>
                </a:solidFill>
              </a:rPr>
              <a:t>At the top level, the designs of the doctor program and the sentence-generator program are similar</a:t>
            </a:r>
          </a:p>
          <a:p>
            <a:pPr lvl="1">
              <a:buClr>
                <a:srgbClr val="007FA9"/>
              </a:buClr>
            </a:pPr>
            <a:r>
              <a:rPr lang="en-US" dirty="0" smtClean="0">
                <a:solidFill>
                  <a:schemeClr val="tx1"/>
                </a:solidFill>
              </a:rPr>
              <a:t>Both programs have main loops that take a single user input and print a result</a:t>
            </a:r>
          </a:p>
          <a:p>
            <a:pPr>
              <a:buClr>
                <a:srgbClr val="007FA9"/>
              </a:buClr>
            </a:pPr>
            <a:r>
              <a:rPr lang="en-US" dirty="0" smtClean="0">
                <a:solidFill>
                  <a:schemeClr val="tx1"/>
                </a:solidFill>
              </a:rPr>
              <a:t>The doctor program processes input by responding to it as an agent would in a conversation</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973851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Design of the Doctor Program (2 of 2)</a:t>
            </a:r>
          </a:p>
        </p:txBody>
      </p:sp>
      <p:pic>
        <p:nvPicPr>
          <p:cNvPr id="8" name="Picture 7" descr="Figure 6-3 Ay structure chart for the doctor program. The doctor program structure chart has 3 levels. The functions in each level are as follows. Level 1: main. Level 2: reply. Level 3: change person. The data pool contains hedges, qualifiers, and replacements. Data flow between the functions is labeled string, and is as follows: hedges to reply, qualifiers to reply, replacements to change person. Data flow from change person to reply are both ways. Data flow from reply to main is also two way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6426" y="1828800"/>
            <a:ext cx="5413248" cy="3813879"/>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811214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Design with Recursive Functions</a:t>
            </a:r>
          </a:p>
        </p:txBody>
      </p:sp>
      <p:sp>
        <p:nvSpPr>
          <p:cNvPr id="3" name="Content Placeholder 2"/>
          <p:cNvSpPr>
            <a:spLocks noGrp="1"/>
          </p:cNvSpPr>
          <p:nvPr>
            <p:ph idx="4294967295"/>
          </p:nvPr>
        </p:nvSpPr>
        <p:spPr>
          <a:xfrm>
            <a:off x="365125" y="1538818"/>
            <a:ext cx="8415338" cy="2229841"/>
          </a:xfrm>
        </p:spPr>
        <p:txBody>
          <a:bodyPr/>
          <a:lstStyle/>
          <a:p>
            <a:pPr>
              <a:buClr>
                <a:srgbClr val="007FA9"/>
              </a:buClr>
            </a:pPr>
            <a:r>
              <a:rPr lang="en-US" dirty="0">
                <a:solidFill>
                  <a:schemeClr val="tx1"/>
                </a:solidFill>
              </a:rPr>
              <a:t>In top-down design, you decompose a complex problem into a set of simpler problems and solve these with different functions</a:t>
            </a:r>
          </a:p>
          <a:p>
            <a:pPr>
              <a:buClr>
                <a:srgbClr val="007FA9"/>
              </a:buClr>
            </a:pPr>
            <a:r>
              <a:rPr lang="en-US" dirty="0">
                <a:solidFill>
                  <a:schemeClr val="tx1"/>
                </a:solidFill>
              </a:rPr>
              <a:t>In some cases, you can decompose a complex problem into smaller problems of the same form</a:t>
            </a:r>
          </a:p>
          <a:p>
            <a:pPr lvl="1">
              <a:buClr>
                <a:srgbClr val="007FA9"/>
              </a:buClr>
            </a:pPr>
            <a:r>
              <a:rPr lang="en-US" dirty="0">
                <a:solidFill>
                  <a:schemeClr val="tx1"/>
                </a:solidFill>
              </a:rPr>
              <a:t>Subproblems can be solved using the same function</a:t>
            </a:r>
          </a:p>
          <a:p>
            <a:pPr lvl="2">
              <a:buClr>
                <a:srgbClr val="007FA9"/>
              </a:buClr>
            </a:pPr>
            <a:r>
              <a:rPr lang="en-US" dirty="0">
                <a:solidFill>
                  <a:schemeClr val="tx1"/>
                </a:solidFill>
              </a:rPr>
              <a:t>This design strategy is called </a:t>
            </a:r>
            <a:r>
              <a:rPr lang="en-US" b="1" dirty="0">
                <a:solidFill>
                  <a:schemeClr val="tx1"/>
                </a:solidFill>
              </a:rPr>
              <a:t>recursive design</a:t>
            </a:r>
          </a:p>
          <a:p>
            <a:pPr lvl="2">
              <a:buClr>
                <a:srgbClr val="007FA9"/>
              </a:buClr>
            </a:pPr>
            <a:r>
              <a:rPr lang="en-US" dirty="0">
                <a:solidFill>
                  <a:schemeClr val="tx1"/>
                </a:solidFill>
              </a:rPr>
              <a:t>Resulting functions are called </a:t>
            </a:r>
            <a:r>
              <a:rPr lang="en-US" b="1" dirty="0">
                <a:solidFill>
                  <a:schemeClr val="tx1"/>
                </a:solidFill>
              </a:rPr>
              <a:t>recursive </a:t>
            </a:r>
            <a:r>
              <a:rPr lang="en-US" b="1" dirty="0" smtClean="0">
                <a:solidFill>
                  <a:schemeClr val="tx1"/>
                </a:solidFill>
              </a:rPr>
              <a:t>functions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101087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 Recursive Function (1 of 2)</a:t>
            </a:r>
          </a:p>
        </p:txBody>
      </p:sp>
      <p:sp>
        <p:nvSpPr>
          <p:cNvPr id="3" name="Content Placeholder 2"/>
          <p:cNvSpPr>
            <a:spLocks noGrp="1"/>
          </p:cNvSpPr>
          <p:nvPr>
            <p:ph idx="1"/>
          </p:nvPr>
        </p:nvSpPr>
        <p:spPr>
          <a:xfrm>
            <a:off x="365125" y="1538819"/>
            <a:ext cx="8415338" cy="1412694"/>
          </a:xfrm>
        </p:spPr>
        <p:txBody>
          <a:bodyPr/>
          <a:lstStyle/>
          <a:p>
            <a:pPr>
              <a:buClr>
                <a:srgbClr val="007FA9"/>
              </a:buClr>
            </a:pPr>
            <a:r>
              <a:rPr lang="en-US" dirty="0">
                <a:solidFill>
                  <a:schemeClr val="tx1"/>
                </a:solidFill>
              </a:rPr>
              <a:t>A recursive function is a function that calls itself</a:t>
            </a:r>
          </a:p>
          <a:p>
            <a:pPr lvl="1">
              <a:buClr>
                <a:srgbClr val="007FA9"/>
              </a:buClr>
            </a:pPr>
            <a:r>
              <a:rPr lang="en-US" dirty="0">
                <a:solidFill>
                  <a:schemeClr val="tx1"/>
                </a:solidFill>
              </a:rPr>
              <a:t>To prevent function from repeating itself indefinitely, it must contain at least one selection statement</a:t>
            </a:r>
          </a:p>
          <a:p>
            <a:pPr lvl="2">
              <a:buClr>
                <a:srgbClr val="007FA9"/>
              </a:buClr>
            </a:pPr>
            <a:r>
              <a:rPr lang="en-US" dirty="0">
                <a:solidFill>
                  <a:schemeClr val="tx1"/>
                </a:solidFill>
              </a:rPr>
              <a:t>Statement examines </a:t>
            </a:r>
            <a:r>
              <a:rPr lang="en-US" b="1" dirty="0">
                <a:solidFill>
                  <a:schemeClr val="tx1"/>
                </a:solidFill>
              </a:rPr>
              <a:t>base case </a:t>
            </a:r>
            <a:r>
              <a:rPr lang="en-US" dirty="0">
                <a:solidFill>
                  <a:schemeClr val="tx1"/>
                </a:solidFill>
              </a:rPr>
              <a:t>to determine whether to stop or to continue with another </a:t>
            </a:r>
            <a:r>
              <a:rPr lang="en-US" b="1" dirty="0">
                <a:solidFill>
                  <a:schemeClr val="tx1"/>
                </a:solidFill>
              </a:rPr>
              <a:t>recursive </a:t>
            </a:r>
            <a:r>
              <a:rPr lang="en-US" b="1" dirty="0" smtClean="0">
                <a:solidFill>
                  <a:schemeClr val="tx1"/>
                </a:solidFill>
              </a:rPr>
              <a:t>step</a:t>
            </a:r>
            <a:endParaRPr lang="en-US" dirty="0">
              <a:solidFill>
                <a:schemeClr val="tx1"/>
              </a:solidFill>
              <a:latin typeface="Courier New" panose="02070309020205020404" pitchFamily="49" charset="0"/>
              <a:cs typeface="Courier New" panose="02070309020205020404" pitchFamily="49" charset="0"/>
            </a:endParaRPr>
          </a:p>
        </p:txBody>
      </p:sp>
      <p:sp>
        <p:nvSpPr>
          <p:cNvPr id="7" name="Content Placeholder 6"/>
          <p:cNvSpPr>
            <a:spLocks noGrp="1"/>
          </p:cNvSpPr>
          <p:nvPr>
            <p:ph idx="12"/>
          </p:nvPr>
        </p:nvSpPr>
        <p:spPr>
          <a:xfrm>
            <a:off x="363908" y="3056565"/>
            <a:ext cx="8432272" cy="296235"/>
          </a:xfrm>
        </p:spPr>
        <p:txBody>
          <a:bodyPr/>
          <a:lstStyle/>
          <a:p>
            <a:pPr>
              <a:buClr>
                <a:srgbClr val="007FA9"/>
              </a:buClr>
            </a:pPr>
            <a:r>
              <a:rPr lang="en-US" dirty="0">
                <a:solidFill>
                  <a:schemeClr val="tx1"/>
                </a:solidFill>
              </a:rPr>
              <a:t>To convert </a:t>
            </a:r>
            <a:r>
              <a:rPr lang="en-US" b="1" dirty="0">
                <a:solidFill>
                  <a:schemeClr val="tx1"/>
                </a:solidFill>
              </a:rPr>
              <a:t>displayRange</a:t>
            </a:r>
            <a:r>
              <a:rPr lang="en-US" dirty="0">
                <a:solidFill>
                  <a:schemeClr val="tx1"/>
                </a:solidFill>
              </a:rPr>
              <a:t> to a recursive function:</a:t>
            </a:r>
            <a:endParaRPr lang="en-IN" dirty="0">
              <a:solidFill>
                <a:schemeClr val="tx1"/>
              </a:solidFill>
            </a:endParaRPr>
          </a:p>
        </p:txBody>
      </p:sp>
      <p:sp>
        <p:nvSpPr>
          <p:cNvPr id="8" name="Content Placeholder 7"/>
          <p:cNvSpPr>
            <a:spLocks noGrp="1"/>
          </p:cNvSpPr>
          <p:nvPr>
            <p:ph idx="13"/>
          </p:nvPr>
        </p:nvSpPr>
        <p:spPr>
          <a:xfrm>
            <a:off x="346816" y="3429000"/>
            <a:ext cx="8415338" cy="1319207"/>
          </a:xfrm>
        </p:spPr>
        <p:txBody>
          <a:bodyPr/>
          <a:lstStyle/>
          <a:p>
            <a:pPr marL="228600" lvl="1" indent="0">
              <a:buNone/>
            </a:pPr>
            <a:r>
              <a:rPr lang="en-US" b="1" dirty="0">
                <a:solidFill>
                  <a:schemeClr val="tx1"/>
                </a:solidFill>
                <a:cs typeface="Courier New" panose="02070309020205020404" pitchFamily="49" charset="0"/>
              </a:rPr>
              <a:t>def displayRange(lower, upper):</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“““Outputs </a:t>
            </a:r>
            <a:r>
              <a:rPr lang="en-US" b="1" dirty="0">
                <a:solidFill>
                  <a:schemeClr val="tx1"/>
                </a:solidFill>
                <a:cs typeface="Courier New" panose="02070309020205020404" pitchFamily="49" charset="0"/>
              </a:rPr>
              <a:t>the numbers from lower through upper</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while lower &lt;= upper:</a:t>
            </a:r>
          </a:p>
          <a:p>
            <a:pPr marL="228600" lvl="1" indent="0">
              <a:spcBef>
                <a:spcPts val="0"/>
              </a:spcBef>
              <a:buNone/>
            </a:pPr>
            <a:r>
              <a:rPr lang="en-US" b="1" dirty="0">
                <a:solidFill>
                  <a:schemeClr val="tx1"/>
                </a:solidFill>
                <a:cs typeface="Courier New" panose="02070309020205020404" pitchFamily="49" charset="0"/>
              </a:rPr>
              <a:t>	   print(lower)</a:t>
            </a:r>
          </a:p>
          <a:p>
            <a:pPr marL="228600" lvl="1" indent="0">
              <a:spcBef>
                <a:spcPts val="0"/>
              </a:spcBef>
              <a:buNone/>
            </a:pPr>
            <a:r>
              <a:rPr lang="en-US" b="1" dirty="0">
                <a:solidFill>
                  <a:schemeClr val="tx1"/>
                </a:solidFill>
                <a:cs typeface="Courier New" panose="02070309020205020404" pitchFamily="49" charset="0"/>
              </a:rPr>
              <a:t>	   lower = lower + </a:t>
            </a:r>
            <a:r>
              <a:rPr lang="en-US" b="1" dirty="0" smtClean="0">
                <a:solidFill>
                  <a:schemeClr val="tx1"/>
                </a:solidFill>
                <a:cs typeface="Courier New" panose="02070309020205020404" pitchFamily="49" charset="0"/>
              </a:rPr>
              <a:t>1</a:t>
            </a:r>
            <a:endParaRPr lang="en-US" b="1" dirty="0">
              <a:solidFill>
                <a:schemeClr val="tx1"/>
              </a:solidFill>
              <a:cs typeface="Courier New" panose="02070309020205020404" pitchFamily="49" charset="0"/>
            </a:endParaRPr>
          </a:p>
        </p:txBody>
      </p:sp>
      <p:sp>
        <p:nvSpPr>
          <p:cNvPr id="9" name="Content Placeholder 8"/>
          <p:cNvSpPr>
            <a:spLocks noGrp="1"/>
          </p:cNvSpPr>
          <p:nvPr>
            <p:ph idx="14"/>
          </p:nvPr>
        </p:nvSpPr>
        <p:spPr>
          <a:xfrm>
            <a:off x="381000" y="4876800"/>
            <a:ext cx="8415338" cy="584775"/>
          </a:xfrm>
        </p:spPr>
        <p:txBody>
          <a:bodyPr/>
          <a:lstStyle/>
          <a:p>
            <a:pPr>
              <a:buClr>
                <a:srgbClr val="007FA9"/>
              </a:buClr>
            </a:pPr>
            <a:r>
              <a:rPr lang="en-US" dirty="0">
                <a:solidFill>
                  <a:schemeClr val="tx1"/>
                </a:solidFill>
              </a:rPr>
              <a:t>You can replace loop with a selection statement and assignment statement with a </a:t>
            </a:r>
            <a:r>
              <a:rPr lang="en-US" b="1" dirty="0">
                <a:solidFill>
                  <a:schemeClr val="tx1"/>
                </a:solidFill>
              </a:rPr>
              <a:t>recursive call</a:t>
            </a:r>
            <a:endParaRPr lang="en-IN"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41898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Defining a Recursive Function (2 of 2)</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Making </a:t>
            </a:r>
            <a:r>
              <a:rPr lang="en-US" b="1" dirty="0">
                <a:solidFill>
                  <a:schemeClr val="tx1"/>
                </a:solidFill>
              </a:rPr>
              <a:t>displayRange</a:t>
            </a:r>
            <a:r>
              <a:rPr lang="en-US" dirty="0">
                <a:solidFill>
                  <a:schemeClr val="tx1"/>
                </a:solidFill>
              </a:rPr>
              <a:t> recursive (continued</a:t>
            </a:r>
            <a:r>
              <a:rPr lang="en-US" dirty="0" smtClean="0">
                <a:solidFill>
                  <a:schemeClr val="tx1"/>
                </a:solidFill>
              </a:rPr>
              <a:t>):</a:t>
            </a:r>
          </a:p>
        </p:txBody>
      </p:sp>
      <p:sp>
        <p:nvSpPr>
          <p:cNvPr id="11" name="Content Placeholder 10"/>
          <p:cNvSpPr>
            <a:spLocks noGrp="1"/>
          </p:cNvSpPr>
          <p:nvPr>
            <p:ph idx="12"/>
          </p:nvPr>
        </p:nvSpPr>
        <p:spPr>
          <a:xfrm>
            <a:off x="313346" y="1905000"/>
            <a:ext cx="8415338" cy="1315745"/>
          </a:xfrm>
        </p:spPr>
        <p:txBody>
          <a:bodyPr/>
          <a:lstStyle/>
          <a:p>
            <a:pPr marL="228600" lvl="1" indent="0">
              <a:buNone/>
            </a:pPr>
            <a:r>
              <a:rPr lang="en-US" b="1" dirty="0">
                <a:solidFill>
                  <a:schemeClr val="tx1"/>
                </a:solidFill>
                <a:cs typeface="Courier New" panose="02070309020205020404" pitchFamily="49" charset="0"/>
              </a:rPr>
              <a:t>def displayRange(lower, upper):</a:t>
            </a:r>
          </a:p>
          <a:p>
            <a:pPr marL="228600" lvl="1" indent="0">
              <a:spcBef>
                <a:spcPts val="0"/>
              </a:spcBef>
              <a:buNone/>
            </a:pPr>
            <a:r>
              <a:rPr lang="en-US" b="1" dirty="0">
                <a:solidFill>
                  <a:schemeClr val="tx1"/>
                </a:solidFill>
                <a:cs typeface="Courier New" panose="02070309020205020404" pitchFamily="49" charset="0"/>
              </a:rPr>
              <a:t>	 “““ Outputs the numbers from lower through upper.”””</a:t>
            </a:r>
          </a:p>
          <a:p>
            <a:pPr marL="228600" lvl="1" indent="0">
              <a:spcBef>
                <a:spcPts val="0"/>
              </a:spcBef>
              <a:buNone/>
            </a:pPr>
            <a:r>
              <a:rPr lang="en-US" b="1" dirty="0">
                <a:solidFill>
                  <a:schemeClr val="tx1"/>
                </a:solidFill>
                <a:cs typeface="Courier New" panose="02070309020205020404" pitchFamily="49" charset="0"/>
              </a:rPr>
              <a:t>	if lower &lt;= upper:</a:t>
            </a:r>
          </a:p>
          <a:p>
            <a:pPr marL="228600" lvl="1" indent="0">
              <a:spcBef>
                <a:spcPts val="0"/>
              </a:spcBef>
              <a:buNone/>
            </a:pPr>
            <a:r>
              <a:rPr lang="en-US" b="1" dirty="0">
                <a:solidFill>
                  <a:schemeClr val="tx1"/>
                </a:solidFill>
                <a:cs typeface="Courier New" panose="02070309020205020404" pitchFamily="49" charset="0"/>
              </a:rPr>
              <a:t>	   print(lower)</a:t>
            </a:r>
          </a:p>
          <a:p>
            <a:pPr marL="228600" lvl="1" indent="0">
              <a:spcBef>
                <a:spcPts val="0"/>
              </a:spcBef>
              <a:buNone/>
            </a:pPr>
            <a:r>
              <a:rPr lang="en-US" b="1" dirty="0">
                <a:solidFill>
                  <a:schemeClr val="tx1"/>
                </a:solidFill>
                <a:cs typeface="Courier New" panose="02070309020205020404" pitchFamily="49" charset="0"/>
              </a:rPr>
              <a:t>	   displayRange(lower + 1, upper</a:t>
            </a:r>
            <a:r>
              <a:rPr lang="en-US" b="1" dirty="0" smtClean="0">
                <a:solidFill>
                  <a:schemeClr val="tx1"/>
                </a:solidFill>
                <a:cs typeface="Courier New" panose="02070309020205020404" pitchFamily="49" charset="0"/>
              </a:rPr>
              <a:t>)</a:t>
            </a:r>
            <a:endParaRPr lang="en-IN" dirty="0"/>
          </a:p>
        </p:txBody>
      </p:sp>
      <p:sp>
        <p:nvSpPr>
          <p:cNvPr id="12" name="Content Placeholder 11"/>
          <p:cNvSpPr>
            <a:spLocks noGrp="1"/>
          </p:cNvSpPr>
          <p:nvPr>
            <p:ph idx="13"/>
          </p:nvPr>
        </p:nvSpPr>
        <p:spPr>
          <a:xfrm>
            <a:off x="381132" y="3376136"/>
            <a:ext cx="8415338" cy="738664"/>
          </a:xfrm>
        </p:spPr>
        <p:txBody>
          <a:bodyPr/>
          <a:lstStyle/>
          <a:p>
            <a:pPr>
              <a:buClr>
                <a:srgbClr val="007FA9"/>
              </a:buClr>
            </a:pPr>
            <a:r>
              <a:rPr lang="en-US" dirty="0">
                <a:solidFill>
                  <a:schemeClr val="tx1"/>
                </a:solidFill>
              </a:rPr>
              <a:t>Most recursive functions expect at least one argument</a:t>
            </a:r>
          </a:p>
          <a:p>
            <a:pPr>
              <a:buClr>
                <a:srgbClr val="007FA9"/>
              </a:buClr>
            </a:pPr>
            <a:r>
              <a:rPr lang="en-US" dirty="0">
                <a:solidFill>
                  <a:schemeClr val="tx1"/>
                </a:solidFill>
              </a:rPr>
              <a:t>Another example: Recursive version of </a:t>
            </a:r>
            <a:r>
              <a:rPr lang="en-US" b="1" dirty="0" smtClean="0">
                <a:solidFill>
                  <a:schemeClr val="tx1"/>
                </a:solidFill>
              </a:rPr>
              <a:t>summation</a:t>
            </a:r>
            <a:endParaRPr lang="en-US" b="1" dirty="0">
              <a:solidFill>
                <a:schemeClr val="tx1"/>
              </a:solidFill>
            </a:endParaRPr>
          </a:p>
        </p:txBody>
      </p:sp>
      <p:sp>
        <p:nvSpPr>
          <p:cNvPr id="7" name="Content Placeholder 6"/>
          <p:cNvSpPr>
            <a:spLocks noGrp="1"/>
          </p:cNvSpPr>
          <p:nvPr>
            <p:ph idx="11"/>
          </p:nvPr>
        </p:nvSpPr>
        <p:spPr>
          <a:xfrm>
            <a:off x="329566" y="4198832"/>
            <a:ext cx="8415338" cy="1825488"/>
          </a:xfrm>
        </p:spPr>
        <p:txBody>
          <a:bodyPr/>
          <a:lstStyle/>
          <a:p>
            <a:pPr marL="228600" lvl="1" indent="0">
              <a:buNone/>
            </a:pPr>
            <a:r>
              <a:rPr lang="en-US" b="1" dirty="0">
                <a:solidFill>
                  <a:schemeClr val="tx1"/>
                </a:solidFill>
                <a:cs typeface="Courier New" panose="02070309020205020404" pitchFamily="49" charset="0"/>
              </a:rPr>
              <a:t>def summation(lower, upper):</a:t>
            </a:r>
          </a:p>
          <a:p>
            <a:pPr marL="228600" lvl="1" indent="0">
              <a:spcBef>
                <a:spcPts val="0"/>
              </a:spcBef>
              <a:buNone/>
            </a:pPr>
            <a:r>
              <a:rPr lang="en-US" b="1" dirty="0">
                <a:solidFill>
                  <a:schemeClr val="tx1"/>
                </a:solidFill>
                <a:cs typeface="Courier New" panose="02070309020205020404" pitchFamily="49" charset="0"/>
              </a:rPr>
              <a:t>	“““ Returns the sum of the numbers from lower through</a:t>
            </a:r>
          </a:p>
          <a:p>
            <a:pPr marL="228600" lvl="1" indent="0">
              <a:spcBef>
                <a:spcPts val="0"/>
              </a:spcBef>
              <a:buNone/>
            </a:pPr>
            <a:r>
              <a:rPr lang="en-US" b="1" dirty="0">
                <a:solidFill>
                  <a:schemeClr val="tx1"/>
                </a:solidFill>
                <a:cs typeface="Courier New" panose="02070309020205020404" pitchFamily="49" charset="0"/>
              </a:rPr>
              <a:t>	upper. ”””</a:t>
            </a:r>
          </a:p>
          <a:p>
            <a:pPr marL="228600" lvl="1" indent="0">
              <a:spcBef>
                <a:spcPts val="0"/>
              </a:spcBef>
              <a:buNone/>
            </a:pPr>
            <a:r>
              <a:rPr lang="en-US" b="1" dirty="0">
                <a:solidFill>
                  <a:schemeClr val="tx1"/>
                </a:solidFill>
                <a:cs typeface="Courier New" panose="02070309020205020404" pitchFamily="49" charset="0"/>
              </a:rPr>
              <a:t>	if lower &gt; upper:</a:t>
            </a:r>
          </a:p>
          <a:p>
            <a:pPr marL="228600" lvl="1" indent="0">
              <a:spcBef>
                <a:spcPts val="0"/>
              </a:spcBef>
              <a:buNone/>
            </a:pPr>
            <a:r>
              <a:rPr lang="en-US" b="1" dirty="0">
                <a:solidFill>
                  <a:schemeClr val="tx1"/>
                </a:solidFill>
                <a:cs typeface="Courier New" panose="02070309020205020404" pitchFamily="49" charset="0"/>
              </a:rPr>
              <a:t>	   return 0</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return lower + summation (lower + 1, upper</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59854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smtClean="0">
                <a:solidFill>
                  <a:srgbClr val="0080A9"/>
                </a:solidFill>
                <a:latin typeface="Arial" panose="020B0604020202020204" pitchFamily="34" charset="0"/>
                <a:cs typeface="Arial" panose="020B0604020202020204" pitchFamily="34" charset="0"/>
              </a:rPr>
              <a:t>Objectives </a:t>
            </a:r>
            <a:r>
              <a:rPr lang="en-US" b="1" dirty="0">
                <a:solidFill>
                  <a:srgbClr val="007FA3"/>
                </a:solidFill>
                <a:latin typeface="Arial" panose="020B0604020202020204" pitchFamily="34" charset="0"/>
                <a:cs typeface="Arial" panose="020B0604020202020204" pitchFamily="34" charset="0"/>
              </a:rPr>
              <a:t>(1 of 2)</a:t>
            </a:r>
            <a:endParaRPr lang="en-US" b="1" dirty="0">
              <a:solidFill>
                <a:srgbClr val="0080A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4294967295"/>
          </p:nvPr>
        </p:nvSpPr>
        <p:spPr>
          <a:xfrm>
            <a:off x="2641600" y="2942670"/>
            <a:ext cx="6172200" cy="1477328"/>
          </a:xfrm>
        </p:spPr>
        <p:txBody>
          <a:bodyPr/>
          <a:lstStyle/>
          <a:p>
            <a:pPr marL="0" indent="0">
              <a:buNone/>
            </a:pPr>
            <a:r>
              <a:rPr lang="en-US" b="1" dirty="0" smtClean="0">
                <a:solidFill>
                  <a:srgbClr val="007FA9"/>
                </a:solidFill>
              </a:rPr>
              <a:t>6.1</a:t>
            </a:r>
            <a:r>
              <a:rPr lang="en-US" dirty="0" smtClean="0">
                <a:solidFill>
                  <a:schemeClr val="tx1"/>
                </a:solidFill>
              </a:rPr>
              <a:t> Explain </a:t>
            </a:r>
            <a:r>
              <a:rPr lang="en-US" dirty="0">
                <a:solidFill>
                  <a:schemeClr val="tx1"/>
                </a:solidFill>
              </a:rPr>
              <a:t>why functions are useful in structuring code in a program</a:t>
            </a:r>
          </a:p>
          <a:p>
            <a:pPr marL="0" indent="0">
              <a:buNone/>
            </a:pPr>
            <a:r>
              <a:rPr lang="en-US" b="1" dirty="0" smtClean="0">
                <a:solidFill>
                  <a:srgbClr val="007FA9"/>
                </a:solidFill>
              </a:rPr>
              <a:t>6.2</a:t>
            </a:r>
            <a:r>
              <a:rPr lang="en-US" dirty="0" smtClean="0">
                <a:solidFill>
                  <a:schemeClr val="tx1"/>
                </a:solidFill>
              </a:rPr>
              <a:t> Employ </a:t>
            </a:r>
            <a:r>
              <a:rPr lang="en-US" dirty="0">
                <a:solidFill>
                  <a:schemeClr val="tx1"/>
                </a:solidFill>
              </a:rPr>
              <a:t>top-down design to assign tasks to functions</a:t>
            </a:r>
          </a:p>
          <a:p>
            <a:pPr marL="0" indent="0">
              <a:buNone/>
            </a:pPr>
            <a:r>
              <a:rPr lang="en-US" b="1" dirty="0" smtClean="0">
                <a:solidFill>
                  <a:srgbClr val="007FA9"/>
                </a:solidFill>
              </a:rPr>
              <a:t>6.3</a:t>
            </a:r>
            <a:r>
              <a:rPr lang="en-US" dirty="0" smtClean="0">
                <a:solidFill>
                  <a:schemeClr val="tx1"/>
                </a:solidFill>
              </a:rPr>
              <a:t> Define </a:t>
            </a:r>
            <a:r>
              <a:rPr lang="en-US" dirty="0">
                <a:solidFill>
                  <a:schemeClr val="tx1"/>
                </a:solidFill>
              </a:rPr>
              <a:t>a recursive </a:t>
            </a:r>
            <a:r>
              <a:rPr lang="en-US" dirty="0" smtClean="0">
                <a:solidFill>
                  <a:schemeClr val="tx1"/>
                </a:solidFill>
              </a:rPr>
              <a:t>function</a:t>
            </a:r>
            <a:endParaRPr lang="en-US" dirty="0">
              <a:solidFill>
                <a:schemeClr val="tx1"/>
              </a:solidFill>
            </a:endParaRPr>
          </a:p>
        </p:txBody>
      </p:sp>
      <p:sp>
        <p:nvSpPr>
          <p:cNvPr id="5" name="Footer Placeholder 3"/>
          <p:cNvSpPr>
            <a:spLocks noGrp="1"/>
          </p:cNvSpPr>
          <p:nvPr>
            <p:ph type="ftr" sz="quarter" idx="10"/>
          </p:nvPr>
        </p:nvSpPr>
        <p:spPr>
          <a:xfrm>
            <a:off x="1597682" y="6384865"/>
            <a:ext cx="6781693" cy="244535"/>
          </a:xfrm>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1439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Tracing a Recursive Function (1 of 2)</a:t>
            </a:r>
          </a:p>
        </p:txBody>
      </p:sp>
      <p:sp>
        <p:nvSpPr>
          <p:cNvPr id="3" name="Content Placeholder 2"/>
          <p:cNvSpPr>
            <a:spLocks noGrp="1"/>
          </p:cNvSpPr>
          <p:nvPr>
            <p:ph idx="4294967295"/>
          </p:nvPr>
        </p:nvSpPr>
        <p:spPr>
          <a:xfrm>
            <a:off x="365125" y="1538818"/>
            <a:ext cx="8415338" cy="3420936"/>
          </a:xfrm>
        </p:spPr>
        <p:txBody>
          <a:bodyPr/>
          <a:lstStyle/>
          <a:p>
            <a:pPr marL="228600" lvl="1" indent="0">
              <a:spcBef>
                <a:spcPts val="0"/>
              </a:spcBef>
              <a:buNone/>
            </a:pPr>
            <a:r>
              <a:rPr lang="en-US" b="1" dirty="0">
                <a:solidFill>
                  <a:schemeClr val="tx1"/>
                </a:solidFill>
                <a:cs typeface="Courier New" panose="02070309020205020404" pitchFamily="49" charset="0"/>
              </a:rPr>
              <a:t>def summation(lower, upper, margin):</a:t>
            </a:r>
          </a:p>
          <a:p>
            <a:pPr marL="228600" lvl="1" indent="0">
              <a:spcBef>
                <a:spcPts val="0"/>
              </a:spcBef>
              <a:buNone/>
            </a:pP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Returns </a:t>
            </a:r>
            <a:r>
              <a:rPr lang="en-US" b="1" dirty="0">
                <a:solidFill>
                  <a:schemeClr val="tx1"/>
                </a:solidFill>
                <a:cs typeface="Courier New" panose="02070309020205020404" pitchFamily="49" charset="0"/>
              </a:rPr>
              <a:t>the sum of the numbers from lower </a:t>
            </a:r>
            <a:r>
              <a:rPr lang="en-US" b="1" dirty="0" smtClean="0">
                <a:solidFill>
                  <a:schemeClr val="tx1"/>
                </a:solidFill>
                <a:cs typeface="Courier New" panose="02070309020205020404" pitchFamily="49" charset="0"/>
              </a:rPr>
              <a:t>through upper</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and </a:t>
            </a:r>
            <a:r>
              <a:rPr lang="en-US" b="1" dirty="0">
                <a:solidFill>
                  <a:schemeClr val="tx1"/>
                </a:solidFill>
                <a:cs typeface="Courier New" panose="02070309020205020404" pitchFamily="49" charset="0"/>
              </a:rPr>
              <a:t>outputs a trace of the arguments and return values</a:t>
            </a:r>
          </a:p>
          <a:p>
            <a:pPr marL="228600" lvl="1" indent="0">
              <a:spcBef>
                <a:spcPts val="0"/>
              </a:spcBef>
              <a:buNone/>
            </a:pPr>
            <a:r>
              <a:rPr lang="en-US" b="1" dirty="0" smtClean="0">
                <a:solidFill>
                  <a:schemeClr val="tx1"/>
                </a:solidFill>
                <a:cs typeface="Courier New" panose="02070309020205020404" pitchFamily="49" charset="0"/>
              </a:rPr>
              <a:t>	on </a:t>
            </a:r>
            <a:r>
              <a:rPr lang="en-US" b="1" dirty="0">
                <a:solidFill>
                  <a:schemeClr val="tx1"/>
                </a:solidFill>
                <a:cs typeface="Courier New" panose="02070309020205020404" pitchFamily="49" charset="0"/>
              </a:rPr>
              <a:t>each </a:t>
            </a:r>
            <a:r>
              <a:rPr lang="en-US" b="1" dirty="0" smtClean="0">
                <a:solidFill>
                  <a:schemeClr val="tx1"/>
                </a:solidFill>
                <a:cs typeface="Courier New" panose="02070309020205020404" pitchFamily="49" charset="0"/>
              </a:rPr>
              <a:t>call”””</a:t>
            </a:r>
            <a:endParaRPr lang="en-US" b="1" dirty="0">
              <a:solidFill>
                <a:schemeClr val="tx1"/>
              </a:solidFill>
              <a:cs typeface="Courier New" panose="02070309020205020404" pitchFamily="49" charset="0"/>
            </a:endParaRPr>
          </a:p>
          <a:p>
            <a:pPr marL="228600" lvl="1" indent="0">
              <a:spcBef>
                <a:spcPts val="0"/>
              </a:spcBef>
              <a:buNone/>
            </a:pPr>
            <a:r>
              <a:rPr lang="en-US" b="1" dirty="0" smtClean="0">
                <a:solidFill>
                  <a:schemeClr val="tx1"/>
                </a:solidFill>
                <a:cs typeface="Courier New" panose="02070309020205020404" pitchFamily="49" charset="0"/>
              </a:rPr>
              <a:t>	blanks </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 margin</a:t>
            </a:r>
          </a:p>
          <a:p>
            <a:pPr marL="228600" lvl="1" indent="0">
              <a:spcBef>
                <a:spcPts val="0"/>
              </a:spcBef>
              <a:buNone/>
            </a:pPr>
            <a:r>
              <a:rPr lang="en-US" b="1" dirty="0" smtClean="0">
                <a:solidFill>
                  <a:schemeClr val="tx1"/>
                </a:solidFill>
                <a:cs typeface="Courier New" panose="02070309020205020404" pitchFamily="49" charset="0"/>
              </a:rPr>
              <a:t>	print(blanks</a:t>
            </a:r>
            <a:r>
              <a:rPr lang="en-US" b="1" dirty="0">
                <a:solidFill>
                  <a:schemeClr val="tx1"/>
                </a:solidFill>
                <a:cs typeface="Courier New" panose="02070309020205020404" pitchFamily="49" charset="0"/>
              </a:rPr>
              <a:t>, lower, upper)</a:t>
            </a:r>
          </a:p>
          <a:p>
            <a:pPr marL="228600" lvl="1" indent="0">
              <a:spcBef>
                <a:spcPts val="0"/>
              </a:spcBef>
              <a:buNone/>
            </a:pPr>
            <a:r>
              <a:rPr lang="en-US" b="1" dirty="0" smtClean="0">
                <a:solidFill>
                  <a:schemeClr val="tx1"/>
                </a:solidFill>
                <a:cs typeface="Courier New" panose="02070309020205020404" pitchFamily="49" charset="0"/>
              </a:rPr>
              <a:t>	if </a:t>
            </a:r>
            <a:r>
              <a:rPr lang="en-US" b="1" dirty="0">
                <a:solidFill>
                  <a:schemeClr val="tx1"/>
                </a:solidFill>
                <a:cs typeface="Courier New" panose="02070309020205020404" pitchFamily="49" charset="0"/>
              </a:rPr>
              <a:t>lower &gt; upper:</a:t>
            </a:r>
          </a:p>
          <a:p>
            <a:pPr marL="228600" lvl="1" indent="0">
              <a:spcBef>
                <a:spcPts val="0"/>
              </a:spcBef>
              <a:buNone/>
            </a:pPr>
            <a:r>
              <a:rPr lang="en-US" b="1" dirty="0" smtClean="0">
                <a:solidFill>
                  <a:schemeClr val="tx1"/>
                </a:solidFill>
                <a:cs typeface="Courier New" panose="02070309020205020404" pitchFamily="49" charset="0"/>
              </a:rPr>
              <a:t>	   print(blanks</a:t>
            </a:r>
            <a:r>
              <a:rPr lang="en-US" b="1" dirty="0">
                <a:solidFill>
                  <a:schemeClr val="tx1"/>
                </a:solidFill>
                <a:cs typeface="Courier New" panose="02070309020205020404" pitchFamily="49" charset="0"/>
              </a:rPr>
              <a:t>, 0)</a:t>
            </a:r>
          </a:p>
          <a:p>
            <a:pPr marL="228600" lvl="1" indent="0">
              <a:spcBef>
                <a:spcPts val="0"/>
              </a:spcBef>
              <a:buNone/>
            </a:pPr>
            <a:r>
              <a:rPr lang="en-US" b="1" dirty="0" smtClean="0">
                <a:solidFill>
                  <a:schemeClr val="tx1"/>
                </a:solidFill>
                <a:cs typeface="Courier New" panose="02070309020205020404" pitchFamily="49" charset="0"/>
              </a:rPr>
              <a:t>	   return </a:t>
            </a:r>
            <a:r>
              <a:rPr lang="en-US" b="1" dirty="0">
                <a:solidFill>
                  <a:schemeClr val="tx1"/>
                </a:solidFill>
                <a:cs typeface="Courier New" panose="02070309020205020404" pitchFamily="49" charset="0"/>
              </a:rPr>
              <a:t>0</a:t>
            </a:r>
          </a:p>
          <a:p>
            <a:pPr marL="228600" lvl="1" indent="0">
              <a:spcBef>
                <a:spcPts val="0"/>
              </a:spcBef>
              <a:buNone/>
            </a:pPr>
            <a:r>
              <a:rPr lang="en-US" b="1" dirty="0" smtClean="0">
                <a:solidFill>
                  <a:schemeClr val="tx1"/>
                </a:solidFill>
                <a:cs typeface="Courier New" panose="02070309020205020404" pitchFamily="49" charset="0"/>
              </a:rPr>
              <a:t>	else</a:t>
            </a:r>
            <a:r>
              <a:rPr lang="en-US" b="1" dirty="0">
                <a:solidFill>
                  <a:schemeClr val="tx1"/>
                </a:solidFill>
                <a:cs typeface="Courier New" panose="02070309020205020404" pitchFamily="49" charset="0"/>
              </a:rPr>
              <a:t>:</a:t>
            </a:r>
          </a:p>
          <a:p>
            <a:pPr marL="228600" lvl="1" indent="0">
              <a:spcBef>
                <a:spcPts val="0"/>
              </a:spcBef>
              <a:buNone/>
            </a:pPr>
            <a:r>
              <a:rPr lang="en-US" b="1" dirty="0" smtClean="0">
                <a:solidFill>
                  <a:schemeClr val="tx1"/>
                </a:solidFill>
                <a:cs typeface="Courier New" panose="02070309020205020404" pitchFamily="49" charset="0"/>
              </a:rPr>
              <a:t>	   result </a:t>
            </a:r>
            <a:r>
              <a:rPr lang="en-US" b="1" dirty="0">
                <a:solidFill>
                  <a:schemeClr val="tx1"/>
                </a:solidFill>
                <a:cs typeface="Courier New" panose="02070309020205020404" pitchFamily="49" charset="0"/>
              </a:rPr>
              <a:t>= lower + summation(lower + 1, </a:t>
            </a:r>
            <a:r>
              <a:rPr lang="en-US" b="1" dirty="0" smtClean="0">
                <a:solidFill>
                  <a:schemeClr val="tx1"/>
                </a:solidFill>
                <a:cs typeface="Courier New" panose="02070309020205020404" pitchFamily="49" charset="0"/>
              </a:rPr>
              <a:t>upper, margin + 4)</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print(blanks, result)</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return result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54062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Tracing a Recursive Function (2 of 2)</a:t>
            </a:r>
          </a:p>
        </p:txBody>
      </p:sp>
      <p:sp>
        <p:nvSpPr>
          <p:cNvPr id="3" name="Content Placeholder 2"/>
          <p:cNvSpPr>
            <a:spLocks noGrp="1"/>
          </p:cNvSpPr>
          <p:nvPr>
            <p:ph idx="4294967295"/>
          </p:nvPr>
        </p:nvSpPr>
        <p:spPr>
          <a:xfrm>
            <a:off x="365125" y="1538818"/>
            <a:ext cx="8415338" cy="3161250"/>
          </a:xfrm>
        </p:spPr>
        <p:txBody>
          <a:bodyPr/>
          <a:lstStyle/>
          <a:p>
            <a:pPr marL="228600" lvl="1" indent="0">
              <a:spcBef>
                <a:spcPts val="0"/>
              </a:spcBef>
              <a:buNone/>
            </a:pPr>
            <a:r>
              <a:rPr lang="en-US" b="1" dirty="0">
                <a:solidFill>
                  <a:schemeClr val="tx1"/>
                </a:solidFill>
                <a:cs typeface="Courier New" panose="02070309020205020404" pitchFamily="49" charset="0"/>
              </a:rPr>
              <a:t>&gt;&gt;&gt; summation (l, 4, 0)</a:t>
            </a:r>
          </a:p>
          <a:p>
            <a:pPr marL="228600" lvl="1" indent="0">
              <a:spcBef>
                <a:spcPts val="0"/>
              </a:spcBef>
              <a:buNone/>
            </a:pPr>
            <a:r>
              <a:rPr lang="en-US" b="1" dirty="0">
                <a:solidFill>
                  <a:schemeClr val="tx1"/>
                </a:solidFill>
                <a:cs typeface="Courier New" panose="02070309020205020404" pitchFamily="49" charset="0"/>
              </a:rPr>
              <a:t>1 4</a:t>
            </a:r>
          </a:p>
          <a:p>
            <a:pPr marL="228600" lvl="1" indent="0">
              <a:spcBef>
                <a:spcPts val="0"/>
              </a:spcBef>
              <a:buNone/>
            </a:pPr>
            <a:r>
              <a:rPr lang="en-US" b="1" dirty="0" smtClean="0">
                <a:solidFill>
                  <a:schemeClr val="tx1"/>
                </a:solidFill>
                <a:cs typeface="Courier New" panose="02070309020205020404" pitchFamily="49" charset="0"/>
              </a:rPr>
              <a:t>	2 </a:t>
            </a:r>
            <a:r>
              <a:rPr lang="en-US" b="1" dirty="0">
                <a:solidFill>
                  <a:schemeClr val="tx1"/>
                </a:solidFill>
                <a:cs typeface="Courier New" panose="02070309020205020404" pitchFamily="49" charset="0"/>
              </a:rPr>
              <a:t>4</a:t>
            </a:r>
          </a:p>
          <a:p>
            <a:pPr marL="228600" lvl="1" indent="0">
              <a:spcBef>
                <a:spcPts val="0"/>
              </a:spcBef>
              <a:buNone/>
            </a:pPr>
            <a:r>
              <a:rPr lang="en-US" b="1" dirty="0" smtClean="0">
                <a:solidFill>
                  <a:schemeClr val="tx1"/>
                </a:solidFill>
                <a:cs typeface="Courier New" panose="02070309020205020404" pitchFamily="49" charset="0"/>
              </a:rPr>
              <a:t>		3 </a:t>
            </a:r>
            <a:r>
              <a:rPr lang="en-US" b="1" dirty="0">
                <a:solidFill>
                  <a:schemeClr val="tx1"/>
                </a:solidFill>
                <a:cs typeface="Courier New" panose="02070309020205020404" pitchFamily="49" charset="0"/>
              </a:rPr>
              <a:t>4</a:t>
            </a:r>
          </a:p>
          <a:p>
            <a:pPr marL="228600" lvl="1" indent="0">
              <a:spcBef>
                <a:spcPts val="0"/>
              </a:spcBef>
              <a:buNone/>
            </a:pPr>
            <a:r>
              <a:rPr lang="en-US" b="1" dirty="0" smtClean="0">
                <a:solidFill>
                  <a:schemeClr val="tx1"/>
                </a:solidFill>
                <a:cs typeface="Courier New" panose="02070309020205020404" pitchFamily="49" charset="0"/>
              </a:rPr>
              <a:t>			4 </a:t>
            </a:r>
            <a:r>
              <a:rPr lang="en-US" b="1" dirty="0">
                <a:solidFill>
                  <a:schemeClr val="tx1"/>
                </a:solidFill>
                <a:cs typeface="Courier New" panose="02070309020205020404" pitchFamily="49" charset="0"/>
              </a:rPr>
              <a:t>4</a:t>
            </a:r>
          </a:p>
          <a:p>
            <a:pPr marL="228600" lvl="1" indent="0">
              <a:spcBef>
                <a:spcPts val="0"/>
              </a:spcBef>
              <a:buNone/>
            </a:pPr>
            <a:r>
              <a:rPr lang="en-US" b="1" dirty="0" smtClean="0">
                <a:solidFill>
                  <a:schemeClr val="tx1"/>
                </a:solidFill>
                <a:cs typeface="Courier New" panose="02070309020205020404" pitchFamily="49" charset="0"/>
              </a:rPr>
              <a:t>				5 </a:t>
            </a:r>
            <a:r>
              <a:rPr lang="en-US" b="1" dirty="0">
                <a:solidFill>
                  <a:schemeClr val="tx1"/>
                </a:solidFill>
                <a:cs typeface="Courier New" panose="02070309020205020404" pitchFamily="49" charset="0"/>
              </a:rPr>
              <a:t>4</a:t>
            </a:r>
          </a:p>
          <a:p>
            <a:pPr marL="228600" lvl="1" indent="0">
              <a:spcBef>
                <a:spcPts val="0"/>
              </a:spcBef>
              <a:buNone/>
            </a:pPr>
            <a:r>
              <a:rPr lang="en-US" b="1" dirty="0" smtClean="0">
                <a:solidFill>
                  <a:schemeClr val="tx1"/>
                </a:solidFill>
                <a:cs typeface="Courier New" panose="02070309020205020404" pitchFamily="49" charset="0"/>
              </a:rPr>
              <a:t>				0</a:t>
            </a:r>
            <a:endParaRPr lang="en-US" b="1" dirty="0">
              <a:solidFill>
                <a:schemeClr val="tx1"/>
              </a:solidFill>
              <a:cs typeface="Courier New" panose="02070309020205020404" pitchFamily="49" charset="0"/>
            </a:endParaRPr>
          </a:p>
          <a:p>
            <a:pPr marL="228600" lvl="1" indent="0">
              <a:spcBef>
                <a:spcPts val="0"/>
              </a:spcBef>
              <a:buNone/>
            </a:pPr>
            <a:r>
              <a:rPr lang="en-US" b="1" dirty="0" smtClean="0">
                <a:solidFill>
                  <a:schemeClr val="tx1"/>
                </a:solidFill>
                <a:cs typeface="Courier New" panose="02070309020205020404" pitchFamily="49" charset="0"/>
              </a:rPr>
              <a:t>			4</a:t>
            </a:r>
            <a:endParaRPr lang="en-US" b="1" dirty="0">
              <a:solidFill>
                <a:schemeClr val="tx1"/>
              </a:solidFill>
              <a:cs typeface="Courier New" panose="02070309020205020404" pitchFamily="49" charset="0"/>
            </a:endParaRPr>
          </a:p>
          <a:p>
            <a:pPr marL="228600" lvl="1" indent="0">
              <a:spcBef>
                <a:spcPts val="0"/>
              </a:spcBef>
              <a:buNone/>
            </a:pPr>
            <a:r>
              <a:rPr lang="en-US" b="1" dirty="0" smtClean="0">
                <a:solidFill>
                  <a:schemeClr val="tx1"/>
                </a:solidFill>
                <a:cs typeface="Courier New" panose="02070309020205020404" pitchFamily="49" charset="0"/>
              </a:rPr>
              <a:t>		7</a:t>
            </a:r>
            <a:endParaRPr lang="en-US" b="1" dirty="0">
              <a:solidFill>
                <a:schemeClr val="tx1"/>
              </a:solidFill>
              <a:cs typeface="Courier New" panose="02070309020205020404" pitchFamily="49" charset="0"/>
            </a:endParaRPr>
          </a:p>
          <a:p>
            <a:pPr marL="228600" lvl="1" indent="0">
              <a:spcBef>
                <a:spcPts val="0"/>
              </a:spcBef>
              <a:buNone/>
            </a:pPr>
            <a:r>
              <a:rPr lang="en-US" b="1" dirty="0" smtClean="0">
                <a:solidFill>
                  <a:schemeClr val="tx1"/>
                </a:solidFill>
                <a:cs typeface="Courier New" panose="02070309020205020404" pitchFamily="49" charset="0"/>
              </a:rPr>
              <a:t>	9</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10</a:t>
            </a:r>
          </a:p>
          <a:p>
            <a:pPr marL="228600" lvl="1" indent="0">
              <a:spcBef>
                <a:spcPts val="0"/>
              </a:spcBef>
              <a:buNone/>
            </a:pPr>
            <a:r>
              <a:rPr lang="en-US" b="1" dirty="0">
                <a:solidFill>
                  <a:schemeClr val="tx1"/>
                </a:solidFill>
                <a:cs typeface="Courier New" panose="02070309020205020404" pitchFamily="49" charset="0"/>
              </a:rPr>
              <a:t>10</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05310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Recursive Definitions to Construct Recursive Functions</a:t>
            </a:r>
          </a:p>
        </p:txBody>
      </p:sp>
      <p:sp>
        <p:nvSpPr>
          <p:cNvPr id="3" name="Content Placeholder 2"/>
          <p:cNvSpPr>
            <a:spLocks noGrp="1"/>
          </p:cNvSpPr>
          <p:nvPr>
            <p:ph idx="1"/>
          </p:nvPr>
        </p:nvSpPr>
        <p:spPr>
          <a:xfrm>
            <a:off x="365125" y="1538818"/>
            <a:ext cx="8415338" cy="1188018"/>
          </a:xfrm>
        </p:spPr>
        <p:txBody>
          <a:bodyPr/>
          <a:lstStyle/>
          <a:p>
            <a:pPr>
              <a:buClr>
                <a:srgbClr val="007FA9"/>
              </a:buClr>
            </a:pPr>
            <a:r>
              <a:rPr lang="en-US" dirty="0">
                <a:solidFill>
                  <a:schemeClr val="tx1"/>
                </a:solidFill>
              </a:rPr>
              <a:t>Recursive functions are frequently used to design algorithms that have a </a:t>
            </a:r>
            <a:r>
              <a:rPr lang="en-US" b="1" dirty="0">
                <a:solidFill>
                  <a:schemeClr val="tx1"/>
                </a:solidFill>
              </a:rPr>
              <a:t>recursive definition</a:t>
            </a:r>
          </a:p>
          <a:p>
            <a:pPr lvl="1">
              <a:buClr>
                <a:srgbClr val="007FA9"/>
              </a:buClr>
            </a:pPr>
            <a:r>
              <a:rPr lang="en-US" dirty="0">
                <a:solidFill>
                  <a:schemeClr val="tx1"/>
                </a:solidFill>
              </a:rPr>
              <a:t>A recursive definition consists of equations that state what a value is for one or more base cases and one or more recursive </a:t>
            </a:r>
            <a:r>
              <a:rPr lang="en-US" dirty="0" smtClean="0">
                <a:solidFill>
                  <a:schemeClr val="tx1"/>
                </a:solidFill>
              </a:rPr>
              <a:t>cases</a:t>
            </a:r>
            <a:endParaRPr lang="en-US" dirty="0">
              <a:solidFill>
                <a:schemeClr val="tx1"/>
              </a:solidFill>
            </a:endParaRPr>
          </a:p>
        </p:txBody>
      </p:sp>
      <p:sp>
        <p:nvSpPr>
          <p:cNvPr id="7" name="Content Placeholder 6"/>
          <p:cNvSpPr>
            <a:spLocks noGrp="1"/>
          </p:cNvSpPr>
          <p:nvPr>
            <p:ph idx="12"/>
          </p:nvPr>
        </p:nvSpPr>
        <p:spPr>
          <a:xfrm>
            <a:off x="363908" y="2789796"/>
            <a:ext cx="8415338" cy="292388"/>
          </a:xfrm>
        </p:spPr>
        <p:txBody>
          <a:bodyPr/>
          <a:lstStyle/>
          <a:p>
            <a:pPr>
              <a:buClr>
                <a:srgbClr val="007FA9"/>
              </a:buClr>
            </a:pPr>
            <a:r>
              <a:rPr lang="en-US" dirty="0">
                <a:solidFill>
                  <a:schemeClr val="tx1"/>
                </a:solidFill>
              </a:rPr>
              <a:t>Example: Fibonacci </a:t>
            </a:r>
            <a:r>
              <a:rPr lang="en-US" dirty="0" smtClean="0">
                <a:solidFill>
                  <a:schemeClr val="tx1"/>
                </a:solidFill>
              </a:rPr>
              <a:t>sequence</a:t>
            </a:r>
            <a:endParaRPr lang="en-US" dirty="0">
              <a:solidFill>
                <a:schemeClr val="tx1"/>
              </a:solidFill>
            </a:endParaRPr>
          </a:p>
        </p:txBody>
      </p:sp>
      <p:sp>
        <p:nvSpPr>
          <p:cNvPr id="6" name="Content Placeholder 5"/>
          <p:cNvSpPr>
            <a:spLocks noGrp="1"/>
          </p:cNvSpPr>
          <p:nvPr>
            <p:ph idx="11"/>
          </p:nvPr>
        </p:nvSpPr>
        <p:spPr>
          <a:xfrm>
            <a:off x="397934" y="3276600"/>
            <a:ext cx="8415338" cy="2555951"/>
          </a:xfrm>
        </p:spPr>
        <p:txBody>
          <a:bodyPr/>
          <a:lstStyle/>
          <a:p>
            <a:pPr lvl="1">
              <a:lnSpc>
                <a:spcPct val="60000"/>
              </a:lnSpc>
              <a:buFontTx/>
              <a:buNone/>
            </a:pPr>
            <a:r>
              <a:rPr lang="en-US" b="1" dirty="0">
                <a:solidFill>
                  <a:schemeClr val="tx1"/>
                </a:solidFill>
              </a:rPr>
              <a:t>1 1 2 3 5 8 13 . . .</a:t>
            </a:r>
          </a:p>
          <a:p>
            <a:pPr lvl="1">
              <a:lnSpc>
                <a:spcPct val="60000"/>
              </a:lnSpc>
              <a:spcBef>
                <a:spcPts val="1200"/>
              </a:spcBef>
              <a:buFontTx/>
              <a:buNone/>
            </a:pPr>
            <a:r>
              <a:rPr lang="pt-BR" b="1" dirty="0">
                <a:solidFill>
                  <a:schemeClr val="tx1"/>
                </a:solidFill>
                <a:cs typeface="Courier New" panose="02070309020205020404" pitchFamily="49" charset="0"/>
              </a:rPr>
              <a:t>Fib(n) = 1, when n = 1 or n = 2</a:t>
            </a:r>
          </a:p>
          <a:p>
            <a:pPr lvl="1">
              <a:lnSpc>
                <a:spcPct val="60000"/>
              </a:lnSpc>
              <a:buFontTx/>
              <a:buNone/>
            </a:pPr>
            <a:r>
              <a:rPr lang="pt-BR" b="1" dirty="0">
                <a:solidFill>
                  <a:schemeClr val="tx1"/>
                </a:solidFill>
                <a:cs typeface="Courier New" panose="02070309020205020404" pitchFamily="49" charset="0"/>
              </a:rPr>
              <a:t>Fib(n) = Fib(n −</a:t>
            </a:r>
            <a:r>
              <a:rPr lang="pt-BR" b="1" dirty="0" smtClean="0">
                <a:solidFill>
                  <a:schemeClr val="tx1"/>
                </a:solidFill>
                <a:cs typeface="Courier New" panose="02070309020205020404" pitchFamily="49" charset="0"/>
              </a:rPr>
              <a:t> </a:t>
            </a:r>
            <a:r>
              <a:rPr lang="pt-BR" b="1" dirty="0">
                <a:solidFill>
                  <a:schemeClr val="tx1"/>
                </a:solidFill>
                <a:cs typeface="Courier New" panose="02070309020205020404" pitchFamily="49" charset="0"/>
              </a:rPr>
              <a:t>1) + Fib(n </a:t>
            </a:r>
            <a:r>
              <a:rPr lang="pt-BR" b="1" dirty="0" smtClean="0">
                <a:solidFill>
                  <a:schemeClr val="tx1"/>
                </a:solidFill>
                <a:cs typeface="Courier New" panose="02070309020205020404" pitchFamily="49" charset="0"/>
              </a:rPr>
              <a:t>− </a:t>
            </a:r>
            <a:r>
              <a:rPr lang="pt-BR" b="1" dirty="0">
                <a:solidFill>
                  <a:schemeClr val="tx1"/>
                </a:solidFill>
                <a:cs typeface="Courier New" panose="02070309020205020404" pitchFamily="49" charset="0"/>
              </a:rPr>
              <a:t>2), for all n &gt; 2</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def fib(n):</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“““Returns </a:t>
            </a:r>
            <a:r>
              <a:rPr lang="en-US" b="1" dirty="0">
                <a:solidFill>
                  <a:schemeClr val="tx1"/>
                </a:solidFill>
                <a:cs typeface="Courier New" panose="02070309020205020404" pitchFamily="49" charset="0"/>
              </a:rPr>
              <a:t>the nth Fibonacci number</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if n &lt; 3:</a:t>
            </a:r>
          </a:p>
          <a:p>
            <a:pPr marL="228600" lvl="1" indent="0">
              <a:spcBef>
                <a:spcPts val="0"/>
              </a:spcBef>
              <a:buNone/>
            </a:pPr>
            <a:r>
              <a:rPr lang="en-US" b="1" dirty="0">
                <a:solidFill>
                  <a:schemeClr val="tx1"/>
                </a:solidFill>
                <a:cs typeface="Courier New" panose="02070309020205020404" pitchFamily="49" charset="0"/>
              </a:rPr>
              <a:t>	   return 1</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pt-BR" b="1" dirty="0">
                <a:solidFill>
                  <a:schemeClr val="tx1"/>
                </a:solidFill>
                <a:cs typeface="Courier New" panose="02070309020205020404" pitchFamily="49" charset="0"/>
              </a:rPr>
              <a:t>	   return fib(n </a:t>
            </a:r>
            <a:r>
              <a:rPr lang="pt-BR" b="1" dirty="0" smtClean="0">
                <a:solidFill>
                  <a:schemeClr val="tx1"/>
                </a:solidFill>
                <a:cs typeface="Courier New" panose="02070309020205020404" pitchFamily="49" charset="0"/>
              </a:rPr>
              <a:t>− </a:t>
            </a:r>
            <a:r>
              <a:rPr lang="pt-BR" b="1" dirty="0">
                <a:solidFill>
                  <a:schemeClr val="tx1"/>
                </a:solidFill>
                <a:cs typeface="Courier New" panose="02070309020205020404" pitchFamily="49" charset="0"/>
              </a:rPr>
              <a:t>1) + </a:t>
            </a:r>
            <a:r>
              <a:rPr lang="pt-BR" b="1" dirty="0" smtClean="0">
                <a:solidFill>
                  <a:schemeClr val="tx1"/>
                </a:solidFill>
                <a:cs typeface="Courier New" panose="02070309020205020404" pitchFamily="49" charset="0"/>
              </a:rPr>
              <a:t>fib(n </a:t>
            </a:r>
            <a:r>
              <a:rPr lang="pt-BR" b="1" dirty="0">
                <a:solidFill>
                  <a:schemeClr val="tx1"/>
                </a:solidFill>
                <a:cs typeface="Courier New" panose="02070309020205020404" pitchFamily="49" charset="0"/>
              </a:rPr>
              <a:t>−</a:t>
            </a:r>
            <a:r>
              <a:rPr lang="pt-BR" b="1" dirty="0" smtClean="0">
                <a:solidFill>
                  <a:schemeClr val="tx1"/>
                </a:solidFill>
                <a:cs typeface="Courier New" panose="02070309020205020404" pitchFamily="49" charset="0"/>
              </a:rPr>
              <a:t> </a:t>
            </a:r>
            <a:r>
              <a:rPr lang="pt-BR" b="1" dirty="0">
                <a:solidFill>
                  <a:schemeClr val="tx1"/>
                </a:solidFill>
                <a:cs typeface="Courier New" panose="02070309020205020404" pitchFamily="49" charset="0"/>
              </a:rPr>
              <a:t>2</a:t>
            </a:r>
            <a:r>
              <a:rPr lang="pt-BR"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47988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Recursion in Sentence Structure</a:t>
            </a:r>
          </a:p>
        </p:txBody>
      </p:sp>
      <p:sp>
        <p:nvSpPr>
          <p:cNvPr id="3" name="Content Placeholder 2"/>
          <p:cNvSpPr>
            <a:spLocks noGrp="1"/>
          </p:cNvSpPr>
          <p:nvPr>
            <p:ph idx="1"/>
          </p:nvPr>
        </p:nvSpPr>
        <p:spPr>
          <a:xfrm>
            <a:off x="365125" y="1538819"/>
            <a:ext cx="8415338" cy="1341906"/>
          </a:xfrm>
        </p:spPr>
        <p:txBody>
          <a:bodyPr/>
          <a:lstStyle/>
          <a:p>
            <a:pPr>
              <a:buClr>
                <a:srgbClr val="007FA9"/>
              </a:buClr>
            </a:pPr>
            <a:r>
              <a:rPr lang="en-US" dirty="0">
                <a:solidFill>
                  <a:schemeClr val="tx1"/>
                </a:solidFill>
              </a:rPr>
              <a:t>Recursive solutions can often flow from the structure of a problem</a:t>
            </a:r>
          </a:p>
          <a:p>
            <a:pPr>
              <a:buClr>
                <a:srgbClr val="007FA9"/>
              </a:buClr>
            </a:pPr>
            <a:r>
              <a:rPr lang="en-US" dirty="0">
                <a:solidFill>
                  <a:schemeClr val="tx1"/>
                </a:solidFill>
              </a:rPr>
              <a:t>Example: Structure of sentences in a language</a:t>
            </a:r>
          </a:p>
          <a:p>
            <a:pPr lvl="1">
              <a:buClr>
                <a:srgbClr val="007FA9"/>
              </a:buClr>
            </a:pPr>
            <a:r>
              <a:rPr lang="en-US" dirty="0">
                <a:solidFill>
                  <a:schemeClr val="tx1"/>
                </a:solidFill>
              </a:rPr>
              <a:t>A noun phrase can be modified by a prepositional phrase, which also contains another noun </a:t>
            </a:r>
            <a:r>
              <a:rPr lang="en-US" dirty="0" smtClean="0">
                <a:solidFill>
                  <a:schemeClr val="tx1"/>
                </a:solidFill>
              </a:rPr>
              <a:t>phrase</a:t>
            </a:r>
            <a:endParaRPr lang="en-US" dirty="0">
              <a:solidFill>
                <a:schemeClr val="tx1"/>
              </a:solidFill>
            </a:endParaRPr>
          </a:p>
        </p:txBody>
      </p:sp>
      <p:sp>
        <p:nvSpPr>
          <p:cNvPr id="6" name="Content Placeholder 5"/>
          <p:cNvSpPr>
            <a:spLocks noGrp="1"/>
          </p:cNvSpPr>
          <p:nvPr>
            <p:ph idx="11"/>
          </p:nvPr>
        </p:nvSpPr>
        <p:spPr>
          <a:xfrm>
            <a:off x="643070" y="3027081"/>
            <a:ext cx="4859866" cy="266611"/>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Nounphrase = Article Noun [Prepositionalphrase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63908" y="3429000"/>
            <a:ext cx="8415338" cy="296235"/>
          </a:xfrm>
        </p:spPr>
        <p:txBody>
          <a:bodyPr/>
          <a:lstStyle/>
          <a:p>
            <a:pPr>
              <a:buClr>
                <a:srgbClr val="007FA9"/>
              </a:buClr>
            </a:pPr>
            <a:r>
              <a:rPr lang="en-US" dirty="0">
                <a:solidFill>
                  <a:schemeClr val="tx1"/>
                </a:solidFill>
                <a:cs typeface="Courier New" panose="02070309020205020404" pitchFamily="49" charset="0"/>
              </a:rPr>
              <a:t>Code for a revised </a:t>
            </a:r>
            <a:r>
              <a:rPr lang="en-US" b="1" dirty="0">
                <a:solidFill>
                  <a:schemeClr val="tx1"/>
                </a:solidFill>
                <a:cs typeface="Courier New" panose="02070309020205020404" pitchFamily="49" charset="0"/>
              </a:rPr>
              <a:t>nounPhrase</a:t>
            </a:r>
            <a:r>
              <a:rPr lang="en-US" dirty="0">
                <a:solidFill>
                  <a:schemeClr val="tx1"/>
                </a:solidFill>
                <a:cs typeface="Courier New" panose="02070309020205020404" pitchFamily="49" charset="0"/>
              </a:rPr>
              <a:t> function</a:t>
            </a:r>
            <a:r>
              <a:rPr lang="en-US" dirty="0" smtClean="0">
                <a:solidFill>
                  <a:schemeClr val="tx1"/>
                </a:solidFill>
                <a:cs typeface="Courier New" panose="02070309020205020404" pitchFamily="49" charset="0"/>
              </a:rPr>
              <a:t>:</a:t>
            </a:r>
            <a:endParaRPr lang="en-US" dirty="0">
              <a:solidFill>
                <a:schemeClr val="tx1"/>
              </a:solidFill>
              <a:cs typeface="Courier New" panose="02070309020205020404" pitchFamily="49" charset="0"/>
            </a:endParaRPr>
          </a:p>
        </p:txBody>
      </p:sp>
      <p:sp>
        <p:nvSpPr>
          <p:cNvPr id="8" name="Content Placeholder 7"/>
          <p:cNvSpPr>
            <a:spLocks noGrp="1"/>
          </p:cNvSpPr>
          <p:nvPr>
            <p:ph idx="13"/>
          </p:nvPr>
        </p:nvSpPr>
        <p:spPr>
          <a:xfrm>
            <a:off x="381000" y="3818546"/>
            <a:ext cx="8415338" cy="2368341"/>
          </a:xfrm>
        </p:spPr>
        <p:txBody>
          <a:bodyPr/>
          <a:lstStyle/>
          <a:p>
            <a:pPr marL="228600" lvl="1" indent="0">
              <a:buNone/>
            </a:pPr>
            <a:r>
              <a:rPr lang="en-US" b="1" dirty="0">
                <a:solidFill>
                  <a:schemeClr val="tx1"/>
                </a:solidFill>
                <a:cs typeface="Courier New" panose="02070309020205020404" pitchFamily="49" charset="0"/>
              </a:rPr>
              <a:t>def nounPhrase():</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“““Returns </a:t>
            </a:r>
            <a:r>
              <a:rPr lang="en-US" b="1" dirty="0">
                <a:solidFill>
                  <a:schemeClr val="tx1"/>
                </a:solidFill>
                <a:cs typeface="Courier New" panose="02070309020205020404" pitchFamily="49" charset="0"/>
              </a:rPr>
              <a:t>a noun phrase, which is an article followed</a:t>
            </a:r>
          </a:p>
          <a:p>
            <a:pPr marL="228600" lvl="1" indent="0">
              <a:spcBef>
                <a:spcPts val="0"/>
              </a:spcBef>
              <a:buNone/>
            </a:pPr>
            <a:r>
              <a:rPr lang="en-US" b="1" dirty="0">
                <a:solidFill>
                  <a:schemeClr val="tx1"/>
                </a:solidFill>
                <a:cs typeface="Courier New" panose="02070309020205020404" pitchFamily="49" charset="0"/>
              </a:rPr>
              <a:t>	by a noun, and an optional prepositional phrase</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phrase = random.choice(articles) + </a:t>
            </a: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random.choice(nouns</a:t>
            </a: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	prob = random.randint(1, 4)</a:t>
            </a:r>
          </a:p>
          <a:p>
            <a:pPr marL="228600" lvl="1" indent="0">
              <a:spcBef>
                <a:spcPts val="0"/>
              </a:spcBef>
              <a:buNone/>
            </a:pPr>
            <a:r>
              <a:rPr lang="en-US" b="1" dirty="0">
                <a:solidFill>
                  <a:schemeClr val="tx1"/>
                </a:solidFill>
                <a:cs typeface="Courier New" panose="02070309020205020404" pitchFamily="49" charset="0"/>
              </a:rPr>
              <a:t>	if prob == 1:</a:t>
            </a:r>
          </a:p>
          <a:p>
            <a:pPr marL="228600" lvl="1" indent="0">
              <a:spcBef>
                <a:spcPts val="0"/>
              </a:spcBef>
              <a:buNone/>
            </a:pPr>
            <a:r>
              <a:rPr lang="en-US" b="1" dirty="0">
                <a:solidFill>
                  <a:schemeClr val="tx1"/>
                </a:solidFill>
                <a:cs typeface="Courier New" panose="02070309020205020404" pitchFamily="49" charset="0"/>
              </a:rPr>
              <a:t>	   return phrase + </a:t>
            </a: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 prepositionalPhrase()</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return </a:t>
            </a:r>
            <a:r>
              <a:rPr lang="en-US" b="1" dirty="0" smtClean="0">
                <a:solidFill>
                  <a:schemeClr val="tx1"/>
                </a:solidFill>
                <a:cs typeface="Courier New" panose="02070309020205020404" pitchFamily="49" charset="0"/>
              </a:rPr>
              <a:t>phrase</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539477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Infinite Recursion</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b="1" dirty="0">
                <a:solidFill>
                  <a:schemeClr val="tx1"/>
                </a:solidFill>
              </a:rPr>
              <a:t>Infinite recursion </a:t>
            </a:r>
            <a:r>
              <a:rPr lang="en-US" dirty="0">
                <a:solidFill>
                  <a:schemeClr val="tx1"/>
                </a:solidFill>
              </a:rPr>
              <a:t>arises when programmer fails to specify base case or to reduce size of problem in a way that terminates the recursive </a:t>
            </a:r>
            <a:r>
              <a:rPr lang="en-US" dirty="0" smtClean="0">
                <a:solidFill>
                  <a:schemeClr val="tx1"/>
                </a:solidFill>
              </a:rPr>
              <a:t>process</a:t>
            </a:r>
            <a:endParaRPr lang="en-US" dirty="0">
              <a:solidFill>
                <a:schemeClr val="tx1"/>
              </a:solidFill>
            </a:endParaRPr>
          </a:p>
        </p:txBody>
      </p:sp>
      <p:sp>
        <p:nvSpPr>
          <p:cNvPr id="6" name="Content Placeholder 5"/>
          <p:cNvSpPr>
            <a:spLocks noGrp="1"/>
          </p:cNvSpPr>
          <p:nvPr>
            <p:ph idx="11"/>
          </p:nvPr>
        </p:nvSpPr>
        <p:spPr>
          <a:xfrm>
            <a:off x="262070" y="2167784"/>
            <a:ext cx="8415338" cy="3947234"/>
          </a:xfrm>
        </p:spPr>
        <p:txBody>
          <a:bodyPr/>
          <a:lstStyle/>
          <a:p>
            <a:pPr marL="457200" lvl="2" indent="0">
              <a:spcBef>
                <a:spcPts val="0"/>
              </a:spcBef>
              <a:buNone/>
            </a:pPr>
            <a:r>
              <a:rPr lang="en-US" sz="1800" b="1" dirty="0">
                <a:solidFill>
                  <a:schemeClr val="tx1"/>
                </a:solidFill>
              </a:rPr>
              <a:t>&gt;&gt;&gt; def runForever(n):</a:t>
            </a:r>
          </a:p>
          <a:p>
            <a:pPr marL="457200" lvl="2" indent="0">
              <a:spcBef>
                <a:spcPts val="0"/>
              </a:spcBef>
              <a:buNone/>
            </a:pPr>
            <a:r>
              <a:rPr lang="en-US" sz="1800" b="1" dirty="0">
                <a:solidFill>
                  <a:schemeClr val="tx1"/>
                </a:solidFill>
              </a:rPr>
              <a:t>	if n &gt; 0:</a:t>
            </a:r>
          </a:p>
          <a:p>
            <a:pPr marL="457200" lvl="2" indent="0">
              <a:spcBef>
                <a:spcPts val="0"/>
              </a:spcBef>
              <a:buNone/>
            </a:pPr>
            <a:r>
              <a:rPr lang="en-US" sz="1800" b="1" dirty="0">
                <a:solidFill>
                  <a:schemeClr val="tx1"/>
                </a:solidFill>
              </a:rPr>
              <a:t>	   runForever(n)</a:t>
            </a:r>
          </a:p>
          <a:p>
            <a:pPr marL="457200" lvl="2" indent="0">
              <a:spcBef>
                <a:spcPts val="0"/>
              </a:spcBef>
              <a:buNone/>
            </a:pPr>
            <a:r>
              <a:rPr lang="en-US" sz="1800" b="1" dirty="0">
                <a:solidFill>
                  <a:schemeClr val="tx1"/>
                </a:solidFill>
              </a:rPr>
              <a:t>	else:</a:t>
            </a:r>
          </a:p>
          <a:p>
            <a:pPr marL="457200" lvl="2" indent="0">
              <a:spcBef>
                <a:spcPts val="0"/>
              </a:spcBef>
              <a:buNone/>
            </a:pPr>
            <a:r>
              <a:rPr lang="en-US" sz="1800" b="1" dirty="0">
                <a:solidFill>
                  <a:schemeClr val="tx1"/>
                </a:solidFill>
              </a:rPr>
              <a:t>	   runForever(n </a:t>
            </a:r>
            <a:r>
              <a:rPr lang="en-US" sz="1800" b="1" dirty="0" smtClean="0">
                <a:solidFill>
                  <a:schemeClr val="tx1"/>
                </a:solidFill>
              </a:rPr>
              <a:t>− </a:t>
            </a:r>
            <a:r>
              <a:rPr lang="en-US" sz="1800" b="1" dirty="0">
                <a:solidFill>
                  <a:schemeClr val="tx1"/>
                </a:solidFill>
              </a:rPr>
              <a:t>1)</a:t>
            </a:r>
          </a:p>
          <a:p>
            <a:pPr marL="457200" lvl="2" indent="0">
              <a:spcBef>
                <a:spcPts val="0"/>
              </a:spcBef>
              <a:buNone/>
            </a:pPr>
            <a:r>
              <a:rPr lang="en-US" sz="1800" b="1" dirty="0">
                <a:solidFill>
                  <a:schemeClr val="tx1"/>
                </a:solidFill>
              </a:rPr>
              <a:t>&gt;&gt;&gt; runForever(1)</a:t>
            </a:r>
          </a:p>
          <a:p>
            <a:pPr marL="457200" lvl="2" indent="0">
              <a:spcBef>
                <a:spcPts val="0"/>
              </a:spcBef>
              <a:buNone/>
            </a:pPr>
            <a:r>
              <a:rPr lang="en-US" sz="1800" b="1" dirty="0">
                <a:solidFill>
                  <a:schemeClr val="tx1"/>
                </a:solidFill>
              </a:rPr>
              <a:t>Traceback (most recent call last):</a:t>
            </a:r>
          </a:p>
          <a:p>
            <a:pPr marL="457200" lvl="2" indent="0">
              <a:spcBef>
                <a:spcPts val="0"/>
              </a:spcBef>
              <a:buNone/>
            </a:pPr>
            <a:r>
              <a:rPr lang="en-US" sz="1800" b="1" dirty="0">
                <a:solidFill>
                  <a:schemeClr val="tx1"/>
                </a:solidFill>
              </a:rPr>
              <a:t>   File “</a:t>
            </a:r>
            <a:r>
              <a:rPr lang="en-US" sz="1800" b="1" dirty="0" smtClean="0">
                <a:solidFill>
                  <a:schemeClr val="tx1"/>
                </a:solidFill>
              </a:rPr>
              <a:t>&lt;py</a:t>
            </a:r>
            <a:r>
              <a:rPr lang="en-US" sz="100" b="1" dirty="0" smtClean="0">
                <a:solidFill>
                  <a:schemeClr val="tx1"/>
                </a:solidFill>
              </a:rPr>
              <a:t> </a:t>
            </a:r>
            <a:r>
              <a:rPr lang="en-US" sz="1800" b="1" dirty="0" smtClean="0">
                <a:solidFill>
                  <a:schemeClr val="tx1"/>
                </a:solidFill>
              </a:rPr>
              <a:t>shell#6&gt;”, </a:t>
            </a:r>
            <a:r>
              <a:rPr lang="en-US" sz="1800" b="1" dirty="0">
                <a:solidFill>
                  <a:schemeClr val="tx1"/>
                </a:solidFill>
              </a:rPr>
              <a:t>line 1, in &lt;module&gt;</a:t>
            </a:r>
          </a:p>
          <a:p>
            <a:pPr marL="457200" lvl="2" indent="0">
              <a:spcBef>
                <a:spcPts val="0"/>
              </a:spcBef>
              <a:buNone/>
            </a:pPr>
            <a:r>
              <a:rPr lang="en-US" sz="1800" b="1" dirty="0">
                <a:solidFill>
                  <a:schemeClr val="tx1"/>
                </a:solidFill>
              </a:rPr>
              <a:t>	runForever(1)</a:t>
            </a:r>
          </a:p>
          <a:p>
            <a:pPr marL="457200" lvl="2" indent="0">
              <a:spcBef>
                <a:spcPts val="0"/>
              </a:spcBef>
              <a:buNone/>
            </a:pPr>
            <a:r>
              <a:rPr lang="en-US" sz="1800" b="1" dirty="0">
                <a:solidFill>
                  <a:schemeClr val="tx1"/>
                </a:solidFill>
              </a:rPr>
              <a:t>   File </a:t>
            </a:r>
            <a:r>
              <a:rPr lang="en-US" sz="1800" b="1" dirty="0" smtClean="0">
                <a:solidFill>
                  <a:schemeClr val="tx1"/>
                </a:solidFill>
              </a:rPr>
              <a:t>“&lt;py</a:t>
            </a:r>
            <a:r>
              <a:rPr lang="en-US" sz="100" b="1" dirty="0" smtClean="0">
                <a:solidFill>
                  <a:schemeClr val="tx1"/>
                </a:solidFill>
              </a:rPr>
              <a:t> </a:t>
            </a:r>
            <a:r>
              <a:rPr lang="en-US" sz="1800" b="1" dirty="0" smtClean="0">
                <a:solidFill>
                  <a:schemeClr val="tx1"/>
                </a:solidFill>
              </a:rPr>
              <a:t>shell#5&gt;</a:t>
            </a:r>
            <a:r>
              <a:rPr lang="en-US" sz="1800" b="1" dirty="0">
                <a:solidFill>
                  <a:schemeClr val="tx1"/>
                </a:solidFill>
              </a:rPr>
              <a:t>”</a:t>
            </a:r>
            <a:r>
              <a:rPr lang="en-US" sz="1800" b="1" dirty="0" smtClean="0">
                <a:solidFill>
                  <a:schemeClr val="tx1"/>
                </a:solidFill>
              </a:rPr>
              <a:t>, </a:t>
            </a:r>
            <a:r>
              <a:rPr lang="en-US" sz="1800" b="1" dirty="0">
                <a:solidFill>
                  <a:schemeClr val="tx1"/>
                </a:solidFill>
              </a:rPr>
              <a:t>line 3, in runForever</a:t>
            </a:r>
          </a:p>
          <a:p>
            <a:pPr marL="457200" lvl="2" indent="0">
              <a:spcBef>
                <a:spcPts val="0"/>
              </a:spcBef>
              <a:buNone/>
            </a:pPr>
            <a:r>
              <a:rPr lang="en-US" sz="1800" b="1" dirty="0">
                <a:solidFill>
                  <a:schemeClr val="tx1"/>
                </a:solidFill>
              </a:rPr>
              <a:t>	runForever(n)</a:t>
            </a:r>
          </a:p>
          <a:p>
            <a:pPr marL="457200" lvl="2" indent="0">
              <a:spcBef>
                <a:spcPts val="0"/>
              </a:spcBef>
              <a:buNone/>
            </a:pPr>
            <a:r>
              <a:rPr lang="en-US" sz="1800" b="1" dirty="0">
                <a:solidFill>
                  <a:schemeClr val="tx1"/>
                </a:solidFill>
              </a:rPr>
              <a:t>   [Previous line repeated 991 more times]</a:t>
            </a:r>
          </a:p>
          <a:p>
            <a:pPr marL="457200" lvl="2" indent="0">
              <a:spcBef>
                <a:spcPts val="0"/>
              </a:spcBef>
              <a:buNone/>
            </a:pPr>
            <a:r>
              <a:rPr lang="en-US" sz="1800" b="1" dirty="0">
                <a:solidFill>
                  <a:schemeClr val="tx1"/>
                </a:solidFill>
              </a:rPr>
              <a:t>   File “</a:t>
            </a:r>
            <a:r>
              <a:rPr lang="en-US" sz="1800" b="1" dirty="0" smtClean="0">
                <a:solidFill>
                  <a:schemeClr val="tx1"/>
                </a:solidFill>
              </a:rPr>
              <a:t>&lt;py</a:t>
            </a:r>
            <a:r>
              <a:rPr lang="en-US" sz="100" b="1" dirty="0" smtClean="0">
                <a:solidFill>
                  <a:schemeClr val="tx1"/>
                </a:solidFill>
              </a:rPr>
              <a:t> </a:t>
            </a:r>
            <a:r>
              <a:rPr lang="en-US" sz="1800" b="1" dirty="0" smtClean="0">
                <a:solidFill>
                  <a:schemeClr val="tx1"/>
                </a:solidFill>
              </a:rPr>
              <a:t>shell#5&gt;”, </a:t>
            </a:r>
            <a:r>
              <a:rPr lang="en-US" sz="1800" b="1" dirty="0">
                <a:solidFill>
                  <a:schemeClr val="tx1"/>
                </a:solidFill>
              </a:rPr>
              <a:t>line 2, in runForever</a:t>
            </a:r>
          </a:p>
          <a:p>
            <a:pPr marL="457200" lvl="2" indent="0">
              <a:spcBef>
                <a:spcPts val="0"/>
              </a:spcBef>
              <a:buNone/>
            </a:pPr>
            <a:r>
              <a:rPr lang="en-US" sz="1800" b="1" dirty="0">
                <a:solidFill>
                  <a:schemeClr val="tx1"/>
                </a:solidFill>
              </a:rPr>
              <a:t>	if n &gt; 0:</a:t>
            </a:r>
          </a:p>
          <a:p>
            <a:pPr marL="457200" lvl="2" indent="0">
              <a:spcBef>
                <a:spcPts val="0"/>
              </a:spcBef>
              <a:buNone/>
            </a:pPr>
            <a:r>
              <a:rPr lang="en-US" sz="1800" b="1" dirty="0">
                <a:solidFill>
                  <a:schemeClr val="tx1"/>
                </a:solidFill>
              </a:rPr>
              <a:t>RecursionError: maximum recursion depth exceeded in </a:t>
            </a:r>
            <a:r>
              <a:rPr lang="en-US" sz="1800" b="1" dirty="0" smtClean="0">
                <a:solidFill>
                  <a:schemeClr val="tx1"/>
                </a:solidFill>
              </a:rPr>
              <a:t>comparison</a:t>
            </a:r>
            <a:endParaRPr lang="en-US" sz="1800" b="1"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44960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Costs and Benefits of Recursion (1 of 2)</a:t>
            </a:r>
          </a:p>
        </p:txBody>
      </p:sp>
      <p:sp>
        <p:nvSpPr>
          <p:cNvPr id="3" name="Content Placeholder 2"/>
          <p:cNvSpPr>
            <a:spLocks noGrp="1"/>
          </p:cNvSpPr>
          <p:nvPr>
            <p:ph idx="4294967295"/>
          </p:nvPr>
        </p:nvSpPr>
        <p:spPr>
          <a:xfrm>
            <a:off x="365125" y="1538818"/>
            <a:ext cx="8415338" cy="3528658"/>
          </a:xfrm>
        </p:spPr>
        <p:txBody>
          <a:bodyPr/>
          <a:lstStyle/>
          <a:p>
            <a:pPr>
              <a:buClr>
                <a:srgbClr val="007FA9"/>
              </a:buClr>
            </a:pPr>
            <a:r>
              <a:rPr lang="en-US" dirty="0">
                <a:solidFill>
                  <a:schemeClr val="tx1"/>
                </a:solidFill>
              </a:rPr>
              <a:t>PVM reserves an area of memory for the </a:t>
            </a:r>
            <a:r>
              <a:rPr lang="en-US" b="1" dirty="0">
                <a:solidFill>
                  <a:schemeClr val="tx1"/>
                </a:solidFill>
              </a:rPr>
              <a:t>call stack</a:t>
            </a:r>
          </a:p>
          <a:p>
            <a:pPr>
              <a:buClr>
                <a:srgbClr val="007FA9"/>
              </a:buClr>
            </a:pPr>
            <a:r>
              <a:rPr lang="en-US" dirty="0">
                <a:solidFill>
                  <a:schemeClr val="tx1"/>
                </a:solidFill>
              </a:rPr>
              <a:t>For each call of a function, the </a:t>
            </a:r>
            <a:r>
              <a:rPr lang="en-US" dirty="0" smtClean="0">
                <a:solidFill>
                  <a:schemeClr val="tx1"/>
                </a:solidFill>
              </a:rPr>
              <a:t>P</a:t>
            </a:r>
            <a:r>
              <a:rPr lang="en-US" sz="100" dirty="0" smtClean="0">
                <a:solidFill>
                  <a:schemeClr val="tx1"/>
                </a:solidFill>
              </a:rPr>
              <a:t> </a:t>
            </a:r>
            <a:r>
              <a:rPr lang="en-US" dirty="0" smtClean="0">
                <a:solidFill>
                  <a:schemeClr val="tx1"/>
                </a:solidFill>
              </a:rPr>
              <a:t>V</a:t>
            </a:r>
            <a:r>
              <a:rPr lang="en-US" sz="100" dirty="0" smtClean="0">
                <a:solidFill>
                  <a:schemeClr val="tx1"/>
                </a:solidFill>
              </a:rPr>
              <a:t> </a:t>
            </a:r>
            <a:r>
              <a:rPr lang="en-US" dirty="0" smtClean="0">
                <a:solidFill>
                  <a:schemeClr val="tx1"/>
                </a:solidFill>
              </a:rPr>
              <a:t>M </a:t>
            </a:r>
            <a:r>
              <a:rPr lang="en-US" dirty="0">
                <a:solidFill>
                  <a:schemeClr val="tx1"/>
                </a:solidFill>
              </a:rPr>
              <a:t>must allocate on the call stack a </a:t>
            </a:r>
            <a:r>
              <a:rPr lang="en-US" b="1" dirty="0">
                <a:solidFill>
                  <a:schemeClr val="tx1"/>
                </a:solidFill>
              </a:rPr>
              <a:t>stack frame</a:t>
            </a:r>
            <a:r>
              <a:rPr lang="en-US" dirty="0">
                <a:solidFill>
                  <a:schemeClr val="tx1"/>
                </a:solidFill>
              </a:rPr>
              <a:t>, which contains:</a:t>
            </a:r>
          </a:p>
          <a:p>
            <a:pPr lvl="1">
              <a:buClr>
                <a:srgbClr val="007FA9"/>
              </a:buClr>
            </a:pPr>
            <a:r>
              <a:rPr lang="en-US" dirty="0">
                <a:solidFill>
                  <a:schemeClr val="tx1"/>
                </a:solidFill>
              </a:rPr>
              <a:t>Values of the arguments</a:t>
            </a:r>
          </a:p>
          <a:p>
            <a:pPr lvl="1">
              <a:buClr>
                <a:srgbClr val="007FA9"/>
              </a:buClr>
            </a:pPr>
            <a:r>
              <a:rPr lang="en-US" dirty="0">
                <a:solidFill>
                  <a:schemeClr val="tx1"/>
                </a:solidFill>
              </a:rPr>
              <a:t>Return address for the particular function call</a:t>
            </a:r>
          </a:p>
          <a:p>
            <a:pPr lvl="1">
              <a:buClr>
                <a:srgbClr val="007FA9"/>
              </a:buClr>
            </a:pPr>
            <a:r>
              <a:rPr lang="en-US" dirty="0">
                <a:solidFill>
                  <a:schemeClr val="tx1"/>
                </a:solidFill>
              </a:rPr>
              <a:t>Space for the function call’s return value</a:t>
            </a:r>
          </a:p>
          <a:p>
            <a:pPr>
              <a:buClr>
                <a:srgbClr val="007FA9"/>
              </a:buClr>
            </a:pPr>
            <a:r>
              <a:rPr lang="en-US" dirty="0">
                <a:solidFill>
                  <a:schemeClr val="tx1"/>
                </a:solidFill>
              </a:rPr>
              <a:t>When a call returns, return address is used to locate the next instruction, and stack frame is deallocated</a:t>
            </a:r>
          </a:p>
          <a:p>
            <a:pPr>
              <a:buClr>
                <a:srgbClr val="007FA9"/>
              </a:buClr>
            </a:pPr>
            <a:r>
              <a:rPr lang="en-US" dirty="0">
                <a:solidFill>
                  <a:schemeClr val="tx1"/>
                </a:solidFill>
              </a:rPr>
              <a:t>Amount of memory needed for a loop does not grow with the size of the problem’s data </a:t>
            </a:r>
            <a:r>
              <a:rPr lang="en-US" dirty="0" smtClean="0">
                <a:solidFill>
                  <a:schemeClr val="tx1"/>
                </a:solidFill>
              </a:rPr>
              <a:t>set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862449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The Costs and Benefits of Recursion (2 of 2)</a:t>
            </a:r>
          </a:p>
        </p:txBody>
      </p:sp>
      <p:pic>
        <p:nvPicPr>
          <p:cNvPr id="6" name="Picture 5" descr="Figure 6-4 The stack frames for displayrange( 1, 3 ).The stack frames are labeled call 4, call 3, call 2, and call 1, and they are vertically aligned. Each stack frame has an upper and lower storage, which are as follows. Call 4: lower, 4; upper, 3. Call 3: lower, 3; upper, 3. Call 2: lower, 2; upper, 3. Call 1: lower, 1; upper, 3. an arrow representing the top of the stack points to the lower storage of call 4.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524000"/>
            <a:ext cx="4245864" cy="4512845"/>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095712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Managing a Program’s Namespace</a:t>
            </a:r>
          </a:p>
        </p:txBody>
      </p:sp>
      <p:sp>
        <p:nvSpPr>
          <p:cNvPr id="3" name="Content Placeholder 2"/>
          <p:cNvSpPr>
            <a:spLocks noGrp="1"/>
          </p:cNvSpPr>
          <p:nvPr>
            <p:ph idx="4294967295"/>
          </p:nvPr>
        </p:nvSpPr>
        <p:spPr>
          <a:xfrm>
            <a:off x="365125" y="1538818"/>
            <a:ext cx="8415338" cy="632481"/>
          </a:xfrm>
        </p:spPr>
        <p:txBody>
          <a:bodyPr/>
          <a:lstStyle/>
          <a:p>
            <a:pPr>
              <a:buClr>
                <a:srgbClr val="007FA9"/>
              </a:buClr>
            </a:pPr>
            <a:r>
              <a:rPr lang="en-US" dirty="0">
                <a:solidFill>
                  <a:schemeClr val="tx1"/>
                </a:solidFill>
              </a:rPr>
              <a:t>A program’s </a:t>
            </a:r>
            <a:r>
              <a:rPr lang="en-US" b="1" dirty="0">
                <a:solidFill>
                  <a:schemeClr val="tx1"/>
                </a:solidFill>
              </a:rPr>
              <a:t>namespace</a:t>
            </a:r>
            <a:r>
              <a:rPr lang="en-US" dirty="0">
                <a:solidFill>
                  <a:schemeClr val="tx1"/>
                </a:solidFill>
              </a:rPr>
              <a:t> is the set of its variables and their values</a:t>
            </a:r>
          </a:p>
          <a:p>
            <a:pPr lvl="1">
              <a:buClr>
                <a:srgbClr val="007FA9"/>
              </a:buClr>
            </a:pPr>
            <a:r>
              <a:rPr lang="en-US" dirty="0">
                <a:solidFill>
                  <a:schemeClr val="tx1"/>
                </a:solidFill>
              </a:rPr>
              <a:t>You can control it with good design principles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79925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Module Variables, Parameters, and Temporary Variables (1 of 2)</a:t>
            </a:r>
          </a:p>
        </p:txBody>
      </p:sp>
      <p:sp>
        <p:nvSpPr>
          <p:cNvPr id="3" name="Content Placeholder 2"/>
          <p:cNvSpPr>
            <a:spLocks noGrp="1"/>
          </p:cNvSpPr>
          <p:nvPr>
            <p:ph idx="1"/>
          </p:nvPr>
        </p:nvSpPr>
        <p:spPr>
          <a:xfrm>
            <a:off x="365125" y="1538818"/>
            <a:ext cx="8415338" cy="632481"/>
          </a:xfrm>
        </p:spPr>
        <p:txBody>
          <a:bodyPr/>
          <a:lstStyle/>
          <a:p>
            <a:pPr>
              <a:buClr>
                <a:srgbClr val="007FA9"/>
              </a:buClr>
            </a:pPr>
            <a:r>
              <a:rPr lang="en-US" dirty="0" smtClean="0">
                <a:solidFill>
                  <a:schemeClr val="tx1"/>
                </a:solidFill>
              </a:rPr>
              <a:t>Analyze the namespace of the doctor program of Case Study 5.5</a:t>
            </a:r>
          </a:p>
          <a:p>
            <a:pPr lvl="1">
              <a:buClr>
                <a:srgbClr val="007FA9"/>
              </a:buClr>
            </a:pPr>
            <a:r>
              <a:rPr lang="en-US" dirty="0" smtClean="0">
                <a:solidFill>
                  <a:schemeClr val="tx1"/>
                </a:solidFill>
              </a:rPr>
              <a:t>Focus on the code for the variable </a:t>
            </a:r>
            <a:r>
              <a:rPr lang="en-US" b="1" dirty="0" smtClean="0">
                <a:solidFill>
                  <a:schemeClr val="tx1"/>
                </a:solidFill>
                <a:cs typeface="Courier New" panose="02070309020205020404" pitchFamily="49" charset="0"/>
              </a:rPr>
              <a:t>replacements</a:t>
            </a:r>
            <a:r>
              <a:rPr lang="en-US" dirty="0" smtClean="0">
                <a:solidFill>
                  <a:schemeClr val="tx1"/>
                </a:solidFill>
              </a:rPr>
              <a:t> and the function</a:t>
            </a:r>
            <a:endParaRPr lang="en-US" dirty="0">
              <a:solidFill>
                <a:schemeClr val="tx1"/>
              </a:solidFill>
              <a:cs typeface="Courier New" panose="02070309020205020404" pitchFamily="49" charset="0"/>
            </a:endParaRPr>
          </a:p>
        </p:txBody>
      </p:sp>
      <p:sp>
        <p:nvSpPr>
          <p:cNvPr id="6" name="Content Placeholder 5"/>
          <p:cNvSpPr>
            <a:spLocks noGrp="1"/>
          </p:cNvSpPr>
          <p:nvPr>
            <p:ph idx="11"/>
          </p:nvPr>
        </p:nvSpPr>
        <p:spPr>
          <a:xfrm>
            <a:off x="397934" y="2286000"/>
            <a:ext cx="8415338" cy="3238194"/>
          </a:xfrm>
        </p:spPr>
        <p:txBody>
          <a:bodyPr/>
          <a:lstStyle/>
          <a:p>
            <a:pPr marL="228600" lvl="1" indent="0">
              <a:buNone/>
            </a:pPr>
            <a:r>
              <a:rPr lang="en-US" b="1" dirty="0">
                <a:solidFill>
                  <a:schemeClr val="tx1"/>
                </a:solidFill>
                <a:cs typeface="Courier New" panose="02070309020205020404" pitchFamily="49" charset="0"/>
              </a:rPr>
              <a:t>changePerson</a:t>
            </a:r>
          </a:p>
          <a:p>
            <a:pPr marL="228600" lvl="1" indent="0">
              <a:buNone/>
            </a:pPr>
            <a:r>
              <a:rPr lang="en-US" b="1" dirty="0">
                <a:solidFill>
                  <a:schemeClr val="tx1"/>
                </a:solidFill>
                <a:cs typeface="Courier New" panose="02070309020205020404" pitchFamily="49" charset="0"/>
              </a:rPr>
              <a:t>replacements = </a:t>
            </a:r>
            <a:r>
              <a:rPr lang="en-US" b="1" dirty="0" smtClean="0">
                <a:solidFill>
                  <a:schemeClr val="tx1"/>
                </a:solidFill>
                <a:cs typeface="Courier New" panose="02070309020205020404" pitchFamily="49" charset="0"/>
              </a:rPr>
              <a:t>{“I”:</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“you</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“me”:</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“you</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“my”:</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“my”</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“your</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“we”:</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“you</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“us”:</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“you</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“mine”:“yours</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def changePerson(sentence):</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Replaces </a:t>
            </a:r>
            <a:r>
              <a:rPr lang="en-US" b="1" dirty="0">
                <a:solidFill>
                  <a:schemeClr val="tx1"/>
                </a:solidFill>
                <a:cs typeface="Courier New" panose="02070309020205020404" pitchFamily="49" charset="0"/>
              </a:rPr>
              <a:t>first person pronouns with second person</a:t>
            </a:r>
          </a:p>
          <a:p>
            <a:pPr marL="228600" lvl="1" indent="0">
              <a:spcBef>
                <a:spcPts val="0"/>
              </a:spcBef>
              <a:buNone/>
            </a:pPr>
            <a:r>
              <a:rPr lang="en-US" b="1" dirty="0">
                <a:solidFill>
                  <a:schemeClr val="tx1"/>
                </a:solidFill>
                <a:cs typeface="Courier New" panose="02070309020205020404" pitchFamily="49" charset="0"/>
              </a:rPr>
              <a:t>	pronouns</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words = sentence.split( )</a:t>
            </a:r>
          </a:p>
          <a:p>
            <a:pPr marL="228600" lvl="1" indent="0">
              <a:spcBef>
                <a:spcPts val="0"/>
              </a:spcBef>
              <a:buNone/>
            </a:pPr>
            <a:r>
              <a:rPr lang="en-US" b="1" dirty="0">
                <a:solidFill>
                  <a:schemeClr val="tx1"/>
                </a:solidFill>
                <a:cs typeface="Courier New" panose="02070309020205020404" pitchFamily="49" charset="0"/>
              </a:rPr>
              <a:t>	replyWords = []</a:t>
            </a:r>
          </a:p>
          <a:p>
            <a:pPr marL="228600" lvl="1" indent="0">
              <a:spcBef>
                <a:spcPts val="0"/>
              </a:spcBef>
              <a:buNone/>
            </a:pPr>
            <a:r>
              <a:rPr lang="en-US" b="1" dirty="0">
                <a:solidFill>
                  <a:schemeClr val="tx1"/>
                </a:solidFill>
                <a:cs typeface="Courier New" panose="02070309020205020404" pitchFamily="49" charset="0"/>
              </a:rPr>
              <a:t>	for word in words:</a:t>
            </a:r>
          </a:p>
          <a:p>
            <a:pPr marL="228600" lvl="1" indent="0">
              <a:spcBef>
                <a:spcPts val="0"/>
              </a:spcBef>
              <a:buNone/>
            </a:pPr>
            <a:r>
              <a:rPr lang="en-US" b="1" dirty="0">
                <a:solidFill>
                  <a:schemeClr val="tx1"/>
                </a:solidFill>
                <a:cs typeface="Courier New" panose="02070309020205020404" pitchFamily="49" charset="0"/>
              </a:rPr>
              <a:t>	   replyWords.append(replacements.get(word, word))</a:t>
            </a:r>
          </a:p>
          <a:p>
            <a:pPr marL="228600" lvl="1" indent="0">
              <a:spcBef>
                <a:spcPts val="0"/>
              </a:spcBef>
              <a:buNone/>
            </a:pPr>
            <a:r>
              <a:rPr lang="en-US" b="1" dirty="0">
                <a:solidFill>
                  <a:schemeClr val="tx1"/>
                </a:solidFill>
                <a:cs typeface="Courier New" panose="02070309020205020404" pitchFamily="49" charset="0"/>
              </a:rPr>
              <a:t>	return </a:t>
            </a:r>
            <a:r>
              <a:rPr lang="en-US" b="1" dirty="0" smtClean="0">
                <a:solidFill>
                  <a:schemeClr val="tx1"/>
                </a:solidFill>
                <a:cs typeface="Courier New" panose="02070309020205020404" pitchFamily="49" charset="0"/>
              </a:rPr>
              <a:t>“ ”.join(replyWords)</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024207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Module Variables, Parameters, and Temporary Variables (2 of 2)</a:t>
            </a:r>
          </a:p>
        </p:txBody>
      </p:sp>
      <p:sp>
        <p:nvSpPr>
          <p:cNvPr id="3" name="Content Placeholder 2"/>
          <p:cNvSpPr>
            <a:spLocks noGrp="1"/>
          </p:cNvSpPr>
          <p:nvPr>
            <p:ph idx="4294967295"/>
          </p:nvPr>
        </p:nvSpPr>
        <p:spPr>
          <a:xfrm>
            <a:off x="365125" y="1538818"/>
            <a:ext cx="8415338" cy="2345257"/>
          </a:xfrm>
        </p:spPr>
        <p:txBody>
          <a:bodyPr/>
          <a:lstStyle/>
          <a:p>
            <a:pPr>
              <a:lnSpc>
                <a:spcPct val="90000"/>
              </a:lnSpc>
              <a:buClr>
                <a:srgbClr val="007FA9"/>
              </a:buClr>
            </a:pPr>
            <a:r>
              <a:rPr lang="en-US" b="1" dirty="0">
                <a:solidFill>
                  <a:schemeClr val="tx1"/>
                </a:solidFill>
              </a:rPr>
              <a:t>Module variables </a:t>
            </a:r>
            <a:r>
              <a:rPr lang="en-US" dirty="0">
                <a:solidFill>
                  <a:schemeClr val="tx1"/>
                </a:solidFill>
              </a:rPr>
              <a:t>and </a:t>
            </a:r>
            <a:r>
              <a:rPr lang="en-US" b="1" dirty="0">
                <a:solidFill>
                  <a:schemeClr val="tx1"/>
                </a:solidFill>
              </a:rPr>
              <a:t>temporary variables </a:t>
            </a:r>
            <a:r>
              <a:rPr lang="en-US" dirty="0">
                <a:solidFill>
                  <a:schemeClr val="tx1"/>
                </a:solidFill>
              </a:rPr>
              <a:t>receive their values as soon as they are introduced</a:t>
            </a:r>
          </a:p>
          <a:p>
            <a:pPr>
              <a:lnSpc>
                <a:spcPct val="90000"/>
              </a:lnSpc>
              <a:buClr>
                <a:srgbClr val="007FA9"/>
              </a:buClr>
            </a:pPr>
            <a:r>
              <a:rPr lang="en-US" b="1" dirty="0">
                <a:solidFill>
                  <a:schemeClr val="tx1"/>
                </a:solidFill>
              </a:rPr>
              <a:t>Parameters </a:t>
            </a:r>
            <a:r>
              <a:rPr lang="en-US" dirty="0">
                <a:solidFill>
                  <a:schemeClr val="tx1"/>
                </a:solidFill>
              </a:rPr>
              <a:t>behave like a variable and are introduced in a function or method header</a:t>
            </a:r>
          </a:p>
          <a:p>
            <a:pPr lvl="1">
              <a:lnSpc>
                <a:spcPct val="90000"/>
              </a:lnSpc>
              <a:buClr>
                <a:srgbClr val="007FA9"/>
              </a:buClr>
            </a:pPr>
            <a:r>
              <a:rPr lang="en-US" dirty="0">
                <a:solidFill>
                  <a:schemeClr val="tx1"/>
                </a:solidFill>
              </a:rPr>
              <a:t>Do not receive a value until the function is </a:t>
            </a:r>
            <a:r>
              <a:rPr lang="en-US" dirty="0" smtClean="0">
                <a:solidFill>
                  <a:schemeClr val="tx1"/>
                </a:solidFill>
              </a:rPr>
              <a:t>called</a:t>
            </a:r>
          </a:p>
          <a:p>
            <a:pPr>
              <a:lnSpc>
                <a:spcPct val="90000"/>
              </a:lnSpc>
              <a:buClr>
                <a:srgbClr val="007FA9"/>
              </a:buClr>
            </a:pPr>
            <a:r>
              <a:rPr lang="en-US" b="1" dirty="0" smtClean="0">
                <a:solidFill>
                  <a:schemeClr val="tx1"/>
                </a:solidFill>
              </a:rPr>
              <a:t>Method names </a:t>
            </a:r>
          </a:p>
          <a:p>
            <a:pPr lvl="1">
              <a:lnSpc>
                <a:spcPct val="90000"/>
              </a:lnSpc>
              <a:buClr>
                <a:srgbClr val="007FA9"/>
              </a:buClr>
            </a:pPr>
            <a:r>
              <a:rPr lang="en-US" dirty="0" smtClean="0">
                <a:solidFill>
                  <a:schemeClr val="tx1"/>
                </a:solidFill>
              </a:rPr>
              <a:t>A method reference always uses an object followed by a dot and the method name</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9460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p>
            <a:r>
              <a:rPr lang="en-US" b="1" dirty="0" smtClean="0">
                <a:solidFill>
                  <a:srgbClr val="0080A9"/>
                </a:solidFill>
                <a:latin typeface="Arial" panose="020B0604020202020204" pitchFamily="34" charset="0"/>
                <a:cs typeface="Arial" panose="020B0604020202020204" pitchFamily="34" charset="0"/>
              </a:rPr>
              <a:t>Objectives </a:t>
            </a:r>
            <a:r>
              <a:rPr lang="en-US" b="1" dirty="0" smtClean="0">
                <a:solidFill>
                  <a:srgbClr val="007FA3"/>
                </a:solidFill>
                <a:latin typeface="Arial" panose="020B0604020202020204" pitchFamily="34" charset="0"/>
                <a:cs typeface="Arial" panose="020B0604020202020204" pitchFamily="34" charset="0"/>
              </a:rPr>
              <a:t>(2 </a:t>
            </a:r>
            <a:r>
              <a:rPr lang="en-US" b="1" dirty="0">
                <a:solidFill>
                  <a:srgbClr val="007FA3"/>
                </a:solidFill>
                <a:latin typeface="Arial" panose="020B0604020202020204" pitchFamily="34" charset="0"/>
                <a:cs typeface="Arial" panose="020B0604020202020204" pitchFamily="34" charset="0"/>
              </a:rPr>
              <a:t>of 2)</a:t>
            </a:r>
            <a:endParaRPr lang="en-US" b="1" dirty="0">
              <a:solidFill>
                <a:srgbClr val="0080A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4294967295"/>
          </p:nvPr>
        </p:nvSpPr>
        <p:spPr>
          <a:xfrm>
            <a:off x="2641600" y="2942670"/>
            <a:ext cx="6172200" cy="2062103"/>
          </a:xfrm>
        </p:spPr>
        <p:txBody>
          <a:bodyPr/>
          <a:lstStyle/>
          <a:p>
            <a:pPr marL="0" indent="0">
              <a:buNone/>
            </a:pPr>
            <a:r>
              <a:rPr lang="en-US" b="1" dirty="0">
                <a:solidFill>
                  <a:srgbClr val="007FA9"/>
                </a:solidFill>
              </a:rPr>
              <a:t>6.4</a:t>
            </a:r>
            <a:r>
              <a:rPr lang="en-US" dirty="0">
                <a:solidFill>
                  <a:schemeClr val="tx1"/>
                </a:solidFill>
              </a:rPr>
              <a:t> Explain the use of the namespace in a program and exploit it effectively</a:t>
            </a:r>
          </a:p>
          <a:p>
            <a:pPr marL="0" indent="0">
              <a:buNone/>
            </a:pPr>
            <a:r>
              <a:rPr lang="en-US" b="1" dirty="0">
                <a:solidFill>
                  <a:srgbClr val="007FA9"/>
                </a:solidFill>
              </a:rPr>
              <a:t>6.5</a:t>
            </a:r>
            <a:r>
              <a:rPr lang="en-US" dirty="0">
                <a:solidFill>
                  <a:schemeClr val="tx1"/>
                </a:solidFill>
              </a:rPr>
              <a:t> Define a function with required and optional parameters</a:t>
            </a:r>
          </a:p>
          <a:p>
            <a:pPr marL="0" indent="0">
              <a:buNone/>
            </a:pPr>
            <a:r>
              <a:rPr lang="en-US" b="1" dirty="0">
                <a:solidFill>
                  <a:srgbClr val="007FA9"/>
                </a:solidFill>
              </a:rPr>
              <a:t>6.6</a:t>
            </a:r>
            <a:r>
              <a:rPr lang="en-US" dirty="0">
                <a:solidFill>
                  <a:schemeClr val="tx1"/>
                </a:solidFill>
              </a:rPr>
              <a:t> Use higher-order functions for mapping, filtering, and reducing</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Scope (1 of 2)</a:t>
            </a:r>
          </a:p>
        </p:txBody>
      </p:sp>
      <p:sp>
        <p:nvSpPr>
          <p:cNvPr id="3" name="Content Placeholder 2"/>
          <p:cNvSpPr>
            <a:spLocks noGrp="1"/>
          </p:cNvSpPr>
          <p:nvPr>
            <p:ph idx="4294967295"/>
          </p:nvPr>
        </p:nvSpPr>
        <p:spPr>
          <a:xfrm>
            <a:off x="365125" y="1538818"/>
            <a:ext cx="8415338" cy="2356030"/>
          </a:xfrm>
        </p:spPr>
        <p:txBody>
          <a:bodyPr/>
          <a:lstStyle/>
          <a:p>
            <a:pPr>
              <a:buClr>
                <a:srgbClr val="007FA9"/>
              </a:buClr>
            </a:pPr>
            <a:r>
              <a:rPr lang="en-US" b="1" dirty="0">
                <a:solidFill>
                  <a:schemeClr val="tx1"/>
                </a:solidFill>
              </a:rPr>
              <a:t>Scope: </a:t>
            </a:r>
            <a:r>
              <a:rPr lang="en-US" dirty="0">
                <a:solidFill>
                  <a:schemeClr val="tx1"/>
                </a:solidFill>
              </a:rPr>
              <a:t>Area in which a name refers to a given value</a:t>
            </a:r>
          </a:p>
          <a:p>
            <a:pPr lvl="1">
              <a:buClr>
                <a:srgbClr val="007FA9"/>
              </a:buClr>
            </a:pPr>
            <a:r>
              <a:rPr lang="en-US" dirty="0">
                <a:solidFill>
                  <a:schemeClr val="tx1"/>
                </a:solidFill>
              </a:rPr>
              <a:t>Temporary variables are restricted to the body of the functions in which they are introduced</a:t>
            </a:r>
          </a:p>
          <a:p>
            <a:pPr lvl="1">
              <a:buClr>
                <a:srgbClr val="007FA9"/>
              </a:buClr>
            </a:pPr>
            <a:r>
              <a:rPr lang="en-US" dirty="0">
                <a:solidFill>
                  <a:schemeClr val="tx1"/>
                </a:solidFill>
              </a:rPr>
              <a:t>Parameters are invisible outside function definition</a:t>
            </a:r>
          </a:p>
          <a:p>
            <a:pPr lvl="1">
              <a:buClr>
                <a:srgbClr val="007FA9"/>
              </a:buClr>
            </a:pPr>
            <a:r>
              <a:rPr lang="en-US" dirty="0">
                <a:solidFill>
                  <a:schemeClr val="tx1"/>
                </a:solidFill>
              </a:rPr>
              <a:t>The scope of module variables includes entire module below point where they are introduced</a:t>
            </a:r>
          </a:p>
          <a:p>
            <a:pPr lvl="2">
              <a:buClr>
                <a:srgbClr val="007FA9"/>
              </a:buClr>
            </a:pPr>
            <a:r>
              <a:rPr lang="en-US" dirty="0">
                <a:solidFill>
                  <a:schemeClr val="tx1"/>
                </a:solidFill>
              </a:rPr>
              <a:t>A function can reference a module variable, but can’t under normal circumstances assign a new value to </a:t>
            </a:r>
            <a:r>
              <a:rPr lang="en-US" dirty="0" smtClean="0">
                <a:solidFill>
                  <a:schemeClr val="tx1"/>
                </a:solidFill>
              </a:rPr>
              <a:t>it</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901904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Scope (2 of 2)</a:t>
            </a:r>
          </a:p>
        </p:txBody>
      </p:sp>
      <p:sp>
        <p:nvSpPr>
          <p:cNvPr id="3" name="Content Placeholder 2"/>
          <p:cNvSpPr>
            <a:spLocks noGrp="1"/>
          </p:cNvSpPr>
          <p:nvPr>
            <p:ph idx="1"/>
          </p:nvPr>
        </p:nvSpPr>
        <p:spPr>
          <a:xfrm>
            <a:off x="365125" y="1538818"/>
            <a:ext cx="8415338" cy="1188018"/>
          </a:xfrm>
        </p:spPr>
        <p:txBody>
          <a:bodyPr/>
          <a:lstStyle/>
          <a:p>
            <a:pPr>
              <a:buClr>
                <a:srgbClr val="007FA9"/>
              </a:buClr>
            </a:pPr>
            <a:r>
              <a:rPr lang="en-US" dirty="0">
                <a:solidFill>
                  <a:schemeClr val="tx1"/>
                </a:solidFill>
              </a:rPr>
              <a:t>Although a Python function can reference a module variable for its value, it cannot </a:t>
            </a:r>
            <a:r>
              <a:rPr lang="en-US" dirty="0" smtClean="0">
                <a:solidFill>
                  <a:schemeClr val="tx1"/>
                </a:solidFill>
              </a:rPr>
              <a:t>under normal </a:t>
            </a:r>
            <a:r>
              <a:rPr lang="en-US" dirty="0">
                <a:solidFill>
                  <a:schemeClr val="tx1"/>
                </a:solidFill>
              </a:rPr>
              <a:t>circumstances assign a new value to a module </a:t>
            </a:r>
            <a:r>
              <a:rPr lang="en-US" dirty="0" smtClean="0">
                <a:solidFill>
                  <a:schemeClr val="tx1"/>
                </a:solidFill>
              </a:rPr>
              <a:t>variable</a:t>
            </a:r>
          </a:p>
          <a:p>
            <a:pPr lvl="1">
              <a:buClr>
                <a:srgbClr val="007FA9"/>
              </a:buClr>
            </a:pPr>
            <a:r>
              <a:rPr lang="en-US" dirty="0" smtClean="0">
                <a:solidFill>
                  <a:schemeClr val="tx1"/>
                </a:solidFill>
              </a:rPr>
              <a:t>When </a:t>
            </a:r>
            <a:r>
              <a:rPr lang="en-US" dirty="0">
                <a:solidFill>
                  <a:schemeClr val="tx1"/>
                </a:solidFill>
              </a:rPr>
              <a:t>such an attempt </a:t>
            </a:r>
            <a:r>
              <a:rPr lang="en-US" dirty="0" smtClean="0">
                <a:solidFill>
                  <a:schemeClr val="tx1"/>
                </a:solidFill>
              </a:rPr>
              <a:t>is made</a:t>
            </a:r>
            <a:r>
              <a:rPr lang="en-US" dirty="0">
                <a:solidFill>
                  <a:schemeClr val="tx1"/>
                </a:solidFill>
              </a:rPr>
              <a:t>, the </a:t>
            </a:r>
            <a:r>
              <a:rPr lang="en-US" dirty="0" smtClean="0">
                <a:solidFill>
                  <a:schemeClr val="tx1"/>
                </a:solidFill>
              </a:rPr>
              <a:t>P</a:t>
            </a:r>
            <a:r>
              <a:rPr lang="en-US" sz="100" dirty="0" smtClean="0">
                <a:solidFill>
                  <a:schemeClr val="tx1"/>
                </a:solidFill>
              </a:rPr>
              <a:t> </a:t>
            </a:r>
            <a:r>
              <a:rPr lang="en-US" dirty="0" smtClean="0">
                <a:solidFill>
                  <a:schemeClr val="tx1"/>
                </a:solidFill>
              </a:rPr>
              <a:t>V</a:t>
            </a:r>
            <a:r>
              <a:rPr lang="en-US" sz="100" dirty="0" smtClean="0">
                <a:solidFill>
                  <a:schemeClr val="tx1"/>
                </a:solidFill>
              </a:rPr>
              <a:t> </a:t>
            </a:r>
            <a:r>
              <a:rPr lang="en-US" dirty="0" smtClean="0">
                <a:solidFill>
                  <a:schemeClr val="tx1"/>
                </a:solidFill>
              </a:rPr>
              <a:t>M </a:t>
            </a:r>
            <a:r>
              <a:rPr lang="en-US" dirty="0">
                <a:solidFill>
                  <a:schemeClr val="tx1"/>
                </a:solidFill>
              </a:rPr>
              <a:t>creates a new, temporary variable of the same name within the </a:t>
            </a:r>
            <a:r>
              <a:rPr lang="en-US" dirty="0" smtClean="0">
                <a:solidFill>
                  <a:schemeClr val="tx1"/>
                </a:solidFill>
              </a:rPr>
              <a:t>function</a:t>
            </a:r>
            <a:endParaRPr lang="en-US" dirty="0">
              <a:solidFill>
                <a:schemeClr val="tx1"/>
              </a:solidFill>
            </a:endParaRPr>
          </a:p>
        </p:txBody>
      </p:sp>
      <p:sp>
        <p:nvSpPr>
          <p:cNvPr id="6" name="Content Placeholder 5"/>
          <p:cNvSpPr>
            <a:spLocks noGrp="1"/>
          </p:cNvSpPr>
          <p:nvPr>
            <p:ph idx="11"/>
          </p:nvPr>
        </p:nvSpPr>
        <p:spPr>
          <a:xfrm>
            <a:off x="355362" y="2908012"/>
            <a:ext cx="8415338" cy="292388"/>
          </a:xfrm>
        </p:spPr>
        <p:txBody>
          <a:bodyPr/>
          <a:lstStyle/>
          <a:p>
            <a:pPr>
              <a:buClr>
                <a:srgbClr val="007FA9"/>
              </a:buClr>
            </a:pPr>
            <a:r>
              <a:rPr lang="en-US" dirty="0">
                <a:solidFill>
                  <a:schemeClr val="tx1"/>
                </a:solidFill>
              </a:rPr>
              <a:t>The following script shows how this works</a:t>
            </a:r>
            <a:r>
              <a:rPr lang="en-US" dirty="0" smtClean="0">
                <a:solidFill>
                  <a:schemeClr val="tx1"/>
                </a:solidFill>
              </a:rPr>
              <a:t>:</a:t>
            </a:r>
            <a:endParaRPr lang="en-IN" dirty="0">
              <a:solidFill>
                <a:schemeClr val="tx1"/>
              </a:solidFill>
            </a:endParaRPr>
          </a:p>
        </p:txBody>
      </p:sp>
      <p:sp>
        <p:nvSpPr>
          <p:cNvPr id="7" name="Content Placeholder 6"/>
          <p:cNvSpPr>
            <a:spLocks noGrp="1"/>
          </p:cNvSpPr>
          <p:nvPr>
            <p:ph idx="12"/>
          </p:nvPr>
        </p:nvSpPr>
        <p:spPr>
          <a:xfrm>
            <a:off x="363908" y="3276600"/>
            <a:ext cx="8415338" cy="1319207"/>
          </a:xfrm>
        </p:spPr>
        <p:txBody>
          <a:bodyPr/>
          <a:lstStyle/>
          <a:p>
            <a:pPr marL="228600" lvl="1" indent="0">
              <a:spcBef>
                <a:spcPts val="0"/>
              </a:spcBef>
              <a:buNone/>
            </a:pPr>
            <a:r>
              <a:rPr lang="en-US" b="1" dirty="0">
                <a:solidFill>
                  <a:schemeClr val="tx1"/>
                </a:solidFill>
                <a:cs typeface="Courier New" panose="02070309020205020404" pitchFamily="49" charset="0"/>
              </a:rPr>
              <a:t>x = 5</a:t>
            </a:r>
          </a:p>
          <a:p>
            <a:pPr marL="228600" lvl="1" indent="0">
              <a:spcBef>
                <a:spcPts val="0"/>
              </a:spcBef>
              <a:buNone/>
            </a:pPr>
            <a:r>
              <a:rPr lang="en-US" b="1" dirty="0">
                <a:solidFill>
                  <a:schemeClr val="tx1"/>
                </a:solidFill>
                <a:cs typeface="Courier New" panose="02070309020205020404" pitchFamily="49" charset="0"/>
              </a:rPr>
              <a:t>def f():</a:t>
            </a:r>
          </a:p>
          <a:p>
            <a:pPr marL="228600" lvl="1" indent="0">
              <a:spcBef>
                <a:spcPts val="0"/>
              </a:spcBef>
              <a:buNone/>
            </a:pPr>
            <a:r>
              <a:rPr lang="en-US" b="1" dirty="0">
                <a:solidFill>
                  <a:schemeClr val="tx1"/>
                </a:solidFill>
                <a:cs typeface="Courier New" panose="02070309020205020404" pitchFamily="49" charset="0"/>
              </a:rPr>
              <a:t>x = 10 # Attempt to reset x</a:t>
            </a:r>
          </a:p>
          <a:p>
            <a:pPr marL="228600" lvl="1" indent="0">
              <a:spcBef>
                <a:spcPts val="0"/>
              </a:spcBef>
              <a:buNone/>
            </a:pPr>
            <a:r>
              <a:rPr lang="en-US" b="1" dirty="0">
                <a:solidFill>
                  <a:schemeClr val="tx1"/>
                </a:solidFill>
                <a:cs typeface="Courier New" panose="02070309020205020404" pitchFamily="49" charset="0"/>
              </a:rPr>
              <a:t>f() # Does the top-level x change?</a:t>
            </a:r>
          </a:p>
          <a:p>
            <a:pPr marL="228600" lvl="1" indent="0">
              <a:spcBef>
                <a:spcPts val="0"/>
              </a:spcBef>
              <a:buNone/>
            </a:pPr>
            <a:r>
              <a:rPr lang="en-US" b="1" dirty="0">
                <a:solidFill>
                  <a:schemeClr val="tx1"/>
                </a:solidFill>
                <a:cs typeface="Courier New" panose="02070309020205020404" pitchFamily="49" charset="0"/>
              </a:rPr>
              <a:t>print(x) # No, this displays </a:t>
            </a:r>
            <a:r>
              <a:rPr lang="en-US" b="1" dirty="0" smtClean="0">
                <a:solidFill>
                  <a:schemeClr val="tx1"/>
                </a:solidFill>
                <a:cs typeface="Courier New" panose="02070309020205020404" pitchFamily="49" charset="0"/>
              </a:rPr>
              <a:t>5</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542849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Lifetime</a:t>
            </a:r>
          </a:p>
        </p:txBody>
      </p:sp>
      <p:sp>
        <p:nvSpPr>
          <p:cNvPr id="3" name="Content Placeholder 2"/>
          <p:cNvSpPr>
            <a:spLocks noGrp="1"/>
          </p:cNvSpPr>
          <p:nvPr>
            <p:ph idx="4294967295"/>
          </p:nvPr>
        </p:nvSpPr>
        <p:spPr>
          <a:xfrm>
            <a:off x="365125" y="1538818"/>
            <a:ext cx="8415338" cy="2665345"/>
          </a:xfrm>
        </p:spPr>
        <p:txBody>
          <a:bodyPr/>
          <a:lstStyle/>
          <a:p>
            <a:pPr>
              <a:buClr>
                <a:srgbClr val="007FA9"/>
              </a:buClr>
            </a:pPr>
            <a:r>
              <a:rPr lang="en-US" dirty="0">
                <a:solidFill>
                  <a:schemeClr val="tx1"/>
                </a:solidFill>
              </a:rPr>
              <a:t>Variable’s </a:t>
            </a:r>
            <a:r>
              <a:rPr lang="en-US" b="1" dirty="0">
                <a:solidFill>
                  <a:schemeClr val="tx1"/>
                </a:solidFill>
              </a:rPr>
              <a:t>lifetime:</a:t>
            </a:r>
            <a:r>
              <a:rPr lang="en-US" dirty="0">
                <a:solidFill>
                  <a:schemeClr val="tx1"/>
                </a:solidFill>
              </a:rPr>
              <a:t> Period of time when variable has memory storage associated with it</a:t>
            </a:r>
          </a:p>
          <a:p>
            <a:pPr lvl="1">
              <a:buClr>
                <a:srgbClr val="007FA9"/>
              </a:buClr>
            </a:pPr>
            <a:r>
              <a:rPr lang="en-US" dirty="0">
                <a:solidFill>
                  <a:schemeClr val="tx1"/>
                </a:solidFill>
              </a:rPr>
              <a:t>When a variable comes into existence, storage is allocated for it; when it goes out of existence, storage is reclaimed by the </a:t>
            </a:r>
            <a:r>
              <a:rPr lang="en-US" dirty="0" smtClean="0">
                <a:solidFill>
                  <a:schemeClr val="tx1"/>
                </a:solidFill>
              </a:rPr>
              <a:t>P</a:t>
            </a:r>
            <a:r>
              <a:rPr lang="en-US" sz="100" dirty="0" smtClean="0">
                <a:solidFill>
                  <a:schemeClr val="tx1"/>
                </a:solidFill>
              </a:rPr>
              <a:t> </a:t>
            </a:r>
            <a:r>
              <a:rPr lang="en-US" dirty="0" smtClean="0">
                <a:solidFill>
                  <a:schemeClr val="tx1"/>
                </a:solidFill>
              </a:rPr>
              <a:t>V</a:t>
            </a:r>
            <a:r>
              <a:rPr lang="en-US" sz="100" dirty="0" smtClean="0">
                <a:solidFill>
                  <a:schemeClr val="tx1"/>
                </a:solidFill>
              </a:rPr>
              <a:t> </a:t>
            </a:r>
            <a:r>
              <a:rPr lang="en-US" dirty="0" smtClean="0">
                <a:solidFill>
                  <a:schemeClr val="tx1"/>
                </a:solidFill>
              </a:rPr>
              <a:t>M</a:t>
            </a:r>
            <a:endParaRPr lang="en-US" dirty="0">
              <a:solidFill>
                <a:schemeClr val="tx1"/>
              </a:solidFill>
            </a:endParaRPr>
          </a:p>
          <a:p>
            <a:pPr>
              <a:buClr>
                <a:srgbClr val="007FA9"/>
              </a:buClr>
            </a:pPr>
            <a:r>
              <a:rPr lang="en-US" dirty="0">
                <a:solidFill>
                  <a:schemeClr val="tx1"/>
                </a:solidFill>
              </a:rPr>
              <a:t>Module variables come into existence when introduced and generally exist for lifetime of program that introduces or imports them</a:t>
            </a:r>
          </a:p>
          <a:p>
            <a:pPr>
              <a:buClr>
                <a:srgbClr val="007FA9"/>
              </a:buClr>
            </a:pPr>
            <a:r>
              <a:rPr lang="en-US" dirty="0">
                <a:solidFill>
                  <a:schemeClr val="tx1"/>
                </a:solidFill>
              </a:rPr>
              <a:t>Parameters and temporary variables come into existence when bound to values during call, but go out of existence when call </a:t>
            </a:r>
            <a:r>
              <a:rPr lang="en-US" dirty="0" smtClean="0">
                <a:solidFill>
                  <a:schemeClr val="tx1"/>
                </a:solidFill>
              </a:rPr>
              <a:t>terminates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590474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Keywords for Default and Optional Arguments (1 of 4)</a:t>
            </a:r>
          </a:p>
        </p:txBody>
      </p:sp>
      <p:sp>
        <p:nvSpPr>
          <p:cNvPr id="3" name="Content Placeholder 2"/>
          <p:cNvSpPr>
            <a:spLocks noGrp="1"/>
          </p:cNvSpPr>
          <p:nvPr>
            <p:ph idx="1"/>
          </p:nvPr>
        </p:nvSpPr>
        <p:spPr>
          <a:xfrm>
            <a:off x="365125" y="1538818"/>
            <a:ext cx="8415338" cy="1327286"/>
          </a:xfrm>
        </p:spPr>
        <p:txBody>
          <a:bodyPr/>
          <a:lstStyle/>
          <a:p>
            <a:pPr>
              <a:buClr>
                <a:srgbClr val="007FA9"/>
              </a:buClr>
            </a:pPr>
            <a:r>
              <a:rPr lang="en-US" dirty="0">
                <a:solidFill>
                  <a:schemeClr val="tx1"/>
                </a:solidFill>
              </a:rPr>
              <a:t>Arguments provide the function’s caller with the means of transmitting information to the function</a:t>
            </a:r>
          </a:p>
          <a:p>
            <a:pPr>
              <a:buClr>
                <a:srgbClr val="007FA9"/>
              </a:buClr>
            </a:pPr>
            <a:r>
              <a:rPr lang="en-US" dirty="0">
                <a:solidFill>
                  <a:schemeClr val="tx1"/>
                </a:solidFill>
              </a:rPr>
              <a:t>Programmer can specify optional arguments with default values in any function definition</a:t>
            </a:r>
            <a:r>
              <a:rPr lang="en-US" dirty="0" smtClean="0">
                <a:solidFill>
                  <a:schemeClr val="tx1"/>
                </a:solidFill>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idx="11"/>
          </p:nvPr>
        </p:nvSpPr>
        <p:spPr>
          <a:xfrm>
            <a:off x="397934" y="3050895"/>
            <a:ext cx="6917266" cy="606705"/>
          </a:xfrm>
        </p:spPr>
        <p:txBody>
          <a:bodyPr/>
          <a:lstStyle/>
          <a:p>
            <a:pPr marL="228600" lvl="1" indent="0">
              <a:buNone/>
            </a:pPr>
            <a:r>
              <a:rPr lang="en-US" b="1" dirty="0">
                <a:solidFill>
                  <a:schemeClr val="tx1"/>
                </a:solidFill>
                <a:cs typeface="Courier New" panose="02070309020205020404" pitchFamily="49" charset="0"/>
              </a:rPr>
              <a:t>def &lt;function name&gt;(&lt;required arguments&gt;,</a:t>
            </a:r>
          </a:p>
          <a:p>
            <a:pPr marL="228600" lvl="1" indent="0">
              <a:buNone/>
            </a:pPr>
            <a:r>
              <a:rPr lang="en-US" b="1" dirty="0">
                <a:solidFill>
                  <a:schemeClr val="tx1"/>
                </a:solidFill>
                <a:cs typeface="Courier New" panose="02070309020205020404" pitchFamily="49" charset="0"/>
              </a:rPr>
              <a:t>			&lt;key-1&gt; = &lt;</a:t>
            </a:r>
            <a:r>
              <a:rPr lang="en-US" b="1" dirty="0" smtClean="0">
                <a:solidFill>
                  <a:schemeClr val="tx1"/>
                </a:solidFill>
                <a:cs typeface="Courier New" panose="02070309020205020404" pitchFamily="49" charset="0"/>
              </a:rPr>
              <a:t>val−1</a:t>
            </a:r>
            <a:r>
              <a:rPr lang="en-US" b="1" dirty="0">
                <a:solidFill>
                  <a:schemeClr val="tx1"/>
                </a:solidFill>
                <a:cs typeface="Courier New" panose="02070309020205020404" pitchFamily="49" charset="0"/>
              </a:rPr>
              <a:t>&gt;, ... &lt;</a:t>
            </a:r>
            <a:r>
              <a:rPr lang="en-US" b="1" dirty="0" smtClean="0">
                <a:solidFill>
                  <a:schemeClr val="tx1"/>
                </a:solidFill>
                <a:cs typeface="Courier New" panose="02070309020205020404" pitchFamily="49" charset="0"/>
              </a:rPr>
              <a:t>key−n</a:t>
            </a:r>
            <a:r>
              <a:rPr lang="en-US" b="1" dirty="0">
                <a:solidFill>
                  <a:schemeClr val="tx1"/>
                </a:solidFill>
                <a:cs typeface="Courier New" panose="02070309020205020404" pitchFamily="49" charset="0"/>
              </a:rPr>
              <a:t>&gt; = &lt;</a:t>
            </a:r>
            <a:r>
              <a:rPr lang="en-US" b="1" dirty="0" smtClean="0">
                <a:solidFill>
                  <a:schemeClr val="tx1"/>
                </a:solidFill>
                <a:cs typeface="Courier New" panose="02070309020205020404" pitchFamily="49" charset="0"/>
              </a:rPr>
              <a:t>val−n&gt;)</a:t>
            </a:r>
            <a:endParaRPr lang="en-IN" b="1" dirty="0">
              <a:solidFill>
                <a:schemeClr val="tx1"/>
              </a:solidFill>
            </a:endParaRPr>
          </a:p>
        </p:txBody>
      </p:sp>
      <p:sp>
        <p:nvSpPr>
          <p:cNvPr id="7" name="Content Placeholder 6"/>
          <p:cNvSpPr>
            <a:spLocks noGrp="1"/>
          </p:cNvSpPr>
          <p:nvPr>
            <p:ph idx="12"/>
          </p:nvPr>
        </p:nvSpPr>
        <p:spPr>
          <a:xfrm>
            <a:off x="356076" y="3917269"/>
            <a:ext cx="8415338" cy="1323439"/>
          </a:xfrm>
        </p:spPr>
        <p:txBody>
          <a:bodyPr/>
          <a:lstStyle/>
          <a:p>
            <a:pPr>
              <a:buClr>
                <a:srgbClr val="007FA9"/>
              </a:buClr>
            </a:pPr>
            <a:r>
              <a:rPr lang="en-US" dirty="0">
                <a:solidFill>
                  <a:schemeClr val="tx1"/>
                </a:solidFill>
              </a:rPr>
              <a:t>Following the required arguments are one or more </a:t>
            </a:r>
            <a:r>
              <a:rPr lang="en-US" b="1" dirty="0">
                <a:solidFill>
                  <a:schemeClr val="tx1"/>
                </a:solidFill>
              </a:rPr>
              <a:t>default or keyword arguments</a:t>
            </a:r>
            <a:endParaRPr lang="en-US" dirty="0">
              <a:solidFill>
                <a:schemeClr val="tx1"/>
              </a:solidFill>
            </a:endParaRPr>
          </a:p>
          <a:p>
            <a:pPr>
              <a:buClr>
                <a:srgbClr val="007FA9"/>
              </a:buClr>
            </a:pPr>
            <a:r>
              <a:rPr lang="en-US" dirty="0">
                <a:solidFill>
                  <a:schemeClr val="tx1"/>
                </a:solidFill>
              </a:rPr>
              <a:t>When function is called with these arguments, default values are overridden by caller’s </a:t>
            </a:r>
            <a:r>
              <a:rPr lang="en-US" dirty="0" smtClean="0">
                <a:solidFill>
                  <a:schemeClr val="tx1"/>
                </a:solidFill>
              </a:rPr>
              <a:t>values</a:t>
            </a:r>
            <a:endParaRPr lang="en-US"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983708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Keywords for Default and Optional Arguments (2 of 4)</a:t>
            </a:r>
          </a:p>
        </p:txBody>
      </p:sp>
      <p:sp>
        <p:nvSpPr>
          <p:cNvPr id="3" name="Content Placeholder 2"/>
          <p:cNvSpPr>
            <a:spLocks noGrp="1"/>
          </p:cNvSpPr>
          <p:nvPr>
            <p:ph idx="1"/>
          </p:nvPr>
        </p:nvSpPr>
        <p:spPr>
          <a:xfrm>
            <a:off x="365125" y="1538818"/>
            <a:ext cx="8415338" cy="1188018"/>
          </a:xfrm>
        </p:spPr>
        <p:txBody>
          <a:bodyPr/>
          <a:lstStyle/>
          <a:p>
            <a:pPr>
              <a:buClr>
                <a:srgbClr val="007FA9"/>
              </a:buClr>
            </a:pPr>
            <a:r>
              <a:rPr lang="en-US" dirty="0">
                <a:solidFill>
                  <a:schemeClr val="tx1"/>
                </a:solidFill>
              </a:rPr>
              <a:t>S</a:t>
            </a:r>
            <a:r>
              <a:rPr lang="en-US" dirty="0" smtClean="0">
                <a:solidFill>
                  <a:schemeClr val="tx1"/>
                </a:solidFill>
              </a:rPr>
              <a:t>uppose </a:t>
            </a:r>
            <a:r>
              <a:rPr lang="en-US" dirty="0">
                <a:solidFill>
                  <a:schemeClr val="tx1"/>
                </a:solidFill>
              </a:rPr>
              <a:t>we define a function, repToInt, to convert string </a:t>
            </a:r>
            <a:r>
              <a:rPr lang="en-US" dirty="0" smtClean="0">
                <a:solidFill>
                  <a:schemeClr val="tx1"/>
                </a:solidFill>
              </a:rPr>
              <a:t>representations of </a:t>
            </a:r>
            <a:r>
              <a:rPr lang="en-US" dirty="0">
                <a:solidFill>
                  <a:schemeClr val="tx1"/>
                </a:solidFill>
              </a:rPr>
              <a:t>numbers in a given base to their integer values </a:t>
            </a:r>
            <a:endParaRPr lang="en-US" dirty="0" smtClean="0">
              <a:solidFill>
                <a:schemeClr val="tx1"/>
              </a:solidFill>
            </a:endParaRPr>
          </a:p>
          <a:p>
            <a:pPr lvl="1">
              <a:buClr>
                <a:srgbClr val="007FA9"/>
              </a:buClr>
            </a:pPr>
            <a:r>
              <a:rPr lang="en-US" dirty="0" smtClean="0">
                <a:solidFill>
                  <a:schemeClr val="tx1"/>
                </a:solidFill>
              </a:rPr>
              <a:t>The </a:t>
            </a:r>
            <a:r>
              <a:rPr lang="en-US" dirty="0">
                <a:solidFill>
                  <a:schemeClr val="tx1"/>
                </a:solidFill>
              </a:rPr>
              <a:t>function expects </a:t>
            </a:r>
            <a:r>
              <a:rPr lang="en-US" dirty="0" smtClean="0">
                <a:solidFill>
                  <a:schemeClr val="tx1"/>
                </a:solidFill>
              </a:rPr>
              <a:t>a string </a:t>
            </a:r>
            <a:r>
              <a:rPr lang="en-US" dirty="0">
                <a:solidFill>
                  <a:schemeClr val="tx1"/>
                </a:solidFill>
              </a:rPr>
              <a:t>representation of the number and an integer base as </a:t>
            </a:r>
            <a:r>
              <a:rPr lang="en-US" dirty="0" smtClean="0">
                <a:solidFill>
                  <a:schemeClr val="tx1"/>
                </a:solidFill>
              </a:rPr>
              <a:t>arguments</a:t>
            </a:r>
          </a:p>
        </p:txBody>
      </p:sp>
      <p:sp>
        <p:nvSpPr>
          <p:cNvPr id="7" name="Content Placeholder 6"/>
          <p:cNvSpPr>
            <a:spLocks noGrp="1"/>
          </p:cNvSpPr>
          <p:nvPr>
            <p:ph idx="11"/>
          </p:nvPr>
        </p:nvSpPr>
        <p:spPr>
          <a:xfrm>
            <a:off x="355204" y="2899466"/>
            <a:ext cx="8415338" cy="292388"/>
          </a:xfrm>
        </p:spPr>
        <p:txBody>
          <a:bodyPr/>
          <a:lstStyle/>
          <a:p>
            <a:pPr>
              <a:buClr>
                <a:srgbClr val="007FA9"/>
              </a:buClr>
            </a:pPr>
            <a:r>
              <a:rPr lang="en-US" dirty="0">
                <a:solidFill>
                  <a:schemeClr val="tx1"/>
                </a:solidFill>
              </a:rPr>
              <a:t>Here is the code</a:t>
            </a:r>
            <a:r>
              <a:rPr lang="en-US" dirty="0" smtClean="0">
                <a:solidFill>
                  <a:schemeClr val="tx1"/>
                </a:solidFill>
              </a:rPr>
              <a:t>:</a:t>
            </a:r>
            <a:endParaRPr lang="en-US" dirty="0">
              <a:solidFill>
                <a:schemeClr val="tx1"/>
              </a:solidFill>
            </a:endParaRPr>
          </a:p>
        </p:txBody>
      </p:sp>
      <p:sp>
        <p:nvSpPr>
          <p:cNvPr id="8" name="Content Placeholder 7"/>
          <p:cNvSpPr>
            <a:spLocks noGrp="1"/>
          </p:cNvSpPr>
          <p:nvPr>
            <p:ph idx="12"/>
          </p:nvPr>
        </p:nvSpPr>
        <p:spPr>
          <a:xfrm>
            <a:off x="381000" y="3276600"/>
            <a:ext cx="8415338" cy="2371803"/>
          </a:xfrm>
        </p:spPr>
        <p:txBody>
          <a:bodyPr/>
          <a:lstStyle/>
          <a:p>
            <a:pPr marL="228600" lvl="1" indent="0">
              <a:buNone/>
            </a:pPr>
            <a:r>
              <a:rPr lang="en-US" b="1" dirty="0">
                <a:solidFill>
                  <a:schemeClr val="tx1"/>
                </a:solidFill>
                <a:cs typeface="Courier New" panose="02070309020205020404" pitchFamily="49" charset="0"/>
              </a:rPr>
              <a:t>def </a:t>
            </a:r>
            <a:r>
              <a:rPr lang="en-US" b="1" dirty="0" smtClean="0">
                <a:solidFill>
                  <a:schemeClr val="tx1"/>
                </a:solidFill>
                <a:cs typeface="Courier New" panose="02070309020205020404" pitchFamily="49" charset="0"/>
              </a:rPr>
              <a:t>rep</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To</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Int(rep</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String</a:t>
            </a:r>
            <a:r>
              <a:rPr lang="en-US" b="1" dirty="0">
                <a:solidFill>
                  <a:schemeClr val="tx1"/>
                </a:solidFill>
                <a:cs typeface="Courier New" panose="02070309020205020404" pitchFamily="49" charset="0"/>
              </a:rPr>
              <a:t>, base):</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“““Converts </a:t>
            </a:r>
            <a:r>
              <a:rPr lang="en-US" b="1" dirty="0">
                <a:solidFill>
                  <a:schemeClr val="tx1"/>
                </a:solidFill>
                <a:cs typeface="Courier New" panose="02070309020205020404" pitchFamily="49" charset="0"/>
              </a:rPr>
              <a:t>the </a:t>
            </a:r>
            <a:r>
              <a:rPr lang="en-US" b="1" dirty="0" smtClean="0">
                <a:solidFill>
                  <a:schemeClr val="tx1"/>
                </a:solidFill>
                <a:cs typeface="Courier New" panose="02070309020205020404" pitchFamily="49" charset="0"/>
              </a:rPr>
              <a:t>rep</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String </a:t>
            </a:r>
            <a:r>
              <a:rPr lang="en-US" b="1" dirty="0">
                <a:solidFill>
                  <a:schemeClr val="tx1"/>
                </a:solidFill>
                <a:cs typeface="Courier New" panose="02070309020205020404" pitchFamily="49" charset="0"/>
              </a:rPr>
              <a:t>to an int in the base</a:t>
            </a:r>
          </a:p>
          <a:p>
            <a:pPr marL="228600" lvl="1" indent="0">
              <a:spcBef>
                <a:spcPts val="0"/>
              </a:spcBef>
              <a:buNone/>
            </a:pPr>
            <a:r>
              <a:rPr lang="en-US" b="1" dirty="0">
                <a:solidFill>
                  <a:schemeClr val="tx1"/>
                </a:solidFill>
                <a:cs typeface="Courier New" panose="02070309020205020404" pitchFamily="49" charset="0"/>
              </a:rPr>
              <a:t>	and returns this int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decimal = 0</a:t>
            </a:r>
          </a:p>
          <a:p>
            <a:pPr marL="228600" lvl="1" indent="0">
              <a:spcBef>
                <a:spcPts val="0"/>
              </a:spcBef>
              <a:buNone/>
            </a:pPr>
            <a:r>
              <a:rPr lang="en-US" b="1" dirty="0">
                <a:solidFill>
                  <a:schemeClr val="tx1"/>
                </a:solidFill>
                <a:cs typeface="Courier New" panose="02070309020205020404" pitchFamily="49" charset="0"/>
              </a:rPr>
              <a:t>	exponent = </a:t>
            </a:r>
            <a:r>
              <a:rPr lang="en-US" b="1" dirty="0" smtClean="0">
                <a:solidFill>
                  <a:schemeClr val="tx1"/>
                </a:solidFill>
                <a:cs typeface="Courier New" panose="02070309020205020404" pitchFamily="49" charset="0"/>
              </a:rPr>
              <a:t>len(rep</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String</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1</a:t>
            </a:r>
          </a:p>
          <a:p>
            <a:pPr marL="228600" lvl="1" indent="0">
              <a:spcBef>
                <a:spcPts val="0"/>
              </a:spcBef>
              <a:buNone/>
            </a:pPr>
            <a:r>
              <a:rPr lang="en-US" b="1" dirty="0">
                <a:solidFill>
                  <a:schemeClr val="tx1"/>
                </a:solidFill>
                <a:cs typeface="Courier New" panose="02070309020205020404" pitchFamily="49" charset="0"/>
              </a:rPr>
              <a:t>	for digit in </a:t>
            </a:r>
            <a:r>
              <a:rPr lang="en-US" b="1" dirty="0" smtClean="0">
                <a:solidFill>
                  <a:schemeClr val="tx1"/>
                </a:solidFill>
                <a:cs typeface="Courier New" panose="02070309020205020404" pitchFamily="49" charset="0"/>
              </a:rPr>
              <a:t>rep</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String</a:t>
            </a: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	   decimal = decimal + int(digit) * base ** exponent</a:t>
            </a:r>
          </a:p>
          <a:p>
            <a:pPr marL="228600" lvl="1" indent="0">
              <a:spcBef>
                <a:spcPts val="0"/>
              </a:spcBef>
              <a:buNone/>
            </a:pPr>
            <a:r>
              <a:rPr lang="en-US" b="1" dirty="0">
                <a:solidFill>
                  <a:schemeClr val="tx1"/>
                </a:solidFill>
                <a:cs typeface="Courier New" panose="02070309020205020404" pitchFamily="49" charset="0"/>
              </a:rPr>
              <a:t>	   exponent </a:t>
            </a:r>
            <a:r>
              <a:rPr lang="en-US" b="1" dirty="0" smtClean="0">
                <a:solidFill>
                  <a:schemeClr val="tx1"/>
                </a:solidFill>
                <a:cs typeface="Courier New" panose="02070309020205020404" pitchFamily="49" charset="0"/>
              </a:rPr>
              <a:t>− = </a:t>
            </a:r>
            <a:r>
              <a:rPr lang="en-US" b="1" dirty="0">
                <a:solidFill>
                  <a:schemeClr val="tx1"/>
                </a:solidFill>
                <a:cs typeface="Courier New" panose="02070309020205020404" pitchFamily="49" charset="0"/>
              </a:rPr>
              <a:t>1</a:t>
            </a:r>
          </a:p>
          <a:p>
            <a:pPr marL="228600" lvl="1" indent="0">
              <a:spcBef>
                <a:spcPts val="0"/>
              </a:spcBef>
              <a:buNone/>
            </a:pPr>
            <a:r>
              <a:rPr lang="en-US" b="1" dirty="0">
                <a:solidFill>
                  <a:schemeClr val="tx1"/>
                </a:solidFill>
                <a:cs typeface="Courier New" panose="02070309020205020404" pitchFamily="49" charset="0"/>
              </a:rPr>
              <a:t>	return </a:t>
            </a:r>
            <a:r>
              <a:rPr lang="en-US" b="1" dirty="0" smtClean="0">
                <a:solidFill>
                  <a:schemeClr val="tx1"/>
                </a:solidFill>
                <a:cs typeface="Courier New" panose="02070309020205020404" pitchFamily="49" charset="0"/>
              </a:rPr>
              <a:t>decimal</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636784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Keywords for Default and Optional Arguments (3 of 4)</a:t>
            </a:r>
          </a:p>
        </p:txBody>
      </p:sp>
      <p:sp>
        <p:nvSpPr>
          <p:cNvPr id="3" name="Content Placeholder 2"/>
          <p:cNvSpPr>
            <a:spLocks noGrp="1"/>
          </p:cNvSpPr>
          <p:nvPr>
            <p:ph idx="1"/>
          </p:nvPr>
        </p:nvSpPr>
        <p:spPr>
          <a:xfrm>
            <a:off x="365125" y="1538818"/>
            <a:ext cx="8415338" cy="924869"/>
          </a:xfrm>
        </p:spPr>
        <p:txBody>
          <a:bodyPr/>
          <a:lstStyle/>
          <a:p>
            <a:pPr>
              <a:buClr>
                <a:srgbClr val="007FA9"/>
              </a:buClr>
            </a:pPr>
            <a:r>
              <a:rPr lang="en-US" dirty="0">
                <a:solidFill>
                  <a:schemeClr val="tx1"/>
                </a:solidFill>
              </a:rPr>
              <a:t>As written, this function can be used to convert string representations in bases 2 </a:t>
            </a:r>
            <a:r>
              <a:rPr lang="en-US" dirty="0" smtClean="0">
                <a:solidFill>
                  <a:schemeClr val="tx1"/>
                </a:solidFill>
              </a:rPr>
              <a:t>through 10 </a:t>
            </a:r>
            <a:r>
              <a:rPr lang="en-US" dirty="0">
                <a:solidFill>
                  <a:schemeClr val="tx1"/>
                </a:solidFill>
              </a:rPr>
              <a:t>to </a:t>
            </a:r>
            <a:r>
              <a:rPr lang="en-US" dirty="0" smtClean="0">
                <a:solidFill>
                  <a:schemeClr val="tx1"/>
                </a:solidFill>
              </a:rPr>
              <a:t>integers</a:t>
            </a:r>
          </a:p>
          <a:p>
            <a:pPr lvl="1">
              <a:buClr>
                <a:srgbClr val="007FA9"/>
              </a:buClr>
            </a:pPr>
            <a:r>
              <a:rPr lang="en-US" dirty="0" smtClean="0">
                <a:solidFill>
                  <a:schemeClr val="tx1"/>
                </a:solidFill>
              </a:rPr>
              <a:t>Might need to alter the function header to provide a default of 2 for base</a:t>
            </a:r>
            <a:endParaRPr lang="en-US" dirty="0">
              <a:solidFill>
                <a:schemeClr val="tx1"/>
              </a:solidFill>
            </a:endParaRPr>
          </a:p>
        </p:txBody>
      </p:sp>
      <p:sp>
        <p:nvSpPr>
          <p:cNvPr id="6" name="Content Placeholder 5"/>
          <p:cNvSpPr>
            <a:spLocks noGrp="1"/>
          </p:cNvSpPr>
          <p:nvPr>
            <p:ph idx="11"/>
          </p:nvPr>
        </p:nvSpPr>
        <p:spPr>
          <a:xfrm>
            <a:off x="363750" y="2603212"/>
            <a:ext cx="8415338" cy="292388"/>
          </a:xfrm>
        </p:spPr>
        <p:txBody>
          <a:bodyPr/>
          <a:lstStyle/>
          <a:p>
            <a:pPr>
              <a:buClr>
                <a:srgbClr val="007FA9"/>
              </a:buClr>
            </a:pPr>
            <a:r>
              <a:rPr lang="en-US" dirty="0">
                <a:solidFill>
                  <a:schemeClr val="tx1"/>
                </a:solidFill>
              </a:rPr>
              <a:t>Here is the proposed change, followed by a session that shows its impact:</a:t>
            </a:r>
            <a:endParaRPr lang="en-IN" dirty="0"/>
          </a:p>
        </p:txBody>
      </p:sp>
      <p:sp>
        <p:nvSpPr>
          <p:cNvPr id="7" name="Content Placeholder 6"/>
          <p:cNvSpPr>
            <a:spLocks noGrp="1"/>
          </p:cNvSpPr>
          <p:nvPr>
            <p:ph idx="12"/>
          </p:nvPr>
        </p:nvSpPr>
        <p:spPr>
          <a:xfrm>
            <a:off x="330438" y="3013816"/>
            <a:ext cx="8415338" cy="2708434"/>
          </a:xfrm>
        </p:spPr>
        <p:txBody>
          <a:bodyPr/>
          <a:lstStyle/>
          <a:p>
            <a:pPr marL="228600" lvl="1" indent="0">
              <a:buNone/>
            </a:pPr>
            <a:r>
              <a:rPr lang="en-US" b="1" dirty="0">
                <a:solidFill>
                  <a:schemeClr val="tx1"/>
                </a:solidFill>
                <a:cs typeface="Courier New" panose="02070309020205020404" pitchFamily="49" charset="0"/>
              </a:rPr>
              <a:t>def repToInt(repString, base = 2):</a:t>
            </a:r>
          </a:p>
          <a:p>
            <a:pPr marL="228600" lvl="1" indent="0">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&gt;&gt;&gt; repToInt</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10”, </a:t>
            </a:r>
            <a:r>
              <a:rPr lang="en-US" b="1" dirty="0">
                <a:solidFill>
                  <a:schemeClr val="tx1"/>
                </a:solidFill>
                <a:cs typeface="Courier New" panose="02070309020205020404" pitchFamily="49" charset="0"/>
              </a:rPr>
              <a:t>10)</a:t>
            </a:r>
          </a:p>
          <a:p>
            <a:pPr marL="228600" lvl="1" indent="0">
              <a:spcBef>
                <a:spcPts val="0"/>
              </a:spcBef>
              <a:buNone/>
            </a:pPr>
            <a:r>
              <a:rPr lang="en-US" b="1" dirty="0">
                <a:solidFill>
                  <a:schemeClr val="tx1"/>
                </a:solidFill>
                <a:cs typeface="Courier New" panose="02070309020205020404" pitchFamily="49" charset="0"/>
              </a:rPr>
              <a:t>10</a:t>
            </a:r>
          </a:p>
          <a:p>
            <a:pPr marL="228600" lvl="1" indent="0">
              <a:spcBef>
                <a:spcPts val="0"/>
              </a:spcBef>
              <a:buNone/>
            </a:pPr>
            <a:r>
              <a:rPr lang="en-US" b="1" dirty="0">
                <a:solidFill>
                  <a:schemeClr val="tx1"/>
                </a:solidFill>
                <a:cs typeface="Courier New" panose="02070309020205020404" pitchFamily="49" charset="0"/>
              </a:rPr>
              <a:t>&gt;&gt;&gt; repToInt</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10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8) # Override the default to here</a:t>
            </a:r>
          </a:p>
          <a:p>
            <a:pPr marL="228600" lvl="1" indent="0">
              <a:spcBef>
                <a:spcPts val="0"/>
              </a:spcBef>
              <a:buNone/>
            </a:pPr>
            <a:r>
              <a:rPr lang="en-US" b="1" dirty="0">
                <a:solidFill>
                  <a:schemeClr val="tx1"/>
                </a:solidFill>
                <a:cs typeface="Courier New" panose="02070309020205020404" pitchFamily="49" charset="0"/>
              </a:rPr>
              <a:t>8</a:t>
            </a:r>
          </a:p>
          <a:p>
            <a:pPr marL="228600" lvl="1" indent="0">
              <a:spcBef>
                <a:spcPts val="0"/>
              </a:spcBef>
              <a:buNone/>
            </a:pPr>
            <a:r>
              <a:rPr lang="en-US" b="1" dirty="0">
                <a:solidFill>
                  <a:schemeClr val="tx1"/>
                </a:solidFill>
                <a:cs typeface="Courier New" panose="02070309020205020404" pitchFamily="49" charset="0"/>
              </a:rPr>
              <a:t>&gt;&gt;&gt; repToInt</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10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2) # Same as the default, not necessary</a:t>
            </a:r>
          </a:p>
          <a:p>
            <a:pPr marL="228600" lvl="1" indent="0">
              <a:spcBef>
                <a:spcPts val="0"/>
              </a:spcBef>
              <a:buNone/>
            </a:pPr>
            <a:r>
              <a:rPr lang="en-US" b="1" dirty="0">
                <a:solidFill>
                  <a:schemeClr val="tx1"/>
                </a:solidFill>
                <a:cs typeface="Courier New" panose="02070309020205020404" pitchFamily="49" charset="0"/>
              </a:rPr>
              <a:t>2</a:t>
            </a:r>
          </a:p>
          <a:p>
            <a:pPr marL="228600" lvl="1" indent="0">
              <a:spcBef>
                <a:spcPts val="0"/>
              </a:spcBef>
              <a:buNone/>
            </a:pPr>
            <a:r>
              <a:rPr lang="en-US" b="1" dirty="0">
                <a:solidFill>
                  <a:schemeClr val="tx1"/>
                </a:solidFill>
                <a:cs typeface="Courier New" panose="02070309020205020404" pitchFamily="49" charset="0"/>
              </a:rPr>
              <a:t>&gt;&gt;&gt; </a:t>
            </a:r>
            <a:r>
              <a:rPr lang="en-US" b="1" dirty="0" smtClean="0">
                <a:solidFill>
                  <a:schemeClr val="tx1"/>
                </a:solidFill>
                <a:cs typeface="Courier New" panose="02070309020205020404" pitchFamily="49" charset="0"/>
              </a:rPr>
              <a:t>repToInt(“10</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Base 2 by default</a:t>
            </a:r>
          </a:p>
          <a:p>
            <a:pPr marL="228600" lvl="1" indent="0">
              <a:spcBef>
                <a:spcPts val="0"/>
              </a:spcBef>
              <a:buNone/>
            </a:pPr>
            <a:r>
              <a:rPr lang="en-US" b="1" dirty="0" smtClean="0">
                <a:solidFill>
                  <a:schemeClr val="tx1"/>
                </a:solidFill>
                <a:cs typeface="Courier New" panose="02070309020205020404" pitchFamily="49" charset="0"/>
              </a:rPr>
              <a:t>2</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91907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Using Keywords for Default and Optional Arguments (4 of 4)</a:t>
            </a:r>
          </a:p>
        </p:txBody>
      </p:sp>
      <p:sp>
        <p:nvSpPr>
          <p:cNvPr id="3" name="Content Placeholder 2"/>
          <p:cNvSpPr>
            <a:spLocks noGrp="1"/>
          </p:cNvSpPr>
          <p:nvPr>
            <p:ph idx="1"/>
          </p:nvPr>
        </p:nvSpPr>
        <p:spPr>
          <a:xfrm>
            <a:off x="365125" y="1538818"/>
            <a:ext cx="8415338" cy="972574"/>
          </a:xfrm>
        </p:spPr>
        <p:txBody>
          <a:bodyPr/>
          <a:lstStyle/>
          <a:p>
            <a:pPr>
              <a:buClr>
                <a:srgbClr val="007FA9"/>
              </a:buClr>
            </a:pPr>
            <a:r>
              <a:rPr lang="en-US" dirty="0">
                <a:solidFill>
                  <a:schemeClr val="tx1"/>
                </a:solidFill>
              </a:rPr>
              <a:t>The default arguments that follow can be supplied in two ways:</a:t>
            </a:r>
          </a:p>
          <a:p>
            <a:pPr lvl="1">
              <a:buClr>
                <a:srgbClr val="007FA9"/>
              </a:buClr>
            </a:pPr>
            <a:r>
              <a:rPr lang="en-US" dirty="0">
                <a:solidFill>
                  <a:schemeClr val="tx1"/>
                </a:solidFill>
              </a:rPr>
              <a:t>By </a:t>
            </a:r>
            <a:r>
              <a:rPr lang="en-US" b="1" dirty="0">
                <a:solidFill>
                  <a:schemeClr val="tx1"/>
                </a:solidFill>
              </a:rPr>
              <a:t>position</a:t>
            </a:r>
          </a:p>
          <a:p>
            <a:pPr lvl="1">
              <a:buClr>
                <a:srgbClr val="007FA9"/>
              </a:buClr>
            </a:pPr>
            <a:r>
              <a:rPr lang="en-US" dirty="0">
                <a:solidFill>
                  <a:schemeClr val="tx1"/>
                </a:solidFill>
              </a:rPr>
              <a:t>By </a:t>
            </a:r>
            <a:r>
              <a:rPr lang="en-US" b="1" dirty="0" smtClean="0">
                <a:solidFill>
                  <a:schemeClr val="tx1"/>
                </a:solidFill>
              </a:rPr>
              <a:t>keyword</a:t>
            </a:r>
          </a:p>
        </p:txBody>
      </p:sp>
      <p:sp>
        <p:nvSpPr>
          <p:cNvPr id="6" name="Content Placeholder 5"/>
          <p:cNvSpPr>
            <a:spLocks noGrp="1"/>
          </p:cNvSpPr>
          <p:nvPr>
            <p:ph idx="11"/>
          </p:nvPr>
        </p:nvSpPr>
        <p:spPr>
          <a:xfrm>
            <a:off x="432118" y="2548784"/>
            <a:ext cx="8415338" cy="3424399"/>
          </a:xfrm>
        </p:spPr>
        <p:txBody>
          <a:bodyPr/>
          <a:lstStyle/>
          <a:p>
            <a:pPr marL="228600" lvl="1" indent="0">
              <a:buNone/>
            </a:pPr>
            <a:r>
              <a:rPr lang="en-US" b="1" dirty="0">
                <a:solidFill>
                  <a:schemeClr val="tx1"/>
                </a:solidFill>
                <a:cs typeface="Courier New" panose="02070309020205020404" pitchFamily="49" charset="0"/>
              </a:rPr>
              <a:t>&gt;&gt;&gt; def example(required, option1 = 2, option2 = 3):</a:t>
            </a:r>
          </a:p>
          <a:p>
            <a:pPr marL="228600" lvl="1" indent="0">
              <a:spcBef>
                <a:spcPts val="0"/>
              </a:spcBef>
              <a:buNone/>
            </a:pPr>
            <a:r>
              <a:rPr lang="en-US" b="1" dirty="0">
                <a:solidFill>
                  <a:schemeClr val="tx1"/>
                </a:solidFill>
                <a:cs typeface="Courier New" panose="02070309020205020404" pitchFamily="49" charset="0"/>
              </a:rPr>
              <a:t>	print(required, option1, option2)</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&gt;&gt;&gt; example(1) # Use all the defaults</a:t>
            </a:r>
          </a:p>
          <a:p>
            <a:pPr marL="228600" lvl="1" indent="0">
              <a:spcBef>
                <a:spcPts val="0"/>
              </a:spcBef>
              <a:buNone/>
            </a:pPr>
            <a:r>
              <a:rPr lang="en-US" b="1" dirty="0">
                <a:solidFill>
                  <a:schemeClr val="tx1"/>
                </a:solidFill>
                <a:cs typeface="Courier New" panose="02070309020205020404" pitchFamily="49" charset="0"/>
              </a:rPr>
              <a:t>1 2 3</a:t>
            </a:r>
          </a:p>
          <a:p>
            <a:pPr marL="228600" lvl="1" indent="0">
              <a:spcBef>
                <a:spcPts val="0"/>
              </a:spcBef>
              <a:buNone/>
            </a:pPr>
            <a:r>
              <a:rPr lang="en-US" b="1" dirty="0">
                <a:solidFill>
                  <a:schemeClr val="tx1"/>
                </a:solidFill>
                <a:cs typeface="Courier New" panose="02070309020205020404" pitchFamily="49" charset="0"/>
              </a:rPr>
              <a:t>&gt;&gt;&gt; example(1, 10) # Override the first default</a:t>
            </a:r>
          </a:p>
          <a:p>
            <a:pPr marL="228600" lvl="1" indent="0">
              <a:spcBef>
                <a:spcPts val="0"/>
              </a:spcBef>
              <a:buNone/>
            </a:pPr>
            <a:r>
              <a:rPr lang="en-US" b="1" dirty="0">
                <a:solidFill>
                  <a:schemeClr val="tx1"/>
                </a:solidFill>
                <a:cs typeface="Courier New" panose="02070309020205020404" pitchFamily="49" charset="0"/>
              </a:rPr>
              <a:t>1 10 3</a:t>
            </a:r>
          </a:p>
          <a:p>
            <a:pPr marL="228600" lvl="1" indent="0">
              <a:spcBef>
                <a:spcPts val="0"/>
              </a:spcBef>
              <a:buNone/>
            </a:pPr>
            <a:r>
              <a:rPr lang="en-US" b="1" dirty="0">
                <a:solidFill>
                  <a:schemeClr val="tx1"/>
                </a:solidFill>
                <a:cs typeface="Courier New" panose="02070309020205020404" pitchFamily="49" charset="0"/>
              </a:rPr>
              <a:t>&gt;&gt;&gt; example(1, 10, 20) # Override all the defaults</a:t>
            </a:r>
          </a:p>
          <a:p>
            <a:pPr marL="228600" lvl="1" indent="0">
              <a:spcBef>
                <a:spcPts val="0"/>
              </a:spcBef>
              <a:buNone/>
            </a:pPr>
            <a:r>
              <a:rPr lang="en-US" b="1" dirty="0">
                <a:solidFill>
                  <a:schemeClr val="tx1"/>
                </a:solidFill>
                <a:cs typeface="Courier New" panose="02070309020205020404" pitchFamily="49" charset="0"/>
              </a:rPr>
              <a:t>1 10 20</a:t>
            </a:r>
          </a:p>
          <a:p>
            <a:pPr marL="228600" lvl="1" indent="0">
              <a:spcBef>
                <a:spcPts val="0"/>
              </a:spcBef>
              <a:buNone/>
            </a:pPr>
            <a:r>
              <a:rPr lang="en-US" b="1" dirty="0">
                <a:solidFill>
                  <a:schemeClr val="tx1"/>
                </a:solidFill>
                <a:cs typeface="Courier New" panose="02070309020205020404" pitchFamily="49" charset="0"/>
              </a:rPr>
              <a:t>&gt;&gt;&gt; example(1, option2 = 20) # Override the second default</a:t>
            </a:r>
          </a:p>
          <a:p>
            <a:pPr marL="228600" lvl="1" indent="0">
              <a:spcBef>
                <a:spcPts val="0"/>
              </a:spcBef>
              <a:buNone/>
            </a:pPr>
            <a:r>
              <a:rPr lang="en-US" b="1" dirty="0">
                <a:solidFill>
                  <a:schemeClr val="tx1"/>
                </a:solidFill>
                <a:cs typeface="Courier New" panose="02070309020205020404" pitchFamily="49" charset="0"/>
              </a:rPr>
              <a:t>1 2 20</a:t>
            </a:r>
          </a:p>
          <a:p>
            <a:pPr marL="228600" lvl="1" indent="0">
              <a:spcBef>
                <a:spcPts val="0"/>
              </a:spcBef>
              <a:buNone/>
            </a:pPr>
            <a:r>
              <a:rPr lang="en-US" b="1" dirty="0">
                <a:solidFill>
                  <a:schemeClr val="tx1"/>
                </a:solidFill>
                <a:cs typeface="Courier New" panose="02070309020205020404" pitchFamily="49" charset="0"/>
              </a:rPr>
              <a:t>&gt;&gt;&gt; example(1, option2 = 20, option1 = 10) # In any order</a:t>
            </a:r>
          </a:p>
          <a:p>
            <a:pPr marL="228600" lvl="1" indent="0">
              <a:spcBef>
                <a:spcPts val="0"/>
              </a:spcBef>
              <a:buNone/>
            </a:pPr>
            <a:r>
              <a:rPr lang="en-US" b="1" dirty="0">
                <a:solidFill>
                  <a:schemeClr val="tx1"/>
                </a:solidFill>
                <a:cs typeface="Courier New" panose="02070309020205020404" pitchFamily="49" charset="0"/>
              </a:rPr>
              <a:t>1 10 </a:t>
            </a:r>
            <a:r>
              <a:rPr lang="en-US" b="1" dirty="0" smtClean="0">
                <a:solidFill>
                  <a:schemeClr val="tx1"/>
                </a:solidFill>
                <a:cs typeface="Courier New" panose="02070309020205020404" pitchFamily="49" charset="0"/>
              </a:rPr>
              <a:t>20</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81823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Higher-Order Functions</a:t>
            </a:r>
          </a:p>
        </p:txBody>
      </p:sp>
      <p:sp>
        <p:nvSpPr>
          <p:cNvPr id="3" name="Content Placeholder 2"/>
          <p:cNvSpPr>
            <a:spLocks noGrp="1"/>
          </p:cNvSpPr>
          <p:nvPr>
            <p:ph idx="4294967295"/>
          </p:nvPr>
        </p:nvSpPr>
        <p:spPr>
          <a:xfrm>
            <a:off x="365125" y="1538818"/>
            <a:ext cx="8415338" cy="1926681"/>
          </a:xfrm>
        </p:spPr>
        <p:txBody>
          <a:bodyPr/>
          <a:lstStyle/>
          <a:p>
            <a:pPr>
              <a:buClr>
                <a:srgbClr val="007FA9"/>
              </a:buClr>
            </a:pPr>
            <a:r>
              <a:rPr lang="en-US" dirty="0">
                <a:solidFill>
                  <a:schemeClr val="tx1"/>
                </a:solidFill>
              </a:rPr>
              <a:t>A </a:t>
            </a:r>
            <a:r>
              <a:rPr lang="en-US" b="1" dirty="0">
                <a:solidFill>
                  <a:schemeClr val="tx1"/>
                </a:solidFill>
              </a:rPr>
              <a:t>higher-order function </a:t>
            </a:r>
            <a:r>
              <a:rPr lang="en-US" dirty="0">
                <a:solidFill>
                  <a:schemeClr val="tx1"/>
                </a:solidFill>
              </a:rPr>
              <a:t>expects a function and a set of data values as arguments</a:t>
            </a:r>
          </a:p>
          <a:p>
            <a:pPr lvl="1">
              <a:buClr>
                <a:srgbClr val="007FA9"/>
              </a:buClr>
            </a:pPr>
            <a:r>
              <a:rPr lang="en-US" dirty="0">
                <a:solidFill>
                  <a:schemeClr val="tx1"/>
                </a:solidFill>
              </a:rPr>
              <a:t>Argument function is applied to each data value and a set of results or a single data value is returned</a:t>
            </a:r>
          </a:p>
          <a:p>
            <a:pPr>
              <a:buClr>
                <a:srgbClr val="007FA9"/>
              </a:buClr>
            </a:pPr>
            <a:r>
              <a:rPr lang="en-US" dirty="0">
                <a:solidFill>
                  <a:schemeClr val="tx1"/>
                </a:solidFill>
              </a:rPr>
              <a:t>A higher-order function separates task of transforming each data value from logic of accumulating the </a:t>
            </a:r>
            <a:r>
              <a:rPr lang="en-US" dirty="0" smtClean="0">
                <a:solidFill>
                  <a:schemeClr val="tx1"/>
                </a:solidFill>
              </a:rPr>
              <a:t>results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084775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as First-Class Data Objects (1 of 2)</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Functions can be assigned to variables, passed as arguments, returned as the values of other functions, and stored in data </a:t>
            </a:r>
            <a:r>
              <a:rPr lang="en-US" dirty="0" smtClean="0">
                <a:solidFill>
                  <a:schemeClr val="tx1"/>
                </a:solidFill>
              </a:rPr>
              <a:t>structures</a:t>
            </a:r>
            <a:endParaRPr lang="en-US" dirty="0">
              <a:solidFill>
                <a:schemeClr val="tx1"/>
              </a:solidFill>
            </a:endParaRPr>
          </a:p>
        </p:txBody>
      </p:sp>
      <p:sp>
        <p:nvSpPr>
          <p:cNvPr id="6" name="Content Placeholder 5"/>
          <p:cNvSpPr>
            <a:spLocks noGrp="1"/>
          </p:cNvSpPr>
          <p:nvPr>
            <p:ph idx="11"/>
          </p:nvPr>
        </p:nvSpPr>
        <p:spPr>
          <a:xfrm>
            <a:off x="397934" y="2193422"/>
            <a:ext cx="8415338" cy="3950697"/>
          </a:xfrm>
        </p:spPr>
        <p:txBody>
          <a:bodyPr/>
          <a:lstStyle/>
          <a:p>
            <a:pPr marL="228600" lvl="1" indent="0">
              <a:spcBef>
                <a:spcPts val="0"/>
              </a:spcBef>
              <a:buNone/>
            </a:pPr>
            <a:r>
              <a:rPr lang="en-US" b="1" dirty="0">
                <a:solidFill>
                  <a:schemeClr val="tx1"/>
                </a:solidFill>
                <a:cs typeface="Courier New" panose="02070309020205020404" pitchFamily="49" charset="0"/>
              </a:rPr>
              <a:t>&gt;&gt;&gt; abs 			    # See what abs looks like</a:t>
            </a:r>
          </a:p>
          <a:p>
            <a:pPr marL="228600" lvl="1" indent="0">
              <a:spcBef>
                <a:spcPts val="0"/>
              </a:spcBef>
              <a:buNone/>
            </a:pPr>
            <a:r>
              <a:rPr lang="en-US" b="1" dirty="0">
                <a:solidFill>
                  <a:schemeClr val="tx1"/>
                </a:solidFill>
                <a:cs typeface="Courier New" panose="02070309020205020404" pitchFamily="49" charset="0"/>
              </a:rPr>
              <a:t>&lt;built-in function abs&gt;</a:t>
            </a:r>
          </a:p>
          <a:p>
            <a:pPr marL="228600" lvl="1" indent="0">
              <a:spcBef>
                <a:spcPts val="0"/>
              </a:spcBef>
              <a:buNone/>
            </a:pPr>
            <a:r>
              <a:rPr lang="en-US" b="1" dirty="0">
                <a:solidFill>
                  <a:schemeClr val="tx1"/>
                </a:solidFill>
                <a:cs typeface="Courier New" panose="02070309020205020404" pitchFamily="49" charset="0"/>
              </a:rPr>
              <a:t>&gt;&gt;&gt; import math</a:t>
            </a:r>
          </a:p>
          <a:p>
            <a:pPr marL="228600" lvl="1" indent="0">
              <a:spcBef>
                <a:spcPts val="0"/>
              </a:spcBef>
              <a:buNone/>
            </a:pPr>
            <a:r>
              <a:rPr lang="en-US" b="1" dirty="0">
                <a:solidFill>
                  <a:schemeClr val="tx1"/>
                </a:solidFill>
                <a:cs typeface="Courier New" panose="02070309020205020404" pitchFamily="49" charset="0"/>
              </a:rPr>
              <a:t>&gt;&gt;&gt; math.sqrt</a:t>
            </a:r>
          </a:p>
          <a:p>
            <a:pPr marL="228600" lvl="1" indent="0">
              <a:spcBef>
                <a:spcPts val="0"/>
              </a:spcBef>
              <a:buNone/>
            </a:pPr>
            <a:r>
              <a:rPr lang="en-US" b="1" dirty="0">
                <a:solidFill>
                  <a:schemeClr val="tx1"/>
                </a:solidFill>
                <a:cs typeface="Courier New" panose="02070309020205020404" pitchFamily="49" charset="0"/>
              </a:rPr>
              <a:t>&lt;built-in function sqrt&gt;</a:t>
            </a:r>
          </a:p>
          <a:p>
            <a:pPr marL="228600" lvl="1" indent="0">
              <a:spcBef>
                <a:spcPts val="0"/>
              </a:spcBef>
              <a:buNone/>
            </a:pPr>
            <a:r>
              <a:rPr lang="en-US" b="1" dirty="0">
                <a:solidFill>
                  <a:schemeClr val="tx1"/>
                </a:solidFill>
                <a:cs typeface="Courier New" panose="02070309020205020404" pitchFamily="49" charset="0"/>
              </a:rPr>
              <a:t>&gt;&gt;&gt; f = abs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f is an alias for abs</a:t>
            </a:r>
          </a:p>
          <a:p>
            <a:pPr marL="228600" lvl="1" indent="0">
              <a:spcBef>
                <a:spcPts val="0"/>
              </a:spcBef>
              <a:buNone/>
            </a:pPr>
            <a:r>
              <a:rPr lang="en-US" b="1" dirty="0">
                <a:solidFill>
                  <a:schemeClr val="tx1"/>
                </a:solidFill>
                <a:cs typeface="Courier New" panose="02070309020205020404" pitchFamily="49" charset="0"/>
              </a:rPr>
              <a:t>&gt;&gt;&gt; f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Evaluate f</a:t>
            </a:r>
          </a:p>
          <a:p>
            <a:pPr marL="228600" lvl="1" indent="0">
              <a:spcBef>
                <a:spcPts val="0"/>
              </a:spcBef>
              <a:buNone/>
            </a:pPr>
            <a:r>
              <a:rPr lang="en-US" b="1" dirty="0">
                <a:solidFill>
                  <a:schemeClr val="tx1"/>
                </a:solidFill>
                <a:cs typeface="Courier New" panose="02070309020205020404" pitchFamily="49" charset="0"/>
              </a:rPr>
              <a:t>&lt;built-in function abs&gt;</a:t>
            </a:r>
          </a:p>
          <a:p>
            <a:pPr marL="228600" lvl="1" indent="0">
              <a:spcBef>
                <a:spcPts val="0"/>
              </a:spcBef>
              <a:buNone/>
            </a:pPr>
            <a:r>
              <a:rPr lang="en-US" b="1" dirty="0">
                <a:solidFill>
                  <a:schemeClr val="tx1"/>
                </a:solidFill>
                <a:cs typeface="Courier New" panose="02070309020205020404" pitchFamily="49" charset="0"/>
              </a:rPr>
              <a:t>&gt;&gt;&gt; f(-4)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Apply f to an argument</a:t>
            </a:r>
          </a:p>
          <a:p>
            <a:pPr marL="228600" lvl="1" indent="0">
              <a:spcBef>
                <a:spcPts val="0"/>
              </a:spcBef>
              <a:buNone/>
            </a:pPr>
            <a:r>
              <a:rPr lang="en-US" b="1" dirty="0">
                <a:solidFill>
                  <a:schemeClr val="tx1"/>
                </a:solidFill>
                <a:cs typeface="Courier New" panose="02070309020205020404" pitchFamily="49" charset="0"/>
              </a:rPr>
              <a:t>4</a:t>
            </a:r>
          </a:p>
          <a:p>
            <a:pPr marL="228600" lvl="1" indent="0">
              <a:spcBef>
                <a:spcPts val="0"/>
              </a:spcBef>
              <a:buNone/>
            </a:pPr>
            <a:r>
              <a:rPr lang="en-US" b="1" dirty="0">
                <a:solidFill>
                  <a:schemeClr val="tx1"/>
                </a:solidFill>
                <a:cs typeface="Courier New" panose="02070309020205020404" pitchFamily="49" charset="0"/>
              </a:rPr>
              <a:t>&gt;&gt;&gt; funcs = [abs, math.sqrt] # Put the functions in a list</a:t>
            </a:r>
          </a:p>
          <a:p>
            <a:pPr marL="228600" lvl="1" indent="0">
              <a:spcBef>
                <a:spcPts val="0"/>
              </a:spcBef>
              <a:buNone/>
            </a:pPr>
            <a:r>
              <a:rPr lang="en-US" b="1" dirty="0">
                <a:solidFill>
                  <a:schemeClr val="tx1"/>
                </a:solidFill>
                <a:cs typeface="Courier New" panose="02070309020205020404" pitchFamily="49" charset="0"/>
              </a:rPr>
              <a:t>&gt;&gt;&gt; funcs</a:t>
            </a:r>
          </a:p>
          <a:p>
            <a:pPr marL="228600" lvl="1" indent="0">
              <a:spcBef>
                <a:spcPts val="0"/>
              </a:spcBef>
              <a:buNone/>
            </a:pPr>
            <a:r>
              <a:rPr lang="en-US" b="1" dirty="0">
                <a:solidFill>
                  <a:schemeClr val="tx1"/>
                </a:solidFill>
                <a:cs typeface="Courier New" panose="02070309020205020404" pitchFamily="49" charset="0"/>
              </a:rPr>
              <a:t>[&lt;built-in function abs&gt;, &lt;built-in function sqrt&gt;]</a:t>
            </a:r>
          </a:p>
          <a:p>
            <a:pPr marL="228600" lvl="1" indent="0">
              <a:spcBef>
                <a:spcPts val="0"/>
              </a:spcBef>
              <a:buNone/>
            </a:pPr>
            <a:r>
              <a:rPr lang="en-US" b="1" dirty="0">
                <a:solidFill>
                  <a:schemeClr val="tx1"/>
                </a:solidFill>
                <a:cs typeface="Courier New" panose="02070309020205020404" pitchFamily="49" charset="0"/>
              </a:rPr>
              <a:t>&gt;&gt;&gt; funcs[l](2)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Apply math.sqrt to 2</a:t>
            </a:r>
          </a:p>
          <a:p>
            <a:pPr marL="228600" lvl="1" indent="0">
              <a:spcBef>
                <a:spcPts val="0"/>
              </a:spcBef>
              <a:buNone/>
            </a:pPr>
            <a:r>
              <a:rPr lang="en-US" b="1" dirty="0" smtClean="0">
                <a:solidFill>
                  <a:schemeClr val="tx1"/>
                </a:solidFill>
                <a:cs typeface="Courier New" panose="02070309020205020404" pitchFamily="49" charset="0"/>
              </a:rPr>
              <a:t>1.4142135623730951</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203015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as First-Class Data Objects (2 of 2)</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Passing a function as an argument is no different from passing any other datum</a:t>
            </a:r>
            <a:r>
              <a:rPr lang="en-US" dirty="0" smtClean="0">
                <a:solidFill>
                  <a:schemeClr val="tx1"/>
                </a:solidFill>
              </a:rPr>
              <a:t>:</a:t>
            </a:r>
          </a:p>
        </p:txBody>
      </p:sp>
      <p:sp>
        <p:nvSpPr>
          <p:cNvPr id="6" name="Content Placeholder 5"/>
          <p:cNvSpPr>
            <a:spLocks noGrp="1"/>
          </p:cNvSpPr>
          <p:nvPr>
            <p:ph idx="11"/>
          </p:nvPr>
        </p:nvSpPr>
        <p:spPr>
          <a:xfrm>
            <a:off x="363750" y="1947016"/>
            <a:ext cx="8415338" cy="1582356"/>
          </a:xfrm>
        </p:spPr>
        <p:txBody>
          <a:bodyPr/>
          <a:lstStyle/>
          <a:p>
            <a:pPr marL="228600" lvl="1" indent="0">
              <a:buNone/>
            </a:pPr>
            <a:r>
              <a:rPr lang="en-US" b="1" dirty="0">
                <a:solidFill>
                  <a:schemeClr val="tx1"/>
                </a:solidFill>
                <a:cs typeface="Courier New" panose="02070309020205020404" pitchFamily="49" charset="0"/>
              </a:rPr>
              <a:t>&gt;&gt;&gt; def </a:t>
            </a:r>
            <a:r>
              <a:rPr lang="en-US" b="1" dirty="0" smtClean="0">
                <a:solidFill>
                  <a:schemeClr val="tx1"/>
                </a:solidFill>
                <a:cs typeface="Courier New" panose="02070309020205020404" pitchFamily="49" charset="0"/>
              </a:rPr>
              <a:t>example(function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Arg</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data</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Arg</a:t>
            </a: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return </a:t>
            </a:r>
            <a:r>
              <a:rPr lang="en-US" b="1" dirty="0" smtClean="0">
                <a:solidFill>
                  <a:schemeClr val="tx1"/>
                </a:solidFill>
                <a:cs typeface="Courier New" panose="02070309020205020404" pitchFamily="49" charset="0"/>
              </a:rPr>
              <a:t>function</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Arg(data</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Arg</a:t>
            </a: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&gt;&gt;&gt; example(abs, </a:t>
            </a:r>
            <a:r>
              <a:rPr lang="en-US" b="1" dirty="0" smtClean="0">
                <a:solidFill>
                  <a:schemeClr val="tx1"/>
                </a:solidFill>
                <a:cs typeface="Courier New" panose="02070309020205020404" pitchFamily="49" charset="0"/>
              </a:rPr>
              <a:t>−4</a:t>
            </a: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4</a:t>
            </a:r>
          </a:p>
          <a:p>
            <a:pPr marL="228600" lvl="1" indent="0">
              <a:spcBef>
                <a:spcPts val="0"/>
              </a:spcBef>
              <a:buNone/>
            </a:pPr>
            <a:r>
              <a:rPr lang="en-US" b="1" dirty="0">
                <a:solidFill>
                  <a:schemeClr val="tx1"/>
                </a:solidFill>
                <a:cs typeface="Courier New" panose="02070309020205020404" pitchFamily="49" charset="0"/>
              </a:rPr>
              <a:t>&gt;&gt;&gt; example(math.sqrt, 2)</a:t>
            </a:r>
          </a:p>
          <a:p>
            <a:pPr marL="228600" lvl="1" indent="0">
              <a:spcBef>
                <a:spcPts val="0"/>
              </a:spcBef>
              <a:buNone/>
            </a:pPr>
            <a:r>
              <a:rPr lang="en-US" b="1" dirty="0" smtClean="0">
                <a:solidFill>
                  <a:schemeClr val="tx1"/>
                </a:solidFill>
                <a:cs typeface="Courier New" panose="02070309020205020404" pitchFamily="49" charset="0"/>
              </a:rPr>
              <a:t>1.4142135623730951</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8518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IN" sz="2800" b="1" dirty="0">
                <a:solidFill>
                  <a:srgbClr val="007FA3"/>
                </a:solidFill>
                <a:latin typeface="Arial" panose="020B0604020202020204" pitchFamily="34" charset="0"/>
                <a:cs typeface="Arial" panose="020B0604020202020204" pitchFamily="34" charset="0"/>
              </a:rPr>
              <a:t>A Quick Review of What Functions Are and How They Work</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65125" y="1538818"/>
            <a:ext cx="8415338" cy="2662267"/>
          </a:xfrm>
        </p:spPr>
        <p:txBody>
          <a:bodyPr/>
          <a:lstStyle/>
          <a:p>
            <a:pPr>
              <a:buClr>
                <a:srgbClr val="007FA9"/>
              </a:buClr>
            </a:pPr>
            <a:r>
              <a:rPr lang="en-US" dirty="0" smtClean="0">
                <a:solidFill>
                  <a:schemeClr val="tx1"/>
                </a:solidFill>
              </a:rPr>
              <a:t>A function packages an algorithm in a chunk of code that you can call by name</a:t>
            </a:r>
          </a:p>
          <a:p>
            <a:pPr>
              <a:buClr>
                <a:srgbClr val="007FA9"/>
              </a:buClr>
            </a:pPr>
            <a:r>
              <a:rPr lang="en-US" dirty="0" smtClean="0">
                <a:solidFill>
                  <a:schemeClr val="tx1"/>
                </a:solidFill>
              </a:rPr>
              <a:t>A function can be called from anywhere in a program’s code, including code within other functions</a:t>
            </a:r>
          </a:p>
          <a:p>
            <a:pPr>
              <a:buClr>
                <a:srgbClr val="007FA9"/>
              </a:buClr>
            </a:pPr>
            <a:r>
              <a:rPr lang="en-US" dirty="0" smtClean="0">
                <a:solidFill>
                  <a:schemeClr val="tx1"/>
                </a:solidFill>
              </a:rPr>
              <a:t>A function can receive data from its caller via arguments</a:t>
            </a:r>
          </a:p>
          <a:p>
            <a:pPr>
              <a:buClr>
                <a:srgbClr val="007FA9"/>
              </a:buClr>
            </a:pPr>
            <a:r>
              <a:rPr lang="en-US" dirty="0" smtClean="0">
                <a:solidFill>
                  <a:schemeClr val="tx1"/>
                </a:solidFill>
              </a:rPr>
              <a:t>When a function is called, any expression supplied as arguments are first evaluated </a:t>
            </a:r>
          </a:p>
          <a:p>
            <a:pPr>
              <a:buClr>
                <a:srgbClr val="007FA9"/>
              </a:buClr>
            </a:pPr>
            <a:r>
              <a:rPr lang="en-US" dirty="0" smtClean="0">
                <a:solidFill>
                  <a:schemeClr val="tx1"/>
                </a:solidFill>
              </a:rPr>
              <a:t>A function may have one or more </a:t>
            </a:r>
            <a:r>
              <a:rPr lang="en-US" b="1" dirty="0" smtClean="0">
                <a:solidFill>
                  <a:schemeClr val="tx1"/>
                </a:solidFill>
                <a:cs typeface="Courier New" panose="02070309020205020404" pitchFamily="49" charset="0"/>
              </a:rPr>
              <a:t>return</a:t>
            </a:r>
            <a:r>
              <a:rPr lang="en-US" dirty="0" smtClean="0">
                <a:solidFill>
                  <a:schemeClr val="tx1"/>
                </a:solidFill>
              </a:rPr>
              <a:t> statements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113908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Mapping (1 of 3)</a:t>
            </a:r>
          </a:p>
        </p:txBody>
      </p:sp>
      <p:sp>
        <p:nvSpPr>
          <p:cNvPr id="3" name="Content Placeholder 2"/>
          <p:cNvSpPr>
            <a:spLocks noGrp="1"/>
          </p:cNvSpPr>
          <p:nvPr>
            <p:ph idx="1"/>
          </p:nvPr>
        </p:nvSpPr>
        <p:spPr>
          <a:xfrm>
            <a:off x="365125" y="1538818"/>
            <a:ext cx="8415338" cy="1711238"/>
          </a:xfrm>
        </p:spPr>
        <p:txBody>
          <a:bodyPr/>
          <a:lstStyle/>
          <a:p>
            <a:pPr>
              <a:buClr>
                <a:srgbClr val="007FA9"/>
              </a:buClr>
            </a:pPr>
            <a:r>
              <a:rPr lang="en-US" b="1" dirty="0">
                <a:solidFill>
                  <a:schemeClr val="tx1"/>
                </a:solidFill>
              </a:rPr>
              <a:t>Mapping</a:t>
            </a:r>
            <a:r>
              <a:rPr lang="en-US" dirty="0">
                <a:solidFill>
                  <a:schemeClr val="tx1"/>
                </a:solidFill>
              </a:rPr>
              <a:t> applies a function to each value in a sequence and returns a new sequence of the results</a:t>
            </a:r>
          </a:p>
          <a:p>
            <a:pPr>
              <a:buClr>
                <a:srgbClr val="007FA9"/>
              </a:buClr>
            </a:pPr>
            <a:r>
              <a:rPr lang="en-US" dirty="0" smtClean="0">
                <a:solidFill>
                  <a:schemeClr val="tx1"/>
                </a:solidFill>
              </a:rPr>
              <a:t>Example:</a:t>
            </a:r>
          </a:p>
          <a:p>
            <a:pPr lvl="1">
              <a:buClr>
                <a:srgbClr val="007FA9"/>
              </a:buClr>
            </a:pPr>
            <a:r>
              <a:rPr lang="en-US" dirty="0" smtClean="0">
                <a:solidFill>
                  <a:schemeClr val="tx1"/>
                </a:solidFill>
              </a:rPr>
              <a:t>A list named words that contains strings that represent integers</a:t>
            </a:r>
          </a:p>
          <a:p>
            <a:pPr lvl="1">
              <a:buClr>
                <a:srgbClr val="007FA9"/>
              </a:buClr>
            </a:pPr>
            <a:r>
              <a:rPr lang="en-US" dirty="0" smtClean="0">
                <a:solidFill>
                  <a:schemeClr val="tx1"/>
                </a:solidFill>
              </a:rPr>
              <a:t>Want to replace each string with corresponding integer value</a:t>
            </a:r>
          </a:p>
        </p:txBody>
      </p:sp>
      <p:sp>
        <p:nvSpPr>
          <p:cNvPr id="6" name="Content Placeholder 5"/>
          <p:cNvSpPr>
            <a:spLocks noGrp="1"/>
          </p:cNvSpPr>
          <p:nvPr>
            <p:ph idx="11"/>
          </p:nvPr>
        </p:nvSpPr>
        <p:spPr>
          <a:xfrm>
            <a:off x="397934" y="3344254"/>
            <a:ext cx="8415338" cy="2105192"/>
          </a:xfrm>
        </p:spPr>
        <p:txBody>
          <a:bodyPr/>
          <a:lstStyle/>
          <a:p>
            <a:pPr marL="228600" lvl="1" indent="0">
              <a:buNone/>
            </a:pPr>
            <a:r>
              <a:rPr lang="en-US" b="1" dirty="0">
                <a:solidFill>
                  <a:schemeClr val="tx1"/>
                </a:solidFill>
                <a:cs typeface="Courier New" panose="02070309020205020404" pitchFamily="49" charset="0"/>
              </a:rPr>
              <a:t>&gt;&gt;&gt; words = </a:t>
            </a:r>
            <a:r>
              <a:rPr lang="en-US" b="1" dirty="0" smtClean="0">
                <a:solidFill>
                  <a:schemeClr val="tx1"/>
                </a:solidFill>
                <a:cs typeface="Courier New" panose="02070309020205020404" pitchFamily="49" charset="0"/>
              </a:rPr>
              <a:t>[“231”, </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20”, “</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45”, </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99”]</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&gt;&gt;&gt; map(int, words)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Convert all strings to ints</a:t>
            </a:r>
          </a:p>
          <a:p>
            <a:pPr marL="228600" lvl="1" indent="0">
              <a:spcBef>
                <a:spcPts val="0"/>
              </a:spcBef>
              <a:buNone/>
            </a:pPr>
            <a:r>
              <a:rPr lang="en-US" b="1" dirty="0">
                <a:solidFill>
                  <a:schemeClr val="tx1"/>
                </a:solidFill>
                <a:cs typeface="Courier New" panose="02070309020205020404" pitchFamily="49" charset="0"/>
              </a:rPr>
              <a:t>&lt;map object at 0xl4cbd90&gt;</a:t>
            </a:r>
          </a:p>
          <a:p>
            <a:pPr marL="228600" lvl="1" indent="0">
              <a:spcBef>
                <a:spcPts val="0"/>
              </a:spcBef>
              <a:buNone/>
            </a:pPr>
            <a:r>
              <a:rPr lang="en-US" b="1" dirty="0">
                <a:solidFill>
                  <a:schemeClr val="tx1"/>
                </a:solidFill>
                <a:cs typeface="Courier New" panose="02070309020205020404" pitchFamily="49" charset="0"/>
              </a:rPr>
              <a:t>&gt;&gt;&gt; words 			# Original list is not changed</a:t>
            </a:r>
          </a:p>
          <a:p>
            <a:pPr marL="228600" lvl="1" indent="0">
              <a:spcBef>
                <a:spcPts val="0"/>
              </a:spcBef>
              <a:buNone/>
            </a:pPr>
            <a:r>
              <a:rPr lang="en-US" b="1" dirty="0" smtClean="0">
                <a:solidFill>
                  <a:schemeClr val="tx1"/>
                </a:solidFill>
                <a:cs typeface="Courier New" panose="02070309020205020404" pitchFamily="49" charset="0"/>
              </a:rPr>
              <a:t>[‘231’, ‘20’, ‘−45’, ‘99’]</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&gt;&gt;&gt; words = list(map(int, words</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Reset variable to change it</a:t>
            </a:r>
          </a:p>
          <a:p>
            <a:pPr marL="228600" lvl="1" indent="0">
              <a:spcBef>
                <a:spcPts val="0"/>
              </a:spcBef>
              <a:buNone/>
            </a:pPr>
            <a:r>
              <a:rPr lang="en-US" b="1" dirty="0">
                <a:solidFill>
                  <a:schemeClr val="tx1"/>
                </a:solidFill>
                <a:cs typeface="Courier New" panose="02070309020205020404" pitchFamily="49" charset="0"/>
              </a:rPr>
              <a:t>&gt;&gt;&gt; words</a:t>
            </a:r>
          </a:p>
          <a:p>
            <a:pPr marL="228600" lvl="1" indent="0">
              <a:spcBef>
                <a:spcPts val="0"/>
              </a:spcBef>
              <a:buNone/>
            </a:pPr>
            <a:r>
              <a:rPr lang="en-US" b="1" dirty="0">
                <a:solidFill>
                  <a:schemeClr val="tx1"/>
                </a:solidFill>
                <a:cs typeface="Courier New" panose="02070309020205020404" pitchFamily="49" charset="0"/>
              </a:rPr>
              <a:t>[231, 20, </a:t>
            </a:r>
            <a:r>
              <a:rPr lang="en-US" b="1" dirty="0" smtClean="0">
                <a:solidFill>
                  <a:schemeClr val="tx1"/>
                </a:solidFill>
                <a:cs typeface="Courier New" panose="02070309020205020404" pitchFamily="49" charset="0"/>
              </a:rPr>
              <a:t>−45</a:t>
            </a:r>
            <a:r>
              <a:rPr lang="en-US" b="1" dirty="0">
                <a:solidFill>
                  <a:schemeClr val="tx1"/>
                </a:solidFill>
                <a:cs typeface="Courier New" panose="02070309020205020404" pitchFamily="49" charset="0"/>
              </a:rPr>
              <a:t>, 99</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523724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Mapping (2 of 3)</a:t>
            </a:r>
          </a:p>
        </p:txBody>
      </p:sp>
      <p:sp>
        <p:nvSpPr>
          <p:cNvPr id="3" name="Content Placeholder 2"/>
          <p:cNvSpPr>
            <a:spLocks noGrp="1"/>
          </p:cNvSpPr>
          <p:nvPr>
            <p:ph idx="1"/>
          </p:nvPr>
        </p:nvSpPr>
        <p:spPr>
          <a:xfrm>
            <a:off x="365125" y="1538818"/>
            <a:ext cx="8415338" cy="632481"/>
          </a:xfrm>
        </p:spPr>
        <p:txBody>
          <a:bodyPr/>
          <a:lstStyle/>
          <a:p>
            <a:pPr>
              <a:buClr>
                <a:srgbClr val="007FA9"/>
              </a:buClr>
            </a:pPr>
            <a:r>
              <a:rPr lang="en-US" dirty="0" smtClean="0">
                <a:solidFill>
                  <a:schemeClr val="tx1"/>
                </a:solidFill>
              </a:rPr>
              <a:t>Another example:</a:t>
            </a:r>
          </a:p>
          <a:p>
            <a:pPr lvl="1">
              <a:buClr>
                <a:srgbClr val="007FA9"/>
              </a:buClr>
            </a:pPr>
            <a:r>
              <a:rPr lang="en-US" dirty="0" smtClean="0">
                <a:solidFill>
                  <a:schemeClr val="tx1"/>
                </a:solidFill>
              </a:rPr>
              <a:t>The </a:t>
            </a:r>
            <a:r>
              <a:rPr lang="en-US" b="1" dirty="0" smtClean="0">
                <a:solidFill>
                  <a:schemeClr val="tx1"/>
                </a:solidFill>
                <a:cs typeface="Courier New" panose="02070309020205020404" pitchFamily="49" charset="0"/>
              </a:rPr>
              <a:t>changePerson</a:t>
            </a:r>
            <a:r>
              <a:rPr lang="en-US" dirty="0" smtClean="0">
                <a:solidFill>
                  <a:schemeClr val="tx1"/>
                </a:solidFill>
              </a:rPr>
              <a:t> function of the </a:t>
            </a:r>
            <a:r>
              <a:rPr lang="en-US" b="1" dirty="0" smtClean="0">
                <a:solidFill>
                  <a:schemeClr val="tx1"/>
                </a:solidFill>
                <a:cs typeface="Courier New" panose="02070309020205020404" pitchFamily="49" charset="0"/>
              </a:rPr>
              <a:t>doctor</a:t>
            </a:r>
            <a:r>
              <a:rPr lang="en-US" dirty="0" smtClean="0">
                <a:solidFill>
                  <a:schemeClr val="tx1"/>
                </a:solidFill>
              </a:rPr>
              <a:t> program</a:t>
            </a:r>
          </a:p>
        </p:txBody>
      </p:sp>
      <p:sp>
        <p:nvSpPr>
          <p:cNvPr id="6" name="Content Placeholder 5"/>
          <p:cNvSpPr>
            <a:spLocks noGrp="1"/>
          </p:cNvSpPr>
          <p:nvPr>
            <p:ph idx="11"/>
          </p:nvPr>
        </p:nvSpPr>
        <p:spPr>
          <a:xfrm>
            <a:off x="338112" y="2255919"/>
            <a:ext cx="8415338" cy="2303708"/>
          </a:xfrm>
        </p:spPr>
        <p:txBody>
          <a:bodyPr/>
          <a:lstStyle/>
          <a:p>
            <a:pPr marL="228600" lvl="1" indent="0">
              <a:buNone/>
            </a:pPr>
            <a:r>
              <a:rPr lang="en-US" b="1" dirty="0">
                <a:solidFill>
                  <a:schemeClr val="tx1"/>
                </a:solidFill>
                <a:cs typeface="Courier New" panose="02070309020205020404" pitchFamily="49" charset="0"/>
              </a:rPr>
              <a:t>def changePerson(sentence):</a:t>
            </a:r>
          </a:p>
          <a:p>
            <a:pPr marL="228600" lvl="1" indent="0">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“““Replaces </a:t>
            </a:r>
            <a:r>
              <a:rPr lang="en-US" b="1" dirty="0">
                <a:solidFill>
                  <a:schemeClr val="tx1"/>
                </a:solidFill>
                <a:cs typeface="Courier New" panose="02070309020205020404" pitchFamily="49" charset="0"/>
              </a:rPr>
              <a:t>first person pronouns with second </a:t>
            </a:r>
            <a:r>
              <a:rPr lang="en-US" b="1" dirty="0" smtClean="0">
                <a:solidFill>
                  <a:schemeClr val="tx1"/>
                </a:solidFill>
                <a:cs typeface="Courier New" panose="02070309020205020404" pitchFamily="49" charset="0"/>
              </a:rPr>
              <a:t>person pronouns.”””</a:t>
            </a:r>
            <a:endParaRPr lang="en-US" b="1" dirty="0">
              <a:solidFill>
                <a:schemeClr val="tx1"/>
              </a:solidFill>
              <a:cs typeface="Courier New" panose="02070309020205020404" pitchFamily="49" charset="0"/>
            </a:endParaRPr>
          </a:p>
          <a:p>
            <a:pPr marL="228600" lvl="1" indent="0">
              <a:buNone/>
            </a:pPr>
            <a:r>
              <a:rPr lang="en-US" b="1" dirty="0">
                <a:solidFill>
                  <a:schemeClr val="tx1"/>
                </a:solidFill>
                <a:cs typeface="Courier New" panose="02070309020205020404" pitchFamily="49" charset="0"/>
              </a:rPr>
              <a:t>	words = sentence.split( )</a:t>
            </a:r>
          </a:p>
          <a:p>
            <a:pPr marL="228600" lvl="1" indent="0">
              <a:buNone/>
            </a:pPr>
            <a:r>
              <a:rPr lang="en-US" b="1" dirty="0">
                <a:solidFill>
                  <a:schemeClr val="tx1"/>
                </a:solidFill>
                <a:cs typeface="Courier New" panose="02070309020205020404" pitchFamily="49" charset="0"/>
              </a:rPr>
              <a:t>	replyWords = []</a:t>
            </a:r>
          </a:p>
          <a:p>
            <a:pPr marL="228600" lvl="1" indent="0">
              <a:buNone/>
            </a:pPr>
            <a:r>
              <a:rPr lang="en-US" b="1" dirty="0">
                <a:solidFill>
                  <a:schemeClr val="tx1"/>
                </a:solidFill>
                <a:cs typeface="Courier New" panose="02070309020205020404" pitchFamily="49" charset="0"/>
              </a:rPr>
              <a:t>	for word in words:</a:t>
            </a:r>
          </a:p>
          <a:p>
            <a:pPr marL="228600" lvl="1" indent="0">
              <a:buNone/>
            </a:pPr>
            <a:r>
              <a:rPr lang="en-US" b="1" dirty="0">
                <a:solidFill>
                  <a:schemeClr val="tx1"/>
                </a:solidFill>
                <a:cs typeface="Courier New" panose="02070309020205020404" pitchFamily="49" charset="0"/>
              </a:rPr>
              <a:t>	   replyWords.append(replacements.get(word, word))</a:t>
            </a:r>
          </a:p>
          <a:p>
            <a:pPr marL="228600" lvl="1" indent="0">
              <a:buNone/>
            </a:pPr>
            <a:r>
              <a:rPr lang="en-US" b="1" dirty="0">
                <a:solidFill>
                  <a:schemeClr val="tx1"/>
                </a:solidFill>
                <a:cs typeface="Courier New" panose="02070309020205020404" pitchFamily="49" charset="0"/>
              </a:rPr>
              <a:t>	return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join(replyWords</a:t>
            </a:r>
            <a:r>
              <a:rPr lang="en-US" dirty="0" smtClean="0">
                <a:solidFill>
                  <a:schemeClr val="tx1"/>
                </a:solidFill>
                <a:latin typeface="Courier New" panose="02070309020205020404" pitchFamily="49" charset="0"/>
                <a:cs typeface="Courier New" panose="02070309020205020404" pitchFamily="49" charset="0"/>
              </a:rPr>
              <a:t>)</a:t>
            </a:r>
            <a:endParaRPr lang="en-US" dirty="0">
              <a:solidFill>
                <a:schemeClr val="tx1"/>
              </a:solidFill>
              <a:latin typeface="Courier New" panose="02070309020205020404" pitchFamily="49" charset="0"/>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975792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Mapping (3 of 3)</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smtClean="0">
                <a:solidFill>
                  <a:schemeClr val="tx1"/>
                </a:solidFill>
              </a:rPr>
              <a:t>Simplify the logic by defining an auxiliary function that is mapped onto the list of words:</a:t>
            </a:r>
          </a:p>
        </p:txBody>
      </p:sp>
      <p:sp>
        <p:nvSpPr>
          <p:cNvPr id="6" name="Content Placeholder 5"/>
          <p:cNvSpPr>
            <a:spLocks noGrp="1"/>
          </p:cNvSpPr>
          <p:nvPr>
            <p:ph idx="11"/>
          </p:nvPr>
        </p:nvSpPr>
        <p:spPr>
          <a:xfrm>
            <a:off x="346658" y="2251816"/>
            <a:ext cx="8415338" cy="1890133"/>
          </a:xfrm>
        </p:spPr>
        <p:txBody>
          <a:bodyPr/>
          <a:lstStyle/>
          <a:p>
            <a:pPr marL="228600" lvl="1" indent="0">
              <a:buNone/>
            </a:pPr>
            <a:r>
              <a:rPr lang="en-US" b="1" dirty="0">
                <a:solidFill>
                  <a:schemeClr val="tx1"/>
                </a:solidFill>
                <a:cs typeface="Courier New" panose="02070309020205020404" pitchFamily="49" charset="0"/>
              </a:rPr>
              <a:t>def changePerson(sentence):</a:t>
            </a:r>
          </a:p>
          <a:p>
            <a:pPr marL="228600" lvl="1" indent="0">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“““Replaces </a:t>
            </a:r>
            <a:r>
              <a:rPr lang="en-US" b="1" dirty="0">
                <a:solidFill>
                  <a:schemeClr val="tx1"/>
                </a:solidFill>
                <a:cs typeface="Courier New" panose="02070309020205020404" pitchFamily="49" charset="0"/>
              </a:rPr>
              <a:t>first person pronouns with second person </a:t>
            </a:r>
            <a:r>
              <a:rPr lang="en-US" b="1" dirty="0" smtClean="0">
                <a:solidFill>
                  <a:schemeClr val="tx1"/>
                </a:solidFill>
                <a:cs typeface="Courier New" panose="02070309020205020404" pitchFamily="49" charset="0"/>
              </a:rPr>
              <a:t>pronouns.”””</a:t>
            </a:r>
            <a:endParaRPr lang="en-US" b="1" dirty="0">
              <a:solidFill>
                <a:schemeClr val="tx1"/>
              </a:solidFill>
              <a:cs typeface="Courier New" panose="02070309020205020404" pitchFamily="49" charset="0"/>
            </a:endParaRPr>
          </a:p>
          <a:p>
            <a:pPr marL="228600" lvl="1" indent="0">
              <a:buNone/>
            </a:pPr>
            <a:r>
              <a:rPr lang="en-US" b="1" dirty="0">
                <a:solidFill>
                  <a:schemeClr val="tx1"/>
                </a:solidFill>
                <a:cs typeface="Courier New" panose="02070309020205020404" pitchFamily="49" charset="0"/>
              </a:rPr>
              <a:t>	def getWord(word):</a:t>
            </a:r>
          </a:p>
          <a:p>
            <a:pPr marL="228600" lvl="1" indent="0">
              <a:buNone/>
            </a:pPr>
            <a:r>
              <a:rPr lang="en-US" b="1" dirty="0">
                <a:solidFill>
                  <a:schemeClr val="tx1"/>
                </a:solidFill>
                <a:cs typeface="Courier New" panose="02070309020205020404" pitchFamily="49" charset="0"/>
              </a:rPr>
              <a:t>	    return replacements.get(word, word)</a:t>
            </a:r>
          </a:p>
          <a:p>
            <a:pPr marL="228600" lvl="1" indent="0">
              <a:buNone/>
            </a:pPr>
            <a:r>
              <a:rPr lang="en-US" b="1" dirty="0">
                <a:solidFill>
                  <a:schemeClr val="tx1"/>
                </a:solidFill>
                <a:cs typeface="Courier New" panose="02070309020205020404" pitchFamily="49" charset="0"/>
              </a:rPr>
              <a:t>	return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join(map(getWord, sentence.split</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104548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Filtering</a:t>
            </a:r>
          </a:p>
        </p:txBody>
      </p:sp>
      <p:sp>
        <p:nvSpPr>
          <p:cNvPr id="3" name="Content Placeholder 2"/>
          <p:cNvSpPr>
            <a:spLocks noGrp="1"/>
          </p:cNvSpPr>
          <p:nvPr>
            <p:ph idx="1"/>
          </p:nvPr>
        </p:nvSpPr>
        <p:spPr>
          <a:xfrm>
            <a:off x="365125" y="1538818"/>
            <a:ext cx="8415338" cy="1634294"/>
          </a:xfrm>
        </p:spPr>
        <p:txBody>
          <a:bodyPr/>
          <a:lstStyle/>
          <a:p>
            <a:pPr>
              <a:buClr>
                <a:srgbClr val="007FA9"/>
              </a:buClr>
            </a:pPr>
            <a:r>
              <a:rPr lang="en-US" dirty="0">
                <a:solidFill>
                  <a:schemeClr val="tx1"/>
                </a:solidFill>
              </a:rPr>
              <a:t>When </a:t>
            </a:r>
            <a:r>
              <a:rPr lang="en-US" b="1" dirty="0">
                <a:solidFill>
                  <a:schemeClr val="tx1"/>
                </a:solidFill>
              </a:rPr>
              <a:t>filtering</a:t>
            </a:r>
            <a:r>
              <a:rPr lang="en-US" dirty="0">
                <a:solidFill>
                  <a:schemeClr val="tx1"/>
                </a:solidFill>
              </a:rPr>
              <a:t>, a function called a </a:t>
            </a:r>
            <a:r>
              <a:rPr lang="en-US" b="1" dirty="0">
                <a:solidFill>
                  <a:schemeClr val="tx1"/>
                </a:solidFill>
              </a:rPr>
              <a:t>predicate </a:t>
            </a:r>
            <a:r>
              <a:rPr lang="en-US" dirty="0">
                <a:solidFill>
                  <a:schemeClr val="tx1"/>
                </a:solidFill>
              </a:rPr>
              <a:t>is applied to each value in a list</a:t>
            </a:r>
          </a:p>
          <a:p>
            <a:pPr lvl="1">
              <a:buClr>
                <a:srgbClr val="007FA9"/>
              </a:buClr>
            </a:pPr>
            <a:r>
              <a:rPr lang="en-US" dirty="0">
                <a:solidFill>
                  <a:schemeClr val="tx1"/>
                </a:solidFill>
              </a:rPr>
              <a:t>If predicate returns </a:t>
            </a:r>
            <a:r>
              <a:rPr lang="en-US" b="1" dirty="0">
                <a:solidFill>
                  <a:schemeClr val="tx1"/>
                </a:solidFill>
              </a:rPr>
              <a:t>True</a:t>
            </a:r>
            <a:r>
              <a:rPr lang="en-US" dirty="0">
                <a:solidFill>
                  <a:schemeClr val="tx1"/>
                </a:solidFill>
              </a:rPr>
              <a:t>, value is added to a new list; otherwise, value is dropped from consideration</a:t>
            </a:r>
          </a:p>
          <a:p>
            <a:pPr>
              <a:buClr>
                <a:srgbClr val="007FA9"/>
              </a:buClr>
            </a:pPr>
            <a:r>
              <a:rPr lang="en-US" dirty="0">
                <a:solidFill>
                  <a:schemeClr val="tx1"/>
                </a:solidFill>
              </a:rPr>
              <a:t>Python includes a filter function that is used in the next example to produce a list of </a:t>
            </a:r>
            <a:r>
              <a:rPr lang="en-US" dirty="0" smtClean="0">
                <a:solidFill>
                  <a:schemeClr val="tx1"/>
                </a:solidFill>
              </a:rPr>
              <a:t>the odd </a:t>
            </a:r>
            <a:r>
              <a:rPr lang="en-US" dirty="0">
                <a:solidFill>
                  <a:schemeClr val="tx1"/>
                </a:solidFill>
              </a:rPr>
              <a:t>numbers in another list</a:t>
            </a:r>
            <a:r>
              <a:rPr lang="en-US" dirty="0" smtClean="0">
                <a:solidFill>
                  <a:schemeClr val="tx1"/>
                </a:solidFill>
              </a:rPr>
              <a:t>:</a:t>
            </a:r>
          </a:p>
        </p:txBody>
      </p:sp>
      <p:sp>
        <p:nvSpPr>
          <p:cNvPr id="6" name="Content Placeholder 5"/>
          <p:cNvSpPr>
            <a:spLocks noGrp="1"/>
          </p:cNvSpPr>
          <p:nvPr>
            <p:ph idx="11"/>
          </p:nvPr>
        </p:nvSpPr>
        <p:spPr>
          <a:xfrm>
            <a:off x="397934" y="3227824"/>
            <a:ext cx="8415338" cy="946798"/>
          </a:xfrm>
        </p:spPr>
        <p:txBody>
          <a:bodyPr/>
          <a:lstStyle/>
          <a:p>
            <a:pPr marL="228600" lvl="1" indent="0">
              <a:buNone/>
            </a:pPr>
            <a:r>
              <a:rPr lang="pt-BR" b="1" dirty="0">
                <a:solidFill>
                  <a:schemeClr val="tx1"/>
                </a:solidFill>
                <a:cs typeface="Courier New" panose="02070309020205020404" pitchFamily="49" charset="0"/>
              </a:rPr>
              <a:t>&gt;&gt;&gt; def odd(n): return n % 2 == 1</a:t>
            </a:r>
          </a:p>
          <a:p>
            <a:pPr marL="228600" lvl="1" indent="0">
              <a:buNone/>
            </a:pPr>
            <a:r>
              <a:rPr lang="en-US" b="1" dirty="0">
                <a:solidFill>
                  <a:schemeClr val="tx1"/>
                </a:solidFill>
                <a:cs typeface="Courier New" panose="02070309020205020404" pitchFamily="49" charset="0"/>
              </a:rPr>
              <a:t>&gt;&gt;&gt; list(filter(odd, </a:t>
            </a:r>
            <a:r>
              <a:rPr lang="en-US" b="1" dirty="0" smtClean="0">
                <a:solidFill>
                  <a:schemeClr val="tx1"/>
                </a:solidFill>
                <a:cs typeface="Courier New" panose="02070309020205020404" pitchFamily="49" charset="0"/>
              </a:rPr>
              <a:t>range(l</a:t>
            </a:r>
            <a:r>
              <a:rPr lang="en-US" sz="100" b="1" dirty="0" smtClean="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O</a:t>
            </a:r>
            <a:r>
              <a:rPr lang="en-US" b="1" dirty="0">
                <a:solidFill>
                  <a:schemeClr val="tx1"/>
                </a:solidFill>
                <a:cs typeface="Courier New" panose="02070309020205020404" pitchFamily="49" charset="0"/>
              </a:rPr>
              <a:t>)))</a:t>
            </a:r>
          </a:p>
          <a:p>
            <a:pPr marL="228600" lvl="1" indent="0">
              <a:buNone/>
            </a:pPr>
            <a:r>
              <a:rPr lang="en-US" b="1" dirty="0">
                <a:solidFill>
                  <a:schemeClr val="tx1"/>
                </a:solidFill>
                <a:cs typeface="Courier New" panose="02070309020205020404" pitchFamily="49" charset="0"/>
              </a:rPr>
              <a:t>[1, 3, 5, 7, 9</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80079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Reducing</a:t>
            </a:r>
          </a:p>
        </p:txBody>
      </p:sp>
      <p:sp>
        <p:nvSpPr>
          <p:cNvPr id="3" name="Content Placeholder 2"/>
          <p:cNvSpPr>
            <a:spLocks noGrp="1"/>
          </p:cNvSpPr>
          <p:nvPr>
            <p:ph idx="1"/>
          </p:nvPr>
        </p:nvSpPr>
        <p:spPr>
          <a:xfrm>
            <a:off x="365125" y="1538818"/>
            <a:ext cx="8415338" cy="1323439"/>
          </a:xfrm>
        </p:spPr>
        <p:txBody>
          <a:bodyPr/>
          <a:lstStyle/>
          <a:p>
            <a:pPr>
              <a:buClr>
                <a:srgbClr val="007FA9"/>
              </a:buClr>
            </a:pPr>
            <a:r>
              <a:rPr lang="en-US" dirty="0">
                <a:solidFill>
                  <a:schemeClr val="tx1"/>
                </a:solidFill>
              </a:rPr>
              <a:t>When </a:t>
            </a:r>
            <a:r>
              <a:rPr lang="en-US" b="1" dirty="0">
                <a:solidFill>
                  <a:schemeClr val="tx1"/>
                </a:solidFill>
              </a:rPr>
              <a:t>reducing</a:t>
            </a:r>
            <a:r>
              <a:rPr lang="en-US" dirty="0">
                <a:solidFill>
                  <a:schemeClr val="tx1"/>
                </a:solidFill>
              </a:rPr>
              <a:t>, we take a list of values and repeatedly apply a function to accumulate a single data value</a:t>
            </a:r>
          </a:p>
          <a:p>
            <a:pPr>
              <a:buClr>
                <a:srgbClr val="007FA9"/>
              </a:buClr>
            </a:pPr>
            <a:r>
              <a:rPr lang="en-US" dirty="0">
                <a:solidFill>
                  <a:schemeClr val="tx1"/>
                </a:solidFill>
              </a:rPr>
              <a:t>The following example shows reduce used twice—once </a:t>
            </a:r>
            <a:r>
              <a:rPr lang="en-US" dirty="0" smtClean="0">
                <a:solidFill>
                  <a:schemeClr val="tx1"/>
                </a:solidFill>
              </a:rPr>
              <a:t>to produce a </a:t>
            </a:r>
            <a:r>
              <a:rPr lang="en-US" dirty="0">
                <a:solidFill>
                  <a:schemeClr val="tx1"/>
                </a:solidFill>
              </a:rPr>
              <a:t>sum and once to produce a product</a:t>
            </a:r>
            <a:r>
              <a:rPr lang="en-US" dirty="0" smtClean="0">
                <a:solidFill>
                  <a:schemeClr val="tx1"/>
                </a:solidFill>
              </a:rPr>
              <a:t>:</a:t>
            </a:r>
          </a:p>
        </p:txBody>
      </p:sp>
      <p:sp>
        <p:nvSpPr>
          <p:cNvPr id="6" name="Content Placeholder 5"/>
          <p:cNvSpPr>
            <a:spLocks noGrp="1"/>
          </p:cNvSpPr>
          <p:nvPr>
            <p:ph idx="11"/>
          </p:nvPr>
        </p:nvSpPr>
        <p:spPr>
          <a:xfrm>
            <a:off x="355204" y="2946162"/>
            <a:ext cx="8415338" cy="2108654"/>
          </a:xfrm>
        </p:spPr>
        <p:txBody>
          <a:bodyPr/>
          <a:lstStyle/>
          <a:p>
            <a:pPr marL="228600" lvl="1" indent="0">
              <a:buNone/>
            </a:pPr>
            <a:r>
              <a:rPr lang="en-US" b="1" dirty="0">
                <a:solidFill>
                  <a:schemeClr val="tx1"/>
                </a:solidFill>
                <a:cs typeface="Courier New" panose="02070309020205020404" pitchFamily="49" charset="0"/>
              </a:rPr>
              <a:t>&gt;&gt;&gt; from functools import reduce</a:t>
            </a:r>
          </a:p>
          <a:p>
            <a:pPr marL="228600" lvl="1" indent="0">
              <a:spcBef>
                <a:spcPts val="0"/>
              </a:spcBef>
              <a:buNone/>
            </a:pPr>
            <a:r>
              <a:rPr lang="es-ES" b="1" dirty="0">
                <a:solidFill>
                  <a:schemeClr val="tx1"/>
                </a:solidFill>
                <a:cs typeface="Courier New" panose="02070309020205020404" pitchFamily="49" charset="0"/>
              </a:rPr>
              <a:t>&gt;&gt;&gt; def add(x, y): return x + y</a:t>
            </a:r>
          </a:p>
          <a:p>
            <a:pPr marL="228600" lvl="1" indent="0">
              <a:spcBef>
                <a:spcPts val="0"/>
              </a:spcBef>
              <a:buNone/>
            </a:pPr>
            <a:r>
              <a:rPr lang="es-ES" b="1" dirty="0">
                <a:solidFill>
                  <a:schemeClr val="tx1"/>
                </a:solidFill>
                <a:cs typeface="Courier New" panose="02070309020205020404" pitchFamily="49" charset="0"/>
              </a:rPr>
              <a:t>&gt;&gt;&gt; def multiply(x, y): return x * y</a:t>
            </a:r>
          </a:p>
          <a:p>
            <a:pPr marL="228600" lvl="1" indent="0">
              <a:spcBef>
                <a:spcPts val="0"/>
              </a:spcBef>
              <a:buNone/>
            </a:pPr>
            <a:r>
              <a:rPr lang="en-US" b="1" dirty="0">
                <a:solidFill>
                  <a:schemeClr val="tx1"/>
                </a:solidFill>
                <a:cs typeface="Courier New" panose="02070309020205020404" pitchFamily="49" charset="0"/>
              </a:rPr>
              <a:t>&gt;&gt;&gt; data = [1, 2, 3, 4]</a:t>
            </a:r>
          </a:p>
          <a:p>
            <a:pPr marL="228600" lvl="1" indent="0">
              <a:spcBef>
                <a:spcPts val="0"/>
              </a:spcBef>
              <a:buNone/>
            </a:pPr>
            <a:r>
              <a:rPr lang="en-US" b="1" dirty="0">
                <a:solidFill>
                  <a:schemeClr val="tx1"/>
                </a:solidFill>
                <a:cs typeface="Courier New" panose="02070309020205020404" pitchFamily="49" charset="0"/>
              </a:rPr>
              <a:t>&gt;&gt;&gt; reduce(add, data)</a:t>
            </a:r>
          </a:p>
          <a:p>
            <a:pPr marL="228600" lvl="1" indent="0">
              <a:spcBef>
                <a:spcPts val="0"/>
              </a:spcBef>
              <a:buNone/>
            </a:pPr>
            <a:r>
              <a:rPr lang="en-US" b="1" dirty="0">
                <a:solidFill>
                  <a:schemeClr val="tx1"/>
                </a:solidFill>
                <a:cs typeface="Courier New" panose="02070309020205020404" pitchFamily="49" charset="0"/>
              </a:rPr>
              <a:t>10</a:t>
            </a:r>
          </a:p>
          <a:p>
            <a:pPr marL="228600" lvl="1" indent="0">
              <a:spcBef>
                <a:spcPts val="0"/>
              </a:spcBef>
              <a:buNone/>
            </a:pPr>
            <a:r>
              <a:rPr lang="en-US" b="1" dirty="0">
                <a:solidFill>
                  <a:schemeClr val="tx1"/>
                </a:solidFill>
                <a:cs typeface="Courier New" panose="02070309020205020404" pitchFamily="49" charset="0"/>
              </a:rPr>
              <a:t>&gt;&gt;&gt; reduce(multiply, data)</a:t>
            </a:r>
          </a:p>
          <a:p>
            <a:pPr marL="228600" lvl="1" indent="0">
              <a:spcBef>
                <a:spcPts val="0"/>
              </a:spcBef>
              <a:buNone/>
            </a:pPr>
            <a:r>
              <a:rPr lang="en-US" b="1" dirty="0" smtClean="0">
                <a:solidFill>
                  <a:schemeClr val="tx1"/>
                </a:solidFill>
                <a:cs typeface="Courier New" panose="02070309020205020404" pitchFamily="49" charset="0"/>
              </a:rPr>
              <a:t>24</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27683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7010400" cy="732508"/>
          </a:xfrm>
        </p:spPr>
        <p:txBody>
          <a:bodyPr/>
          <a:lstStyle/>
          <a:p>
            <a:r>
              <a:rPr lang="en-IN" sz="2800" b="1" dirty="0">
                <a:solidFill>
                  <a:srgbClr val="007FA3"/>
                </a:solidFill>
                <a:latin typeface="Arial" panose="020B0604020202020204" pitchFamily="34" charset="0"/>
                <a:cs typeface="Arial" panose="020B0604020202020204" pitchFamily="34" charset="0"/>
              </a:rPr>
              <a:t>Using Lambda to Create Anonymous Functions (1 of 2)</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1341906"/>
          </a:xfrm>
        </p:spPr>
        <p:txBody>
          <a:bodyPr/>
          <a:lstStyle/>
          <a:p>
            <a:pPr>
              <a:buClr>
                <a:srgbClr val="007FA9"/>
              </a:buClr>
            </a:pPr>
            <a:r>
              <a:rPr lang="en-US" dirty="0">
                <a:solidFill>
                  <a:schemeClr val="tx1"/>
                </a:solidFill>
              </a:rPr>
              <a:t>A </a:t>
            </a:r>
            <a:r>
              <a:rPr lang="en-US" b="1" dirty="0">
                <a:solidFill>
                  <a:schemeClr val="tx1"/>
                </a:solidFill>
              </a:rPr>
              <a:t>lambda </a:t>
            </a:r>
            <a:r>
              <a:rPr lang="en-US" dirty="0">
                <a:solidFill>
                  <a:schemeClr val="tx1"/>
                </a:solidFill>
              </a:rPr>
              <a:t>is an </a:t>
            </a:r>
            <a:r>
              <a:rPr lang="en-US" b="1" dirty="0">
                <a:solidFill>
                  <a:schemeClr val="tx1"/>
                </a:solidFill>
              </a:rPr>
              <a:t>anonymous function</a:t>
            </a:r>
          </a:p>
          <a:p>
            <a:pPr lvl="1">
              <a:buClr>
                <a:srgbClr val="007FA9"/>
              </a:buClr>
            </a:pPr>
            <a:r>
              <a:rPr lang="en-US" dirty="0">
                <a:solidFill>
                  <a:schemeClr val="tx1"/>
                </a:solidFill>
              </a:rPr>
              <a:t>When the </a:t>
            </a:r>
            <a:r>
              <a:rPr lang="en-US" b="1" dirty="0">
                <a:solidFill>
                  <a:schemeClr val="tx1"/>
                </a:solidFill>
              </a:rPr>
              <a:t>lambda </a:t>
            </a:r>
            <a:r>
              <a:rPr lang="en-US" dirty="0">
                <a:solidFill>
                  <a:schemeClr val="tx1"/>
                </a:solidFill>
              </a:rPr>
              <a:t>is applied to its arguments, its expression is evaluated and its value is returned</a:t>
            </a:r>
          </a:p>
          <a:p>
            <a:pPr>
              <a:buClr>
                <a:srgbClr val="007FA9"/>
              </a:buClr>
            </a:pPr>
            <a:r>
              <a:rPr lang="en-US" dirty="0" smtClean="0">
                <a:solidFill>
                  <a:schemeClr val="tx1"/>
                </a:solidFill>
              </a:rPr>
              <a:t>The syntax of </a:t>
            </a:r>
            <a:r>
              <a:rPr lang="en-US" b="1" dirty="0" smtClean="0">
                <a:solidFill>
                  <a:schemeClr val="tx1"/>
                </a:solidFill>
                <a:cs typeface="Courier New" panose="02070309020205020404" pitchFamily="49" charset="0"/>
              </a:rPr>
              <a:t>lambda</a:t>
            </a:r>
            <a:r>
              <a:rPr lang="en-US" dirty="0" smtClean="0">
                <a:solidFill>
                  <a:schemeClr val="tx1"/>
                </a:solidFill>
              </a:rPr>
              <a:t> is very tight and restrictive:</a:t>
            </a:r>
          </a:p>
        </p:txBody>
      </p:sp>
      <p:sp>
        <p:nvSpPr>
          <p:cNvPr id="6" name="Content Placeholder 5"/>
          <p:cNvSpPr>
            <a:spLocks noGrp="1"/>
          </p:cNvSpPr>
          <p:nvPr>
            <p:ph idx="11"/>
          </p:nvPr>
        </p:nvSpPr>
        <p:spPr>
          <a:xfrm>
            <a:off x="626534" y="2971800"/>
            <a:ext cx="5088466" cy="266611"/>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lambda &lt;</a:t>
            </a:r>
            <a:r>
              <a:rPr lang="en-US" b="1" dirty="0" smtClean="0">
                <a:solidFill>
                  <a:schemeClr val="tx1"/>
                </a:solidFill>
                <a:cs typeface="Courier New" panose="02070309020205020404" pitchFamily="49" charset="0"/>
              </a:rPr>
              <a:t>argname−1</a:t>
            </a:r>
            <a:r>
              <a:rPr lang="en-US" b="1" dirty="0">
                <a:solidFill>
                  <a:schemeClr val="tx1"/>
                </a:solidFill>
                <a:cs typeface="Courier New" panose="02070309020205020404" pitchFamily="49" charset="0"/>
              </a:rPr>
              <a:t>, ..., </a:t>
            </a:r>
            <a:r>
              <a:rPr lang="en-US" b="1" dirty="0" smtClean="0">
                <a:solidFill>
                  <a:schemeClr val="tx1"/>
                </a:solidFill>
                <a:cs typeface="Courier New" panose="02070309020205020404" pitchFamily="49" charset="0"/>
              </a:rPr>
              <a:t>argname−n</a:t>
            </a:r>
            <a:r>
              <a:rPr lang="en-US" b="1" dirty="0">
                <a:solidFill>
                  <a:schemeClr val="tx1"/>
                </a:solidFill>
                <a:cs typeface="Courier New" panose="02070309020205020404" pitchFamily="49" charset="0"/>
              </a:rPr>
              <a:t>&gt;: &lt;expression</a:t>
            </a:r>
            <a:r>
              <a:rPr lang="en-US" b="1" dirty="0" smtClean="0">
                <a:solidFill>
                  <a:schemeClr val="tx1"/>
                </a:solidFill>
                <a:cs typeface="Courier New" panose="02070309020205020404" pitchFamily="49" charset="0"/>
              </a:rPr>
              <a:t>&gt;</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63908" y="3466237"/>
            <a:ext cx="8415338" cy="877163"/>
          </a:xfrm>
        </p:spPr>
        <p:txBody>
          <a:bodyPr/>
          <a:lstStyle/>
          <a:p>
            <a:pPr>
              <a:buClr>
                <a:srgbClr val="007FA9"/>
              </a:buClr>
            </a:pPr>
            <a:r>
              <a:rPr lang="en-US" dirty="0">
                <a:solidFill>
                  <a:schemeClr val="tx1"/>
                </a:solidFill>
              </a:rPr>
              <a:t>All of the code must appear on one line and, although it is sad, a lambda cannot include a selection statement, because selection statements are not </a:t>
            </a:r>
            <a:r>
              <a:rPr lang="en-US" dirty="0" smtClean="0">
                <a:solidFill>
                  <a:schemeClr val="tx1"/>
                </a:solidFill>
              </a:rPr>
              <a:t>expressions</a:t>
            </a:r>
            <a:endParaRPr lang="en-US" dirty="0">
              <a:solidFill>
                <a:schemeClr val="tx1"/>
              </a:solidFill>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576564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6477000" cy="732508"/>
          </a:xfrm>
        </p:spPr>
        <p:txBody>
          <a:bodyPr/>
          <a:lstStyle/>
          <a:p>
            <a:r>
              <a:rPr lang="en-IN" sz="2800" b="1" dirty="0">
                <a:solidFill>
                  <a:srgbClr val="007FA3"/>
                </a:solidFill>
                <a:latin typeface="Arial" panose="020B0604020202020204" pitchFamily="34" charset="0"/>
                <a:cs typeface="Arial" panose="020B0604020202020204" pitchFamily="34" charset="0"/>
              </a:rPr>
              <a:t>Using Lambda to Create Anonymous Functions (2 of 2)</a:t>
            </a:r>
            <a:endParaRPr lang="en-US" sz="2800" b="1" dirty="0">
              <a:solidFill>
                <a:srgbClr val="007FA3"/>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405784"/>
            <a:ext cx="8415338" cy="738664"/>
          </a:xfrm>
        </p:spPr>
        <p:txBody>
          <a:bodyPr/>
          <a:lstStyle/>
          <a:p>
            <a:pPr>
              <a:buClr>
                <a:srgbClr val="007FA9"/>
              </a:buClr>
            </a:pPr>
            <a:r>
              <a:rPr lang="en-US" dirty="0">
                <a:solidFill>
                  <a:schemeClr val="tx1"/>
                </a:solidFill>
              </a:rPr>
              <a:t>We can now specify addition or multiplication on the fly, as the next session</a:t>
            </a:r>
          </a:p>
          <a:p>
            <a:pPr>
              <a:buClr>
                <a:srgbClr val="007FA9"/>
              </a:buClr>
            </a:pPr>
            <a:r>
              <a:rPr lang="en-US" dirty="0">
                <a:solidFill>
                  <a:schemeClr val="tx1"/>
                </a:solidFill>
              </a:rPr>
              <a:t>illustrates</a:t>
            </a:r>
            <a:r>
              <a:rPr lang="en-US" dirty="0" smtClean="0">
                <a:solidFill>
                  <a:schemeClr val="tx1"/>
                </a:solidFill>
              </a:rPr>
              <a:t>:</a:t>
            </a:r>
            <a:endParaRPr lang="en-US" dirty="0">
              <a:solidFill>
                <a:schemeClr val="tx1"/>
              </a:solidFill>
            </a:endParaRPr>
          </a:p>
        </p:txBody>
      </p:sp>
      <p:sp>
        <p:nvSpPr>
          <p:cNvPr id="6" name="Content Placeholder 5"/>
          <p:cNvSpPr>
            <a:spLocks noGrp="1"/>
          </p:cNvSpPr>
          <p:nvPr>
            <p:ph idx="11"/>
          </p:nvPr>
        </p:nvSpPr>
        <p:spPr>
          <a:xfrm>
            <a:off x="397934" y="2209801"/>
            <a:ext cx="8415338" cy="1319207"/>
          </a:xfrm>
        </p:spPr>
        <p:txBody>
          <a:bodyPr/>
          <a:lstStyle/>
          <a:p>
            <a:pPr marL="228600" lvl="1" indent="0">
              <a:buNone/>
            </a:pPr>
            <a:r>
              <a:rPr lang="en-US" b="1" dirty="0">
                <a:solidFill>
                  <a:schemeClr val="tx1"/>
                </a:solidFill>
                <a:cs typeface="Courier New" panose="02070309020205020404" pitchFamily="49" charset="0"/>
              </a:rPr>
              <a:t>&gt;&gt;&gt; data = [1, 2, 3, 4]</a:t>
            </a:r>
          </a:p>
          <a:p>
            <a:pPr marL="228600" lvl="1" indent="0">
              <a:spcBef>
                <a:spcPts val="0"/>
              </a:spcBef>
              <a:buNone/>
            </a:pPr>
            <a:r>
              <a:rPr lang="en-US" b="1" dirty="0">
                <a:solidFill>
                  <a:schemeClr val="tx1"/>
                </a:solidFill>
                <a:cs typeface="Courier New" panose="02070309020205020404" pitchFamily="49" charset="0"/>
              </a:rPr>
              <a:t>&gt;&gt;&gt; reduce(lambda x, y: x + y, data) # Produce the sum</a:t>
            </a:r>
          </a:p>
          <a:p>
            <a:pPr marL="228600" lvl="1" indent="0">
              <a:spcBef>
                <a:spcPts val="0"/>
              </a:spcBef>
              <a:buNone/>
            </a:pPr>
            <a:r>
              <a:rPr lang="en-US" b="1" dirty="0">
                <a:solidFill>
                  <a:schemeClr val="tx1"/>
                </a:solidFill>
                <a:cs typeface="Courier New" panose="02070309020205020404" pitchFamily="49" charset="0"/>
              </a:rPr>
              <a:t>10</a:t>
            </a:r>
          </a:p>
          <a:p>
            <a:pPr marL="228600" lvl="1" indent="0">
              <a:spcBef>
                <a:spcPts val="0"/>
              </a:spcBef>
              <a:buNone/>
            </a:pPr>
            <a:r>
              <a:rPr lang="en-US" b="1" dirty="0">
                <a:solidFill>
                  <a:schemeClr val="tx1"/>
                </a:solidFill>
                <a:cs typeface="Courier New" panose="02070309020205020404" pitchFamily="49" charset="0"/>
              </a:rPr>
              <a:t>&gt;&gt;&gt; reduce(lambda x, y: x * y, data) # Produce the product</a:t>
            </a:r>
          </a:p>
          <a:p>
            <a:pPr marL="228600" lvl="1" indent="0">
              <a:spcBef>
                <a:spcPts val="0"/>
              </a:spcBef>
              <a:buNone/>
            </a:pPr>
            <a:r>
              <a:rPr lang="en-US" b="1" dirty="0" smtClean="0">
                <a:solidFill>
                  <a:schemeClr val="tx1"/>
                </a:solidFill>
                <a:cs typeface="Courier New" panose="02070309020205020404" pitchFamily="49" charset="0"/>
              </a:rPr>
              <a:t>24</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81000" y="3581400"/>
            <a:ext cx="8415338" cy="584775"/>
          </a:xfrm>
        </p:spPr>
        <p:txBody>
          <a:bodyPr/>
          <a:lstStyle/>
          <a:p>
            <a:pPr>
              <a:buClr>
                <a:srgbClr val="007FA9"/>
              </a:buClr>
            </a:pPr>
            <a:r>
              <a:rPr lang="en-US" dirty="0">
                <a:solidFill>
                  <a:schemeClr val="tx1"/>
                </a:solidFill>
              </a:rPr>
              <a:t>The next example shows the use of </a:t>
            </a:r>
            <a:r>
              <a:rPr lang="en-US" sz="1600" b="1" dirty="0">
                <a:solidFill>
                  <a:schemeClr val="tx1"/>
                </a:solidFill>
              </a:rPr>
              <a:t>range</a:t>
            </a:r>
            <a:r>
              <a:rPr lang="en-US" b="1" dirty="0">
                <a:solidFill>
                  <a:schemeClr val="tx1"/>
                </a:solidFill>
              </a:rPr>
              <a:t>, </a:t>
            </a:r>
            <a:r>
              <a:rPr lang="en-US" sz="1600" b="1" dirty="0">
                <a:solidFill>
                  <a:schemeClr val="tx1"/>
                </a:solidFill>
              </a:rPr>
              <a:t>reduce</a:t>
            </a:r>
            <a:r>
              <a:rPr lang="en-US" dirty="0">
                <a:solidFill>
                  <a:schemeClr val="tx1"/>
                </a:solidFill>
              </a:rPr>
              <a:t>, and </a:t>
            </a:r>
            <a:r>
              <a:rPr lang="en-US" sz="1600" b="1" dirty="0">
                <a:solidFill>
                  <a:schemeClr val="tx1"/>
                </a:solidFill>
              </a:rPr>
              <a:t>lambda</a:t>
            </a:r>
            <a:r>
              <a:rPr lang="en-US" sz="1600" dirty="0">
                <a:solidFill>
                  <a:schemeClr val="tx1"/>
                </a:solidFill>
              </a:rPr>
              <a:t> </a:t>
            </a:r>
            <a:r>
              <a:rPr lang="en-US" dirty="0">
                <a:solidFill>
                  <a:schemeClr val="tx1"/>
                </a:solidFill>
              </a:rPr>
              <a:t>to simplify the definition of the </a:t>
            </a:r>
            <a:r>
              <a:rPr lang="en-US" sz="1600" b="1" dirty="0">
                <a:solidFill>
                  <a:schemeClr val="tx1"/>
                </a:solidFill>
              </a:rPr>
              <a:t>summation</a:t>
            </a:r>
            <a:r>
              <a:rPr lang="en-US" sz="1600" dirty="0">
                <a:solidFill>
                  <a:schemeClr val="tx1"/>
                </a:solidFill>
              </a:rPr>
              <a:t> </a:t>
            </a:r>
            <a:r>
              <a:rPr lang="en-US" dirty="0" smtClean="0">
                <a:solidFill>
                  <a:schemeClr val="tx1"/>
                </a:solidFill>
              </a:rPr>
              <a:t>function</a:t>
            </a:r>
            <a:endParaRPr lang="en-US" dirty="0">
              <a:solidFill>
                <a:schemeClr val="tx1"/>
              </a:solidFill>
            </a:endParaRPr>
          </a:p>
        </p:txBody>
      </p:sp>
      <p:sp>
        <p:nvSpPr>
          <p:cNvPr id="8" name="Content Placeholder 7"/>
          <p:cNvSpPr>
            <a:spLocks noGrp="1"/>
          </p:cNvSpPr>
          <p:nvPr>
            <p:ph idx="13"/>
          </p:nvPr>
        </p:nvSpPr>
        <p:spPr>
          <a:xfrm>
            <a:off x="363908" y="4258654"/>
            <a:ext cx="8415338" cy="1842043"/>
          </a:xfrm>
        </p:spPr>
        <p:txBody>
          <a:bodyPr/>
          <a:lstStyle/>
          <a:p>
            <a:pPr marL="228600" lvl="1" indent="0">
              <a:spcBef>
                <a:spcPts val="0"/>
              </a:spcBef>
              <a:buNone/>
            </a:pPr>
            <a:r>
              <a:rPr lang="en-US" b="1" dirty="0">
                <a:solidFill>
                  <a:schemeClr val="tx1"/>
                </a:solidFill>
                <a:cs typeface="Courier New" panose="02070309020205020404" pitchFamily="49" charset="0"/>
              </a:rPr>
              <a:t>def summation(lower, upper):</a:t>
            </a:r>
          </a:p>
          <a:p>
            <a:pPr marL="228600" lvl="1" indent="0">
              <a:spcBef>
                <a:spcPts val="0"/>
              </a:spcBef>
              <a:buNone/>
            </a:pP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“““Returns </a:t>
            </a:r>
            <a:r>
              <a:rPr lang="en-US" b="1" dirty="0">
                <a:solidFill>
                  <a:schemeClr val="tx1"/>
                </a:solidFill>
                <a:cs typeface="Courier New" panose="02070309020205020404" pitchFamily="49" charset="0"/>
              </a:rPr>
              <a:t>the sum of the numbers from lower</a:t>
            </a:r>
          </a:p>
          <a:p>
            <a:pPr marL="228600" lvl="1" indent="0">
              <a:spcBef>
                <a:spcPts val="0"/>
              </a:spcBef>
              <a:buNone/>
            </a:pPr>
            <a:r>
              <a:rPr lang="en-US" b="1" dirty="0">
                <a:solidFill>
                  <a:schemeClr val="tx1"/>
                </a:solidFill>
                <a:cs typeface="Courier New" panose="02070309020205020404" pitchFamily="49" charset="0"/>
              </a:rPr>
              <a:t>	through upper</a:t>
            </a:r>
            <a:r>
              <a:rPr lang="en-US" b="1" dirty="0" smtClean="0">
                <a:solidFill>
                  <a:schemeClr val="tx1"/>
                </a:solidFill>
                <a:cs typeface="Courier New" panose="02070309020205020404" pitchFamily="49" charset="0"/>
              </a:rPr>
              <a:t>.”””</a:t>
            </a: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if lower &gt; upper:</a:t>
            </a:r>
          </a:p>
          <a:p>
            <a:pPr marL="228600" lvl="1" indent="0">
              <a:spcBef>
                <a:spcPts val="0"/>
              </a:spcBef>
              <a:buNone/>
            </a:pPr>
            <a:r>
              <a:rPr lang="en-US" b="1" dirty="0">
                <a:solidFill>
                  <a:schemeClr val="tx1"/>
                </a:solidFill>
                <a:cs typeface="Courier New" panose="02070309020205020404" pitchFamily="49" charset="0"/>
              </a:rPr>
              <a:t>	   return 0</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s-ES" b="1" dirty="0">
                <a:solidFill>
                  <a:schemeClr val="tx1"/>
                </a:solidFill>
                <a:cs typeface="Courier New" panose="02070309020205020404" pitchFamily="49" charset="0"/>
              </a:rPr>
              <a:t>	   return reduce(lambda x, y: x + y, </a:t>
            </a:r>
            <a:r>
              <a:rPr lang="en-US" b="1" dirty="0">
                <a:solidFill>
                  <a:schemeClr val="tx1"/>
                </a:solidFill>
                <a:cs typeface="Courier New" panose="02070309020205020404" pitchFamily="49" charset="0"/>
              </a:rPr>
              <a:t>range(lower, </a:t>
            </a:r>
            <a:r>
              <a:rPr lang="en-US" b="1" dirty="0" smtClean="0">
                <a:solidFill>
                  <a:schemeClr val="tx1"/>
                </a:solidFill>
                <a:cs typeface="Courier New" panose="02070309020205020404" pitchFamily="49" charset="0"/>
              </a:rPr>
              <a:t>upper </a:t>
            </a:r>
            <a:r>
              <a:rPr lang="en-US" b="1" dirty="0">
                <a:solidFill>
                  <a:schemeClr val="tx1"/>
                </a:solidFill>
                <a:cs typeface="Courier New" panose="02070309020205020404" pitchFamily="49" charset="0"/>
              </a:rPr>
              <a:t>+ 1</a:t>
            </a:r>
            <a:r>
              <a:rPr lang="en-US" b="1" dirty="0" smtClean="0">
                <a:solidFill>
                  <a:schemeClr val="tx1"/>
                </a:solidFill>
                <a:cs typeface="Courier New" panose="02070309020205020404" pitchFamily="49" charset="0"/>
              </a:rPr>
              <a:t>))</a:t>
            </a: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3442824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Creating Jump Tables</a:t>
            </a:r>
          </a:p>
        </p:txBody>
      </p:sp>
      <p:sp>
        <p:nvSpPr>
          <p:cNvPr id="3" name="Content Placeholder 2"/>
          <p:cNvSpPr>
            <a:spLocks noGrp="1"/>
          </p:cNvSpPr>
          <p:nvPr>
            <p:ph idx="1"/>
          </p:nvPr>
        </p:nvSpPr>
        <p:spPr>
          <a:xfrm>
            <a:off x="365125" y="1538818"/>
            <a:ext cx="8415338" cy="1031051"/>
          </a:xfrm>
        </p:spPr>
        <p:txBody>
          <a:bodyPr/>
          <a:lstStyle/>
          <a:p>
            <a:pPr>
              <a:buClr>
                <a:srgbClr val="007FA9"/>
              </a:buClr>
            </a:pPr>
            <a:r>
              <a:rPr lang="en-US" dirty="0">
                <a:solidFill>
                  <a:schemeClr val="tx1"/>
                </a:solidFill>
              </a:rPr>
              <a:t>A </a:t>
            </a:r>
            <a:r>
              <a:rPr lang="en-US" b="1" dirty="0">
                <a:solidFill>
                  <a:schemeClr val="tx1"/>
                </a:solidFill>
              </a:rPr>
              <a:t>jump table</a:t>
            </a:r>
            <a:r>
              <a:rPr lang="en-US" dirty="0">
                <a:solidFill>
                  <a:schemeClr val="tx1"/>
                </a:solidFill>
              </a:rPr>
              <a:t> is a dictionary of functions keyed by command names</a:t>
            </a:r>
          </a:p>
          <a:p>
            <a:pPr>
              <a:buClr>
                <a:srgbClr val="007FA9"/>
              </a:buClr>
            </a:pPr>
            <a:r>
              <a:rPr lang="en-US" dirty="0" smtClean="0">
                <a:solidFill>
                  <a:schemeClr val="tx1"/>
                </a:solidFill>
              </a:rPr>
              <a:t>The function runCommand uses its command argument to look up the function in the jump table and then calls this function</a:t>
            </a:r>
          </a:p>
        </p:txBody>
      </p:sp>
      <p:sp>
        <p:nvSpPr>
          <p:cNvPr id="6" name="Content Placeholder 5"/>
          <p:cNvSpPr>
            <a:spLocks noGrp="1"/>
          </p:cNvSpPr>
          <p:nvPr>
            <p:ph idx="11"/>
          </p:nvPr>
        </p:nvSpPr>
        <p:spPr>
          <a:xfrm>
            <a:off x="338270" y="2701896"/>
            <a:ext cx="8415338" cy="2525691"/>
          </a:xfrm>
        </p:spPr>
        <p:txBody>
          <a:bodyPr/>
          <a:lstStyle/>
          <a:p>
            <a:pPr marL="228600" lvl="1" indent="0">
              <a:buNone/>
            </a:pPr>
            <a:r>
              <a:rPr lang="en-US" b="1" dirty="0">
                <a:solidFill>
                  <a:schemeClr val="tx1"/>
                </a:solidFill>
                <a:cs typeface="Courier New" panose="02070309020205020404" pitchFamily="49" charset="0"/>
              </a:rPr>
              <a:t>def runCommand(command): </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How simple can it get?</a:t>
            </a:r>
          </a:p>
          <a:p>
            <a:pPr marL="228600" lvl="1" indent="0">
              <a:buNone/>
            </a:pPr>
            <a:r>
              <a:rPr lang="en-US" b="1" dirty="0">
                <a:solidFill>
                  <a:schemeClr val="tx1"/>
                </a:solidFill>
                <a:cs typeface="Courier New" panose="02070309020205020404" pitchFamily="49" charset="0"/>
              </a:rPr>
              <a:t>	jumpTable[command]()</a:t>
            </a:r>
          </a:p>
          <a:p>
            <a:pPr marL="228600" lvl="1" indent="0">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The functions named insert, replace, and remove</a:t>
            </a:r>
          </a:p>
          <a:p>
            <a:pPr marL="228600" lvl="1" indent="0">
              <a:spcBef>
                <a:spcPts val="0"/>
              </a:spcBef>
              <a:buNone/>
            </a:pPr>
            <a:r>
              <a:rPr lang="en-US" b="1" dirty="0">
                <a:solidFill>
                  <a:schemeClr val="tx1"/>
                </a:solidFill>
                <a:cs typeface="Courier New" panose="02070309020205020404" pitchFamily="49" charset="0"/>
              </a:rPr>
              <a:t># are defined earlier</a:t>
            </a:r>
          </a:p>
          <a:p>
            <a:pPr marL="228600" lvl="1" indent="0">
              <a:spcBef>
                <a:spcPts val="0"/>
              </a:spcBef>
              <a:buNone/>
            </a:pPr>
            <a:r>
              <a:rPr lang="en-US" b="1" dirty="0">
                <a:solidFill>
                  <a:schemeClr val="tx1"/>
                </a:solidFill>
                <a:cs typeface="Courier New" panose="02070309020205020404" pitchFamily="49" charset="0"/>
              </a:rPr>
              <a:t>jumpTable = {}</a:t>
            </a:r>
          </a:p>
          <a:p>
            <a:pPr marL="228600" lvl="1" indent="0">
              <a:spcBef>
                <a:spcPts val="0"/>
              </a:spcBef>
              <a:buNone/>
            </a:pPr>
            <a:r>
              <a:rPr lang="en-US" b="1" dirty="0">
                <a:solidFill>
                  <a:schemeClr val="tx1"/>
                </a:solidFill>
                <a:cs typeface="Courier New" panose="02070309020205020404" pitchFamily="49" charset="0"/>
              </a:rPr>
              <a:t>jumpTable</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1’] </a:t>
            </a:r>
            <a:r>
              <a:rPr lang="en-US" b="1" dirty="0">
                <a:solidFill>
                  <a:schemeClr val="tx1"/>
                </a:solidFill>
                <a:cs typeface="Courier New" panose="02070309020205020404" pitchFamily="49" charset="0"/>
              </a:rPr>
              <a:t>= insert</a:t>
            </a:r>
          </a:p>
          <a:p>
            <a:pPr marL="228600" lvl="1" indent="0">
              <a:spcBef>
                <a:spcPts val="0"/>
              </a:spcBef>
              <a:buNone/>
            </a:pPr>
            <a:r>
              <a:rPr lang="en-US" b="1" dirty="0">
                <a:solidFill>
                  <a:schemeClr val="tx1"/>
                </a:solidFill>
                <a:cs typeface="Courier New" panose="02070309020205020404" pitchFamily="49" charset="0"/>
              </a:rPr>
              <a:t>jumpTable</a:t>
            </a:r>
            <a:r>
              <a:rPr lang="en-US" b="1" dirty="0" smtClean="0">
                <a:solidFill>
                  <a:schemeClr val="tx1"/>
                </a:solidFill>
                <a:cs typeface="Courier New" panose="02070309020205020404" pitchFamily="49" charset="0"/>
              </a:rPr>
              <a:t>[</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2</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replace</a:t>
            </a:r>
          </a:p>
          <a:p>
            <a:pPr marL="228600" lvl="1" indent="0">
              <a:spcBef>
                <a:spcPts val="0"/>
              </a:spcBef>
              <a:buNone/>
            </a:pPr>
            <a:r>
              <a:rPr lang="en-US" b="1" dirty="0" smtClean="0">
                <a:solidFill>
                  <a:schemeClr val="tx1"/>
                </a:solidFill>
                <a:cs typeface="Courier New" panose="02070309020205020404" pitchFamily="49" charset="0"/>
              </a:rPr>
              <a:t>jumpTable[‘3</a:t>
            </a:r>
            <a:r>
              <a:rPr lang="en-US" b="1" dirty="0">
                <a:solidFill>
                  <a:schemeClr val="tx1"/>
                </a:solidFill>
                <a:cs typeface="Courier New" panose="02070309020205020404" pitchFamily="49" charset="0"/>
              </a:rPr>
              <a:t>’</a:t>
            </a:r>
            <a:r>
              <a:rPr lang="en-US" b="1" dirty="0" smtClean="0">
                <a:solidFill>
                  <a:schemeClr val="tx1"/>
                </a:solidFill>
                <a:cs typeface="Courier New" panose="02070309020205020404" pitchFamily="49" charset="0"/>
              </a:rPr>
              <a:t>] </a:t>
            </a:r>
            <a:r>
              <a:rPr lang="en-US" b="1" dirty="0">
                <a:solidFill>
                  <a:schemeClr val="tx1"/>
                </a:solidFill>
                <a:cs typeface="Courier New" panose="02070309020205020404" pitchFamily="49" charset="0"/>
              </a:rPr>
              <a:t>= </a:t>
            </a:r>
            <a:r>
              <a:rPr lang="en-US" b="1" dirty="0" smtClean="0">
                <a:solidFill>
                  <a:schemeClr val="tx1"/>
                </a:solidFill>
                <a:cs typeface="Courier New" panose="02070309020205020404" pitchFamily="49" charset="0"/>
              </a:rPr>
              <a:t>remove</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817482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3294748"/>
          </a:xfrm>
        </p:spPr>
        <p:txBody>
          <a:bodyPr/>
          <a:lstStyle/>
          <a:p>
            <a:pPr>
              <a:buClr>
                <a:srgbClr val="007FA9"/>
              </a:buClr>
            </a:pPr>
            <a:r>
              <a:rPr lang="en-US" dirty="0">
                <a:solidFill>
                  <a:schemeClr val="tx1"/>
                </a:solidFill>
              </a:rPr>
              <a:t>A function serves as abstraction mechanism and eliminates redundant patterns of </a:t>
            </a:r>
            <a:r>
              <a:rPr lang="en-US" dirty="0" smtClean="0">
                <a:solidFill>
                  <a:schemeClr val="tx1"/>
                </a:solidFill>
              </a:rPr>
              <a:t>code</a:t>
            </a:r>
          </a:p>
          <a:p>
            <a:pPr>
              <a:buClr>
                <a:srgbClr val="007FA9"/>
              </a:buClr>
            </a:pPr>
            <a:r>
              <a:rPr lang="en-US" dirty="0" smtClean="0">
                <a:solidFill>
                  <a:schemeClr val="tx1"/>
                </a:solidFill>
              </a:rPr>
              <a:t>A function hides a complex chunk of code in a single named entity</a:t>
            </a:r>
          </a:p>
          <a:p>
            <a:pPr lvl="1">
              <a:buClr>
                <a:srgbClr val="007FA9"/>
              </a:buClr>
            </a:pPr>
            <a:r>
              <a:rPr lang="en-US" dirty="0" smtClean="0">
                <a:solidFill>
                  <a:schemeClr val="tx1"/>
                </a:solidFill>
              </a:rPr>
              <a:t>Allows a general method to be applied in varying situations</a:t>
            </a:r>
            <a:endParaRPr lang="en-US" dirty="0">
              <a:solidFill>
                <a:schemeClr val="tx1"/>
              </a:solidFill>
            </a:endParaRPr>
          </a:p>
          <a:p>
            <a:pPr>
              <a:buClr>
                <a:srgbClr val="007FA9"/>
              </a:buClr>
            </a:pPr>
            <a:r>
              <a:rPr lang="en-US" dirty="0">
                <a:solidFill>
                  <a:schemeClr val="tx1"/>
                </a:solidFill>
              </a:rPr>
              <a:t>Top-down design is strategy that decomposes complex problem into simpler </a:t>
            </a:r>
            <a:r>
              <a:rPr lang="en-US" dirty="0" smtClean="0">
                <a:solidFill>
                  <a:schemeClr val="tx1"/>
                </a:solidFill>
              </a:rPr>
              <a:t>sub-problems </a:t>
            </a:r>
            <a:r>
              <a:rPr lang="en-US" dirty="0">
                <a:solidFill>
                  <a:schemeClr val="tx1"/>
                </a:solidFill>
              </a:rPr>
              <a:t>and assigns their solutions to functions</a:t>
            </a:r>
          </a:p>
          <a:p>
            <a:pPr>
              <a:buClr>
                <a:srgbClr val="007FA9"/>
              </a:buClr>
            </a:pPr>
            <a:r>
              <a:rPr lang="en-US" dirty="0">
                <a:solidFill>
                  <a:schemeClr val="tx1"/>
                </a:solidFill>
              </a:rPr>
              <a:t>A structure chart is diagram of relationships among cooperating functions</a:t>
            </a:r>
          </a:p>
          <a:p>
            <a:pPr>
              <a:buClr>
                <a:srgbClr val="007FA9"/>
              </a:buClr>
            </a:pPr>
            <a:r>
              <a:rPr lang="en-US" dirty="0">
                <a:solidFill>
                  <a:schemeClr val="tx1"/>
                </a:solidFill>
              </a:rPr>
              <a:t>Recursive design is special case of top-down design, in which complex problem is decomposed into smaller problems of the same </a:t>
            </a:r>
            <a:r>
              <a:rPr lang="en-US" dirty="0" smtClean="0">
                <a:solidFill>
                  <a:schemeClr val="tx1"/>
                </a:solidFill>
              </a:rPr>
              <a:t>form</a:t>
            </a:r>
            <a:endParaRPr lang="en-US" dirty="0">
              <a:solidFill>
                <a:schemeClr val="tx1"/>
              </a:solidFill>
              <a:ea typeface="ＭＳ Ｐゴシック" panose="020B0600070205080204" pitchFamily="34" charset="-128"/>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3342453"/>
          </a:xfrm>
        </p:spPr>
        <p:txBody>
          <a:bodyPr/>
          <a:lstStyle/>
          <a:p>
            <a:pPr>
              <a:buClr>
                <a:srgbClr val="007FA9"/>
              </a:buClr>
            </a:pPr>
            <a:r>
              <a:rPr lang="en-US" dirty="0">
                <a:solidFill>
                  <a:schemeClr val="tx1"/>
                </a:solidFill>
              </a:rPr>
              <a:t>A recursive function is a function that calls itself</a:t>
            </a:r>
          </a:p>
          <a:p>
            <a:pPr lvl="1">
              <a:buClr>
                <a:srgbClr val="007FA9"/>
              </a:buClr>
            </a:pPr>
            <a:r>
              <a:rPr lang="en-US" dirty="0">
                <a:solidFill>
                  <a:schemeClr val="tx1"/>
                </a:solidFill>
              </a:rPr>
              <a:t>Parts: Base case and recursive step</a:t>
            </a:r>
          </a:p>
          <a:p>
            <a:pPr lvl="1">
              <a:buClr>
                <a:srgbClr val="007FA9"/>
              </a:buClr>
            </a:pPr>
            <a:r>
              <a:rPr lang="en-US" dirty="0">
                <a:solidFill>
                  <a:schemeClr val="tx1"/>
                </a:solidFill>
              </a:rPr>
              <a:t>Can be computationally expensive</a:t>
            </a:r>
          </a:p>
          <a:p>
            <a:pPr>
              <a:buClr>
                <a:srgbClr val="007FA9"/>
              </a:buClr>
            </a:pPr>
            <a:r>
              <a:rPr lang="en-US" dirty="0">
                <a:solidFill>
                  <a:schemeClr val="tx1"/>
                </a:solidFill>
              </a:rPr>
              <a:t>Programmers must avoid infinite recursion</a:t>
            </a:r>
          </a:p>
          <a:p>
            <a:pPr>
              <a:buClr>
                <a:srgbClr val="007FA9"/>
              </a:buClr>
            </a:pPr>
            <a:r>
              <a:rPr lang="en-US" dirty="0">
                <a:solidFill>
                  <a:schemeClr val="tx1"/>
                </a:solidFill>
              </a:rPr>
              <a:t>Program namespace </a:t>
            </a:r>
            <a:r>
              <a:rPr lang="en-US" dirty="0" smtClean="0">
                <a:solidFill>
                  <a:schemeClr val="tx1"/>
                </a:solidFill>
              </a:rPr>
              <a:t>is structured </a:t>
            </a:r>
            <a:r>
              <a:rPr lang="en-US" dirty="0">
                <a:solidFill>
                  <a:schemeClr val="tx1"/>
                </a:solidFill>
              </a:rPr>
              <a:t>in terms of module variables, parameters, and temporary variables</a:t>
            </a:r>
          </a:p>
          <a:p>
            <a:pPr>
              <a:buClr>
                <a:srgbClr val="007FA9"/>
              </a:buClr>
            </a:pPr>
            <a:r>
              <a:rPr lang="en-US" dirty="0">
                <a:solidFill>
                  <a:schemeClr val="tx1"/>
                </a:solidFill>
              </a:rPr>
              <a:t>Scope can be used to control the visibility of names in a namespace</a:t>
            </a:r>
          </a:p>
          <a:p>
            <a:pPr>
              <a:buClr>
                <a:srgbClr val="007FA9"/>
              </a:buClr>
            </a:pPr>
            <a:r>
              <a:rPr lang="en-US" dirty="0">
                <a:solidFill>
                  <a:schemeClr val="tx1"/>
                </a:solidFill>
              </a:rPr>
              <a:t>The lifetime of a variable is duration of program execution during which it uses memory storage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0144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as Abstraction Mechanisms</a:t>
            </a:r>
          </a:p>
        </p:txBody>
      </p:sp>
      <p:sp>
        <p:nvSpPr>
          <p:cNvPr id="3" name="Content Placeholder 2"/>
          <p:cNvSpPr>
            <a:spLocks noGrp="1"/>
          </p:cNvSpPr>
          <p:nvPr>
            <p:ph idx="4294967295"/>
          </p:nvPr>
        </p:nvSpPr>
        <p:spPr>
          <a:xfrm>
            <a:off x="365125" y="1538818"/>
            <a:ext cx="8415338" cy="1865126"/>
          </a:xfrm>
        </p:spPr>
        <p:txBody>
          <a:bodyPr/>
          <a:lstStyle/>
          <a:p>
            <a:pPr>
              <a:buClr>
                <a:srgbClr val="007FA9"/>
              </a:buClr>
            </a:pPr>
            <a:r>
              <a:rPr lang="en-US" dirty="0">
                <a:solidFill>
                  <a:schemeClr val="tx1"/>
                </a:solidFill>
              </a:rPr>
              <a:t>An </a:t>
            </a:r>
            <a:r>
              <a:rPr lang="en-US" b="1" dirty="0">
                <a:solidFill>
                  <a:schemeClr val="tx1"/>
                </a:solidFill>
              </a:rPr>
              <a:t>abstraction </a:t>
            </a:r>
            <a:r>
              <a:rPr lang="en-US" dirty="0">
                <a:solidFill>
                  <a:schemeClr val="tx1"/>
                </a:solidFill>
              </a:rPr>
              <a:t>hides detail</a:t>
            </a:r>
          </a:p>
          <a:p>
            <a:pPr lvl="1">
              <a:buClr>
                <a:srgbClr val="007FA9"/>
              </a:buClr>
            </a:pPr>
            <a:r>
              <a:rPr lang="en-US" dirty="0">
                <a:solidFill>
                  <a:schemeClr val="tx1"/>
                </a:solidFill>
              </a:rPr>
              <a:t>Allows a person to view many things as just one thing</a:t>
            </a:r>
          </a:p>
          <a:p>
            <a:pPr>
              <a:buClr>
                <a:srgbClr val="007FA9"/>
              </a:buClr>
            </a:pPr>
            <a:r>
              <a:rPr lang="en-US" dirty="0">
                <a:solidFill>
                  <a:schemeClr val="tx1"/>
                </a:solidFill>
              </a:rPr>
              <a:t>We use abstractions to refer to the most common tasks in everyday life</a:t>
            </a:r>
          </a:p>
          <a:p>
            <a:pPr lvl="1">
              <a:buClr>
                <a:srgbClr val="007FA9"/>
              </a:buClr>
            </a:pPr>
            <a:r>
              <a:rPr lang="en-US" dirty="0">
                <a:solidFill>
                  <a:schemeClr val="tx1"/>
                </a:solidFill>
              </a:rPr>
              <a:t>For example, the expression “</a:t>
            </a:r>
            <a:r>
              <a:rPr lang="en-US" b="1" dirty="0">
                <a:solidFill>
                  <a:schemeClr val="tx1"/>
                </a:solidFill>
              </a:rPr>
              <a:t>doing my laundry</a:t>
            </a:r>
            <a:r>
              <a:rPr lang="en-US" dirty="0">
                <a:solidFill>
                  <a:schemeClr val="tx1"/>
                </a:solidFill>
              </a:rPr>
              <a:t>”</a:t>
            </a:r>
          </a:p>
          <a:p>
            <a:pPr>
              <a:buClr>
                <a:srgbClr val="007FA9"/>
              </a:buClr>
            </a:pPr>
            <a:r>
              <a:rPr lang="en-US" dirty="0">
                <a:solidFill>
                  <a:schemeClr val="tx1"/>
                </a:solidFill>
              </a:rPr>
              <a:t>Effective designers must invent useful abstractions to control </a:t>
            </a:r>
            <a:r>
              <a:rPr lang="en-US" dirty="0" smtClean="0">
                <a:solidFill>
                  <a:schemeClr val="tx1"/>
                </a:solidFill>
              </a:rPr>
              <a:t>complexity</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506729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2816156"/>
          </a:xfrm>
        </p:spPr>
        <p:txBody>
          <a:bodyPr/>
          <a:lstStyle/>
          <a:p>
            <a:pPr>
              <a:buClr>
                <a:srgbClr val="007FA9"/>
              </a:buClr>
            </a:pPr>
            <a:r>
              <a:rPr lang="en-US" dirty="0">
                <a:solidFill>
                  <a:schemeClr val="tx1"/>
                </a:solidFill>
              </a:rPr>
              <a:t>Functions are first-class data objects</a:t>
            </a:r>
          </a:p>
          <a:p>
            <a:pPr>
              <a:buClr>
                <a:srgbClr val="007FA9"/>
              </a:buClr>
            </a:pPr>
            <a:r>
              <a:rPr lang="en-US" dirty="0">
                <a:solidFill>
                  <a:schemeClr val="tx1"/>
                </a:solidFill>
              </a:rPr>
              <a:t>Higher-order functions can expect other functions as arguments and/or return functions as values</a:t>
            </a:r>
          </a:p>
          <a:p>
            <a:pPr>
              <a:buClr>
                <a:srgbClr val="007FA9"/>
              </a:buClr>
            </a:pPr>
            <a:r>
              <a:rPr lang="en-US" dirty="0">
                <a:solidFill>
                  <a:schemeClr val="tx1"/>
                </a:solidFill>
              </a:rPr>
              <a:t>A mapping function expects a function and a list of values as arguments</a:t>
            </a:r>
          </a:p>
          <a:p>
            <a:pPr>
              <a:buClr>
                <a:srgbClr val="007FA9"/>
              </a:buClr>
            </a:pPr>
            <a:r>
              <a:rPr lang="en-US" dirty="0">
                <a:solidFill>
                  <a:schemeClr val="tx1"/>
                </a:solidFill>
              </a:rPr>
              <a:t>A predicate is a Boolean function</a:t>
            </a:r>
          </a:p>
          <a:p>
            <a:pPr>
              <a:buClr>
                <a:srgbClr val="007FA9"/>
              </a:buClr>
            </a:pPr>
            <a:r>
              <a:rPr lang="en-US" dirty="0">
                <a:solidFill>
                  <a:schemeClr val="tx1"/>
                </a:solidFill>
              </a:rPr>
              <a:t>A filtering function expects a predicate and a list of values as arguments</a:t>
            </a:r>
          </a:p>
          <a:p>
            <a:pPr>
              <a:buClr>
                <a:srgbClr val="007FA9"/>
              </a:buClr>
            </a:pPr>
            <a:r>
              <a:rPr lang="en-US" dirty="0">
                <a:solidFill>
                  <a:schemeClr val="tx1"/>
                </a:solidFill>
              </a:rPr>
              <a:t>A reducing function expects a function and a list of values as arguments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3351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007FA3"/>
                </a:solidFill>
                <a:latin typeface="Arial" panose="020B0604020202020204" pitchFamily="34" charset="0"/>
                <a:cs typeface="Arial" panose="020B0604020202020204" pitchFamily="34" charset="0"/>
              </a:rPr>
              <a:t>Functions Eliminate Redundancy</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Functions serve as abstraction mechanisms by eliminating redundant, or repetitious, </a:t>
            </a:r>
            <a:r>
              <a:rPr lang="en-US" dirty="0" smtClean="0">
                <a:solidFill>
                  <a:schemeClr val="tx1"/>
                </a:solidFill>
              </a:rPr>
              <a:t>code</a:t>
            </a:r>
            <a:endParaRPr lang="en-US" dirty="0">
              <a:solidFill>
                <a:schemeClr val="tx1"/>
              </a:solidFill>
            </a:endParaRPr>
          </a:p>
        </p:txBody>
      </p:sp>
      <p:sp>
        <p:nvSpPr>
          <p:cNvPr id="6" name="Content Placeholder 5"/>
          <p:cNvSpPr>
            <a:spLocks noGrp="1"/>
          </p:cNvSpPr>
          <p:nvPr>
            <p:ph idx="11"/>
          </p:nvPr>
        </p:nvSpPr>
        <p:spPr>
          <a:xfrm>
            <a:off x="397934" y="2226178"/>
            <a:ext cx="8415338" cy="3684085"/>
          </a:xfrm>
        </p:spPr>
        <p:txBody>
          <a:bodyPr/>
          <a:lstStyle/>
          <a:p>
            <a:pPr marL="228600" lvl="1" indent="0">
              <a:buNone/>
            </a:pPr>
            <a:r>
              <a:rPr lang="en-US" b="1" dirty="0">
                <a:solidFill>
                  <a:schemeClr val="tx1"/>
                </a:solidFill>
                <a:cs typeface="Arial" panose="020B0604020202020204" pitchFamily="34" charset="0"/>
              </a:rPr>
              <a:t>def summation(lower, upper):</a:t>
            </a:r>
          </a:p>
          <a:p>
            <a:pPr marL="228600" lvl="1" indent="0">
              <a:spcBef>
                <a:spcPts val="0"/>
              </a:spcBef>
              <a:buNone/>
            </a:pPr>
            <a:r>
              <a:rPr lang="en-US" b="1" dirty="0">
                <a:solidFill>
                  <a:schemeClr val="tx1"/>
                </a:solidFill>
                <a:cs typeface="Arial" panose="020B0604020202020204" pitchFamily="34" charset="0"/>
              </a:rPr>
              <a:t>	</a:t>
            </a:r>
            <a:r>
              <a:rPr lang="en-US" b="1" dirty="0" smtClean="0">
                <a:solidFill>
                  <a:schemeClr val="tx1"/>
                </a:solidFill>
                <a:cs typeface="Arial" panose="020B0604020202020204" pitchFamily="34" charset="0"/>
              </a:rPr>
              <a:t>“““Arguments</a:t>
            </a:r>
            <a:r>
              <a:rPr lang="en-US" b="1" dirty="0">
                <a:solidFill>
                  <a:schemeClr val="tx1"/>
                </a:solidFill>
                <a:cs typeface="Arial" panose="020B0604020202020204" pitchFamily="34" charset="0"/>
              </a:rPr>
              <a:t>: A lower bound and an upper bound</a:t>
            </a:r>
          </a:p>
          <a:p>
            <a:pPr marL="228600" lvl="1" indent="0">
              <a:spcBef>
                <a:spcPts val="0"/>
              </a:spcBef>
              <a:buNone/>
            </a:pPr>
            <a:r>
              <a:rPr lang="en-US" b="1" dirty="0">
                <a:solidFill>
                  <a:schemeClr val="tx1"/>
                </a:solidFill>
                <a:cs typeface="Arial" panose="020B0604020202020204" pitchFamily="34" charset="0"/>
              </a:rPr>
              <a:t>	Returns: the sum of the numbers from lower through</a:t>
            </a:r>
          </a:p>
          <a:p>
            <a:pPr marL="228600" lvl="1" indent="0">
              <a:spcBef>
                <a:spcPts val="0"/>
              </a:spcBef>
              <a:buNone/>
            </a:pPr>
            <a:r>
              <a:rPr lang="en-US" b="1" dirty="0">
                <a:solidFill>
                  <a:schemeClr val="tx1"/>
                </a:solidFill>
                <a:cs typeface="Arial" panose="020B0604020202020204" pitchFamily="34" charset="0"/>
              </a:rPr>
              <a:t>	upper</a:t>
            </a:r>
          </a:p>
          <a:p>
            <a:pPr marL="228600" lvl="1" indent="0">
              <a:spcBef>
                <a:spcPts val="0"/>
              </a:spcBef>
              <a:buNone/>
            </a:pPr>
            <a:r>
              <a:rPr lang="en-US" b="1" dirty="0">
                <a:solidFill>
                  <a:schemeClr val="tx1"/>
                </a:solidFill>
                <a:cs typeface="Arial" panose="020B0604020202020204" pitchFamily="34" charset="0"/>
              </a:rPr>
              <a:t>	</a:t>
            </a:r>
            <a:r>
              <a:rPr lang="en-US" b="1" dirty="0" smtClean="0">
                <a:solidFill>
                  <a:schemeClr val="tx1"/>
                </a:solidFill>
                <a:cs typeface="Arial" panose="020B0604020202020204" pitchFamily="34" charset="0"/>
              </a:rPr>
              <a:t>”””</a:t>
            </a:r>
            <a:endParaRPr lang="en-US" b="1" dirty="0">
              <a:solidFill>
                <a:schemeClr val="tx1"/>
              </a:solidFill>
              <a:cs typeface="Arial" panose="020B0604020202020204" pitchFamily="34" charset="0"/>
            </a:endParaRPr>
          </a:p>
          <a:p>
            <a:pPr marL="228600" lvl="1" indent="0">
              <a:spcBef>
                <a:spcPts val="0"/>
              </a:spcBef>
              <a:buNone/>
            </a:pPr>
            <a:r>
              <a:rPr lang="en-US" b="1" dirty="0">
                <a:solidFill>
                  <a:schemeClr val="tx1"/>
                </a:solidFill>
                <a:cs typeface="Arial" panose="020B0604020202020204" pitchFamily="34" charset="0"/>
              </a:rPr>
              <a:t>	result = 0</a:t>
            </a:r>
          </a:p>
          <a:p>
            <a:pPr marL="228600" lvl="1" indent="0">
              <a:spcBef>
                <a:spcPts val="0"/>
              </a:spcBef>
              <a:buNone/>
            </a:pPr>
            <a:r>
              <a:rPr lang="en-US" b="1" dirty="0">
                <a:solidFill>
                  <a:schemeClr val="tx1"/>
                </a:solidFill>
                <a:cs typeface="Arial" panose="020B0604020202020204" pitchFamily="34" charset="0"/>
              </a:rPr>
              <a:t>	while lower &lt;= upper:</a:t>
            </a:r>
          </a:p>
          <a:p>
            <a:pPr marL="228600" lvl="1" indent="0">
              <a:spcBef>
                <a:spcPts val="0"/>
              </a:spcBef>
              <a:buNone/>
            </a:pPr>
            <a:r>
              <a:rPr lang="en-US" b="1" dirty="0">
                <a:solidFill>
                  <a:schemeClr val="tx1"/>
                </a:solidFill>
                <a:cs typeface="Arial" panose="020B0604020202020204" pitchFamily="34" charset="0"/>
              </a:rPr>
              <a:t>	   result += lower</a:t>
            </a:r>
          </a:p>
          <a:p>
            <a:pPr marL="228600" lvl="1" indent="0">
              <a:spcBef>
                <a:spcPts val="0"/>
              </a:spcBef>
              <a:buNone/>
            </a:pPr>
            <a:r>
              <a:rPr lang="en-US" b="1" dirty="0">
                <a:solidFill>
                  <a:schemeClr val="tx1"/>
                </a:solidFill>
                <a:cs typeface="Arial" panose="020B0604020202020204" pitchFamily="34" charset="0"/>
              </a:rPr>
              <a:t>	   lower += 1</a:t>
            </a:r>
          </a:p>
          <a:p>
            <a:pPr marL="228600" lvl="1" indent="0">
              <a:spcBef>
                <a:spcPts val="0"/>
              </a:spcBef>
              <a:buNone/>
            </a:pPr>
            <a:r>
              <a:rPr lang="en-US" b="1" dirty="0">
                <a:solidFill>
                  <a:schemeClr val="tx1"/>
                </a:solidFill>
                <a:cs typeface="Arial" panose="020B0604020202020204" pitchFamily="34" charset="0"/>
              </a:rPr>
              <a:t>	return result</a:t>
            </a:r>
          </a:p>
          <a:p>
            <a:pPr marL="228600" lvl="1" indent="0">
              <a:spcBef>
                <a:spcPts val="0"/>
              </a:spcBef>
              <a:buNone/>
            </a:pPr>
            <a:r>
              <a:rPr lang="en-US" b="1" dirty="0">
                <a:solidFill>
                  <a:schemeClr val="tx1"/>
                </a:solidFill>
                <a:cs typeface="Arial" panose="020B0604020202020204" pitchFamily="34" charset="0"/>
              </a:rPr>
              <a:t>&gt;&gt;&gt; summation(1,4) # The summation of the numbers 1..4</a:t>
            </a:r>
          </a:p>
          <a:p>
            <a:pPr marL="228600" lvl="1" indent="0">
              <a:spcBef>
                <a:spcPts val="0"/>
              </a:spcBef>
              <a:buNone/>
            </a:pPr>
            <a:r>
              <a:rPr lang="en-US" b="1" dirty="0">
                <a:solidFill>
                  <a:schemeClr val="tx1"/>
                </a:solidFill>
                <a:cs typeface="Arial" panose="020B0604020202020204" pitchFamily="34" charset="0"/>
              </a:rPr>
              <a:t>10</a:t>
            </a:r>
          </a:p>
          <a:p>
            <a:pPr marL="228600" lvl="1" indent="0">
              <a:spcBef>
                <a:spcPts val="0"/>
              </a:spcBef>
              <a:buNone/>
            </a:pPr>
            <a:r>
              <a:rPr lang="en-US" b="1" dirty="0">
                <a:solidFill>
                  <a:schemeClr val="tx1"/>
                </a:solidFill>
                <a:cs typeface="Arial" panose="020B0604020202020204" pitchFamily="34" charset="0"/>
              </a:rPr>
              <a:t>&gt;&gt;&gt; summation(50,100) # The summation of the numbers 50..100</a:t>
            </a:r>
          </a:p>
          <a:p>
            <a:pPr marL="228600" lvl="1" indent="0">
              <a:spcBef>
                <a:spcPts val="0"/>
              </a:spcBef>
              <a:buNone/>
            </a:pPr>
            <a:r>
              <a:rPr lang="en-US" b="1" dirty="0" smtClean="0">
                <a:solidFill>
                  <a:schemeClr val="tx1"/>
                </a:solidFill>
                <a:cs typeface="Arial" panose="020B0604020202020204" pitchFamily="34" charset="0"/>
              </a:rPr>
              <a:t>3825</a:t>
            </a:r>
            <a:endParaRPr lang="en-US" b="1" dirty="0">
              <a:solidFill>
                <a:schemeClr val="tx1"/>
              </a:solidFill>
              <a:cs typeface="Arial" panose="020B0604020202020204" pitchFamily="34" charset="0"/>
            </a:endParaRPr>
          </a:p>
        </p:txBody>
      </p:sp>
      <p:sp>
        <p:nvSpPr>
          <p:cNvPr id="5" name="Footer Placeholder 3"/>
          <p:cNvSpPr>
            <a:spLocks noGrp="1"/>
          </p:cNvSpPr>
          <p:nvPr>
            <p:ph type="ftr" sz="quarter" idx="10"/>
          </p:nvPr>
        </p:nvSpPr>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759536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Hide Complexity</a:t>
            </a:r>
          </a:p>
        </p:txBody>
      </p:sp>
      <p:sp>
        <p:nvSpPr>
          <p:cNvPr id="3" name="Content Placeholder 2"/>
          <p:cNvSpPr>
            <a:spLocks noGrp="1"/>
          </p:cNvSpPr>
          <p:nvPr>
            <p:ph idx="4294967295"/>
          </p:nvPr>
        </p:nvSpPr>
        <p:spPr>
          <a:xfrm>
            <a:off x="365125" y="1538818"/>
            <a:ext cx="8415338" cy="2128275"/>
          </a:xfrm>
        </p:spPr>
        <p:txBody>
          <a:bodyPr/>
          <a:lstStyle/>
          <a:p>
            <a:pPr>
              <a:buClr>
                <a:srgbClr val="007FA9"/>
              </a:buClr>
            </a:pPr>
            <a:r>
              <a:rPr lang="en-US" dirty="0">
                <a:solidFill>
                  <a:schemeClr val="tx1"/>
                </a:solidFill>
              </a:rPr>
              <a:t>Functions serve as abstraction mechanisms is by hiding complicated details</a:t>
            </a:r>
          </a:p>
          <a:p>
            <a:pPr>
              <a:buClr>
                <a:srgbClr val="007FA9"/>
              </a:buClr>
            </a:pPr>
            <a:r>
              <a:rPr lang="en-US" dirty="0">
                <a:solidFill>
                  <a:schemeClr val="tx1"/>
                </a:solidFill>
              </a:rPr>
              <a:t>For example, consider the previous </a:t>
            </a:r>
            <a:r>
              <a:rPr lang="en-US" b="1" dirty="0" smtClean="0">
                <a:solidFill>
                  <a:schemeClr val="tx1"/>
                </a:solidFill>
              </a:rPr>
              <a:t>summation</a:t>
            </a:r>
            <a:r>
              <a:rPr lang="en-US" dirty="0" smtClean="0">
                <a:solidFill>
                  <a:schemeClr val="tx1"/>
                </a:solidFill>
              </a:rPr>
              <a:t> </a:t>
            </a:r>
            <a:r>
              <a:rPr lang="en-US" dirty="0">
                <a:solidFill>
                  <a:schemeClr val="tx1"/>
                </a:solidFill>
              </a:rPr>
              <a:t>function</a:t>
            </a:r>
          </a:p>
          <a:p>
            <a:pPr lvl="1">
              <a:buClr>
                <a:srgbClr val="007FA9"/>
              </a:buClr>
            </a:pPr>
            <a:r>
              <a:rPr lang="en-US" dirty="0">
                <a:solidFill>
                  <a:schemeClr val="tx1"/>
                </a:solidFill>
              </a:rPr>
              <a:t>The idea of summing a range of numbers is simple; the code for computing a summation is not</a:t>
            </a:r>
          </a:p>
          <a:p>
            <a:pPr>
              <a:buClr>
                <a:srgbClr val="007FA9"/>
              </a:buClr>
            </a:pPr>
            <a:r>
              <a:rPr lang="en-US" dirty="0">
                <a:solidFill>
                  <a:schemeClr val="tx1"/>
                </a:solidFill>
              </a:rPr>
              <a:t>A function call expresses the idea of a process to the programmer</a:t>
            </a:r>
          </a:p>
          <a:p>
            <a:pPr lvl="1">
              <a:buClr>
                <a:srgbClr val="007FA9"/>
              </a:buClr>
            </a:pPr>
            <a:r>
              <a:rPr lang="en-US" dirty="0">
                <a:solidFill>
                  <a:schemeClr val="tx1"/>
                </a:solidFill>
              </a:rPr>
              <a:t>Without forcing him/her to wade through the complex code that realizes that </a:t>
            </a:r>
            <a:r>
              <a:rPr lang="en-US" dirty="0" smtClean="0">
                <a:solidFill>
                  <a:schemeClr val="tx1"/>
                </a:solidFill>
              </a:rPr>
              <a:t>idea</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372305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7FA3"/>
                </a:solidFill>
                <a:latin typeface="Arial" panose="020B0604020202020204" pitchFamily="34" charset="0"/>
                <a:cs typeface="Arial" panose="020B0604020202020204" pitchFamily="34" charset="0"/>
              </a:rPr>
              <a:t>Functions Support General Methods with Systematic Variations</a:t>
            </a:r>
          </a:p>
        </p:txBody>
      </p:sp>
      <p:sp>
        <p:nvSpPr>
          <p:cNvPr id="3" name="Content Placeholder 2"/>
          <p:cNvSpPr>
            <a:spLocks noGrp="1"/>
          </p:cNvSpPr>
          <p:nvPr>
            <p:ph idx="4294967295"/>
          </p:nvPr>
        </p:nvSpPr>
        <p:spPr>
          <a:xfrm>
            <a:off x="365125" y="1538818"/>
            <a:ext cx="8415338" cy="2449901"/>
          </a:xfrm>
        </p:spPr>
        <p:txBody>
          <a:bodyPr/>
          <a:lstStyle/>
          <a:p>
            <a:pPr>
              <a:buClr>
                <a:srgbClr val="007FA9"/>
              </a:buClr>
            </a:pPr>
            <a:r>
              <a:rPr lang="en-US" dirty="0">
                <a:solidFill>
                  <a:schemeClr val="tx1"/>
                </a:solidFill>
              </a:rPr>
              <a:t>An algorithm is a </a:t>
            </a:r>
            <a:r>
              <a:rPr lang="en-US" b="1" dirty="0">
                <a:solidFill>
                  <a:schemeClr val="tx1"/>
                </a:solidFill>
              </a:rPr>
              <a:t>general method </a:t>
            </a:r>
            <a:r>
              <a:rPr lang="en-US" dirty="0">
                <a:solidFill>
                  <a:schemeClr val="tx1"/>
                </a:solidFill>
              </a:rPr>
              <a:t>for solving a class of problems</a:t>
            </a:r>
          </a:p>
          <a:p>
            <a:pPr>
              <a:buClr>
                <a:srgbClr val="007FA9"/>
              </a:buClr>
            </a:pPr>
            <a:r>
              <a:rPr lang="en-US" dirty="0">
                <a:solidFill>
                  <a:schemeClr val="tx1"/>
                </a:solidFill>
              </a:rPr>
              <a:t>The individual problems that make up a class of problems are known as </a:t>
            </a:r>
            <a:r>
              <a:rPr lang="en-US" b="1" dirty="0">
                <a:solidFill>
                  <a:schemeClr val="tx1"/>
                </a:solidFill>
              </a:rPr>
              <a:t>problem instances</a:t>
            </a:r>
            <a:endParaRPr lang="en-US" dirty="0">
              <a:solidFill>
                <a:schemeClr val="tx1"/>
              </a:solidFill>
            </a:endParaRPr>
          </a:p>
          <a:p>
            <a:pPr lvl="1">
              <a:buClr>
                <a:srgbClr val="007FA9"/>
              </a:buClr>
            </a:pPr>
            <a:r>
              <a:rPr lang="en-US" dirty="0">
                <a:solidFill>
                  <a:schemeClr val="tx1"/>
                </a:solidFill>
              </a:rPr>
              <a:t>What are the problem instances of our summation algorithm?</a:t>
            </a:r>
          </a:p>
          <a:p>
            <a:pPr>
              <a:buClr>
                <a:srgbClr val="007FA9"/>
              </a:buClr>
            </a:pPr>
            <a:r>
              <a:rPr lang="en-US" dirty="0">
                <a:solidFill>
                  <a:schemeClr val="tx1"/>
                </a:solidFill>
              </a:rPr>
              <a:t>Algorithms should be general enough to provide a solution to many problem instances</a:t>
            </a:r>
          </a:p>
          <a:p>
            <a:pPr lvl="1">
              <a:buClr>
                <a:srgbClr val="007FA9"/>
              </a:buClr>
            </a:pPr>
            <a:r>
              <a:rPr lang="en-US" dirty="0">
                <a:solidFill>
                  <a:schemeClr val="tx1"/>
                </a:solidFill>
              </a:rPr>
              <a:t>A function should provide a general method with systematic </a:t>
            </a:r>
            <a:r>
              <a:rPr lang="en-US" dirty="0" smtClean="0">
                <a:solidFill>
                  <a:schemeClr val="tx1"/>
                </a:solidFill>
              </a:rPr>
              <a:t>variations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525643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7FA3"/>
                </a:solidFill>
                <a:latin typeface="Arial" panose="020B0604020202020204" pitchFamily="34" charset="0"/>
                <a:cs typeface="Arial" panose="020B0604020202020204" pitchFamily="34" charset="0"/>
              </a:rPr>
              <a:t>Functions Support the Division of Labor</a:t>
            </a:r>
          </a:p>
        </p:txBody>
      </p:sp>
      <p:sp>
        <p:nvSpPr>
          <p:cNvPr id="3" name="Content Placeholder 2"/>
          <p:cNvSpPr>
            <a:spLocks noGrp="1"/>
          </p:cNvSpPr>
          <p:nvPr>
            <p:ph idx="4294967295"/>
          </p:nvPr>
        </p:nvSpPr>
        <p:spPr>
          <a:xfrm>
            <a:off x="365125" y="1538818"/>
            <a:ext cx="8415338" cy="2440668"/>
          </a:xfrm>
        </p:spPr>
        <p:txBody>
          <a:bodyPr/>
          <a:lstStyle/>
          <a:p>
            <a:pPr>
              <a:buClr>
                <a:srgbClr val="007FA9"/>
              </a:buClr>
            </a:pPr>
            <a:r>
              <a:rPr lang="en-US" dirty="0">
                <a:solidFill>
                  <a:schemeClr val="tx1"/>
                </a:solidFill>
              </a:rPr>
              <a:t>In a well-organized system, each part does its own job in collaborating to achieve a common goal</a:t>
            </a:r>
          </a:p>
          <a:p>
            <a:pPr>
              <a:buClr>
                <a:srgbClr val="007FA9"/>
              </a:buClr>
            </a:pPr>
            <a:r>
              <a:rPr lang="en-US" dirty="0">
                <a:solidFill>
                  <a:schemeClr val="tx1"/>
                </a:solidFill>
              </a:rPr>
              <a:t>In a computer program, functions can enforce a division of labor</a:t>
            </a:r>
          </a:p>
          <a:p>
            <a:pPr lvl="1">
              <a:buClr>
                <a:srgbClr val="007FA9"/>
              </a:buClr>
            </a:pPr>
            <a:r>
              <a:rPr lang="en-US" dirty="0">
                <a:solidFill>
                  <a:schemeClr val="tx1"/>
                </a:solidFill>
              </a:rPr>
              <a:t>Each function should perform a single coherent task</a:t>
            </a:r>
          </a:p>
          <a:p>
            <a:pPr lvl="2">
              <a:buClr>
                <a:srgbClr val="007FA9"/>
              </a:buClr>
            </a:pPr>
            <a:r>
              <a:rPr lang="en-US" dirty="0">
                <a:solidFill>
                  <a:schemeClr val="tx1"/>
                </a:solidFill>
              </a:rPr>
              <a:t>Example: Computing a summation</a:t>
            </a:r>
          </a:p>
          <a:p>
            <a:pPr>
              <a:buClr>
                <a:srgbClr val="007FA9"/>
              </a:buClr>
            </a:pPr>
            <a:r>
              <a:rPr lang="en-US" dirty="0">
                <a:solidFill>
                  <a:schemeClr val="tx1"/>
                </a:solidFill>
              </a:rPr>
              <a:t>Each of the tasks required by a system can be assigned to a function</a:t>
            </a:r>
          </a:p>
          <a:p>
            <a:pPr lvl="1">
              <a:buClr>
                <a:srgbClr val="007FA9"/>
              </a:buClr>
            </a:pPr>
            <a:r>
              <a:rPr lang="en-US" dirty="0">
                <a:solidFill>
                  <a:schemeClr val="tx1"/>
                </a:solidFill>
              </a:rPr>
              <a:t>Including the tasks of managing or coordinating the use of other </a:t>
            </a:r>
            <a:r>
              <a:rPr lang="en-US" dirty="0" smtClean="0">
                <a:solidFill>
                  <a:schemeClr val="tx1"/>
                </a:solidFill>
              </a:rPr>
              <a:t>functions</a:t>
            </a:r>
            <a:endParaRPr lang="en-US" dirty="0">
              <a:solidFill>
                <a:schemeClr val="tx1"/>
              </a:solidFill>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219882458"/>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20552</TotalTime>
  <Words>5278</Words>
  <Application>Microsoft Office PowerPoint</Application>
  <PresentationFormat>On-screen Show (4:3)</PresentationFormat>
  <Paragraphs>480</Paragraphs>
  <Slides>50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ＭＳ Ｐゴシック</vt:lpstr>
      <vt:lpstr>Arial</vt:lpstr>
      <vt:lpstr>Calibri</vt:lpstr>
      <vt:lpstr>Calibri Light</vt:lpstr>
      <vt:lpstr>Courier New</vt:lpstr>
      <vt:lpstr>Office Theme</vt:lpstr>
      <vt:lpstr>Fundamentals of Python: First Programs  Second Edition</vt:lpstr>
      <vt:lpstr>Objectives (1 of 2)</vt:lpstr>
      <vt:lpstr>Objectives (2 of 2)</vt:lpstr>
      <vt:lpstr>A Quick Review of What Functions Are and How They Work</vt:lpstr>
      <vt:lpstr>Functions as Abstraction Mechanisms</vt:lpstr>
      <vt:lpstr>Functions Eliminate Redundancy</vt:lpstr>
      <vt:lpstr>Functions Hide Complexity</vt:lpstr>
      <vt:lpstr>Functions Support General Methods with Systematic Variations</vt:lpstr>
      <vt:lpstr>Functions Support the Division of Labor</vt:lpstr>
      <vt:lpstr>Problem Solving with Top-Down Design</vt:lpstr>
      <vt:lpstr>The Design of the Text-Analysis Program (1 of 2)</vt:lpstr>
      <vt:lpstr>The Design of the Text-Analysis Program (2 of 2)</vt:lpstr>
      <vt:lpstr>The Design of the Sentence-Generator Program (1 of 2)</vt:lpstr>
      <vt:lpstr>The Design of the Sentence-Generator Program (2 of 2)</vt:lpstr>
      <vt:lpstr>The Design of the Doctor Program (1 of 2)</vt:lpstr>
      <vt:lpstr>The Design of the Doctor Program (2 of 2)</vt:lpstr>
      <vt:lpstr>Design with Recursive Functions</vt:lpstr>
      <vt:lpstr>Defining a Recursive Function (1 of 2)</vt:lpstr>
      <vt:lpstr>Defining a Recursive Function (2 of 2)</vt:lpstr>
      <vt:lpstr>Tracing a Recursive Function (1 of 2)</vt:lpstr>
      <vt:lpstr>Tracing a Recursive Function (2 of 2)</vt:lpstr>
      <vt:lpstr>Using Recursive Definitions to Construct Recursive Functions</vt:lpstr>
      <vt:lpstr>Recursion in Sentence Structure</vt:lpstr>
      <vt:lpstr>Infinite Recursion</vt:lpstr>
      <vt:lpstr>The Costs and Benefits of Recursion (1 of 2)</vt:lpstr>
      <vt:lpstr>The Costs and Benefits of Recursion (2 of 2)</vt:lpstr>
      <vt:lpstr>Managing a Program’s Namespace</vt:lpstr>
      <vt:lpstr>Module Variables, Parameters, and Temporary Variables (1 of 2)</vt:lpstr>
      <vt:lpstr>Module Variables, Parameters, and Temporary Variables (2 of 2)</vt:lpstr>
      <vt:lpstr>Scope (1 of 2)</vt:lpstr>
      <vt:lpstr>Scope (2 of 2)</vt:lpstr>
      <vt:lpstr>Lifetime</vt:lpstr>
      <vt:lpstr>Using Keywords for Default and Optional Arguments (1 of 4)</vt:lpstr>
      <vt:lpstr>Using Keywords for Default and Optional Arguments (2 of 4)</vt:lpstr>
      <vt:lpstr>Using Keywords for Default and Optional Arguments (3 of 4)</vt:lpstr>
      <vt:lpstr>Using Keywords for Default and Optional Arguments (4 of 4)</vt:lpstr>
      <vt:lpstr>Higher-Order Functions</vt:lpstr>
      <vt:lpstr>Functions as First-Class Data Objects (1 of 2)</vt:lpstr>
      <vt:lpstr>Functions as First-Class Data Objects (2 of 2)</vt:lpstr>
      <vt:lpstr>Mapping (1 of 3)</vt:lpstr>
      <vt:lpstr>Mapping (2 of 3)</vt:lpstr>
      <vt:lpstr>Mapping (3 of 3)</vt:lpstr>
      <vt:lpstr>Filtering</vt:lpstr>
      <vt:lpstr>Reducing</vt:lpstr>
      <vt:lpstr>Using Lambda to Create Anonymous Functions (1 of 2)</vt:lpstr>
      <vt:lpstr>Using Lambda to Create Anonymous Functions (2 of 2)</vt:lpstr>
      <vt:lpstr>Creating Jump Tables</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R, Nithiyanandhan</cp:lastModifiedBy>
  <cp:revision>878</cp:revision>
  <cp:lastPrinted>2010-11-12T17:54:40Z</cp:lastPrinted>
  <dcterms:created xsi:type="dcterms:W3CDTF">2007-02-15T20:50:52Z</dcterms:created>
  <dcterms:modified xsi:type="dcterms:W3CDTF">2017-10-10T09:55:07Z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