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1"/>
  </p:sldMasterIdLst>
  <p:notesMasterIdLst>
    <p:notesMasterId r:id="rId19"/>
  </p:notesMasterIdLst>
  <p:sldIdLst>
    <p:sldId id="259" r:id="rId2"/>
    <p:sldId id="260" r:id="rId3"/>
    <p:sldId id="263" r:id="rId4"/>
    <p:sldId id="275" r:id="rId5"/>
    <p:sldId id="265" r:id="rId6"/>
    <p:sldId id="264" r:id="rId7"/>
    <p:sldId id="266" r:id="rId8"/>
    <p:sldId id="272" r:id="rId9"/>
    <p:sldId id="267" r:id="rId10"/>
    <p:sldId id="274" r:id="rId11"/>
    <p:sldId id="268" r:id="rId12"/>
    <p:sldId id="269" r:id="rId13"/>
    <p:sldId id="276" r:id="rId14"/>
    <p:sldId id="273" r:id="rId15"/>
    <p:sldId id="261"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p:restoredTop sz="88299"/>
  </p:normalViewPr>
  <p:slideViewPr>
    <p:cSldViewPr snapToGrid="0">
      <p:cViewPr varScale="1">
        <p:scale>
          <a:sx n="112" d="100"/>
          <a:sy n="112" d="100"/>
        </p:scale>
        <p:origin x="10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715C46-7DFD-EC46-B866-B64E65A5EC38}" type="datetimeFigureOut">
              <a:rPr lang="en-US" smtClean="0"/>
              <a:t>3/4/23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1E730-AFC2-8540-9A64-E4BFE99EE2CB}" type="slidenum">
              <a:rPr lang="en-US" smtClean="0"/>
              <a:t>‹#›</a:t>
            </a:fld>
            <a:endParaRPr lang="en-US"/>
          </a:p>
        </p:txBody>
      </p:sp>
    </p:spTree>
    <p:extLst>
      <p:ext uri="{BB962C8B-B14F-4D97-AF65-F5344CB8AC3E}">
        <p14:creationId xmlns:p14="http://schemas.microsoft.com/office/powerpoint/2010/main" val="3755104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 am Soma Shekar Vayuvegula. Today’s we are going to have a session on Breast Cancer Prediction. I hope this will be an informative session. Please feel free to stop me whenever you have any queries.</a:t>
            </a:r>
          </a:p>
        </p:txBody>
      </p:sp>
      <p:sp>
        <p:nvSpPr>
          <p:cNvPr id="4" name="Slide Number Placeholder 3"/>
          <p:cNvSpPr>
            <a:spLocks noGrp="1"/>
          </p:cNvSpPr>
          <p:nvPr>
            <p:ph type="sldNum" sz="quarter" idx="5"/>
          </p:nvPr>
        </p:nvSpPr>
        <p:spPr/>
        <p:txBody>
          <a:bodyPr/>
          <a:lstStyle/>
          <a:p>
            <a:fld id="{E7A1E730-AFC2-8540-9A64-E4BFE99EE2CB}" type="slidenum">
              <a:rPr lang="en-US" smtClean="0"/>
              <a:t>1</a:t>
            </a:fld>
            <a:endParaRPr lang="en-US"/>
          </a:p>
        </p:txBody>
      </p:sp>
    </p:spTree>
    <p:extLst>
      <p:ext uri="{BB962C8B-B14F-4D97-AF65-F5344CB8AC3E}">
        <p14:creationId xmlns:p14="http://schemas.microsoft.com/office/powerpoint/2010/main" val="4162384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model. Nd it is Random Forest.</a:t>
            </a:r>
          </a:p>
          <a:p>
            <a:pPr>
              <a:lnSpc>
                <a:spcPct val="150000"/>
              </a:lnSpc>
              <a:buFont typeface="Wingdings" pitchFamily="2" charset="2"/>
              <a:buChar char="q"/>
            </a:pPr>
            <a:r>
              <a:rPr lang="en-US" sz="1200" dirty="0">
                <a:latin typeface="Calibri" panose="020F0502020204030204" pitchFamily="34" charset="0"/>
                <a:cs typeface="Times New Roman" panose="02020603050405020304" pitchFamily="18" charset="0"/>
              </a:rPr>
              <a:t>As part of Random Forest Model, I have used the default Model Params. </a:t>
            </a:r>
          </a:p>
          <a:p>
            <a:pPr>
              <a:lnSpc>
                <a:spcPct val="150000"/>
              </a:lnSpc>
              <a:buFont typeface="Wingdings" pitchFamily="2" charset="2"/>
              <a:buChar char="q"/>
            </a:pPr>
            <a:r>
              <a:rPr lang="en-US" sz="1100" dirty="0">
                <a:latin typeface="Calibri" panose="020F0502020204030204" pitchFamily="34" charset="0"/>
                <a:cs typeface="Times New Roman" panose="02020603050405020304" pitchFamily="18" charset="0"/>
              </a:rPr>
              <a:t>ROC-AUC score : 0.967</a:t>
            </a:r>
          </a:p>
          <a:p>
            <a:pPr>
              <a:lnSpc>
                <a:spcPct val="150000"/>
              </a:lnSpc>
              <a:buFont typeface="Wingdings" pitchFamily="2" charset="2"/>
              <a:buChar char="q"/>
            </a:pPr>
            <a:r>
              <a:rPr lang="en-US" sz="1100" dirty="0">
                <a:latin typeface="Calibri" panose="020F0502020204030204" pitchFamily="34" charset="0"/>
                <a:cs typeface="Times New Roman" panose="02020603050405020304" pitchFamily="18" charset="0"/>
              </a:rPr>
              <a:t>Accuracy score : 0.967</a:t>
            </a:r>
          </a:p>
          <a:p>
            <a:endParaRPr lang="en-US" dirty="0"/>
          </a:p>
        </p:txBody>
      </p:sp>
      <p:sp>
        <p:nvSpPr>
          <p:cNvPr id="4" name="Slide Number Placeholder 3"/>
          <p:cNvSpPr>
            <a:spLocks noGrp="1"/>
          </p:cNvSpPr>
          <p:nvPr>
            <p:ph type="sldNum" sz="quarter" idx="5"/>
          </p:nvPr>
        </p:nvSpPr>
        <p:spPr/>
        <p:txBody>
          <a:bodyPr/>
          <a:lstStyle/>
          <a:p>
            <a:fld id="{E7A1E730-AFC2-8540-9A64-E4BFE99EE2CB}" type="slidenum">
              <a:rPr lang="en-US" smtClean="0"/>
              <a:t>10</a:t>
            </a:fld>
            <a:endParaRPr lang="en-US"/>
          </a:p>
        </p:txBody>
      </p:sp>
    </p:spTree>
    <p:extLst>
      <p:ext uri="{BB962C8B-B14F-4D97-AF65-F5344CB8AC3E}">
        <p14:creationId xmlns:p14="http://schemas.microsoft.com/office/powerpoint/2010/main" val="3653762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important slide, This slide shows the accuracy score and ROC-AUC score comparison among the different models implemented. I don’t find a major difference between the models. Next slide please</a:t>
            </a:r>
          </a:p>
        </p:txBody>
      </p:sp>
      <p:sp>
        <p:nvSpPr>
          <p:cNvPr id="4" name="Slide Number Placeholder 3"/>
          <p:cNvSpPr>
            <a:spLocks noGrp="1"/>
          </p:cNvSpPr>
          <p:nvPr>
            <p:ph type="sldNum" sz="quarter" idx="5"/>
          </p:nvPr>
        </p:nvSpPr>
        <p:spPr/>
        <p:txBody>
          <a:bodyPr/>
          <a:lstStyle/>
          <a:p>
            <a:fld id="{E7A1E730-AFC2-8540-9A64-E4BFE99EE2CB}" type="slidenum">
              <a:rPr lang="en-US" smtClean="0"/>
              <a:t>11</a:t>
            </a:fld>
            <a:endParaRPr lang="en-US"/>
          </a:p>
        </p:txBody>
      </p:sp>
    </p:spTree>
    <p:extLst>
      <p:ext uri="{BB962C8B-B14F-4D97-AF65-F5344CB8AC3E}">
        <p14:creationId xmlns:p14="http://schemas.microsoft.com/office/powerpoint/2010/main" val="3314102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the Results in the previous slide. Of all the 4 models implemented, we are going to see which model is performing better amongst these.</a:t>
            </a:r>
          </a:p>
          <a:p>
            <a:endParaRPr lang="en-US" dirty="0"/>
          </a:p>
          <a:p>
            <a:pPr marL="114300" marR="0" indent="-342900">
              <a:spcBef>
                <a:spcPts val="900"/>
              </a:spcBef>
              <a:spcAft>
                <a:spcPts val="900"/>
              </a:spcAft>
              <a:buFont typeface="Wingdings" pitchFamily="2" charset="2"/>
              <a:buChar char="q"/>
            </a:pPr>
            <a:r>
              <a:rPr lang="en-US" sz="1200" dirty="0">
                <a:effectLst/>
                <a:latin typeface="Calibri" panose="020F0502020204030204" pitchFamily="34" charset="0"/>
                <a:ea typeface="Calibri" panose="020F0502020204030204" pitchFamily="34" charset="0"/>
                <a:cs typeface="Times New Roman" panose="02020603050405020304" pitchFamily="18" charset="0"/>
              </a:rPr>
              <a:t>On comparison, though there is no much difference, Logistic Regression model is the best with Accuracy score of 0.976.</a:t>
            </a:r>
          </a:p>
          <a:p>
            <a:pPr marL="114300" indent="-342900">
              <a:spcBef>
                <a:spcPts val="900"/>
              </a:spcBef>
              <a:spcAft>
                <a:spcPts val="900"/>
              </a:spcAft>
              <a:buFont typeface="Wingdings" pitchFamily="2" charset="2"/>
              <a:buChar char="q"/>
            </a:pPr>
            <a:r>
              <a:rPr lang="en-US" sz="1200" dirty="0">
                <a:effectLst/>
                <a:latin typeface="Calibri" panose="020F0502020204030204" pitchFamily="34" charset="0"/>
                <a:ea typeface="Calibri" panose="020F0502020204030204" pitchFamily="34" charset="0"/>
                <a:cs typeface="Times New Roman" panose="02020603050405020304" pitchFamily="18" charset="0"/>
              </a:rPr>
              <a:t>Other </a:t>
            </a:r>
            <a:r>
              <a:rPr lang="en-US" sz="1200" dirty="0">
                <a:latin typeface="Calibri" panose="020F0502020204030204" pitchFamily="34" charset="0"/>
                <a:cs typeface="Times New Roman" panose="02020603050405020304" pitchFamily="18" charset="0"/>
              </a:rPr>
              <a:t>three models i.e., KNN Model, Decision Tree Classifier and Random Forest have the Accuracy score of 0.968, 0.972 and 0.967 respectively.</a:t>
            </a:r>
          </a:p>
          <a:p>
            <a:endParaRPr lang="en-US" dirty="0"/>
          </a:p>
        </p:txBody>
      </p:sp>
      <p:sp>
        <p:nvSpPr>
          <p:cNvPr id="4" name="Slide Number Placeholder 3"/>
          <p:cNvSpPr>
            <a:spLocks noGrp="1"/>
          </p:cNvSpPr>
          <p:nvPr>
            <p:ph type="sldNum" sz="quarter" idx="5"/>
          </p:nvPr>
        </p:nvSpPr>
        <p:spPr/>
        <p:txBody>
          <a:bodyPr/>
          <a:lstStyle/>
          <a:p>
            <a:fld id="{E7A1E730-AFC2-8540-9A64-E4BFE99EE2CB}" type="slidenum">
              <a:rPr lang="en-US" smtClean="0"/>
              <a:t>12</a:t>
            </a:fld>
            <a:endParaRPr lang="en-US"/>
          </a:p>
        </p:txBody>
      </p:sp>
    </p:spTree>
    <p:extLst>
      <p:ext uri="{BB962C8B-B14F-4D97-AF65-F5344CB8AC3E}">
        <p14:creationId xmlns:p14="http://schemas.microsoft.com/office/powerpoint/2010/main" val="1502241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 marR="0" indent="-342900">
              <a:spcBef>
                <a:spcPts val="900"/>
              </a:spcBef>
              <a:spcAft>
                <a:spcPts val="900"/>
              </a:spcAft>
              <a:buFont typeface="Wingdings" pitchFamily="2" charset="2"/>
              <a:buChar char="q"/>
            </a:pPr>
            <a:r>
              <a:rPr lang="en-US" sz="1200" dirty="0">
                <a:effectLst/>
                <a:latin typeface="Calibri" panose="020F0502020204030204" pitchFamily="34" charset="0"/>
                <a:ea typeface="Calibri" panose="020F0502020204030204" pitchFamily="34" charset="0"/>
                <a:cs typeface="Times New Roman" panose="02020603050405020304" pitchFamily="18" charset="0"/>
              </a:rPr>
              <a:t>Now, let’s discuss on ethical implications</a:t>
            </a:r>
          </a:p>
          <a:p>
            <a:pPr marL="114300" marR="0" indent="-342900">
              <a:spcBef>
                <a:spcPts val="900"/>
              </a:spcBef>
              <a:spcAft>
                <a:spcPts val="900"/>
              </a:spcAft>
              <a:buFont typeface="Wingdings" pitchFamily="2" charset="2"/>
              <a:buChar char="q"/>
            </a:pPr>
            <a:r>
              <a:rPr lang="en-US" sz="1200" dirty="0">
                <a:effectLst/>
                <a:latin typeface="Calibri" panose="020F0502020204030204" pitchFamily="34" charset="0"/>
                <a:ea typeface="Calibri" panose="020F0502020204030204" pitchFamily="34" charset="0"/>
                <a:cs typeface="Times New Roman" panose="02020603050405020304" pitchFamily="18" charset="0"/>
              </a:rPr>
              <a:t>As we have used data from public dataset, we are not sure if have accurate data.</a:t>
            </a:r>
          </a:p>
          <a:p>
            <a:pPr marL="114300" marR="0" indent="-342900">
              <a:spcBef>
                <a:spcPts val="900"/>
              </a:spcBef>
              <a:spcAft>
                <a:spcPts val="900"/>
              </a:spcAft>
              <a:buFont typeface="Wingdings" pitchFamily="2" charset="2"/>
              <a:buChar char="q"/>
            </a:pPr>
            <a:r>
              <a:rPr lang="en-US" sz="1200" dirty="0">
                <a:latin typeface="Calibri" panose="020F0502020204030204" pitchFamily="34" charset="0"/>
                <a:cs typeface="Times New Roman" panose="02020603050405020304" pitchFamily="18" charset="0"/>
              </a:rPr>
              <a:t>The size of the dataset is very small, the results will be more accurate if we have larger dataset.</a:t>
            </a:r>
          </a:p>
          <a:p>
            <a:pPr marL="114300" marR="0" indent="-342900">
              <a:spcBef>
                <a:spcPts val="900"/>
              </a:spcBef>
              <a:spcAft>
                <a:spcPts val="900"/>
              </a:spcAft>
              <a:buFont typeface="Wingdings" pitchFamily="2" charset="2"/>
              <a:buChar char="q"/>
            </a:pPr>
            <a:r>
              <a:rPr lang="en-US" sz="1200" dirty="0">
                <a:latin typeface="Calibri" panose="020F0502020204030204" pitchFamily="34" charset="0"/>
                <a:cs typeface="Times New Roman" panose="02020603050405020304" pitchFamily="18" charset="0"/>
              </a:rPr>
              <a:t>We don’t see any legal implications as we don’t have any patient’s PII data.</a:t>
            </a:r>
          </a:p>
        </p:txBody>
      </p:sp>
      <p:sp>
        <p:nvSpPr>
          <p:cNvPr id="4" name="Slide Number Placeholder 3"/>
          <p:cNvSpPr>
            <a:spLocks noGrp="1"/>
          </p:cNvSpPr>
          <p:nvPr>
            <p:ph type="sldNum" sz="quarter" idx="5"/>
          </p:nvPr>
        </p:nvSpPr>
        <p:spPr/>
        <p:txBody>
          <a:bodyPr/>
          <a:lstStyle/>
          <a:p>
            <a:fld id="{E7A1E730-AFC2-8540-9A64-E4BFE99EE2CB}" type="slidenum">
              <a:rPr lang="en-US" smtClean="0"/>
              <a:t>13</a:t>
            </a:fld>
            <a:endParaRPr lang="en-US"/>
          </a:p>
        </p:txBody>
      </p:sp>
    </p:spTree>
    <p:extLst>
      <p:ext uri="{BB962C8B-B14F-4D97-AF65-F5344CB8AC3E}">
        <p14:creationId xmlns:p14="http://schemas.microsoft.com/office/powerpoint/2010/main" val="1665172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important step, this slide speaks what my team will be doing this quarter. This will help us improve on work done this quarter an make our prediction system much more better. I am sure our work will put as front runner in the market.</a:t>
            </a:r>
          </a:p>
          <a:p>
            <a:endParaRPr lang="en-US" dirty="0"/>
          </a:p>
          <a:p>
            <a:r>
              <a:rPr lang="en-US" dirty="0"/>
              <a:t>Our next focus would be:</a:t>
            </a:r>
          </a:p>
          <a:p>
            <a:endParaRPr lang="en-US" dirty="0"/>
          </a:p>
          <a:p>
            <a:pPr marL="114300" marR="0" indent="-342900">
              <a:spcBef>
                <a:spcPts val="900"/>
              </a:spcBef>
              <a:spcAft>
                <a:spcPts val="900"/>
              </a:spcAft>
              <a:buFont typeface="Wingdings" pitchFamily="2" charset="2"/>
              <a:buChar char="q"/>
            </a:pPr>
            <a:r>
              <a:rPr lang="en-US" sz="1200" dirty="0">
                <a:effectLst/>
                <a:latin typeface="Calibri" panose="020F0502020204030204" pitchFamily="34" charset="0"/>
                <a:ea typeface="Calibri" panose="020F0502020204030204" pitchFamily="34" charset="0"/>
                <a:cs typeface="Times New Roman" panose="02020603050405020304" pitchFamily="18" charset="0"/>
              </a:rPr>
              <a:t>implement a system to predict cancer with different symptoms so that it will be useful to general public.</a:t>
            </a:r>
          </a:p>
          <a:p>
            <a:pPr marL="114300" marR="0" indent="-342900">
              <a:spcBef>
                <a:spcPts val="900"/>
              </a:spcBef>
              <a:spcAft>
                <a:spcPts val="900"/>
              </a:spcAft>
              <a:buFont typeface="Wingdings" pitchFamily="2" charset="2"/>
              <a:buChar char="q"/>
            </a:pPr>
            <a:r>
              <a:rPr lang="en-US" sz="1200" dirty="0">
                <a:latin typeface="Calibri" panose="020F0502020204030204" pitchFamily="34" charset="0"/>
                <a:ea typeface="Calibri" panose="020F0502020204030204" pitchFamily="34" charset="0"/>
                <a:cs typeface="Times New Roman" panose="02020603050405020304" pitchFamily="18" charset="0"/>
              </a:rPr>
              <a:t>This will be like recommendation system which will accept the input values for different symptoms  and will return the prediction result as Malignant or Benign tumor.</a:t>
            </a:r>
          </a:p>
          <a:p>
            <a:pPr marL="114300" indent="-342900">
              <a:spcBef>
                <a:spcPts val="900"/>
              </a:spcBef>
              <a:spcAft>
                <a:spcPts val="900"/>
              </a:spcAft>
              <a:buFont typeface="Wingdings" pitchFamily="2" charset="2"/>
              <a:buChar char="q"/>
            </a:pPr>
            <a:r>
              <a:rPr lang="en-US" sz="1200" dirty="0">
                <a:latin typeface="Calibri" panose="020F0502020204030204" pitchFamily="34" charset="0"/>
                <a:cs typeface="Times New Roman" panose="02020603050405020304" pitchFamily="18" charset="0"/>
              </a:rPr>
              <a:t>build a proper decision tree for different stages of cancer.</a:t>
            </a:r>
          </a:p>
          <a:p>
            <a:pPr marL="114300" indent="-342900">
              <a:spcBef>
                <a:spcPts val="900"/>
              </a:spcBef>
              <a:spcAft>
                <a:spcPts val="900"/>
              </a:spcAft>
              <a:buFont typeface="Wingdings" pitchFamily="2" charset="2"/>
              <a:buChar char="q"/>
            </a:pPr>
            <a:endParaRPr lang="en-US" sz="1200" dirty="0">
              <a:latin typeface="Calibri" panose="020F0502020204030204" pitchFamily="34" charset="0"/>
              <a:cs typeface="Times New Roman" panose="02020603050405020304" pitchFamily="18" charset="0"/>
            </a:endParaRPr>
          </a:p>
          <a:p>
            <a:pPr marL="114300" indent="-342900">
              <a:spcBef>
                <a:spcPts val="900"/>
              </a:spcBef>
              <a:spcAft>
                <a:spcPts val="900"/>
              </a:spcAft>
              <a:buFont typeface="Wingdings" pitchFamily="2" charset="2"/>
              <a:buChar char="q"/>
            </a:pPr>
            <a:endParaRPr lang="en-US" sz="1200" dirty="0">
              <a:latin typeface="Calibri" panose="020F0502020204030204" pitchFamily="34" charset="0"/>
              <a:cs typeface="Times New Roman" panose="02020603050405020304" pitchFamily="18" charset="0"/>
            </a:endParaRPr>
          </a:p>
          <a:p>
            <a:pPr marL="114300" indent="-342900">
              <a:spcBef>
                <a:spcPts val="900"/>
              </a:spcBef>
              <a:spcAft>
                <a:spcPts val="900"/>
              </a:spcAft>
              <a:buFont typeface="Wingdings" pitchFamily="2" charset="2"/>
              <a:buChar char="q"/>
            </a:pPr>
            <a:r>
              <a:rPr lang="en-US" sz="1200" dirty="0">
                <a:latin typeface="Calibri" panose="020F0502020204030204" pitchFamily="34" charset="0"/>
                <a:cs typeface="Times New Roman" panose="02020603050405020304" pitchFamily="18" charset="0"/>
              </a:rPr>
              <a:t>Due to time constraint, we were not able to implement the above recommendations. It would be much more pleasuring if we had implemented them. </a:t>
            </a:r>
          </a:p>
          <a:p>
            <a:pPr marL="114300" indent="-342900">
              <a:spcBef>
                <a:spcPts val="900"/>
              </a:spcBef>
              <a:spcAft>
                <a:spcPts val="900"/>
              </a:spcAft>
              <a:buFont typeface="Wingdings" pitchFamily="2" charset="2"/>
              <a:buChar char="q"/>
            </a:pPr>
            <a:endParaRPr lang="en-US" sz="1200" dirty="0">
              <a:latin typeface="Calibri" panose="020F0502020204030204" pitchFamily="34" charset="0"/>
              <a:cs typeface="Times New Roman" panose="02020603050405020304" pitchFamily="18" charset="0"/>
            </a:endParaRPr>
          </a:p>
          <a:p>
            <a:pPr marL="114300" indent="-342900">
              <a:spcBef>
                <a:spcPts val="900"/>
              </a:spcBef>
              <a:spcAft>
                <a:spcPts val="900"/>
              </a:spcAft>
              <a:buFont typeface="Wingdings" pitchFamily="2" charset="2"/>
              <a:buChar char="q"/>
            </a:pPr>
            <a:r>
              <a:rPr lang="en-US" sz="1200" dirty="0">
                <a:latin typeface="Calibri" panose="020F0502020204030204" pitchFamily="34" charset="0"/>
                <a:cs typeface="Times New Roman" panose="02020603050405020304" pitchFamily="18" charset="0"/>
              </a:rPr>
              <a:t>However, we will target to implement them in the next quarter.</a:t>
            </a:r>
          </a:p>
          <a:p>
            <a:endParaRPr lang="en-US" dirty="0"/>
          </a:p>
        </p:txBody>
      </p:sp>
      <p:sp>
        <p:nvSpPr>
          <p:cNvPr id="4" name="Slide Number Placeholder 3"/>
          <p:cNvSpPr>
            <a:spLocks noGrp="1"/>
          </p:cNvSpPr>
          <p:nvPr>
            <p:ph type="sldNum" sz="quarter" idx="5"/>
          </p:nvPr>
        </p:nvSpPr>
        <p:spPr/>
        <p:txBody>
          <a:bodyPr/>
          <a:lstStyle/>
          <a:p>
            <a:fld id="{E7A1E730-AFC2-8540-9A64-E4BFE99EE2CB}" type="slidenum">
              <a:rPr lang="en-US" smtClean="0"/>
              <a:t>14</a:t>
            </a:fld>
            <a:endParaRPr lang="en-US"/>
          </a:p>
        </p:txBody>
      </p:sp>
    </p:spTree>
    <p:extLst>
      <p:ext uri="{BB962C8B-B14F-4D97-AF65-F5344CB8AC3E}">
        <p14:creationId xmlns:p14="http://schemas.microsoft.com/office/powerpoint/2010/main" val="2053119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transparent with the analysis, I have provided the data source references here.</a:t>
            </a:r>
          </a:p>
        </p:txBody>
      </p:sp>
      <p:sp>
        <p:nvSpPr>
          <p:cNvPr id="4" name="Slide Number Placeholder 3"/>
          <p:cNvSpPr>
            <a:spLocks noGrp="1"/>
          </p:cNvSpPr>
          <p:nvPr>
            <p:ph type="sldNum" sz="quarter" idx="5"/>
          </p:nvPr>
        </p:nvSpPr>
        <p:spPr/>
        <p:txBody>
          <a:bodyPr/>
          <a:lstStyle/>
          <a:p>
            <a:fld id="{E7A1E730-AFC2-8540-9A64-E4BFE99EE2CB}" type="slidenum">
              <a:rPr lang="en-US" smtClean="0"/>
              <a:t>15</a:t>
            </a:fld>
            <a:endParaRPr lang="en-US"/>
          </a:p>
        </p:txBody>
      </p:sp>
    </p:spTree>
    <p:extLst>
      <p:ext uri="{BB962C8B-B14F-4D97-AF65-F5344CB8AC3E}">
        <p14:creationId xmlns:p14="http://schemas.microsoft.com/office/powerpoint/2010/main" val="4111040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let me know in case of any queries, I will be happy to answer them.</a:t>
            </a:r>
          </a:p>
        </p:txBody>
      </p:sp>
      <p:sp>
        <p:nvSpPr>
          <p:cNvPr id="4" name="Slide Number Placeholder 3"/>
          <p:cNvSpPr>
            <a:spLocks noGrp="1"/>
          </p:cNvSpPr>
          <p:nvPr>
            <p:ph type="sldNum" sz="quarter" idx="5"/>
          </p:nvPr>
        </p:nvSpPr>
        <p:spPr/>
        <p:txBody>
          <a:bodyPr/>
          <a:lstStyle/>
          <a:p>
            <a:fld id="{E7A1E730-AFC2-8540-9A64-E4BFE99EE2CB}" type="slidenum">
              <a:rPr lang="en-US" smtClean="0"/>
              <a:t>16</a:t>
            </a:fld>
            <a:endParaRPr lang="en-US"/>
          </a:p>
        </p:txBody>
      </p:sp>
    </p:spTree>
    <p:extLst>
      <p:ext uri="{BB962C8B-B14F-4D97-AF65-F5344CB8AC3E}">
        <p14:creationId xmlns:p14="http://schemas.microsoft.com/office/powerpoint/2010/main" val="2767742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joining us for this session and hope to see you again for next session which includes further analysis.</a:t>
            </a:r>
          </a:p>
        </p:txBody>
      </p:sp>
      <p:sp>
        <p:nvSpPr>
          <p:cNvPr id="4" name="Slide Number Placeholder 3"/>
          <p:cNvSpPr>
            <a:spLocks noGrp="1"/>
          </p:cNvSpPr>
          <p:nvPr>
            <p:ph type="sldNum" sz="quarter" idx="5"/>
          </p:nvPr>
        </p:nvSpPr>
        <p:spPr/>
        <p:txBody>
          <a:bodyPr/>
          <a:lstStyle/>
          <a:p>
            <a:fld id="{E7A1E730-AFC2-8540-9A64-E4BFE99EE2CB}" type="slidenum">
              <a:rPr lang="en-US" smtClean="0"/>
              <a:t>17</a:t>
            </a:fld>
            <a:endParaRPr lang="en-US"/>
          </a:p>
        </p:txBody>
      </p:sp>
    </p:spTree>
    <p:extLst>
      <p:ext uri="{BB962C8B-B14F-4D97-AF65-F5344CB8AC3E}">
        <p14:creationId xmlns:p14="http://schemas.microsoft.com/office/powerpoint/2010/main" val="634012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have a brief Introduction about Breast Cancer and my project.</a:t>
            </a:r>
          </a:p>
          <a:p>
            <a:pPr marL="0" indent="0">
              <a:lnSpc>
                <a:spcPct val="150000"/>
              </a:lnSpc>
              <a:buNone/>
            </a:pPr>
            <a:r>
              <a:rPr lang="en-US" sz="1200" dirty="0">
                <a:latin typeface="Calibri" panose="020F0502020204030204" pitchFamily="34" charset="0"/>
                <a:cs typeface="Times New Roman" panose="02020603050405020304" pitchFamily="18" charset="0"/>
              </a:rPr>
              <a:t>Breast Cancer is caused when healthy cells of the tissue are invaded and mutated, which will further grow in large numbers to form a malignant tumor.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As Cancer is troubling the world and especially Breast Cancer in women, I have worked on the available public datasets, which will help us identify cancer at its early stages depending on the various attributes provided by the patients who have been diagnosed with Breast Cancer. </a:t>
            </a:r>
          </a:p>
        </p:txBody>
      </p:sp>
      <p:sp>
        <p:nvSpPr>
          <p:cNvPr id="4" name="Slide Number Placeholder 3"/>
          <p:cNvSpPr>
            <a:spLocks noGrp="1"/>
          </p:cNvSpPr>
          <p:nvPr>
            <p:ph type="sldNum" sz="quarter" idx="5"/>
          </p:nvPr>
        </p:nvSpPr>
        <p:spPr/>
        <p:txBody>
          <a:bodyPr/>
          <a:lstStyle/>
          <a:p>
            <a:fld id="{E7A1E730-AFC2-8540-9A64-E4BFE99EE2CB}" type="slidenum">
              <a:rPr lang="en-US" smtClean="0"/>
              <a:t>2</a:t>
            </a:fld>
            <a:endParaRPr lang="en-US"/>
          </a:p>
        </p:txBody>
      </p:sp>
    </p:spTree>
    <p:extLst>
      <p:ext uri="{BB962C8B-B14F-4D97-AF65-F5344CB8AC3E}">
        <p14:creationId xmlns:p14="http://schemas.microsoft.com/office/powerpoint/2010/main" val="2565469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Dataset Processing. I have processed the data which will help reduce the dataset size  but still it will have all the required data for analysis. As part of this process, I have done the following steps:</a:t>
            </a:r>
          </a:p>
          <a:p>
            <a:pPr>
              <a:lnSpc>
                <a:spcPct val="150000"/>
              </a:lnSpc>
              <a:buFont typeface="Wingdings" pitchFamily="2" charset="2"/>
              <a:buChar char="q"/>
            </a:pPr>
            <a:r>
              <a:rPr lang="en-US" sz="1200" dirty="0">
                <a:effectLst/>
                <a:latin typeface="Calibri" panose="020F0502020204030204" pitchFamily="34" charset="0"/>
                <a:ea typeface="Calibri" panose="020F0502020204030204" pitchFamily="34" charset="0"/>
                <a:cs typeface="Times New Roman" panose="02020603050405020304" pitchFamily="18" charset="0"/>
              </a:rPr>
              <a:t>Removed the columns which are not necessary for the analysis</a:t>
            </a:r>
          </a:p>
          <a:p>
            <a:pPr>
              <a:lnSpc>
                <a:spcPct val="150000"/>
              </a:lnSpc>
              <a:buFont typeface="Wingdings" pitchFamily="2" charset="2"/>
              <a:buChar char="q"/>
            </a:pPr>
            <a:r>
              <a:rPr lang="en-US" sz="1200" kern="1200" dirty="0">
                <a:latin typeface="Calibri" panose="020F0502020204030204" pitchFamily="34" charset="0"/>
                <a:cs typeface="Times New Roman" panose="02020603050405020304" pitchFamily="18" charset="0"/>
              </a:rPr>
              <a:t>Converted diagnosis column from String to Boolean (1,0)</a:t>
            </a:r>
          </a:p>
          <a:p>
            <a:pPr marL="0" marR="0" lvl="0" indent="0" algn="l" defTabSz="914400" rtl="0" eaLnBrk="1" fontAlgn="auto" latinLnBrk="0" hangingPunct="1">
              <a:lnSpc>
                <a:spcPct val="150000"/>
              </a:lnSpc>
              <a:spcBef>
                <a:spcPts val="0"/>
              </a:spcBef>
              <a:spcAft>
                <a:spcPts val="0"/>
              </a:spcAft>
              <a:buClrTx/>
              <a:buSzTx/>
              <a:buFont typeface="Wingdings" pitchFamily="2" charset="2"/>
              <a:buChar char="q"/>
              <a:tabLst/>
              <a:defRPr/>
            </a:pPr>
            <a:r>
              <a:rPr lang="en-US" sz="1200" dirty="0">
                <a:latin typeface="Calibri" panose="020F0502020204030204" pitchFamily="34" charset="0"/>
                <a:ea typeface="+mn-ea"/>
                <a:cs typeface="Times New Roman" panose="02020603050405020304" pitchFamily="18" charset="0"/>
              </a:rPr>
              <a:t> I</a:t>
            </a:r>
            <a:r>
              <a:rPr lang="en-US" sz="1200" dirty="0">
                <a:latin typeface="Calibri" panose="020F0502020204030204" pitchFamily="34" charset="0"/>
                <a:cs typeface="Times New Roman" panose="02020603050405020304" pitchFamily="18" charset="0"/>
              </a:rPr>
              <a:t>mplemented SMOTE analysis to balance the dataset as ratio of Malignant and Benign tumors are 60:40. </a:t>
            </a:r>
            <a:r>
              <a:rPr lang="en-US" sz="1800" dirty="0">
                <a:effectLst/>
                <a:latin typeface="Calibri" panose="020F0502020204030204" pitchFamily="34" charset="0"/>
                <a:ea typeface="Calibri" panose="020F0502020204030204" pitchFamily="34" charset="0"/>
                <a:cs typeface="Times New Roman" panose="02020603050405020304" pitchFamily="18" charset="0"/>
              </a:rPr>
              <a:t>I have applied SMOTE to get the balanced data set and get the prediction right. In general, if one diagnosis value has more rows than other, predictions will be more towards diagnosis which has more rows.</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50000"/>
              </a:lnSpc>
              <a:spcBef>
                <a:spcPts val="0"/>
              </a:spcBef>
              <a:spcAft>
                <a:spcPts val="0"/>
              </a:spcAft>
              <a:buClrTx/>
              <a:buSzTx/>
              <a:buFont typeface="Wingdings" pitchFamily="2" charset="2"/>
              <a:buChar char="q"/>
              <a:tabLst/>
              <a:defRP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Char char="q"/>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If you see the bar graph provided here, benign tumor has more data than the malignant tumor. I felt this is not balanced data and implemented SMOTE to get Balanced dataset.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7A1E730-AFC2-8540-9A64-E4BFE99EE2CB}" type="slidenum">
              <a:rPr lang="en-US" smtClean="0"/>
              <a:t>3</a:t>
            </a:fld>
            <a:endParaRPr lang="en-US"/>
          </a:p>
        </p:txBody>
      </p:sp>
    </p:spTree>
    <p:extLst>
      <p:ext uri="{BB962C8B-B14F-4D97-AF65-F5344CB8AC3E}">
        <p14:creationId xmlns:p14="http://schemas.microsoft.com/office/powerpoint/2010/main" val="833002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a:t>
            </a:r>
            <a:r>
              <a:rPr lang="en-US" dirty="0" err="1"/>
              <a:t>HeatMap</a:t>
            </a:r>
            <a:r>
              <a:rPr lang="en-US" dirty="0"/>
              <a:t>.  </a:t>
            </a:r>
          </a:p>
          <a:p>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Heatmap will provide a correlation between every feature/symptom of Breast Cancer. This will provide data on which two signs have the best correlation between them.</a:t>
            </a:r>
            <a:r>
              <a:rPr lang="en-US" sz="2800" dirty="0">
                <a:effectLst/>
              </a:rPr>
              <a: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7A1E730-AFC2-8540-9A64-E4BFE99EE2CB}" type="slidenum">
              <a:rPr lang="en-US" smtClean="0"/>
              <a:t>4</a:t>
            </a:fld>
            <a:endParaRPr lang="en-US"/>
          </a:p>
        </p:txBody>
      </p:sp>
    </p:spTree>
    <p:extLst>
      <p:ext uri="{BB962C8B-B14F-4D97-AF65-F5344CB8AC3E}">
        <p14:creationId xmlns:p14="http://schemas.microsoft.com/office/powerpoint/2010/main" val="3762947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We are going to see the methods used as part of this project. I have used the following methods:</a:t>
            </a:r>
          </a:p>
          <a:p>
            <a:pPr lvl="1">
              <a:lnSpc>
                <a:spcPct val="150000"/>
              </a:lnSpc>
              <a:buFont typeface="Wingdings" pitchFamily="2" charset="2"/>
              <a:buChar char="q"/>
            </a:pPr>
            <a:r>
              <a:rPr lang="en-US" sz="1200" dirty="0">
                <a:latin typeface="Calibri" panose="020F0502020204030204" pitchFamily="34" charset="0"/>
                <a:cs typeface="Times New Roman" panose="02020603050405020304" pitchFamily="18" charset="0"/>
              </a:rPr>
              <a:t>Logistic Regression</a:t>
            </a:r>
          </a:p>
          <a:p>
            <a:pPr lvl="1">
              <a:lnSpc>
                <a:spcPct val="150000"/>
              </a:lnSpc>
              <a:buFont typeface="Wingdings" pitchFamily="2" charset="2"/>
              <a:buChar char="q"/>
            </a:pPr>
            <a:r>
              <a:rPr lang="en-US" sz="1200" dirty="0">
                <a:latin typeface="Calibri" panose="020F0502020204030204" pitchFamily="34" charset="0"/>
                <a:cs typeface="Times New Roman" panose="02020603050405020304" pitchFamily="18" charset="0"/>
              </a:rPr>
              <a:t> KNN Model</a:t>
            </a:r>
          </a:p>
          <a:p>
            <a:pPr lvl="1">
              <a:lnSpc>
                <a:spcPct val="150000"/>
              </a:lnSpc>
              <a:buFont typeface="Wingdings" pitchFamily="2" charset="2"/>
              <a:buChar char="q"/>
            </a:pPr>
            <a:r>
              <a:rPr lang="en-US" sz="1200" dirty="0">
                <a:latin typeface="Calibri" panose="020F0502020204030204" pitchFamily="34" charset="0"/>
                <a:cs typeface="Times New Roman" panose="02020603050405020304" pitchFamily="18" charset="0"/>
              </a:rPr>
              <a:t> Decision Tree Classifier</a:t>
            </a:r>
          </a:p>
          <a:p>
            <a:pPr lvl="1">
              <a:lnSpc>
                <a:spcPct val="150000"/>
              </a:lnSpc>
              <a:buFont typeface="Wingdings" pitchFamily="2" charset="2"/>
              <a:buChar char="q"/>
            </a:pPr>
            <a:r>
              <a:rPr lang="en-US" sz="1200" dirty="0">
                <a:latin typeface="Calibri" panose="020F0502020204030204" pitchFamily="34" charset="0"/>
                <a:cs typeface="Times New Roman" panose="02020603050405020304" pitchFamily="18" charset="0"/>
              </a:rPr>
              <a:t> Random Forest</a:t>
            </a:r>
            <a:endParaRPr lang="en-US" dirty="0"/>
          </a:p>
        </p:txBody>
      </p:sp>
      <p:sp>
        <p:nvSpPr>
          <p:cNvPr id="4" name="Slide Number Placeholder 3"/>
          <p:cNvSpPr>
            <a:spLocks noGrp="1"/>
          </p:cNvSpPr>
          <p:nvPr>
            <p:ph type="sldNum" sz="quarter" idx="5"/>
          </p:nvPr>
        </p:nvSpPr>
        <p:spPr/>
        <p:txBody>
          <a:bodyPr/>
          <a:lstStyle/>
          <a:p>
            <a:fld id="{E7A1E730-AFC2-8540-9A64-E4BFE99EE2CB}" type="slidenum">
              <a:rPr lang="en-US" smtClean="0"/>
              <a:t>5</a:t>
            </a:fld>
            <a:endParaRPr lang="en-US"/>
          </a:p>
        </p:txBody>
      </p:sp>
    </p:spTree>
    <p:extLst>
      <p:ext uri="{BB962C8B-B14F-4D97-AF65-F5344CB8AC3E}">
        <p14:creationId xmlns:p14="http://schemas.microsoft.com/office/powerpoint/2010/main" val="956471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on Logistic Regression, </a:t>
            </a:r>
          </a:p>
          <a:p>
            <a:endParaRPr lang="en-US" dirty="0"/>
          </a:p>
          <a:p>
            <a:pPr>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As part of Logistic Regression, I have used the below Model Params:</a:t>
            </a:r>
          </a:p>
          <a:p>
            <a:pPr lvl="1">
              <a:lnSpc>
                <a:spcPct val="150000"/>
              </a:lnSpc>
              <a:buFont typeface="Wingdings" pitchFamily="2" charset="2"/>
              <a:buChar char="q"/>
            </a:pPr>
            <a:r>
              <a:rPr lang="en-US" sz="1600" dirty="0">
                <a:latin typeface="Calibri" panose="020F0502020204030204" pitchFamily="34" charset="0"/>
                <a:cs typeface="Times New Roman" panose="02020603050405020304" pitchFamily="18" charset="0"/>
              </a:rPr>
              <a:t>Penalty : l1 and l2. With </a:t>
            </a:r>
            <a:r>
              <a:rPr lang="en-US" sz="2400" b="1" i="0" u="none" strike="noStrike" dirty="0">
                <a:solidFill>
                  <a:srgbClr val="202124"/>
                </a:solidFill>
                <a:effectLst/>
                <a:latin typeface="arial" panose="020B0604020202020204" pitchFamily="34" charset="0"/>
              </a:rPr>
              <a:t>L1 all the less important features will become zero.</a:t>
            </a:r>
            <a:r>
              <a:rPr lang="en-US" sz="2400" b="0" i="0" u="none" strike="noStrike" dirty="0">
                <a:solidFill>
                  <a:srgbClr val="202124"/>
                </a:solidFill>
                <a:effectLst/>
                <a:latin typeface="arial" panose="020B0604020202020204" pitchFamily="34" charset="0"/>
              </a:rPr>
              <a:t> </a:t>
            </a:r>
            <a:r>
              <a:rPr lang="en-US" sz="2400" b="1" i="0" u="none" strike="noStrike" dirty="0">
                <a:solidFill>
                  <a:srgbClr val="202124"/>
                </a:solidFill>
                <a:effectLst/>
                <a:latin typeface="arial" panose="020B0604020202020204" pitchFamily="34" charset="0"/>
              </a:rPr>
              <a:t>If we use L2 , the </a:t>
            </a:r>
            <a:r>
              <a:rPr lang="en-US" sz="2400" b="1" i="0" u="none" strike="noStrike" dirty="0" err="1">
                <a:solidFill>
                  <a:srgbClr val="202124"/>
                </a:solidFill>
                <a:effectLst/>
                <a:latin typeface="arial" panose="020B0604020202020204" pitchFamily="34" charset="0"/>
              </a:rPr>
              <a:t>wi</a:t>
            </a:r>
            <a:r>
              <a:rPr lang="en-US" sz="2400" b="1" i="0" u="none" strike="noStrike" dirty="0">
                <a:solidFill>
                  <a:srgbClr val="202124"/>
                </a:solidFill>
                <a:effectLst/>
                <a:latin typeface="arial" panose="020B0604020202020204" pitchFamily="34" charset="0"/>
              </a:rPr>
              <a:t> values will become small but not necessarily zero</a:t>
            </a:r>
            <a:endParaRPr lang="en-US" sz="1600" dirty="0">
              <a:latin typeface="Calibri" panose="020F0502020204030204" pitchFamily="34" charset="0"/>
              <a:cs typeface="Times New Roman" panose="02020603050405020304" pitchFamily="18" charset="0"/>
            </a:endParaRPr>
          </a:p>
          <a:p>
            <a:pPr lvl="1">
              <a:lnSpc>
                <a:spcPct val="150000"/>
              </a:lnSpc>
              <a:buFont typeface="Wingdings" pitchFamily="2" charset="2"/>
              <a:buChar char="q"/>
            </a:pPr>
            <a:r>
              <a:rPr lang="en-US" sz="1600" dirty="0">
                <a:latin typeface="Calibri" panose="020F0502020204030204" pitchFamily="34" charset="0"/>
                <a:cs typeface="Times New Roman" panose="02020603050405020304" pitchFamily="18" charset="0"/>
              </a:rPr>
              <a:t>C: 0.001, 0.009, 0.01, 0.09, 1, 5, 10, 25, </a:t>
            </a:r>
            <a:r>
              <a:rPr lang="en-US" sz="2400" b="0" i="0" u="none" strike="noStrike" dirty="0">
                <a:solidFill>
                  <a:srgbClr val="040C28"/>
                </a:solidFill>
                <a:effectLst/>
                <a:latin typeface="Google Sans"/>
              </a:rPr>
              <a:t>C is known as a hyperparameter. </a:t>
            </a:r>
            <a:r>
              <a:rPr lang="en-US" sz="2400" b="0" i="0" u="none" strike="noStrike" dirty="0">
                <a:solidFill>
                  <a:srgbClr val="202124"/>
                </a:solidFill>
                <a:effectLst/>
                <a:latin typeface="Google Sans"/>
              </a:rPr>
              <a:t>the hyperparameters instruct the model on how to choose parameters</a:t>
            </a:r>
            <a:endParaRPr lang="en-US" sz="1600" dirty="0">
              <a:latin typeface="Calibri" panose="020F0502020204030204" pitchFamily="34" charset="0"/>
              <a:cs typeface="Times New Roman" panose="02020603050405020304" pitchFamily="18" charset="0"/>
            </a:endParaRPr>
          </a:p>
          <a:p>
            <a:pPr lvl="1">
              <a:lnSpc>
                <a:spcPct val="150000"/>
              </a:lnSpc>
              <a:buFont typeface="Wingdings" pitchFamily="2" charset="2"/>
              <a:buChar char="q"/>
            </a:pPr>
            <a:r>
              <a:rPr lang="en-US" sz="1600" dirty="0">
                <a:latin typeface="Calibri" panose="020F0502020204030204" pitchFamily="34" charset="0"/>
                <a:cs typeface="Times New Roman" panose="02020603050405020304" pitchFamily="18" charset="0"/>
              </a:rPr>
              <a:t> Solver: </a:t>
            </a:r>
            <a:r>
              <a:rPr lang="en-US" sz="1600" dirty="0" err="1">
                <a:latin typeface="Calibri" panose="020F0502020204030204" pitchFamily="34" charset="0"/>
                <a:cs typeface="Times New Roman" panose="02020603050405020304" pitchFamily="18" charset="0"/>
              </a:rPr>
              <a:t>lbfgs</a:t>
            </a:r>
            <a:r>
              <a:rPr lang="en-US" sz="1600" dirty="0">
                <a:latin typeface="Calibri" panose="020F0502020204030204" pitchFamily="34" charset="0"/>
                <a:cs typeface="Times New Roman" panose="02020603050405020304" pitchFamily="18" charset="0"/>
              </a:rPr>
              <a:t>, newton-cg, </a:t>
            </a:r>
            <a:r>
              <a:rPr lang="en-US" sz="1600" dirty="0" err="1">
                <a:latin typeface="Calibri" panose="020F0502020204030204" pitchFamily="34" charset="0"/>
                <a:cs typeface="Times New Roman" panose="02020603050405020304" pitchFamily="18" charset="0"/>
              </a:rPr>
              <a:t>liblinear</a:t>
            </a:r>
            <a:r>
              <a:rPr lang="en-US" sz="1600" dirty="0">
                <a:latin typeface="Calibri" panose="020F0502020204030204" pitchFamily="34" charset="0"/>
                <a:cs typeface="Times New Roman" panose="02020603050405020304" pitchFamily="18" charset="0"/>
              </a:rPr>
              <a:t>, sag, saga, we have use </a:t>
            </a:r>
            <a:r>
              <a:rPr lang="en-US" sz="1600" dirty="0" err="1">
                <a:latin typeface="Calibri" panose="020F0502020204030204" pitchFamily="34" charset="0"/>
                <a:cs typeface="Times New Roman" panose="02020603050405020304" pitchFamily="18" charset="0"/>
              </a:rPr>
              <a:t>differnet</a:t>
            </a:r>
            <a:r>
              <a:rPr lang="en-US" sz="1600" dirty="0">
                <a:latin typeface="Calibri" panose="020F0502020204030204" pitchFamily="34" charset="0"/>
                <a:cs typeface="Times New Roman" panose="02020603050405020304" pitchFamily="18" charset="0"/>
              </a:rPr>
              <a:t> solvers</a:t>
            </a:r>
          </a:p>
          <a:p>
            <a:pPr>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 roc-</a:t>
            </a:r>
            <a:r>
              <a:rPr lang="en-US" sz="2000" dirty="0" err="1">
                <a:latin typeface="Calibri" panose="020F0502020204030204" pitchFamily="34" charset="0"/>
                <a:cs typeface="Times New Roman" panose="02020603050405020304" pitchFamily="18" charset="0"/>
              </a:rPr>
              <a:t>auc</a:t>
            </a:r>
            <a:r>
              <a:rPr lang="en-US" sz="2000" dirty="0">
                <a:latin typeface="Calibri" panose="020F0502020204030204" pitchFamily="34" charset="0"/>
                <a:cs typeface="Times New Roman" panose="02020603050405020304" pitchFamily="18" charset="0"/>
              </a:rPr>
              <a:t> Scoring has been used.</a:t>
            </a:r>
          </a:p>
          <a:p>
            <a:pPr>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  ROC-AUC score is 0.976</a:t>
            </a:r>
          </a:p>
          <a:p>
            <a:pPr>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 Accuracy score is 0.976</a:t>
            </a:r>
          </a:p>
          <a:p>
            <a:endParaRPr lang="en-US" dirty="0"/>
          </a:p>
        </p:txBody>
      </p:sp>
      <p:sp>
        <p:nvSpPr>
          <p:cNvPr id="4" name="Slide Number Placeholder 3"/>
          <p:cNvSpPr>
            <a:spLocks noGrp="1"/>
          </p:cNvSpPr>
          <p:nvPr>
            <p:ph type="sldNum" sz="quarter" idx="5"/>
          </p:nvPr>
        </p:nvSpPr>
        <p:spPr/>
        <p:txBody>
          <a:bodyPr/>
          <a:lstStyle/>
          <a:p>
            <a:fld id="{E7A1E730-AFC2-8540-9A64-E4BFE99EE2CB}" type="slidenum">
              <a:rPr lang="en-US" smtClean="0"/>
              <a:t>6</a:t>
            </a:fld>
            <a:endParaRPr lang="en-US"/>
          </a:p>
        </p:txBody>
      </p:sp>
    </p:spTree>
    <p:extLst>
      <p:ext uri="{BB962C8B-B14F-4D97-AF65-F5344CB8AC3E}">
        <p14:creationId xmlns:p14="http://schemas.microsoft.com/office/powerpoint/2010/main" val="151875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let’s discuss on KNN model. </a:t>
            </a:r>
          </a:p>
          <a:p>
            <a:endParaRPr lang="en-US" dirty="0"/>
          </a:p>
          <a:p>
            <a:pPr>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As part of KNN Model, I have used the below Model Params:</a:t>
            </a:r>
          </a:p>
          <a:p>
            <a:pPr lvl="1">
              <a:lnSpc>
                <a:spcPct val="150000"/>
              </a:lnSpc>
              <a:buFont typeface="Wingdings" pitchFamily="2" charset="2"/>
              <a:buChar char="q"/>
            </a:pPr>
            <a:r>
              <a:rPr lang="en-US" sz="1600" dirty="0" err="1">
                <a:latin typeface="Calibri" panose="020F0502020204030204" pitchFamily="34" charset="0"/>
                <a:cs typeface="Times New Roman" panose="02020603050405020304" pitchFamily="18" charset="0"/>
              </a:rPr>
              <a:t>n_neighbors</a:t>
            </a:r>
            <a:r>
              <a:rPr lang="en-US" sz="1600" dirty="0">
                <a:latin typeface="Calibri" panose="020F0502020204030204" pitchFamily="34" charset="0"/>
                <a:cs typeface="Times New Roman" panose="02020603050405020304" pitchFamily="18" charset="0"/>
              </a:rPr>
              <a:t> : range(1, 15, 2) rang of 1 to 15 with </a:t>
            </a:r>
            <a:r>
              <a:rPr lang="en-US" sz="2400" b="0" i="0" u="none" strike="noStrike" dirty="0">
                <a:solidFill>
                  <a:srgbClr val="202124"/>
                </a:solidFill>
                <a:effectLst/>
                <a:latin typeface="arial" panose="020B0604020202020204" pitchFamily="34" charset="0"/>
              </a:rPr>
              <a:t>difference between each integer is 2.</a:t>
            </a:r>
          </a:p>
          <a:p>
            <a:pPr lvl="1">
              <a:lnSpc>
                <a:spcPct val="150000"/>
              </a:lnSpc>
              <a:buFont typeface="Wingdings" pitchFamily="2" charset="2"/>
              <a:buChar char="q"/>
            </a:pPr>
            <a:r>
              <a:rPr lang="en-US" sz="1600" dirty="0">
                <a:latin typeface="Calibri" panose="020F0502020204030204" pitchFamily="34" charset="0"/>
                <a:cs typeface="Times New Roman" panose="02020603050405020304" pitchFamily="18" charset="0"/>
              </a:rPr>
              <a:t>weights: </a:t>
            </a:r>
            <a:r>
              <a:rPr lang="en-US" sz="1600" dirty="0" err="1">
                <a:latin typeface="Calibri" panose="020F0502020204030204" pitchFamily="34" charset="0"/>
                <a:cs typeface="Times New Roman" panose="02020603050405020304" pitchFamily="18" charset="0"/>
              </a:rPr>
              <a:t>iniform</a:t>
            </a:r>
            <a:r>
              <a:rPr lang="en-US" sz="1600" dirty="0">
                <a:latin typeface="Calibri" panose="020F0502020204030204" pitchFamily="34" charset="0"/>
                <a:cs typeface="Times New Roman" panose="02020603050405020304" pitchFamily="18" charset="0"/>
              </a:rPr>
              <a:t>, distance</a:t>
            </a:r>
          </a:p>
          <a:p>
            <a:pPr lvl="1">
              <a:lnSpc>
                <a:spcPct val="150000"/>
              </a:lnSpc>
              <a:buFont typeface="Wingdings" pitchFamily="2" charset="2"/>
              <a:buChar char="q"/>
            </a:pPr>
            <a:r>
              <a:rPr lang="en-US" sz="1600" dirty="0">
                <a:latin typeface="Calibri" panose="020F0502020204030204" pitchFamily="34" charset="0"/>
                <a:cs typeface="Times New Roman" panose="02020603050405020304" pitchFamily="18" charset="0"/>
              </a:rPr>
              <a:t>We are using cosine metric. I have decided upon trying all the available metrics.</a:t>
            </a:r>
          </a:p>
          <a:p>
            <a:pPr lvl="1">
              <a:lnSpc>
                <a:spcPct val="150000"/>
              </a:lnSpc>
              <a:buFont typeface="Wingdings" pitchFamily="2" charset="2"/>
              <a:buChar char="q"/>
            </a:pPr>
            <a:r>
              <a:rPr lang="en-US" sz="1600" dirty="0">
                <a:latin typeface="Calibri" panose="020F0502020204030204" pitchFamily="34" charset="0"/>
                <a:cs typeface="Times New Roman" panose="02020603050405020304" pitchFamily="18" charset="0"/>
              </a:rPr>
              <a:t>We have also used </a:t>
            </a:r>
            <a:r>
              <a:rPr lang="en-US" sz="2400" b="0" i="0" u="none" strike="noStrike" dirty="0">
                <a:solidFill>
                  <a:srgbClr val="202124"/>
                </a:solidFill>
                <a:effectLst/>
                <a:latin typeface="Google Sans"/>
              </a:rPr>
              <a:t>leaf size which </a:t>
            </a:r>
            <a:r>
              <a:rPr lang="en-US" sz="2400" b="0" i="0" u="none" strike="noStrike" dirty="0">
                <a:solidFill>
                  <a:srgbClr val="040C28"/>
                </a:solidFill>
                <a:effectLst/>
                <a:latin typeface="Google Sans"/>
              </a:rPr>
              <a:t>controls the minimum number of points in a given node</a:t>
            </a:r>
            <a:endParaRPr lang="en-US" sz="1600" dirty="0">
              <a:latin typeface="Calibri" panose="020F0502020204030204" pitchFamily="34" charset="0"/>
              <a:cs typeface="Times New Roman" panose="02020603050405020304" pitchFamily="18" charset="0"/>
            </a:endParaRPr>
          </a:p>
          <a:p>
            <a:pPr>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 roc-</a:t>
            </a:r>
            <a:r>
              <a:rPr lang="en-US" sz="2000" dirty="0" err="1">
                <a:latin typeface="Calibri" panose="020F0502020204030204" pitchFamily="34" charset="0"/>
                <a:cs typeface="Times New Roman" panose="02020603050405020304" pitchFamily="18" charset="0"/>
              </a:rPr>
              <a:t>auc</a:t>
            </a:r>
            <a:r>
              <a:rPr lang="en-US" sz="2000" dirty="0">
                <a:latin typeface="Calibri" panose="020F0502020204030204" pitchFamily="34" charset="0"/>
                <a:cs typeface="Times New Roman" panose="02020603050405020304" pitchFamily="18" charset="0"/>
              </a:rPr>
              <a:t> scoring has been used.</a:t>
            </a:r>
          </a:p>
          <a:p>
            <a:pPr>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ROC-AUC </a:t>
            </a:r>
            <a:r>
              <a:rPr lang="en-US" sz="2100" dirty="0">
                <a:latin typeface="Calibri" panose="020F0502020204030204" pitchFamily="34" charset="0"/>
                <a:cs typeface="Times New Roman" panose="02020603050405020304" pitchFamily="18" charset="0"/>
              </a:rPr>
              <a:t>score : 0.968</a:t>
            </a:r>
          </a:p>
          <a:p>
            <a:pPr>
              <a:lnSpc>
                <a:spcPct val="150000"/>
              </a:lnSpc>
              <a:buFont typeface="Wingdings" pitchFamily="2" charset="2"/>
              <a:buChar char="q"/>
            </a:pPr>
            <a:r>
              <a:rPr lang="en-US" sz="2100" dirty="0">
                <a:latin typeface="Calibri" panose="020F0502020204030204" pitchFamily="34" charset="0"/>
                <a:cs typeface="Times New Roman" panose="02020603050405020304" pitchFamily="18" charset="0"/>
              </a:rPr>
              <a:t>Accuracy score : 0.967</a:t>
            </a:r>
            <a:endParaRPr lang="en-US" dirty="0"/>
          </a:p>
        </p:txBody>
      </p:sp>
      <p:sp>
        <p:nvSpPr>
          <p:cNvPr id="4" name="Slide Number Placeholder 3"/>
          <p:cNvSpPr>
            <a:spLocks noGrp="1"/>
          </p:cNvSpPr>
          <p:nvPr>
            <p:ph type="sldNum" sz="quarter" idx="5"/>
          </p:nvPr>
        </p:nvSpPr>
        <p:spPr/>
        <p:txBody>
          <a:bodyPr/>
          <a:lstStyle/>
          <a:p>
            <a:fld id="{E7A1E730-AFC2-8540-9A64-E4BFE99EE2CB}" type="slidenum">
              <a:rPr lang="en-US" smtClean="0"/>
              <a:t>7</a:t>
            </a:fld>
            <a:endParaRPr lang="en-US"/>
          </a:p>
        </p:txBody>
      </p:sp>
    </p:spTree>
    <p:extLst>
      <p:ext uri="{BB962C8B-B14F-4D97-AF65-F5344CB8AC3E}">
        <p14:creationId xmlns:p14="http://schemas.microsoft.com/office/powerpoint/2010/main" val="1935468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next model is Decision Tree Classifier.</a:t>
            </a:r>
          </a:p>
          <a:p>
            <a:endParaRPr lang="en-US" dirty="0"/>
          </a:p>
          <a:p>
            <a:pPr>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As part of Decision Tree Classifier Model, I have used the below Model Params:</a:t>
            </a:r>
          </a:p>
          <a:p>
            <a:pPr lvl="1">
              <a:lnSpc>
                <a:spcPct val="150000"/>
              </a:lnSpc>
              <a:buFont typeface="Wingdings" pitchFamily="2" charset="2"/>
              <a:buChar char="q"/>
            </a:pPr>
            <a:r>
              <a:rPr lang="en-US" sz="1600" dirty="0" err="1">
                <a:latin typeface="Calibri" panose="020F0502020204030204" pitchFamily="34" charset="0"/>
                <a:cs typeface="Times New Roman" panose="02020603050405020304" pitchFamily="18" charset="0"/>
              </a:rPr>
              <a:t>random_state</a:t>
            </a:r>
            <a:r>
              <a:rPr lang="en-US" sz="1600" dirty="0">
                <a:latin typeface="Calibri" panose="020F0502020204030204" pitchFamily="34" charset="0"/>
                <a:cs typeface="Times New Roman" panose="02020603050405020304" pitchFamily="18" charset="0"/>
              </a:rPr>
              <a:t> as 1</a:t>
            </a:r>
          </a:p>
          <a:p>
            <a:pPr>
              <a:lnSpc>
                <a:spcPct val="150000"/>
              </a:lnSpc>
              <a:buFont typeface="Wingdings" pitchFamily="2" charset="2"/>
              <a:buChar char="q"/>
            </a:pPr>
            <a:r>
              <a:rPr lang="en-US" sz="2400" dirty="0">
                <a:latin typeface="Calibri" panose="020F0502020204030204" pitchFamily="34" charset="0"/>
                <a:cs typeface="Times New Roman" panose="02020603050405020304" pitchFamily="18" charset="0"/>
              </a:rPr>
              <a:t>Scoring  roc-</a:t>
            </a:r>
            <a:r>
              <a:rPr lang="en-US" sz="2400" dirty="0" err="1">
                <a:latin typeface="Calibri" panose="020F0502020204030204" pitchFamily="34" charset="0"/>
                <a:cs typeface="Times New Roman" panose="02020603050405020304" pitchFamily="18" charset="0"/>
              </a:rPr>
              <a:t>auc</a:t>
            </a:r>
            <a:r>
              <a:rPr lang="en-US" sz="2400" dirty="0">
                <a:latin typeface="Calibri" panose="020F0502020204030204" pitchFamily="34" charset="0"/>
                <a:cs typeface="Times New Roman" panose="02020603050405020304" pitchFamily="18" charset="0"/>
              </a:rPr>
              <a:t> has been used.</a:t>
            </a:r>
          </a:p>
          <a:p>
            <a:pPr>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ROC-AUC </a:t>
            </a:r>
            <a:r>
              <a:rPr lang="en-US" sz="2100" dirty="0">
                <a:latin typeface="Calibri" panose="020F0502020204030204" pitchFamily="34" charset="0"/>
                <a:cs typeface="Times New Roman" panose="02020603050405020304" pitchFamily="18" charset="0"/>
              </a:rPr>
              <a:t>score : 0.9715425993406213</a:t>
            </a:r>
          </a:p>
          <a:p>
            <a:pPr>
              <a:lnSpc>
                <a:spcPct val="150000"/>
              </a:lnSpc>
              <a:buFont typeface="Wingdings" pitchFamily="2" charset="2"/>
              <a:buChar char="q"/>
            </a:pPr>
            <a:r>
              <a:rPr lang="en-US" sz="2100" dirty="0">
                <a:latin typeface="Calibri" panose="020F0502020204030204" pitchFamily="34" charset="0"/>
                <a:cs typeface="Times New Roman" panose="02020603050405020304" pitchFamily="18" charset="0"/>
              </a:rPr>
              <a:t>Accuracy score : 0.9720930232558139</a:t>
            </a:r>
          </a:p>
          <a:p>
            <a:endParaRPr lang="en-US" dirty="0"/>
          </a:p>
        </p:txBody>
      </p:sp>
      <p:sp>
        <p:nvSpPr>
          <p:cNvPr id="4" name="Slide Number Placeholder 3"/>
          <p:cNvSpPr>
            <a:spLocks noGrp="1"/>
          </p:cNvSpPr>
          <p:nvPr>
            <p:ph type="sldNum" sz="quarter" idx="5"/>
          </p:nvPr>
        </p:nvSpPr>
        <p:spPr/>
        <p:txBody>
          <a:bodyPr/>
          <a:lstStyle/>
          <a:p>
            <a:fld id="{E7A1E730-AFC2-8540-9A64-E4BFE99EE2CB}" type="slidenum">
              <a:rPr lang="en-US" smtClean="0"/>
              <a:t>8</a:t>
            </a:fld>
            <a:endParaRPr lang="en-US"/>
          </a:p>
        </p:txBody>
      </p:sp>
    </p:spTree>
    <p:extLst>
      <p:ext uri="{BB962C8B-B14F-4D97-AF65-F5344CB8AC3E}">
        <p14:creationId xmlns:p14="http://schemas.microsoft.com/office/powerpoint/2010/main" val="707700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Decision Tree Classifier image which is self explanatory. I will pause for a minute for everyone to look through it.</a:t>
            </a:r>
          </a:p>
        </p:txBody>
      </p:sp>
      <p:sp>
        <p:nvSpPr>
          <p:cNvPr id="4" name="Slide Number Placeholder 3"/>
          <p:cNvSpPr>
            <a:spLocks noGrp="1"/>
          </p:cNvSpPr>
          <p:nvPr>
            <p:ph type="sldNum" sz="quarter" idx="5"/>
          </p:nvPr>
        </p:nvSpPr>
        <p:spPr/>
        <p:txBody>
          <a:bodyPr/>
          <a:lstStyle/>
          <a:p>
            <a:fld id="{E7A1E730-AFC2-8540-9A64-E4BFE99EE2CB}" type="slidenum">
              <a:rPr lang="en-US" smtClean="0"/>
              <a:t>9</a:t>
            </a:fld>
            <a:endParaRPr lang="en-US"/>
          </a:p>
        </p:txBody>
      </p:sp>
    </p:spTree>
    <p:extLst>
      <p:ext uri="{BB962C8B-B14F-4D97-AF65-F5344CB8AC3E}">
        <p14:creationId xmlns:p14="http://schemas.microsoft.com/office/powerpoint/2010/main" val="908065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pPr/>
              <a:t>3/4/23</a:t>
            </a:fld>
            <a:endParaRPr lang="en-US" sz="140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849918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3/4/23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064831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3/4/23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94342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3/4/23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21664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t>3/4/23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39773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C3BD54-29B9-3D42-B178-776ED395AA85}" type="datetimeFigureOut">
              <a:rPr lang="en-US" smtClean="0"/>
              <a:t>3/4/23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742186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3BD54-29B9-3D42-B178-776ED395AA85}" type="datetimeFigureOut">
              <a:rPr lang="en-US" smtClean="0"/>
              <a:t>3/4/23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896557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C3BD54-29B9-3D42-B178-776ED395AA85}" type="datetimeFigureOut">
              <a:rPr lang="en-US" smtClean="0"/>
              <a:t>3/4/23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782001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3BD54-29B9-3D42-B178-776ED395AA85}" type="datetimeFigureOut">
              <a:rPr lang="en-US" smtClean="0"/>
              <a:t>3/4/23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60762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t>3/4/23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93358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t>3/4/23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49540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3BD54-29B9-3D42-B178-776ED395AA85}" type="datetimeFigureOut">
              <a:rPr lang="en-US" smtClean="0"/>
              <a:pPr/>
              <a:t>3/4/23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150863134"/>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code/architkuiya/breast-cancer-detection/dat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375A2F-8A96-96E7-E424-F924F947A53A}"/>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sz="6600" kern="1200" dirty="0">
                <a:solidFill>
                  <a:schemeClr val="tx1"/>
                </a:solidFill>
                <a:latin typeface="+mj-lt"/>
                <a:ea typeface="+mj-ea"/>
                <a:cs typeface="+mj-cs"/>
              </a:rPr>
              <a:t>Breast Cancer Prediction</a:t>
            </a:r>
          </a:p>
        </p:txBody>
      </p:sp>
      <p:sp>
        <p:nvSpPr>
          <p:cNvPr id="9" name="Content Placeholder 8">
            <a:extLst>
              <a:ext uri="{FF2B5EF4-FFF2-40B4-BE49-F238E27FC236}">
                <a16:creationId xmlns:a16="http://schemas.microsoft.com/office/drawing/2014/main" id="{277CB777-5137-D2B4-0EAA-5148AA36C8D8}"/>
              </a:ext>
            </a:extLst>
          </p:cNvPr>
          <p:cNvSpPr>
            <a:spLocks noGrp="1"/>
          </p:cNvSpPr>
          <p:nvPr>
            <p:ph idx="1"/>
          </p:nvPr>
        </p:nvSpPr>
        <p:spPr>
          <a:xfrm>
            <a:off x="4853699" y="4631161"/>
            <a:ext cx="6707366" cy="1569486"/>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Soma Shekar Vayuvegula</a:t>
            </a:r>
          </a:p>
        </p:txBody>
      </p:sp>
      <p:pic>
        <p:nvPicPr>
          <p:cNvPr id="5" name="Content Placeholder 4" descr="A picture containing text, vector graphics, clipart&#10;&#10;Description automatically generated">
            <a:extLst>
              <a:ext uri="{FF2B5EF4-FFF2-40B4-BE49-F238E27FC236}">
                <a16:creationId xmlns:a16="http://schemas.microsoft.com/office/drawing/2014/main" id="{58D4AAAD-4899-C9A8-DAB1-F03A57799B17}"/>
              </a:ext>
            </a:extLst>
          </p:cNvPr>
          <p:cNvPicPr>
            <a:picLocks noChangeAspect="1"/>
          </p:cNvPicPr>
          <p:nvPr/>
        </p:nvPicPr>
        <p:blipFill rotWithShape="1">
          <a:blip r:embed="rId3"/>
          <a:srcRect l="2798" r="11813" b="3"/>
          <a:stretch/>
        </p:blipFill>
        <p:spPr>
          <a:xfrm>
            <a:off x="360390" y="320040"/>
            <a:ext cx="4006667" cy="5899785"/>
          </a:xfrm>
          <a:prstGeom prst="rect">
            <a:avLst/>
          </a:prstGeom>
        </p:spPr>
      </p:pic>
      <p:sp>
        <p:nvSpPr>
          <p:cNvPr id="2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5505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5A2F-8A96-96E7-E424-F924F947A53A}"/>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kern="1200" dirty="0">
                <a:latin typeface="+mj-lt"/>
                <a:ea typeface="+mj-ea"/>
                <a:cs typeface="+mj-cs"/>
              </a:rPr>
              <a:t>Random Forest</a:t>
            </a:r>
          </a:p>
        </p:txBody>
      </p:sp>
      <p:sp>
        <p:nvSpPr>
          <p:cNvPr id="9" name="Content Placeholder 8">
            <a:extLst>
              <a:ext uri="{FF2B5EF4-FFF2-40B4-BE49-F238E27FC236}">
                <a16:creationId xmlns:a16="http://schemas.microsoft.com/office/drawing/2014/main" id="{277CB777-5137-D2B4-0EAA-5148AA36C8D8}"/>
              </a:ext>
            </a:extLst>
          </p:cNvPr>
          <p:cNvSpPr>
            <a:spLocks noGrp="1"/>
          </p:cNvSpPr>
          <p:nvPr>
            <p:ph idx="1"/>
          </p:nvPr>
        </p:nvSpPr>
        <p:spPr>
          <a:xfrm>
            <a:off x="4965431" y="2438400"/>
            <a:ext cx="6586489" cy="3785419"/>
          </a:xfrm>
        </p:spPr>
        <p:txBody>
          <a:bodyPr vert="horz" lIns="91440" tIns="45720" rIns="91440" bIns="45720" rtlCol="0">
            <a:normAutofit/>
          </a:bodyPr>
          <a:lstStyle/>
          <a:p>
            <a:pPr>
              <a:lnSpc>
                <a:spcPct val="150000"/>
              </a:lnSpc>
              <a:buFont typeface="Wingdings" pitchFamily="2" charset="2"/>
              <a:buChar char="q"/>
            </a:pPr>
            <a:r>
              <a:rPr lang="en-US" sz="2400" dirty="0">
                <a:latin typeface="Calibri" panose="020F0502020204030204" pitchFamily="34" charset="0"/>
                <a:cs typeface="Times New Roman" panose="02020603050405020304" pitchFamily="18" charset="0"/>
              </a:rPr>
              <a:t> As part of Random Forest Model, I have used the default Model Params. </a:t>
            </a:r>
          </a:p>
          <a:p>
            <a:pPr>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ROC-AUC score : 0.9675950026028111</a:t>
            </a:r>
          </a:p>
          <a:p>
            <a:pPr>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Accuracy score : 0.9674418604651163</a:t>
            </a:r>
          </a:p>
          <a:p>
            <a:pPr marL="2286000" lvl="5" indent="0">
              <a:lnSpc>
                <a:spcPct val="150000"/>
              </a:lnSpc>
              <a:buNone/>
            </a:pPr>
            <a:r>
              <a:rPr lang="en-US" sz="1100" dirty="0">
                <a:latin typeface="Calibri" panose="020F0502020204030204" pitchFamily="34" charset="0"/>
                <a:cs typeface="Times New Roman" panose="02020603050405020304" pitchFamily="18" charset="0"/>
              </a:rPr>
              <a:t>				</a:t>
            </a:r>
            <a:endParaRPr lang="en-US" sz="1200" dirty="0">
              <a:latin typeface="Calibri" panose="020F0502020204030204" pitchFamily="34" charset="0"/>
              <a:cs typeface="Times New Roman" panose="02020603050405020304" pitchFamily="18" charset="0"/>
            </a:endParaRPr>
          </a:p>
        </p:txBody>
      </p:sp>
      <p:pic>
        <p:nvPicPr>
          <p:cNvPr id="5" name="Content Placeholder 4" descr="A picture containing text, vector graphics, clipart&#10;&#10;Description automatically generated">
            <a:extLst>
              <a:ext uri="{FF2B5EF4-FFF2-40B4-BE49-F238E27FC236}">
                <a16:creationId xmlns:a16="http://schemas.microsoft.com/office/drawing/2014/main" id="{58D4AAAD-4899-C9A8-DAB1-F03A57799B17}"/>
              </a:ext>
            </a:extLst>
          </p:cNvPr>
          <p:cNvPicPr>
            <a:picLocks noChangeAspect="1"/>
          </p:cNvPicPr>
          <p:nvPr/>
        </p:nvPicPr>
        <p:blipFill rotWithShape="1">
          <a:blip r:embed="rId3"/>
          <a:srcRect l="2998" r="12013" b="3"/>
          <a:stretch/>
        </p:blipFill>
        <p:spPr>
          <a:xfrm>
            <a:off x="20" y="10"/>
            <a:ext cx="4635571" cy="6857990"/>
          </a:xfrm>
          <a:prstGeom prst="rect">
            <a:avLst/>
          </a:prstGeom>
          <a:effectLst/>
        </p:spPr>
      </p:pic>
      <p:cxnSp>
        <p:nvCxnSpPr>
          <p:cNvPr id="31" name="Straight Connector 3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669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742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5A2F-8A96-96E7-E424-F924F947A53A}"/>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kern="1200" dirty="0">
                <a:latin typeface="+mj-lt"/>
                <a:ea typeface="+mj-ea"/>
                <a:cs typeface="+mj-cs"/>
              </a:rPr>
              <a:t>Results</a:t>
            </a:r>
          </a:p>
        </p:txBody>
      </p:sp>
      <p:graphicFrame>
        <p:nvGraphicFramePr>
          <p:cNvPr id="3" name="Table 3">
            <a:extLst>
              <a:ext uri="{FF2B5EF4-FFF2-40B4-BE49-F238E27FC236}">
                <a16:creationId xmlns:a16="http://schemas.microsoft.com/office/drawing/2014/main" id="{5D21DE7D-C6BA-C2E2-FA27-E91266B558AA}"/>
              </a:ext>
            </a:extLst>
          </p:cNvPr>
          <p:cNvGraphicFramePr>
            <a:graphicFrameLocks noGrp="1"/>
          </p:cNvGraphicFramePr>
          <p:nvPr>
            <p:ph idx="1"/>
            <p:extLst>
              <p:ext uri="{D42A27DB-BD31-4B8C-83A1-F6EECF244321}">
                <p14:modId xmlns:p14="http://schemas.microsoft.com/office/powerpoint/2010/main" val="1994336731"/>
              </p:ext>
            </p:extLst>
          </p:nvPr>
        </p:nvGraphicFramePr>
        <p:xfrm>
          <a:off x="4965430" y="2480532"/>
          <a:ext cx="6388370" cy="3203568"/>
        </p:xfrm>
        <a:graphic>
          <a:graphicData uri="http://schemas.openxmlformats.org/drawingml/2006/table">
            <a:tbl>
              <a:tblPr firstRow="1" bandRow="1">
                <a:tableStyleId>{69C7853C-536D-4A76-A0AE-DD22124D55A5}</a:tableStyleId>
              </a:tblPr>
              <a:tblGrid>
                <a:gridCol w="1277674">
                  <a:extLst>
                    <a:ext uri="{9D8B030D-6E8A-4147-A177-3AD203B41FA5}">
                      <a16:colId xmlns:a16="http://schemas.microsoft.com/office/drawing/2014/main" val="2900175753"/>
                    </a:ext>
                  </a:extLst>
                </a:gridCol>
                <a:gridCol w="1277674">
                  <a:extLst>
                    <a:ext uri="{9D8B030D-6E8A-4147-A177-3AD203B41FA5}">
                      <a16:colId xmlns:a16="http://schemas.microsoft.com/office/drawing/2014/main" val="4010145785"/>
                    </a:ext>
                  </a:extLst>
                </a:gridCol>
                <a:gridCol w="1277674">
                  <a:extLst>
                    <a:ext uri="{9D8B030D-6E8A-4147-A177-3AD203B41FA5}">
                      <a16:colId xmlns:a16="http://schemas.microsoft.com/office/drawing/2014/main" val="549708911"/>
                    </a:ext>
                  </a:extLst>
                </a:gridCol>
                <a:gridCol w="1277674">
                  <a:extLst>
                    <a:ext uri="{9D8B030D-6E8A-4147-A177-3AD203B41FA5}">
                      <a16:colId xmlns:a16="http://schemas.microsoft.com/office/drawing/2014/main" val="3432326440"/>
                    </a:ext>
                  </a:extLst>
                </a:gridCol>
                <a:gridCol w="1277674">
                  <a:extLst>
                    <a:ext uri="{9D8B030D-6E8A-4147-A177-3AD203B41FA5}">
                      <a16:colId xmlns:a16="http://schemas.microsoft.com/office/drawing/2014/main" val="1358091611"/>
                    </a:ext>
                  </a:extLst>
                </a:gridCol>
              </a:tblGrid>
              <a:tr h="1067856">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solidFill>
                            <a:schemeClr val="tx1"/>
                          </a:solidFill>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solidFill>
                            <a:schemeClr val="tx1"/>
                          </a:solidFill>
                        </a:rPr>
                        <a:t>KNN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solidFill>
                            <a:schemeClr val="tx1"/>
                          </a:solidFill>
                        </a:rPr>
                        <a:t>Decision Tree Classifier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solidFill>
                            <a:schemeClr val="tx1"/>
                          </a:solidFill>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683156302"/>
                  </a:ext>
                </a:extLst>
              </a:tr>
              <a:tr h="1067856">
                <a:tc>
                  <a:txBody>
                    <a:bodyPr/>
                    <a:lstStyle/>
                    <a:p>
                      <a:pPr algn="ctr"/>
                      <a:r>
                        <a:rPr lang="en-US" dirty="0"/>
                        <a:t>Accuracy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0.976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0.968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0.972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0.967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567529677"/>
                  </a:ext>
                </a:extLst>
              </a:tr>
              <a:tr h="1067856">
                <a:tc>
                  <a:txBody>
                    <a:bodyPr/>
                    <a:lstStyle/>
                    <a:p>
                      <a:pPr algn="ctr"/>
                      <a:r>
                        <a:rPr lang="en-US" dirty="0"/>
                        <a:t>ROC – AUC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0.976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0.967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0.972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0.968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1050212245"/>
                  </a:ext>
                </a:extLst>
              </a:tr>
            </a:tbl>
          </a:graphicData>
        </a:graphic>
      </p:graphicFrame>
      <p:pic>
        <p:nvPicPr>
          <p:cNvPr id="5" name="Content Placeholder 4" descr="A picture containing text, vector graphics, clipart&#10;&#10;Description automatically generated">
            <a:extLst>
              <a:ext uri="{FF2B5EF4-FFF2-40B4-BE49-F238E27FC236}">
                <a16:creationId xmlns:a16="http://schemas.microsoft.com/office/drawing/2014/main" id="{58D4AAAD-4899-C9A8-DAB1-F03A57799B17}"/>
              </a:ext>
            </a:extLst>
          </p:cNvPr>
          <p:cNvPicPr>
            <a:picLocks noChangeAspect="1"/>
          </p:cNvPicPr>
          <p:nvPr/>
        </p:nvPicPr>
        <p:blipFill rotWithShape="1">
          <a:blip r:embed="rId4"/>
          <a:srcRect l="2998" r="12013" b="3"/>
          <a:stretch/>
        </p:blipFill>
        <p:spPr>
          <a:xfrm>
            <a:off x="20" y="10"/>
            <a:ext cx="4635571" cy="6857990"/>
          </a:xfrm>
          <a:prstGeom prst="rect">
            <a:avLst/>
          </a:prstGeom>
          <a:effectLst/>
        </p:spPr>
      </p:pic>
      <p:cxnSp>
        <p:nvCxnSpPr>
          <p:cNvPr id="31" name="Straight Connector 3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669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672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5A2F-8A96-96E7-E424-F924F947A53A}"/>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kern="1200" dirty="0">
                <a:latin typeface="+mj-lt"/>
                <a:ea typeface="+mj-ea"/>
                <a:cs typeface="+mj-cs"/>
              </a:rPr>
              <a:t>Results Interp</a:t>
            </a:r>
            <a:r>
              <a:rPr lang="en-US" dirty="0"/>
              <a:t>retation</a:t>
            </a:r>
            <a:endParaRPr lang="en-US" kern="1200" dirty="0">
              <a:latin typeface="+mj-lt"/>
              <a:ea typeface="+mj-ea"/>
              <a:cs typeface="+mj-cs"/>
            </a:endParaRPr>
          </a:p>
        </p:txBody>
      </p:sp>
      <p:pic>
        <p:nvPicPr>
          <p:cNvPr id="5" name="Content Placeholder 4" descr="A picture containing text, vector graphics, clipart&#10;&#10;Description automatically generated">
            <a:extLst>
              <a:ext uri="{FF2B5EF4-FFF2-40B4-BE49-F238E27FC236}">
                <a16:creationId xmlns:a16="http://schemas.microsoft.com/office/drawing/2014/main" id="{58D4AAAD-4899-C9A8-DAB1-F03A57799B17}"/>
              </a:ext>
            </a:extLst>
          </p:cNvPr>
          <p:cNvPicPr>
            <a:picLocks noChangeAspect="1"/>
          </p:cNvPicPr>
          <p:nvPr/>
        </p:nvPicPr>
        <p:blipFill rotWithShape="1">
          <a:blip r:embed="rId3"/>
          <a:srcRect l="2998" r="12013" b="3"/>
          <a:stretch/>
        </p:blipFill>
        <p:spPr>
          <a:xfrm>
            <a:off x="20" y="10"/>
            <a:ext cx="4635571" cy="6857990"/>
          </a:xfrm>
          <a:prstGeom prst="rect">
            <a:avLst/>
          </a:prstGeom>
          <a:effectLst/>
        </p:spPr>
      </p:pic>
      <p:cxnSp>
        <p:nvCxnSpPr>
          <p:cNvPr id="31" name="Straight Connector 3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669A"/>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E37DA7FC-07C9-4039-D590-FAAA6AD88FA8}"/>
              </a:ext>
            </a:extLst>
          </p:cNvPr>
          <p:cNvSpPr>
            <a:spLocks noGrp="1"/>
          </p:cNvSpPr>
          <p:nvPr>
            <p:ph idx="1"/>
          </p:nvPr>
        </p:nvSpPr>
        <p:spPr>
          <a:xfrm>
            <a:off x="4767308" y="2409567"/>
            <a:ext cx="6586491" cy="3767395"/>
          </a:xfrm>
        </p:spPr>
        <p:txBody>
          <a:bodyPr>
            <a:normAutofit/>
          </a:bodyPr>
          <a:lstStyle/>
          <a:p>
            <a:pPr marL="114300" marR="0" indent="-342900">
              <a:spcBef>
                <a:spcPts val="900"/>
              </a:spcBef>
              <a:spcAft>
                <a:spcPts val="900"/>
              </a:spcAft>
              <a:buFont typeface="Wingdings" pitchFamily="2" charset="2"/>
              <a:buChar char="q"/>
            </a:pPr>
            <a:r>
              <a:rPr lang="en-US" sz="2000" dirty="0">
                <a:effectLst/>
                <a:latin typeface="Calibri" panose="020F0502020204030204" pitchFamily="34" charset="0"/>
                <a:ea typeface="Calibri" panose="020F0502020204030204" pitchFamily="34" charset="0"/>
                <a:cs typeface="Times New Roman" panose="02020603050405020304" pitchFamily="18" charset="0"/>
              </a:rPr>
              <a:t>I have implemented 4 models i.e., KNN Model, Logistic Regression, Decision Tree and Random Forest to compare which model is performing the best amongst them.</a:t>
            </a:r>
          </a:p>
          <a:p>
            <a:pPr marL="114300" marR="0" indent="-342900">
              <a:spcBef>
                <a:spcPts val="900"/>
              </a:spcBef>
              <a:spcAft>
                <a:spcPts val="900"/>
              </a:spcAft>
              <a:buFont typeface="Wingdings" pitchFamily="2" charset="2"/>
              <a:buChar char="q"/>
            </a:pPr>
            <a:r>
              <a:rPr lang="en-US" sz="2000" dirty="0">
                <a:effectLst/>
                <a:latin typeface="Calibri" panose="020F0502020204030204" pitchFamily="34" charset="0"/>
                <a:ea typeface="Calibri" panose="020F0502020204030204" pitchFamily="34" charset="0"/>
                <a:cs typeface="Times New Roman" panose="02020603050405020304" pitchFamily="18" charset="0"/>
              </a:rPr>
              <a:t>On comparison, though there is no much difference, Logistic Regression model is the best with Accuracy score of 0.976.</a:t>
            </a:r>
          </a:p>
          <a:p>
            <a:pPr marL="114300" indent="-342900">
              <a:spcBef>
                <a:spcPts val="900"/>
              </a:spcBef>
              <a:spcAft>
                <a:spcPts val="900"/>
              </a:spcAft>
              <a:buFont typeface="Wingdings" pitchFamily="2" charset="2"/>
              <a:buChar char="q"/>
            </a:pPr>
            <a:r>
              <a:rPr lang="en-US" sz="2000" dirty="0">
                <a:effectLst/>
                <a:latin typeface="Calibri" panose="020F0502020204030204" pitchFamily="34" charset="0"/>
                <a:ea typeface="Calibri" panose="020F0502020204030204" pitchFamily="34" charset="0"/>
                <a:cs typeface="Times New Roman" panose="02020603050405020304" pitchFamily="18" charset="0"/>
              </a:rPr>
              <a:t>Other </a:t>
            </a:r>
            <a:r>
              <a:rPr lang="en-US" sz="2000" dirty="0">
                <a:latin typeface="Calibri" panose="020F0502020204030204" pitchFamily="34" charset="0"/>
                <a:cs typeface="Times New Roman" panose="02020603050405020304" pitchFamily="18" charset="0"/>
              </a:rPr>
              <a:t>three models i.e., KNN Model, Decision Tree Classifier and Random Forest have the Accuracy score of 0.968, 0.972 and 0.967 respectively.</a:t>
            </a:r>
          </a:p>
        </p:txBody>
      </p:sp>
    </p:spTree>
    <p:extLst>
      <p:ext uri="{BB962C8B-B14F-4D97-AF65-F5344CB8AC3E}">
        <p14:creationId xmlns:p14="http://schemas.microsoft.com/office/powerpoint/2010/main" val="2435223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5A2F-8A96-96E7-E424-F924F947A53A}"/>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kern="1200" dirty="0">
                <a:latin typeface="+mj-lt"/>
                <a:ea typeface="+mj-ea"/>
                <a:cs typeface="+mj-cs"/>
              </a:rPr>
              <a:t>Ethical Implications</a:t>
            </a:r>
          </a:p>
        </p:txBody>
      </p:sp>
      <p:pic>
        <p:nvPicPr>
          <p:cNvPr id="5" name="Content Placeholder 4" descr="A picture containing text, vector graphics, clipart&#10;&#10;Description automatically generated">
            <a:extLst>
              <a:ext uri="{FF2B5EF4-FFF2-40B4-BE49-F238E27FC236}">
                <a16:creationId xmlns:a16="http://schemas.microsoft.com/office/drawing/2014/main" id="{58D4AAAD-4899-C9A8-DAB1-F03A57799B17}"/>
              </a:ext>
            </a:extLst>
          </p:cNvPr>
          <p:cNvPicPr>
            <a:picLocks noChangeAspect="1"/>
          </p:cNvPicPr>
          <p:nvPr/>
        </p:nvPicPr>
        <p:blipFill rotWithShape="1">
          <a:blip r:embed="rId3"/>
          <a:srcRect l="2998" r="12013" b="3"/>
          <a:stretch/>
        </p:blipFill>
        <p:spPr>
          <a:xfrm>
            <a:off x="20" y="10"/>
            <a:ext cx="4635571" cy="6857990"/>
          </a:xfrm>
          <a:prstGeom prst="rect">
            <a:avLst/>
          </a:prstGeom>
          <a:effectLst/>
        </p:spPr>
      </p:pic>
      <p:cxnSp>
        <p:nvCxnSpPr>
          <p:cNvPr id="31" name="Straight Connector 3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669A"/>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E37DA7FC-07C9-4039-D590-FAAA6AD88FA8}"/>
              </a:ext>
            </a:extLst>
          </p:cNvPr>
          <p:cNvSpPr>
            <a:spLocks noGrp="1"/>
          </p:cNvSpPr>
          <p:nvPr>
            <p:ph idx="1"/>
          </p:nvPr>
        </p:nvSpPr>
        <p:spPr>
          <a:xfrm>
            <a:off x="4767308" y="2409567"/>
            <a:ext cx="6586491" cy="3767395"/>
          </a:xfrm>
        </p:spPr>
        <p:txBody>
          <a:bodyPr>
            <a:normAutofit/>
          </a:bodyPr>
          <a:lstStyle/>
          <a:p>
            <a:pPr marL="114300" marR="0" indent="-342900">
              <a:spcBef>
                <a:spcPts val="900"/>
              </a:spcBef>
              <a:spcAft>
                <a:spcPts val="900"/>
              </a:spcAft>
              <a:buFont typeface="Wingdings" pitchFamily="2" charset="2"/>
              <a:buChar char="q"/>
            </a:pPr>
            <a:r>
              <a:rPr lang="en-US" sz="2000" dirty="0">
                <a:effectLst/>
                <a:latin typeface="Calibri" panose="020F0502020204030204" pitchFamily="34" charset="0"/>
                <a:ea typeface="Calibri" panose="020F0502020204030204" pitchFamily="34" charset="0"/>
                <a:cs typeface="Times New Roman" panose="02020603050405020304" pitchFamily="18" charset="0"/>
              </a:rPr>
              <a:t>As we have used data from public dataset, we are not sure if have accurate data.</a:t>
            </a:r>
          </a:p>
          <a:p>
            <a:pPr marL="114300" marR="0" indent="-342900">
              <a:spcBef>
                <a:spcPts val="900"/>
              </a:spcBef>
              <a:spcAft>
                <a:spcPts val="900"/>
              </a:spcAft>
              <a:buFont typeface="Wingdings" pitchFamily="2" charset="2"/>
              <a:buChar char="q"/>
            </a:pPr>
            <a:r>
              <a:rPr lang="en-US" sz="2000" dirty="0">
                <a:latin typeface="Calibri" panose="020F0502020204030204" pitchFamily="34" charset="0"/>
                <a:cs typeface="Times New Roman" panose="02020603050405020304" pitchFamily="18" charset="0"/>
              </a:rPr>
              <a:t>The size of the dataset if very small, the results will be more accurate if we have larger dataset.</a:t>
            </a:r>
          </a:p>
          <a:p>
            <a:pPr marL="114300" marR="0" indent="-342900">
              <a:spcBef>
                <a:spcPts val="900"/>
              </a:spcBef>
              <a:spcAft>
                <a:spcPts val="900"/>
              </a:spcAft>
              <a:buFont typeface="Wingdings" pitchFamily="2" charset="2"/>
              <a:buChar char="q"/>
            </a:pPr>
            <a:r>
              <a:rPr lang="en-US" sz="2000" dirty="0">
                <a:latin typeface="Calibri" panose="020F0502020204030204" pitchFamily="34" charset="0"/>
                <a:cs typeface="Times New Roman" panose="02020603050405020304" pitchFamily="18" charset="0"/>
              </a:rPr>
              <a:t>We don’t see any legal implications as we don’t have any patient’s PII data.</a:t>
            </a:r>
          </a:p>
        </p:txBody>
      </p:sp>
    </p:spTree>
    <p:extLst>
      <p:ext uri="{BB962C8B-B14F-4D97-AF65-F5344CB8AC3E}">
        <p14:creationId xmlns:p14="http://schemas.microsoft.com/office/powerpoint/2010/main" val="1386102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5A2F-8A96-96E7-E424-F924F947A53A}"/>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kern="1200" dirty="0">
                <a:latin typeface="+mj-lt"/>
                <a:ea typeface="+mj-ea"/>
                <a:cs typeface="+mj-cs"/>
              </a:rPr>
              <a:t>Next Steps</a:t>
            </a:r>
          </a:p>
        </p:txBody>
      </p:sp>
      <p:pic>
        <p:nvPicPr>
          <p:cNvPr id="5" name="Content Placeholder 4" descr="A picture containing text, vector graphics, clipart&#10;&#10;Description automatically generated">
            <a:extLst>
              <a:ext uri="{FF2B5EF4-FFF2-40B4-BE49-F238E27FC236}">
                <a16:creationId xmlns:a16="http://schemas.microsoft.com/office/drawing/2014/main" id="{58D4AAAD-4899-C9A8-DAB1-F03A57799B17}"/>
              </a:ext>
            </a:extLst>
          </p:cNvPr>
          <p:cNvPicPr>
            <a:picLocks noChangeAspect="1"/>
          </p:cNvPicPr>
          <p:nvPr/>
        </p:nvPicPr>
        <p:blipFill rotWithShape="1">
          <a:blip r:embed="rId3"/>
          <a:srcRect l="2998" r="12013" b="3"/>
          <a:stretch/>
        </p:blipFill>
        <p:spPr>
          <a:xfrm>
            <a:off x="20" y="10"/>
            <a:ext cx="4635571" cy="6857990"/>
          </a:xfrm>
          <a:prstGeom prst="rect">
            <a:avLst/>
          </a:prstGeom>
          <a:effectLst/>
        </p:spPr>
      </p:pic>
      <p:cxnSp>
        <p:nvCxnSpPr>
          <p:cNvPr id="31" name="Straight Connector 3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669A"/>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E37DA7FC-07C9-4039-D590-FAAA6AD88FA8}"/>
              </a:ext>
            </a:extLst>
          </p:cNvPr>
          <p:cNvSpPr>
            <a:spLocks noGrp="1"/>
          </p:cNvSpPr>
          <p:nvPr>
            <p:ph idx="1"/>
          </p:nvPr>
        </p:nvSpPr>
        <p:spPr>
          <a:xfrm>
            <a:off x="4767308" y="2409567"/>
            <a:ext cx="6586491" cy="3767395"/>
          </a:xfrm>
        </p:spPr>
        <p:txBody>
          <a:bodyPr>
            <a:normAutofit/>
          </a:bodyPr>
          <a:lstStyle/>
          <a:p>
            <a:pPr marL="114300" marR="0" indent="-342900">
              <a:spcBef>
                <a:spcPts val="900"/>
              </a:spcBef>
              <a:spcAft>
                <a:spcPts val="900"/>
              </a:spcAft>
              <a:buFont typeface="Wingdings" pitchFamily="2" charset="2"/>
              <a:buChar char="q"/>
            </a:pPr>
            <a:r>
              <a:rPr lang="en-US" sz="2000" dirty="0">
                <a:effectLst/>
                <a:latin typeface="Calibri" panose="020F0502020204030204" pitchFamily="34" charset="0"/>
                <a:ea typeface="Calibri" panose="020F0502020204030204" pitchFamily="34" charset="0"/>
                <a:cs typeface="Times New Roman" panose="02020603050405020304" pitchFamily="18" charset="0"/>
              </a:rPr>
              <a:t>Our plan is to implement a system to predict cancer with different symptoms so that it will be useful to general public.</a:t>
            </a:r>
          </a:p>
          <a:p>
            <a:pPr marL="114300" marR="0" indent="-342900">
              <a:spcBef>
                <a:spcPts val="900"/>
              </a:spcBef>
              <a:spcAft>
                <a:spcPts val="900"/>
              </a:spcAft>
              <a:buFont typeface="Wingdings" pitchFamily="2" charset="2"/>
              <a:buChar char="q"/>
            </a:pPr>
            <a:r>
              <a:rPr lang="en-US" sz="2000" dirty="0">
                <a:latin typeface="Calibri" panose="020F0502020204030204" pitchFamily="34" charset="0"/>
                <a:ea typeface="Calibri" panose="020F0502020204030204" pitchFamily="34" charset="0"/>
                <a:cs typeface="Times New Roman" panose="02020603050405020304" pitchFamily="18" charset="0"/>
              </a:rPr>
              <a:t>This will be like recommendation system which will accept the input values for different symptoms  and will return the prediction result as Malignant or Benign tumor.</a:t>
            </a:r>
          </a:p>
          <a:p>
            <a:pPr marL="114300" indent="-342900">
              <a:spcBef>
                <a:spcPts val="900"/>
              </a:spcBef>
              <a:spcAft>
                <a:spcPts val="900"/>
              </a:spcAft>
              <a:buFont typeface="Wingdings" pitchFamily="2" charset="2"/>
              <a:buChar char="q"/>
            </a:pPr>
            <a:r>
              <a:rPr lang="en-US" sz="2000" dirty="0">
                <a:effectLst/>
                <a:latin typeface="Calibri" panose="020F0502020204030204" pitchFamily="34" charset="0"/>
                <a:ea typeface="Calibri" panose="020F0502020204030204" pitchFamily="34" charset="0"/>
                <a:cs typeface="Times New Roman" panose="02020603050405020304" pitchFamily="18" charset="0"/>
              </a:rPr>
              <a:t>I </a:t>
            </a:r>
            <a:r>
              <a:rPr lang="en-US" sz="2000" dirty="0">
                <a:latin typeface="Calibri" panose="020F0502020204030204" pitchFamily="34" charset="0"/>
                <a:cs typeface="Times New Roman" panose="02020603050405020304" pitchFamily="18" charset="0"/>
              </a:rPr>
              <a:t>would like to build a proper decision tree for different stages of cancer.</a:t>
            </a:r>
          </a:p>
        </p:txBody>
      </p:sp>
    </p:spTree>
    <p:extLst>
      <p:ext uri="{BB962C8B-B14F-4D97-AF65-F5344CB8AC3E}">
        <p14:creationId xmlns:p14="http://schemas.microsoft.com/office/powerpoint/2010/main" val="3355441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5A2F-8A96-96E7-E424-F924F947A53A}"/>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kern="1200" dirty="0">
                <a:latin typeface="+mj-lt"/>
                <a:ea typeface="+mj-ea"/>
                <a:cs typeface="+mj-cs"/>
              </a:rPr>
              <a:t>References</a:t>
            </a:r>
          </a:p>
        </p:txBody>
      </p:sp>
      <p:sp>
        <p:nvSpPr>
          <p:cNvPr id="9" name="Content Placeholder 8">
            <a:extLst>
              <a:ext uri="{FF2B5EF4-FFF2-40B4-BE49-F238E27FC236}">
                <a16:creationId xmlns:a16="http://schemas.microsoft.com/office/drawing/2014/main" id="{277CB777-5137-D2B4-0EAA-5148AA36C8D8}"/>
              </a:ext>
            </a:extLst>
          </p:cNvPr>
          <p:cNvSpPr>
            <a:spLocks noGrp="1"/>
          </p:cNvSpPr>
          <p:nvPr>
            <p:ph idx="1"/>
          </p:nvPr>
        </p:nvSpPr>
        <p:spPr>
          <a:xfrm>
            <a:off x="4965431" y="2438400"/>
            <a:ext cx="6586489" cy="3785419"/>
          </a:xfrm>
        </p:spPr>
        <p:txBody>
          <a:bodyPr vert="horz" lIns="91440" tIns="45720" rIns="91440" bIns="45720" rtlCol="0">
            <a:normAutofit/>
          </a:bodyPr>
          <a:lstStyle/>
          <a:p>
            <a:pPr>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Kaggle. (n.d.).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breast_cancer_detection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(November 2022).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www.kaggle.com</a:t>
            </a:r>
            <a:r>
              <a:rPr lang="en-US" sz="1800" dirty="0">
                <a:effectLst/>
                <a:latin typeface="Calibri" panose="020F0502020204030204" pitchFamily="34" charset="0"/>
                <a:ea typeface="Calibri" panose="020F0502020204030204" pitchFamily="34" charset="0"/>
                <a:cs typeface="Times New Roman" panose="02020603050405020304" pitchFamily="18" charset="0"/>
              </a:rPr>
              <a:t>. Retrieved December 11, 2022,from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https://www.kaggle.com/code/architkuiya/breast-cancer-detection/data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sz="2000" kern="1200" dirty="0">
              <a:latin typeface="+mn-lt"/>
              <a:ea typeface="+mn-ea"/>
              <a:cs typeface="+mn-cs"/>
            </a:endParaRPr>
          </a:p>
        </p:txBody>
      </p:sp>
      <p:pic>
        <p:nvPicPr>
          <p:cNvPr id="5" name="Content Placeholder 4" descr="A picture containing text, vector graphics, clipart&#10;&#10;Description automatically generated">
            <a:extLst>
              <a:ext uri="{FF2B5EF4-FFF2-40B4-BE49-F238E27FC236}">
                <a16:creationId xmlns:a16="http://schemas.microsoft.com/office/drawing/2014/main" id="{58D4AAAD-4899-C9A8-DAB1-F03A57799B17}"/>
              </a:ext>
            </a:extLst>
          </p:cNvPr>
          <p:cNvPicPr>
            <a:picLocks noChangeAspect="1"/>
          </p:cNvPicPr>
          <p:nvPr/>
        </p:nvPicPr>
        <p:blipFill rotWithShape="1">
          <a:blip r:embed="rId4"/>
          <a:srcRect l="2998" r="12013" b="3"/>
          <a:stretch/>
        </p:blipFill>
        <p:spPr>
          <a:xfrm>
            <a:off x="20" y="10"/>
            <a:ext cx="4635571" cy="6857990"/>
          </a:xfrm>
          <a:prstGeom prst="rect">
            <a:avLst/>
          </a:prstGeom>
          <a:effectLst/>
        </p:spPr>
      </p:pic>
      <p:cxnSp>
        <p:nvCxnSpPr>
          <p:cNvPr id="31" name="Straight Connector 3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669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81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375A2F-8A96-96E7-E424-F924F947A53A}"/>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a:t>Q&amp;A</a:t>
            </a:r>
          </a:p>
        </p:txBody>
      </p:sp>
      <p:pic>
        <p:nvPicPr>
          <p:cNvPr id="5" name="Content Placeholder 4" descr="A picture containing text, vector graphics, clipart&#10;&#10;Description automatically generated">
            <a:extLst>
              <a:ext uri="{FF2B5EF4-FFF2-40B4-BE49-F238E27FC236}">
                <a16:creationId xmlns:a16="http://schemas.microsoft.com/office/drawing/2014/main" id="{58D4AAAD-4899-C9A8-DAB1-F03A57799B17}"/>
              </a:ext>
            </a:extLst>
          </p:cNvPr>
          <p:cNvPicPr>
            <a:picLocks noChangeAspect="1"/>
          </p:cNvPicPr>
          <p:nvPr/>
        </p:nvPicPr>
        <p:blipFill rotWithShape="1">
          <a:blip r:embed="rId3"/>
          <a:srcRect l="2798" r="11813"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2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375A2F-8A96-96E7-E424-F924F947A53A}"/>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dirty="0"/>
              <a:t>Thank You</a:t>
            </a:r>
          </a:p>
        </p:txBody>
      </p:sp>
      <p:pic>
        <p:nvPicPr>
          <p:cNvPr id="5" name="Content Placeholder 4" descr="A picture containing text, vector graphics, clipart&#10;&#10;Description automatically generated">
            <a:extLst>
              <a:ext uri="{FF2B5EF4-FFF2-40B4-BE49-F238E27FC236}">
                <a16:creationId xmlns:a16="http://schemas.microsoft.com/office/drawing/2014/main" id="{58D4AAAD-4899-C9A8-DAB1-F03A57799B17}"/>
              </a:ext>
            </a:extLst>
          </p:cNvPr>
          <p:cNvPicPr>
            <a:picLocks noChangeAspect="1"/>
          </p:cNvPicPr>
          <p:nvPr/>
        </p:nvPicPr>
        <p:blipFill rotWithShape="1">
          <a:blip r:embed="rId3"/>
          <a:srcRect l="2798" r="11813"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9"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671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5A2F-8A96-96E7-E424-F924F947A53A}"/>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kern="1200" dirty="0">
                <a:latin typeface="+mj-lt"/>
                <a:ea typeface="+mj-ea"/>
                <a:cs typeface="+mj-cs"/>
              </a:rPr>
              <a:t>Introduction</a:t>
            </a:r>
          </a:p>
        </p:txBody>
      </p:sp>
      <p:sp>
        <p:nvSpPr>
          <p:cNvPr id="9" name="Content Placeholder 8">
            <a:extLst>
              <a:ext uri="{FF2B5EF4-FFF2-40B4-BE49-F238E27FC236}">
                <a16:creationId xmlns:a16="http://schemas.microsoft.com/office/drawing/2014/main" id="{277CB777-5137-D2B4-0EAA-5148AA36C8D8}"/>
              </a:ext>
            </a:extLst>
          </p:cNvPr>
          <p:cNvSpPr>
            <a:spLocks noGrp="1"/>
          </p:cNvSpPr>
          <p:nvPr>
            <p:ph idx="1"/>
          </p:nvPr>
        </p:nvSpPr>
        <p:spPr>
          <a:xfrm>
            <a:off x="4965431" y="2438400"/>
            <a:ext cx="6586489" cy="3785419"/>
          </a:xfrm>
        </p:spPr>
        <p:txBody>
          <a:bodyPr vert="horz" lIns="91440" tIns="45720" rIns="91440" bIns="45720" rtlCol="0">
            <a:normAutofit lnSpcReduction="10000"/>
          </a:bodyPr>
          <a:lstStyle/>
          <a:p>
            <a:pPr marL="0" indent="0">
              <a:lnSpc>
                <a:spcPct val="150000"/>
              </a:lnSpc>
              <a:buNone/>
            </a:pPr>
            <a:r>
              <a:rPr lang="en-US" sz="2000" dirty="0">
                <a:latin typeface="Calibri" panose="020F0502020204030204" pitchFamily="34" charset="0"/>
                <a:cs typeface="Times New Roman" panose="02020603050405020304" pitchFamily="18" charset="0"/>
              </a:rPr>
              <a:t>	Breast Cancer is caused by healthy cells of the tissue are invaded and mutated, which will further grow in large numbers to form a malignant tumor.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As Cancer is troubling the world and especially Breast Cancer in women, I have worked on the available public datasets, which will help us identify cancer at its early stages depending on the various attributes provided by the patients who have been diagnosed with Breast Cancer. </a:t>
            </a:r>
          </a:p>
        </p:txBody>
      </p:sp>
      <p:pic>
        <p:nvPicPr>
          <p:cNvPr id="5" name="Content Placeholder 4" descr="A picture containing text, vector graphics, clipart&#10;&#10;Description automatically generated">
            <a:extLst>
              <a:ext uri="{FF2B5EF4-FFF2-40B4-BE49-F238E27FC236}">
                <a16:creationId xmlns:a16="http://schemas.microsoft.com/office/drawing/2014/main" id="{58D4AAAD-4899-C9A8-DAB1-F03A57799B17}"/>
              </a:ext>
            </a:extLst>
          </p:cNvPr>
          <p:cNvPicPr>
            <a:picLocks noChangeAspect="1"/>
          </p:cNvPicPr>
          <p:nvPr/>
        </p:nvPicPr>
        <p:blipFill rotWithShape="1">
          <a:blip r:embed="rId3"/>
          <a:srcRect l="2998" r="12013" b="3"/>
          <a:stretch/>
        </p:blipFill>
        <p:spPr>
          <a:xfrm>
            <a:off x="20" y="10"/>
            <a:ext cx="4635571" cy="6857990"/>
          </a:xfrm>
          <a:prstGeom prst="rect">
            <a:avLst/>
          </a:prstGeom>
          <a:effectLst/>
        </p:spPr>
      </p:pic>
      <p:cxnSp>
        <p:nvCxnSpPr>
          <p:cNvPr id="31" name="Straight Connector 3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669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21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5A2F-8A96-96E7-E424-F924F947A53A}"/>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dirty="0"/>
              <a:t>Dataset Processing</a:t>
            </a:r>
            <a:endParaRPr lang="en-US" kern="1200" dirty="0">
              <a:latin typeface="+mj-lt"/>
              <a:ea typeface="+mj-ea"/>
              <a:cs typeface="+mj-cs"/>
            </a:endParaRPr>
          </a:p>
        </p:txBody>
      </p:sp>
      <p:sp>
        <p:nvSpPr>
          <p:cNvPr id="9" name="Content Placeholder 8">
            <a:extLst>
              <a:ext uri="{FF2B5EF4-FFF2-40B4-BE49-F238E27FC236}">
                <a16:creationId xmlns:a16="http://schemas.microsoft.com/office/drawing/2014/main" id="{277CB777-5137-D2B4-0EAA-5148AA36C8D8}"/>
              </a:ext>
            </a:extLst>
          </p:cNvPr>
          <p:cNvSpPr>
            <a:spLocks noGrp="1"/>
          </p:cNvSpPr>
          <p:nvPr>
            <p:ph idx="1"/>
          </p:nvPr>
        </p:nvSpPr>
        <p:spPr>
          <a:xfrm>
            <a:off x="4965431" y="2438400"/>
            <a:ext cx="6586489" cy="3785419"/>
          </a:xfrm>
        </p:spPr>
        <p:txBody>
          <a:bodyPr vert="horz" lIns="91440" tIns="45720" rIns="91440" bIns="45720" rtlCol="0">
            <a:normAutofit/>
          </a:bodyPr>
          <a:lstStyle/>
          <a:p>
            <a:pPr>
              <a:lnSpc>
                <a:spcPct val="150000"/>
              </a:lnSpc>
              <a:buFont typeface="Wingdings" pitchFamily="2" charset="2"/>
              <a:buChar char="q"/>
            </a:pPr>
            <a:r>
              <a:rPr lang="en-US" sz="2000" dirty="0">
                <a:effectLst/>
                <a:latin typeface="Calibri" panose="020F0502020204030204" pitchFamily="34" charset="0"/>
                <a:ea typeface="Calibri" panose="020F0502020204030204" pitchFamily="34" charset="0"/>
                <a:cs typeface="Times New Roman" panose="02020603050405020304" pitchFamily="18" charset="0"/>
              </a:rPr>
              <a:t>Removed the columns which are not necessary for the analysis</a:t>
            </a:r>
          </a:p>
          <a:p>
            <a:pPr>
              <a:lnSpc>
                <a:spcPct val="150000"/>
              </a:lnSpc>
              <a:buFont typeface="Wingdings" pitchFamily="2" charset="2"/>
              <a:buChar char="q"/>
            </a:pPr>
            <a:r>
              <a:rPr lang="en-US" sz="2000" kern="1200" dirty="0">
                <a:latin typeface="Calibri" panose="020F0502020204030204" pitchFamily="34" charset="0"/>
                <a:cs typeface="Times New Roman" panose="02020603050405020304" pitchFamily="18" charset="0"/>
              </a:rPr>
              <a:t>Converted diagnosis column from String to Boolean (1,0)</a:t>
            </a:r>
          </a:p>
          <a:p>
            <a:pPr>
              <a:lnSpc>
                <a:spcPct val="150000"/>
              </a:lnSpc>
              <a:buFont typeface="Wingdings" pitchFamily="2" charset="2"/>
              <a:buChar char="q"/>
            </a:pPr>
            <a:r>
              <a:rPr lang="en-US" sz="2000" dirty="0">
                <a:latin typeface="Calibri" panose="020F0502020204030204" pitchFamily="34" charset="0"/>
                <a:ea typeface="+mn-ea"/>
                <a:cs typeface="Times New Roman" panose="02020603050405020304" pitchFamily="18" charset="0"/>
              </a:rPr>
              <a:t> I</a:t>
            </a:r>
            <a:r>
              <a:rPr lang="en-US" sz="2000" dirty="0">
                <a:latin typeface="Calibri" panose="020F0502020204030204" pitchFamily="34" charset="0"/>
                <a:cs typeface="Times New Roman" panose="02020603050405020304" pitchFamily="18" charset="0"/>
              </a:rPr>
              <a:t>mplemented SMOTE analysis to balance the dataset as ratio of Malignant and Benign tumors are 60:40</a:t>
            </a:r>
          </a:p>
        </p:txBody>
      </p:sp>
      <p:pic>
        <p:nvPicPr>
          <p:cNvPr id="5" name="Content Placeholder 4" descr="A picture containing text, vector graphics, clipart&#10;&#10;Description automatically generated">
            <a:extLst>
              <a:ext uri="{FF2B5EF4-FFF2-40B4-BE49-F238E27FC236}">
                <a16:creationId xmlns:a16="http://schemas.microsoft.com/office/drawing/2014/main" id="{58D4AAAD-4899-C9A8-DAB1-F03A57799B17}"/>
              </a:ext>
            </a:extLst>
          </p:cNvPr>
          <p:cNvPicPr>
            <a:picLocks noChangeAspect="1"/>
          </p:cNvPicPr>
          <p:nvPr/>
        </p:nvPicPr>
        <p:blipFill rotWithShape="1">
          <a:blip r:embed="rId3"/>
          <a:srcRect l="2998" r="12013" b="3"/>
          <a:stretch/>
        </p:blipFill>
        <p:spPr>
          <a:xfrm>
            <a:off x="20" y="10"/>
            <a:ext cx="4635571" cy="6857990"/>
          </a:xfrm>
          <a:prstGeom prst="rect">
            <a:avLst/>
          </a:prstGeom>
          <a:effectLst/>
        </p:spPr>
      </p:pic>
      <p:cxnSp>
        <p:nvCxnSpPr>
          <p:cNvPr id="31" name="Straight Connector 3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669A"/>
            </a:solidFill>
          </a:ln>
        </p:spPr>
        <p:style>
          <a:lnRef idx="1">
            <a:schemeClr val="accent1"/>
          </a:lnRef>
          <a:fillRef idx="0">
            <a:schemeClr val="accent1"/>
          </a:fillRef>
          <a:effectRef idx="0">
            <a:schemeClr val="accent1"/>
          </a:effectRef>
          <a:fontRef idx="minor">
            <a:schemeClr val="tx1"/>
          </a:fontRef>
        </p:style>
      </p:cxnSp>
      <p:pic>
        <p:nvPicPr>
          <p:cNvPr id="7" name="Picture 6" descr="Chart, bar chart&#10;&#10;Description automatically generated">
            <a:extLst>
              <a:ext uri="{FF2B5EF4-FFF2-40B4-BE49-F238E27FC236}">
                <a16:creationId xmlns:a16="http://schemas.microsoft.com/office/drawing/2014/main" id="{597847A7-F701-0836-7770-A9BB00875A01}"/>
              </a:ext>
            </a:extLst>
          </p:cNvPr>
          <p:cNvPicPr>
            <a:picLocks noChangeAspect="1"/>
          </p:cNvPicPr>
          <p:nvPr/>
        </p:nvPicPr>
        <p:blipFill>
          <a:blip r:embed="rId4"/>
          <a:stretch>
            <a:fillRect/>
          </a:stretch>
        </p:blipFill>
        <p:spPr>
          <a:xfrm>
            <a:off x="7981094" y="5070391"/>
            <a:ext cx="2476500" cy="1676400"/>
          </a:xfrm>
          <a:prstGeom prst="rect">
            <a:avLst/>
          </a:prstGeom>
        </p:spPr>
      </p:pic>
    </p:spTree>
    <p:extLst>
      <p:ext uri="{BB962C8B-B14F-4D97-AF65-F5344CB8AC3E}">
        <p14:creationId xmlns:p14="http://schemas.microsoft.com/office/powerpoint/2010/main" val="3040780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5A2F-8A96-96E7-E424-F924F947A53A}"/>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dirty="0"/>
              <a:t>Data Visualizations</a:t>
            </a:r>
            <a:endParaRPr lang="en-US" kern="1200" dirty="0">
              <a:latin typeface="+mj-lt"/>
              <a:ea typeface="+mj-ea"/>
              <a:cs typeface="+mj-cs"/>
            </a:endParaRPr>
          </a:p>
        </p:txBody>
      </p:sp>
      <p:pic>
        <p:nvPicPr>
          <p:cNvPr id="5" name="Content Placeholder 4" descr="A picture containing text, vector graphics, clipart&#10;&#10;Description automatically generated">
            <a:extLst>
              <a:ext uri="{FF2B5EF4-FFF2-40B4-BE49-F238E27FC236}">
                <a16:creationId xmlns:a16="http://schemas.microsoft.com/office/drawing/2014/main" id="{58D4AAAD-4899-C9A8-DAB1-F03A57799B17}"/>
              </a:ext>
            </a:extLst>
          </p:cNvPr>
          <p:cNvPicPr>
            <a:picLocks noChangeAspect="1"/>
          </p:cNvPicPr>
          <p:nvPr/>
        </p:nvPicPr>
        <p:blipFill rotWithShape="1">
          <a:blip r:embed="rId3"/>
          <a:srcRect l="2998" r="12013" b="3"/>
          <a:stretch/>
        </p:blipFill>
        <p:spPr>
          <a:xfrm>
            <a:off x="20" y="10"/>
            <a:ext cx="4635571" cy="6857990"/>
          </a:xfrm>
          <a:prstGeom prst="rect">
            <a:avLst/>
          </a:prstGeom>
          <a:effectLst/>
        </p:spPr>
      </p:pic>
      <p:cxnSp>
        <p:nvCxnSpPr>
          <p:cNvPr id="31" name="Straight Connector 3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669A"/>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picture containing text&#10;&#10;Description automatically generated">
            <a:extLst>
              <a:ext uri="{FF2B5EF4-FFF2-40B4-BE49-F238E27FC236}">
                <a16:creationId xmlns:a16="http://schemas.microsoft.com/office/drawing/2014/main" id="{555283C1-F867-B0B9-40D4-BD1610D79AA2}"/>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080934" y="2216043"/>
            <a:ext cx="6470987" cy="4351338"/>
          </a:xfrm>
          <a:prstGeom prst="rect">
            <a:avLst/>
          </a:prstGeom>
          <a:noFill/>
          <a:ln>
            <a:noFill/>
          </a:ln>
        </p:spPr>
      </p:pic>
    </p:spTree>
    <p:extLst>
      <p:ext uri="{BB962C8B-B14F-4D97-AF65-F5344CB8AC3E}">
        <p14:creationId xmlns:p14="http://schemas.microsoft.com/office/powerpoint/2010/main" val="1569769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5A2F-8A96-96E7-E424-F924F947A53A}"/>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dirty="0"/>
              <a:t>Methods</a:t>
            </a:r>
            <a:endParaRPr lang="en-US" kern="1200" dirty="0">
              <a:latin typeface="+mj-lt"/>
              <a:ea typeface="+mj-ea"/>
              <a:cs typeface="+mj-cs"/>
            </a:endParaRPr>
          </a:p>
        </p:txBody>
      </p:sp>
      <p:sp>
        <p:nvSpPr>
          <p:cNvPr id="9" name="Content Placeholder 8">
            <a:extLst>
              <a:ext uri="{FF2B5EF4-FFF2-40B4-BE49-F238E27FC236}">
                <a16:creationId xmlns:a16="http://schemas.microsoft.com/office/drawing/2014/main" id="{277CB777-5137-D2B4-0EAA-5148AA36C8D8}"/>
              </a:ext>
            </a:extLst>
          </p:cNvPr>
          <p:cNvSpPr>
            <a:spLocks noGrp="1"/>
          </p:cNvSpPr>
          <p:nvPr>
            <p:ph idx="1"/>
          </p:nvPr>
        </p:nvSpPr>
        <p:spPr>
          <a:xfrm>
            <a:off x="4965431" y="2438400"/>
            <a:ext cx="6586489" cy="3785419"/>
          </a:xfrm>
        </p:spPr>
        <p:txBody>
          <a:bodyPr vert="horz" lIns="91440" tIns="45720" rIns="91440" bIns="45720" rtlCol="0">
            <a:normAutofit/>
          </a:bodyPr>
          <a:lstStyle/>
          <a:p>
            <a:pPr marL="0" indent="0">
              <a:lnSpc>
                <a:spcPct val="150000"/>
              </a:lnSpc>
              <a:buNone/>
            </a:pPr>
            <a:r>
              <a:rPr lang="en-US" sz="2000" dirty="0">
                <a:latin typeface="Calibri" panose="020F0502020204030204" pitchFamily="34" charset="0"/>
                <a:cs typeface="Times New Roman" panose="02020603050405020304" pitchFamily="18" charset="0"/>
              </a:rPr>
              <a:t> I have applied the following methods:</a:t>
            </a:r>
          </a:p>
          <a:p>
            <a:pPr lvl="1">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 Logistic Regression</a:t>
            </a:r>
          </a:p>
          <a:p>
            <a:pPr lvl="1">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 KNN Model</a:t>
            </a:r>
          </a:p>
          <a:p>
            <a:pPr lvl="1">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 Decision Tree Classifier</a:t>
            </a:r>
          </a:p>
          <a:p>
            <a:pPr lvl="1">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 Random Forest</a:t>
            </a:r>
          </a:p>
        </p:txBody>
      </p:sp>
      <p:pic>
        <p:nvPicPr>
          <p:cNvPr id="5" name="Content Placeholder 4" descr="A picture containing text, vector graphics, clipart&#10;&#10;Description automatically generated">
            <a:extLst>
              <a:ext uri="{FF2B5EF4-FFF2-40B4-BE49-F238E27FC236}">
                <a16:creationId xmlns:a16="http://schemas.microsoft.com/office/drawing/2014/main" id="{58D4AAAD-4899-C9A8-DAB1-F03A57799B17}"/>
              </a:ext>
            </a:extLst>
          </p:cNvPr>
          <p:cNvPicPr>
            <a:picLocks noChangeAspect="1"/>
          </p:cNvPicPr>
          <p:nvPr/>
        </p:nvPicPr>
        <p:blipFill rotWithShape="1">
          <a:blip r:embed="rId3"/>
          <a:srcRect l="2998" r="12013" b="3"/>
          <a:stretch/>
        </p:blipFill>
        <p:spPr>
          <a:xfrm>
            <a:off x="20" y="10"/>
            <a:ext cx="4635571" cy="6857990"/>
          </a:xfrm>
          <a:prstGeom prst="rect">
            <a:avLst/>
          </a:prstGeom>
          <a:effectLst/>
        </p:spPr>
      </p:pic>
      <p:cxnSp>
        <p:nvCxnSpPr>
          <p:cNvPr id="31" name="Straight Connector 3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669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59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5A2F-8A96-96E7-E424-F924F947A53A}"/>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dirty="0"/>
              <a:t>Logistic Regression</a:t>
            </a:r>
            <a:endParaRPr lang="en-US" kern="1200" dirty="0">
              <a:latin typeface="+mj-lt"/>
              <a:ea typeface="+mj-ea"/>
              <a:cs typeface="+mj-cs"/>
            </a:endParaRPr>
          </a:p>
        </p:txBody>
      </p:sp>
      <p:sp>
        <p:nvSpPr>
          <p:cNvPr id="9" name="Content Placeholder 8">
            <a:extLst>
              <a:ext uri="{FF2B5EF4-FFF2-40B4-BE49-F238E27FC236}">
                <a16:creationId xmlns:a16="http://schemas.microsoft.com/office/drawing/2014/main" id="{277CB777-5137-D2B4-0EAA-5148AA36C8D8}"/>
              </a:ext>
            </a:extLst>
          </p:cNvPr>
          <p:cNvSpPr>
            <a:spLocks noGrp="1"/>
          </p:cNvSpPr>
          <p:nvPr>
            <p:ph idx="1"/>
          </p:nvPr>
        </p:nvSpPr>
        <p:spPr>
          <a:xfrm>
            <a:off x="4965431" y="2438400"/>
            <a:ext cx="6586489" cy="3785419"/>
          </a:xfrm>
        </p:spPr>
        <p:txBody>
          <a:bodyPr vert="horz" lIns="91440" tIns="45720" rIns="91440" bIns="45720" rtlCol="0">
            <a:normAutofit lnSpcReduction="10000"/>
          </a:bodyPr>
          <a:lstStyle/>
          <a:p>
            <a:pPr>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 As part of Logistic Regression, I have used the below Model Params:</a:t>
            </a:r>
          </a:p>
          <a:p>
            <a:pPr lvl="1">
              <a:lnSpc>
                <a:spcPct val="150000"/>
              </a:lnSpc>
              <a:buFont typeface="Wingdings" pitchFamily="2" charset="2"/>
              <a:buChar char="q"/>
            </a:pPr>
            <a:r>
              <a:rPr lang="en-US" sz="1600" dirty="0">
                <a:latin typeface="Calibri" panose="020F0502020204030204" pitchFamily="34" charset="0"/>
                <a:cs typeface="Times New Roman" panose="02020603050405020304" pitchFamily="18" charset="0"/>
              </a:rPr>
              <a:t>Penalty : l1 and l2</a:t>
            </a:r>
          </a:p>
          <a:p>
            <a:pPr lvl="1">
              <a:lnSpc>
                <a:spcPct val="150000"/>
              </a:lnSpc>
              <a:buFont typeface="Wingdings" pitchFamily="2" charset="2"/>
              <a:buChar char="q"/>
            </a:pPr>
            <a:r>
              <a:rPr lang="en-US" sz="1600" dirty="0">
                <a:latin typeface="Calibri" panose="020F0502020204030204" pitchFamily="34" charset="0"/>
                <a:cs typeface="Times New Roman" panose="02020603050405020304" pitchFamily="18" charset="0"/>
              </a:rPr>
              <a:t>C: 0.001, 0.009, 0.01, 0.09, 1, 5, 10, 25</a:t>
            </a:r>
          </a:p>
          <a:p>
            <a:pPr lvl="1">
              <a:lnSpc>
                <a:spcPct val="150000"/>
              </a:lnSpc>
              <a:buFont typeface="Wingdings" pitchFamily="2" charset="2"/>
              <a:buChar char="q"/>
            </a:pPr>
            <a:r>
              <a:rPr lang="en-US" sz="1600" dirty="0">
                <a:latin typeface="Calibri" panose="020F0502020204030204" pitchFamily="34" charset="0"/>
                <a:cs typeface="Times New Roman" panose="02020603050405020304" pitchFamily="18" charset="0"/>
              </a:rPr>
              <a:t> Solver: </a:t>
            </a:r>
            <a:r>
              <a:rPr lang="en-US" sz="1600" dirty="0" err="1">
                <a:latin typeface="Calibri" panose="020F0502020204030204" pitchFamily="34" charset="0"/>
                <a:cs typeface="Times New Roman" panose="02020603050405020304" pitchFamily="18" charset="0"/>
              </a:rPr>
              <a:t>lbfgs</a:t>
            </a:r>
            <a:r>
              <a:rPr lang="en-US" sz="1600" dirty="0">
                <a:latin typeface="Calibri" panose="020F0502020204030204" pitchFamily="34" charset="0"/>
                <a:cs typeface="Times New Roman" panose="02020603050405020304" pitchFamily="18" charset="0"/>
              </a:rPr>
              <a:t>, newton-cg, </a:t>
            </a:r>
            <a:r>
              <a:rPr lang="en-US" sz="1600" dirty="0" err="1">
                <a:latin typeface="Calibri" panose="020F0502020204030204" pitchFamily="34" charset="0"/>
                <a:cs typeface="Times New Roman" panose="02020603050405020304" pitchFamily="18" charset="0"/>
              </a:rPr>
              <a:t>liblinear</a:t>
            </a:r>
            <a:r>
              <a:rPr lang="en-US" sz="1600" dirty="0">
                <a:latin typeface="Calibri" panose="020F0502020204030204" pitchFamily="34" charset="0"/>
                <a:cs typeface="Times New Roman" panose="02020603050405020304" pitchFamily="18" charset="0"/>
              </a:rPr>
              <a:t>, sag, saga</a:t>
            </a:r>
          </a:p>
          <a:p>
            <a:pPr>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 Scoring  roc-</a:t>
            </a:r>
            <a:r>
              <a:rPr lang="en-US" sz="2000" dirty="0" err="1">
                <a:latin typeface="Calibri" panose="020F0502020204030204" pitchFamily="34" charset="0"/>
                <a:cs typeface="Times New Roman" panose="02020603050405020304" pitchFamily="18" charset="0"/>
              </a:rPr>
              <a:t>auc</a:t>
            </a:r>
            <a:r>
              <a:rPr lang="en-US" sz="2000" dirty="0">
                <a:latin typeface="Calibri" panose="020F0502020204030204" pitchFamily="34" charset="0"/>
                <a:cs typeface="Times New Roman" panose="02020603050405020304" pitchFamily="18" charset="0"/>
              </a:rPr>
              <a:t> has been used.</a:t>
            </a:r>
          </a:p>
          <a:p>
            <a:pPr>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ROC-AUC score : 0.976444560124935 </a:t>
            </a:r>
          </a:p>
          <a:p>
            <a:pPr>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Accuracy score : 0.9767441860465116</a:t>
            </a:r>
          </a:p>
        </p:txBody>
      </p:sp>
      <p:pic>
        <p:nvPicPr>
          <p:cNvPr id="5" name="Content Placeholder 4" descr="A picture containing text, vector graphics, clipart&#10;&#10;Description automatically generated">
            <a:extLst>
              <a:ext uri="{FF2B5EF4-FFF2-40B4-BE49-F238E27FC236}">
                <a16:creationId xmlns:a16="http://schemas.microsoft.com/office/drawing/2014/main" id="{58D4AAAD-4899-C9A8-DAB1-F03A57799B17}"/>
              </a:ext>
            </a:extLst>
          </p:cNvPr>
          <p:cNvPicPr>
            <a:picLocks noChangeAspect="1"/>
          </p:cNvPicPr>
          <p:nvPr/>
        </p:nvPicPr>
        <p:blipFill rotWithShape="1">
          <a:blip r:embed="rId3"/>
          <a:srcRect l="2998" r="12013" b="3"/>
          <a:stretch/>
        </p:blipFill>
        <p:spPr>
          <a:xfrm>
            <a:off x="20" y="10"/>
            <a:ext cx="4635571" cy="6857990"/>
          </a:xfrm>
          <a:prstGeom prst="rect">
            <a:avLst/>
          </a:prstGeom>
          <a:effectLst/>
        </p:spPr>
      </p:pic>
      <p:cxnSp>
        <p:nvCxnSpPr>
          <p:cNvPr id="31" name="Straight Connector 3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669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27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5A2F-8A96-96E7-E424-F924F947A53A}"/>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dirty="0"/>
              <a:t>KNN Model</a:t>
            </a:r>
            <a:endParaRPr lang="en-US" kern="1200" dirty="0">
              <a:latin typeface="+mj-lt"/>
              <a:ea typeface="+mj-ea"/>
              <a:cs typeface="+mj-cs"/>
            </a:endParaRPr>
          </a:p>
        </p:txBody>
      </p:sp>
      <p:sp>
        <p:nvSpPr>
          <p:cNvPr id="9" name="Content Placeholder 8">
            <a:extLst>
              <a:ext uri="{FF2B5EF4-FFF2-40B4-BE49-F238E27FC236}">
                <a16:creationId xmlns:a16="http://schemas.microsoft.com/office/drawing/2014/main" id="{277CB777-5137-D2B4-0EAA-5148AA36C8D8}"/>
              </a:ext>
            </a:extLst>
          </p:cNvPr>
          <p:cNvSpPr>
            <a:spLocks noGrp="1"/>
          </p:cNvSpPr>
          <p:nvPr>
            <p:ph idx="1"/>
          </p:nvPr>
        </p:nvSpPr>
        <p:spPr>
          <a:xfrm>
            <a:off x="4965431" y="2438400"/>
            <a:ext cx="6586489" cy="3785419"/>
          </a:xfrm>
        </p:spPr>
        <p:txBody>
          <a:bodyPr vert="horz" lIns="91440" tIns="45720" rIns="91440" bIns="45720" rtlCol="0">
            <a:normAutofit fontScale="92500" lnSpcReduction="10000"/>
          </a:bodyPr>
          <a:lstStyle/>
          <a:p>
            <a:pPr>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 As part of KNN Model, I have used the below Model Params:</a:t>
            </a:r>
          </a:p>
          <a:p>
            <a:pPr lvl="1">
              <a:lnSpc>
                <a:spcPct val="150000"/>
              </a:lnSpc>
              <a:buFont typeface="Wingdings" pitchFamily="2" charset="2"/>
              <a:buChar char="q"/>
            </a:pPr>
            <a:r>
              <a:rPr lang="en-US" sz="1600" dirty="0" err="1">
                <a:latin typeface="Calibri" panose="020F0502020204030204" pitchFamily="34" charset="0"/>
                <a:cs typeface="Times New Roman" panose="02020603050405020304" pitchFamily="18" charset="0"/>
              </a:rPr>
              <a:t>n_neighbors</a:t>
            </a:r>
            <a:r>
              <a:rPr lang="en-US" sz="1600" dirty="0">
                <a:latin typeface="Calibri" panose="020F0502020204030204" pitchFamily="34" charset="0"/>
                <a:cs typeface="Times New Roman" panose="02020603050405020304" pitchFamily="18" charset="0"/>
              </a:rPr>
              <a:t> : range(1, 15, 2)</a:t>
            </a:r>
          </a:p>
          <a:p>
            <a:pPr lvl="1">
              <a:lnSpc>
                <a:spcPct val="150000"/>
              </a:lnSpc>
              <a:buFont typeface="Wingdings" pitchFamily="2" charset="2"/>
              <a:buChar char="q"/>
            </a:pPr>
            <a:r>
              <a:rPr lang="en-US" sz="1600" dirty="0">
                <a:latin typeface="Calibri" panose="020F0502020204030204" pitchFamily="34" charset="0"/>
                <a:cs typeface="Times New Roman" panose="02020603050405020304" pitchFamily="18" charset="0"/>
              </a:rPr>
              <a:t>weights: </a:t>
            </a:r>
            <a:r>
              <a:rPr lang="en-US" sz="1600" dirty="0" err="1">
                <a:latin typeface="Calibri" panose="020F0502020204030204" pitchFamily="34" charset="0"/>
                <a:cs typeface="Times New Roman" panose="02020603050405020304" pitchFamily="18" charset="0"/>
              </a:rPr>
              <a:t>iniform</a:t>
            </a:r>
            <a:r>
              <a:rPr lang="en-US" sz="1600" dirty="0">
                <a:latin typeface="Calibri" panose="020F0502020204030204" pitchFamily="34" charset="0"/>
                <a:cs typeface="Times New Roman" panose="02020603050405020304" pitchFamily="18" charset="0"/>
              </a:rPr>
              <a:t>, distance</a:t>
            </a:r>
          </a:p>
          <a:p>
            <a:pPr lvl="1">
              <a:lnSpc>
                <a:spcPct val="150000"/>
              </a:lnSpc>
              <a:buFont typeface="Wingdings" pitchFamily="2" charset="2"/>
              <a:buChar char="q"/>
            </a:pPr>
            <a:r>
              <a:rPr lang="en-US" sz="1600" dirty="0">
                <a:latin typeface="Calibri" panose="020F0502020204030204" pitchFamily="34" charset="0"/>
                <a:cs typeface="Times New Roman" panose="02020603050405020304" pitchFamily="18" charset="0"/>
              </a:rPr>
              <a:t> metric: cosine</a:t>
            </a:r>
          </a:p>
          <a:p>
            <a:pPr lvl="1">
              <a:lnSpc>
                <a:spcPct val="150000"/>
              </a:lnSpc>
              <a:buFont typeface="Wingdings" pitchFamily="2" charset="2"/>
              <a:buChar char="q"/>
            </a:pPr>
            <a:r>
              <a:rPr lang="en-US" sz="1600" dirty="0" err="1">
                <a:latin typeface="Calibri" panose="020F0502020204030204" pitchFamily="34" charset="0"/>
                <a:cs typeface="Times New Roman" panose="02020603050405020304" pitchFamily="18" charset="0"/>
              </a:rPr>
              <a:t>leaf_size</a:t>
            </a:r>
            <a:r>
              <a:rPr lang="en-US" sz="1600" dirty="0">
                <a:latin typeface="Calibri" panose="020F0502020204030204" pitchFamily="34" charset="0"/>
                <a:cs typeface="Times New Roman" panose="02020603050405020304" pitchFamily="18" charset="0"/>
              </a:rPr>
              <a:t>: [1,50,5]</a:t>
            </a:r>
          </a:p>
          <a:p>
            <a:pPr>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 Scoring  roc-</a:t>
            </a:r>
            <a:r>
              <a:rPr lang="en-US" sz="2000" dirty="0" err="1">
                <a:latin typeface="Calibri" panose="020F0502020204030204" pitchFamily="34" charset="0"/>
                <a:cs typeface="Times New Roman" panose="02020603050405020304" pitchFamily="18" charset="0"/>
              </a:rPr>
              <a:t>auc</a:t>
            </a:r>
            <a:r>
              <a:rPr lang="en-US" sz="2000" dirty="0">
                <a:latin typeface="Calibri" panose="020F0502020204030204" pitchFamily="34" charset="0"/>
                <a:cs typeface="Times New Roman" panose="02020603050405020304" pitchFamily="18" charset="0"/>
              </a:rPr>
              <a:t> has been used.</a:t>
            </a:r>
          </a:p>
          <a:p>
            <a:pPr>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ROC-AUC </a:t>
            </a:r>
            <a:r>
              <a:rPr lang="en-US" sz="2100" dirty="0">
                <a:latin typeface="Calibri" panose="020F0502020204030204" pitchFamily="34" charset="0"/>
                <a:cs typeface="Times New Roman" panose="02020603050405020304" pitchFamily="18" charset="0"/>
              </a:rPr>
              <a:t>score : 0.9685493666493147 </a:t>
            </a:r>
          </a:p>
          <a:p>
            <a:pPr>
              <a:lnSpc>
                <a:spcPct val="150000"/>
              </a:lnSpc>
              <a:buFont typeface="Wingdings" pitchFamily="2" charset="2"/>
              <a:buChar char="q"/>
            </a:pPr>
            <a:r>
              <a:rPr lang="en-US" sz="2100" dirty="0">
                <a:latin typeface="Calibri" panose="020F0502020204030204" pitchFamily="34" charset="0"/>
                <a:cs typeface="Times New Roman" panose="02020603050405020304" pitchFamily="18" charset="0"/>
              </a:rPr>
              <a:t>Accuracy score : 0.9674418604651163</a:t>
            </a:r>
          </a:p>
        </p:txBody>
      </p:sp>
      <p:pic>
        <p:nvPicPr>
          <p:cNvPr id="5" name="Content Placeholder 4" descr="A picture containing text, vector graphics, clipart&#10;&#10;Description automatically generated">
            <a:extLst>
              <a:ext uri="{FF2B5EF4-FFF2-40B4-BE49-F238E27FC236}">
                <a16:creationId xmlns:a16="http://schemas.microsoft.com/office/drawing/2014/main" id="{58D4AAAD-4899-C9A8-DAB1-F03A57799B17}"/>
              </a:ext>
            </a:extLst>
          </p:cNvPr>
          <p:cNvPicPr>
            <a:picLocks noChangeAspect="1"/>
          </p:cNvPicPr>
          <p:nvPr/>
        </p:nvPicPr>
        <p:blipFill rotWithShape="1">
          <a:blip r:embed="rId3"/>
          <a:srcRect l="2998" r="12013" b="3"/>
          <a:stretch/>
        </p:blipFill>
        <p:spPr>
          <a:xfrm>
            <a:off x="20" y="10"/>
            <a:ext cx="4635571" cy="6857990"/>
          </a:xfrm>
          <a:prstGeom prst="rect">
            <a:avLst/>
          </a:prstGeom>
          <a:effectLst/>
        </p:spPr>
      </p:pic>
      <p:cxnSp>
        <p:nvCxnSpPr>
          <p:cNvPr id="31" name="Straight Connector 3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669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797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5A2F-8A96-96E7-E424-F924F947A53A}"/>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kern="1200" dirty="0">
                <a:latin typeface="+mj-lt"/>
                <a:ea typeface="+mj-ea"/>
                <a:cs typeface="+mj-cs"/>
              </a:rPr>
              <a:t>Decision Tree Classifier</a:t>
            </a:r>
          </a:p>
        </p:txBody>
      </p:sp>
      <p:sp>
        <p:nvSpPr>
          <p:cNvPr id="9" name="Content Placeholder 8">
            <a:extLst>
              <a:ext uri="{FF2B5EF4-FFF2-40B4-BE49-F238E27FC236}">
                <a16:creationId xmlns:a16="http://schemas.microsoft.com/office/drawing/2014/main" id="{277CB777-5137-D2B4-0EAA-5148AA36C8D8}"/>
              </a:ext>
            </a:extLst>
          </p:cNvPr>
          <p:cNvSpPr>
            <a:spLocks noGrp="1"/>
          </p:cNvSpPr>
          <p:nvPr>
            <p:ph idx="1"/>
          </p:nvPr>
        </p:nvSpPr>
        <p:spPr>
          <a:xfrm>
            <a:off x="4965431" y="2438400"/>
            <a:ext cx="6586489" cy="3785419"/>
          </a:xfrm>
        </p:spPr>
        <p:txBody>
          <a:bodyPr vert="horz" lIns="91440" tIns="45720" rIns="91440" bIns="45720" rtlCol="0">
            <a:normAutofit/>
          </a:bodyPr>
          <a:lstStyle/>
          <a:p>
            <a:pPr>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 As part of Decision Tree Classifier Model, I have used the below Model Params:</a:t>
            </a:r>
          </a:p>
          <a:p>
            <a:pPr lvl="1">
              <a:lnSpc>
                <a:spcPct val="150000"/>
              </a:lnSpc>
              <a:buFont typeface="Wingdings" pitchFamily="2" charset="2"/>
              <a:buChar char="q"/>
            </a:pPr>
            <a:r>
              <a:rPr lang="en-US" sz="1600" dirty="0" err="1">
                <a:latin typeface="Calibri" panose="020F0502020204030204" pitchFamily="34" charset="0"/>
                <a:cs typeface="Times New Roman" panose="02020603050405020304" pitchFamily="18" charset="0"/>
              </a:rPr>
              <a:t>random_state</a:t>
            </a:r>
            <a:r>
              <a:rPr lang="en-US" sz="1600" dirty="0">
                <a:latin typeface="Calibri" panose="020F0502020204030204" pitchFamily="34" charset="0"/>
                <a:cs typeface="Times New Roman" panose="02020603050405020304" pitchFamily="18" charset="0"/>
              </a:rPr>
              <a:t> : 1</a:t>
            </a:r>
          </a:p>
          <a:p>
            <a:pPr>
              <a:lnSpc>
                <a:spcPct val="150000"/>
              </a:lnSpc>
              <a:buFont typeface="Wingdings" pitchFamily="2" charset="2"/>
              <a:buChar char="q"/>
            </a:pPr>
            <a:r>
              <a:rPr lang="en-US" sz="2400" dirty="0">
                <a:latin typeface="Calibri" panose="020F0502020204030204" pitchFamily="34" charset="0"/>
                <a:cs typeface="Times New Roman" panose="02020603050405020304" pitchFamily="18" charset="0"/>
              </a:rPr>
              <a:t>Scoring  roc-</a:t>
            </a:r>
            <a:r>
              <a:rPr lang="en-US" sz="2400" dirty="0" err="1">
                <a:latin typeface="Calibri" panose="020F0502020204030204" pitchFamily="34" charset="0"/>
                <a:cs typeface="Times New Roman" panose="02020603050405020304" pitchFamily="18" charset="0"/>
              </a:rPr>
              <a:t>auc</a:t>
            </a:r>
            <a:r>
              <a:rPr lang="en-US" sz="2400" dirty="0">
                <a:latin typeface="Calibri" panose="020F0502020204030204" pitchFamily="34" charset="0"/>
                <a:cs typeface="Times New Roman" panose="02020603050405020304" pitchFamily="18" charset="0"/>
              </a:rPr>
              <a:t> has been used.</a:t>
            </a:r>
          </a:p>
          <a:p>
            <a:pPr>
              <a:lnSpc>
                <a:spcPct val="150000"/>
              </a:lnSpc>
              <a:buFont typeface="Wingdings" pitchFamily="2" charset="2"/>
              <a:buChar char="q"/>
            </a:pPr>
            <a:r>
              <a:rPr lang="en-US" sz="2000" dirty="0">
                <a:latin typeface="Calibri" panose="020F0502020204030204" pitchFamily="34" charset="0"/>
                <a:cs typeface="Times New Roman" panose="02020603050405020304" pitchFamily="18" charset="0"/>
              </a:rPr>
              <a:t>ROC-AUC </a:t>
            </a:r>
            <a:r>
              <a:rPr lang="en-US" sz="2100" dirty="0">
                <a:latin typeface="Calibri" panose="020F0502020204030204" pitchFamily="34" charset="0"/>
                <a:cs typeface="Times New Roman" panose="02020603050405020304" pitchFamily="18" charset="0"/>
              </a:rPr>
              <a:t>score : 0.9715425993406213</a:t>
            </a:r>
          </a:p>
          <a:p>
            <a:pPr>
              <a:lnSpc>
                <a:spcPct val="150000"/>
              </a:lnSpc>
              <a:buFont typeface="Wingdings" pitchFamily="2" charset="2"/>
              <a:buChar char="q"/>
            </a:pPr>
            <a:r>
              <a:rPr lang="en-US" sz="2100" dirty="0">
                <a:latin typeface="Calibri" panose="020F0502020204030204" pitchFamily="34" charset="0"/>
                <a:cs typeface="Times New Roman" panose="02020603050405020304" pitchFamily="18" charset="0"/>
              </a:rPr>
              <a:t>Accuracy score : 0.9720930232558139</a:t>
            </a:r>
          </a:p>
          <a:p>
            <a:pPr marL="2286000" lvl="5" indent="0">
              <a:lnSpc>
                <a:spcPct val="150000"/>
              </a:lnSpc>
              <a:buNone/>
            </a:pPr>
            <a:r>
              <a:rPr lang="en-US" sz="1100" dirty="0">
                <a:latin typeface="Calibri" panose="020F0502020204030204" pitchFamily="34" charset="0"/>
                <a:cs typeface="Times New Roman" panose="02020603050405020304" pitchFamily="18" charset="0"/>
              </a:rPr>
              <a:t>				</a:t>
            </a:r>
            <a:r>
              <a:rPr lang="en-US" sz="1200" dirty="0">
                <a:latin typeface="Calibri" panose="020F0502020204030204" pitchFamily="34" charset="0"/>
                <a:cs typeface="Times New Roman" panose="02020603050405020304" pitchFamily="18" charset="0"/>
              </a:rPr>
              <a:t>(Contd..)</a:t>
            </a:r>
          </a:p>
        </p:txBody>
      </p:sp>
      <p:pic>
        <p:nvPicPr>
          <p:cNvPr id="5" name="Content Placeholder 4" descr="A picture containing text, vector graphics, clipart&#10;&#10;Description automatically generated">
            <a:extLst>
              <a:ext uri="{FF2B5EF4-FFF2-40B4-BE49-F238E27FC236}">
                <a16:creationId xmlns:a16="http://schemas.microsoft.com/office/drawing/2014/main" id="{58D4AAAD-4899-C9A8-DAB1-F03A57799B17}"/>
              </a:ext>
            </a:extLst>
          </p:cNvPr>
          <p:cNvPicPr>
            <a:picLocks noChangeAspect="1"/>
          </p:cNvPicPr>
          <p:nvPr/>
        </p:nvPicPr>
        <p:blipFill rotWithShape="1">
          <a:blip r:embed="rId3"/>
          <a:srcRect l="2998" r="12013" b="3"/>
          <a:stretch/>
        </p:blipFill>
        <p:spPr>
          <a:xfrm>
            <a:off x="20" y="10"/>
            <a:ext cx="4635571" cy="6857990"/>
          </a:xfrm>
          <a:prstGeom prst="rect">
            <a:avLst/>
          </a:prstGeom>
          <a:effectLst/>
        </p:spPr>
      </p:pic>
      <p:cxnSp>
        <p:nvCxnSpPr>
          <p:cNvPr id="31" name="Straight Connector 3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669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56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375A2F-8A96-96E7-E424-F924F947A53A}"/>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Decision Tree Classifier</a:t>
            </a:r>
          </a:p>
        </p:txBody>
      </p:sp>
      <p:sp>
        <p:nvSpPr>
          <p:cNvPr id="103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vector graphics, clipart&#10;&#10;Description automatically generated">
            <a:extLst>
              <a:ext uri="{FF2B5EF4-FFF2-40B4-BE49-F238E27FC236}">
                <a16:creationId xmlns:a16="http://schemas.microsoft.com/office/drawing/2014/main" id="{58D4AAAD-4899-C9A8-DAB1-F03A57799B17}"/>
              </a:ext>
            </a:extLst>
          </p:cNvPr>
          <p:cNvPicPr>
            <a:picLocks noChangeAspect="1"/>
          </p:cNvPicPr>
          <p:nvPr/>
        </p:nvPicPr>
        <p:blipFill rotWithShape="1">
          <a:blip r:embed="rId3"/>
          <a:srcRect l="2998" r="12013" b="3"/>
          <a:stretch/>
        </p:blipFill>
        <p:spPr>
          <a:xfrm>
            <a:off x="1908602" y="2642616"/>
            <a:ext cx="2437291" cy="3605784"/>
          </a:xfrm>
          <a:prstGeom prst="rect">
            <a:avLst/>
          </a:prstGeom>
        </p:spPr>
      </p:pic>
      <p:pic>
        <p:nvPicPr>
          <p:cNvPr id="1026" name="Picture 2">
            <a:extLst>
              <a:ext uri="{FF2B5EF4-FFF2-40B4-BE49-F238E27FC236}">
                <a16:creationId xmlns:a16="http://schemas.microsoft.com/office/drawing/2014/main" id="{AD7FEB5A-C93A-15FF-FB57-EA497FCD45C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5449331" y="1893840"/>
            <a:ext cx="6227804" cy="466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7660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3984</TotalTime>
  <Words>1719</Words>
  <Application>Microsoft Macintosh PowerPoint</Application>
  <PresentationFormat>Widescreen</PresentationFormat>
  <Paragraphs>167</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vt:lpstr>
      <vt:lpstr>Calibri</vt:lpstr>
      <vt:lpstr>Calibri Light</vt:lpstr>
      <vt:lpstr>Consolas</vt:lpstr>
      <vt:lpstr>Google Sans</vt:lpstr>
      <vt:lpstr>Wingdings</vt:lpstr>
      <vt:lpstr>Office Theme</vt:lpstr>
      <vt:lpstr>Breast Cancer Prediction</vt:lpstr>
      <vt:lpstr>Introduction</vt:lpstr>
      <vt:lpstr>Dataset Processing</vt:lpstr>
      <vt:lpstr>Data Visualizations</vt:lpstr>
      <vt:lpstr>Methods</vt:lpstr>
      <vt:lpstr>Logistic Regression</vt:lpstr>
      <vt:lpstr>KNN Model</vt:lpstr>
      <vt:lpstr>Decision Tree Classifier</vt:lpstr>
      <vt:lpstr>Decision Tree Classifier</vt:lpstr>
      <vt:lpstr>Random Forest</vt:lpstr>
      <vt:lpstr>Results</vt:lpstr>
      <vt:lpstr>Results Interpretation</vt:lpstr>
      <vt:lpstr>Ethical Implications</vt:lpstr>
      <vt:lpstr>Next Steps</vt:lpstr>
      <vt:lpstr>References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dc:title>
  <dc:creator>Soma Vayuvegula</dc:creator>
  <cp:lastModifiedBy>Soma Vayuvegula</cp:lastModifiedBy>
  <cp:revision>71</cp:revision>
  <dcterms:created xsi:type="dcterms:W3CDTF">2023-03-02T05:53:58Z</dcterms:created>
  <dcterms:modified xsi:type="dcterms:W3CDTF">2023-03-05T01:33:00Z</dcterms:modified>
</cp:coreProperties>
</file>