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6" r:id="rId2"/>
    <p:sldId id="257" r:id="rId3"/>
    <p:sldId id="262" r:id="rId4"/>
    <p:sldId id="265" r:id="rId5"/>
    <p:sldId id="268" r:id="rId6"/>
    <p:sldId id="263" r:id="rId7"/>
    <p:sldId id="270" r:id="rId8"/>
    <p:sldId id="271" r:id="rId9"/>
    <p:sldId id="264"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CEFF"/>
    <a:srgbClr val="FF3399"/>
    <a:srgbClr val="CC3399"/>
    <a:srgbClr val="70AC2E"/>
    <a:srgbClr val="C19FFF"/>
    <a:srgbClr val="CAB4EA"/>
    <a:srgbClr val="D3B5E9"/>
    <a:srgbClr val="D68B1C"/>
    <a:srgbClr val="FFE0A3"/>
    <a:srgbClr val="D00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1224"/>
  </p:normalViewPr>
  <p:slideViewPr>
    <p:cSldViewPr>
      <p:cViewPr varScale="1">
        <p:scale>
          <a:sx n="116" d="100"/>
          <a:sy n="116" d="100"/>
        </p:scale>
        <p:origin x="2064" y="19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7BFFA-D361-4749-BD3A-3512A8ACB078}" type="datetimeFigureOut">
              <a:rPr lang="en-US" smtClean="0"/>
              <a:t>3/4/23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172A9-2F0D-4E44-99DA-5CA1A0A80B44}" type="slidenum">
              <a:rPr lang="en-US" smtClean="0"/>
              <a:t>‹#›</a:t>
            </a:fld>
            <a:endParaRPr lang="en-US"/>
          </a:p>
        </p:txBody>
      </p:sp>
    </p:spTree>
    <p:extLst>
      <p:ext uri="{BB962C8B-B14F-4D97-AF65-F5344CB8AC3E}">
        <p14:creationId xmlns:p14="http://schemas.microsoft.com/office/powerpoint/2010/main" val="935509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This is Soma Shekar Vayuvegula. Today, we are going to discuss about Airline Safety</a:t>
            </a:r>
          </a:p>
        </p:txBody>
      </p:sp>
      <p:sp>
        <p:nvSpPr>
          <p:cNvPr id="4" name="Slide Number Placeholder 3"/>
          <p:cNvSpPr>
            <a:spLocks noGrp="1"/>
          </p:cNvSpPr>
          <p:nvPr>
            <p:ph type="sldNum" sz="quarter" idx="5"/>
          </p:nvPr>
        </p:nvSpPr>
        <p:spPr/>
        <p:txBody>
          <a:bodyPr/>
          <a:lstStyle/>
          <a:p>
            <a:fld id="{AF7172A9-2F0D-4E44-99DA-5CA1A0A80B44}" type="slidenum">
              <a:rPr lang="en-US" smtClean="0"/>
              <a:t>1</a:t>
            </a:fld>
            <a:endParaRPr lang="en-US"/>
          </a:p>
        </p:txBody>
      </p:sp>
    </p:spTree>
    <p:extLst>
      <p:ext uri="{BB962C8B-B14F-4D97-AF65-F5344CB8AC3E}">
        <p14:creationId xmlns:p14="http://schemas.microsoft.com/office/powerpoint/2010/main" val="333703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joining us today and hope we will meet you in another session.</a:t>
            </a:r>
          </a:p>
        </p:txBody>
      </p:sp>
      <p:sp>
        <p:nvSpPr>
          <p:cNvPr id="4" name="Slide Number Placeholder 3"/>
          <p:cNvSpPr>
            <a:spLocks noGrp="1"/>
          </p:cNvSpPr>
          <p:nvPr>
            <p:ph type="sldNum" sz="quarter" idx="5"/>
          </p:nvPr>
        </p:nvSpPr>
        <p:spPr/>
        <p:txBody>
          <a:bodyPr/>
          <a:lstStyle/>
          <a:p>
            <a:fld id="{AF7172A9-2F0D-4E44-99DA-5CA1A0A80B44}" type="slidenum">
              <a:rPr lang="en-US" smtClean="0"/>
              <a:t>10</a:t>
            </a:fld>
            <a:endParaRPr lang="en-US"/>
          </a:p>
        </p:txBody>
      </p:sp>
    </p:spTree>
    <p:extLst>
      <p:ext uri="{BB962C8B-B14F-4D97-AF65-F5344CB8AC3E}">
        <p14:creationId xmlns:p14="http://schemas.microsoft.com/office/powerpoint/2010/main" val="258221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a brief introduction about today’s topic. As air travel has gained pace over a period of time, airlines are trying to provide </a:t>
            </a:r>
            <a:r>
              <a:rPr lang="en-US" sz="1200" dirty="0"/>
              <a:t>safe travel and best in class facilities to their passengers. </a:t>
            </a:r>
          </a:p>
          <a:p>
            <a:endParaRPr lang="en-US" sz="1200" dirty="0"/>
          </a:p>
          <a:p>
            <a:r>
              <a:rPr lang="en-US" sz="1200" dirty="0"/>
              <a:t>We are going to analyze the various visualizations created from the public datasets available for the period 1908 - 2014.</a:t>
            </a:r>
            <a:endParaRPr lang="en-US" dirty="0"/>
          </a:p>
        </p:txBody>
      </p:sp>
      <p:sp>
        <p:nvSpPr>
          <p:cNvPr id="4" name="Slide Number Placeholder 3"/>
          <p:cNvSpPr>
            <a:spLocks noGrp="1"/>
          </p:cNvSpPr>
          <p:nvPr>
            <p:ph type="sldNum" sz="quarter" idx="5"/>
          </p:nvPr>
        </p:nvSpPr>
        <p:spPr/>
        <p:txBody>
          <a:bodyPr/>
          <a:lstStyle/>
          <a:p>
            <a:fld id="{AF7172A9-2F0D-4E44-99DA-5CA1A0A80B44}" type="slidenum">
              <a:rPr lang="en-US" smtClean="0"/>
              <a:t>2</a:t>
            </a:fld>
            <a:endParaRPr lang="en-US"/>
          </a:p>
        </p:txBody>
      </p:sp>
    </p:spTree>
    <p:extLst>
      <p:ext uri="{BB962C8B-B14F-4D97-AF65-F5344CB8AC3E}">
        <p14:creationId xmlns:p14="http://schemas.microsoft.com/office/powerpoint/2010/main" val="1071758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look this chart, we see that the fatalities at its peak during 1973-1975 but the fatalities are on decline towards late 2000. This is due to the technology advancements in aircraft manufacturing and airline operations.</a:t>
            </a:r>
          </a:p>
        </p:txBody>
      </p:sp>
      <p:sp>
        <p:nvSpPr>
          <p:cNvPr id="4" name="Slide Number Placeholder 3"/>
          <p:cNvSpPr>
            <a:spLocks noGrp="1"/>
          </p:cNvSpPr>
          <p:nvPr>
            <p:ph type="sldNum" sz="quarter" idx="5"/>
          </p:nvPr>
        </p:nvSpPr>
        <p:spPr/>
        <p:txBody>
          <a:bodyPr/>
          <a:lstStyle/>
          <a:p>
            <a:fld id="{AF7172A9-2F0D-4E44-99DA-5CA1A0A80B44}" type="slidenum">
              <a:rPr lang="en-US" smtClean="0"/>
              <a:t>3</a:t>
            </a:fld>
            <a:endParaRPr lang="en-US"/>
          </a:p>
        </p:txBody>
      </p:sp>
    </p:spTree>
    <p:extLst>
      <p:ext uri="{BB962C8B-B14F-4D97-AF65-F5344CB8AC3E}">
        <p14:creationId xmlns:p14="http://schemas.microsoft.com/office/powerpoint/2010/main" val="216301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this chart, we can conclude that countries like USA and Russia have more fatalities. This can be because of the higher air traffic in these countries. Airline operations and modernization of aircrafts can reduce this. Even passengers can plan their travel in advance to avoid peak hours and holiday seasons.</a:t>
            </a:r>
          </a:p>
        </p:txBody>
      </p:sp>
      <p:sp>
        <p:nvSpPr>
          <p:cNvPr id="4" name="Slide Number Placeholder 3"/>
          <p:cNvSpPr>
            <a:spLocks noGrp="1"/>
          </p:cNvSpPr>
          <p:nvPr>
            <p:ph type="sldNum" sz="quarter" idx="5"/>
          </p:nvPr>
        </p:nvSpPr>
        <p:spPr/>
        <p:txBody>
          <a:bodyPr/>
          <a:lstStyle/>
          <a:p>
            <a:fld id="{AF7172A9-2F0D-4E44-99DA-5CA1A0A80B44}" type="slidenum">
              <a:rPr lang="en-US" smtClean="0"/>
              <a:t>4</a:t>
            </a:fld>
            <a:endParaRPr lang="en-US"/>
          </a:p>
        </p:txBody>
      </p:sp>
    </p:spTree>
    <p:extLst>
      <p:ext uri="{BB962C8B-B14F-4D97-AF65-F5344CB8AC3E}">
        <p14:creationId xmlns:p14="http://schemas.microsoft.com/office/powerpoint/2010/main" val="4062866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at this chart, we see that top airlines of USA at the top three places, this needs to be investigated by the airlines to avoid the fatalities and assure their passengers that they are in safe hands and reach home safely.</a:t>
            </a:r>
          </a:p>
        </p:txBody>
      </p:sp>
      <p:sp>
        <p:nvSpPr>
          <p:cNvPr id="4" name="Slide Number Placeholder 3"/>
          <p:cNvSpPr>
            <a:spLocks noGrp="1"/>
          </p:cNvSpPr>
          <p:nvPr>
            <p:ph type="sldNum" sz="quarter" idx="5"/>
          </p:nvPr>
        </p:nvSpPr>
        <p:spPr/>
        <p:txBody>
          <a:bodyPr/>
          <a:lstStyle/>
          <a:p>
            <a:fld id="{AF7172A9-2F0D-4E44-99DA-5CA1A0A80B44}" type="slidenum">
              <a:rPr lang="en-US" smtClean="0"/>
              <a:t>5</a:t>
            </a:fld>
            <a:endParaRPr lang="en-US"/>
          </a:p>
        </p:txBody>
      </p:sp>
    </p:spTree>
    <p:extLst>
      <p:ext uri="{BB962C8B-B14F-4D97-AF65-F5344CB8AC3E}">
        <p14:creationId xmlns:p14="http://schemas.microsoft.com/office/powerpoint/2010/main" val="2169622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chart, we can see fatalities by Aircraft, Douglas Dc3 tops the list and its nowhere near to the second one in chart. Douglas should investigate and improve their safety standards else this can put their business at risk.</a:t>
            </a:r>
          </a:p>
        </p:txBody>
      </p:sp>
      <p:sp>
        <p:nvSpPr>
          <p:cNvPr id="4" name="Slide Number Placeholder 3"/>
          <p:cNvSpPr>
            <a:spLocks noGrp="1"/>
          </p:cNvSpPr>
          <p:nvPr>
            <p:ph type="sldNum" sz="quarter" idx="5"/>
          </p:nvPr>
        </p:nvSpPr>
        <p:spPr/>
        <p:txBody>
          <a:bodyPr/>
          <a:lstStyle/>
          <a:p>
            <a:fld id="{AF7172A9-2F0D-4E44-99DA-5CA1A0A80B44}" type="slidenum">
              <a:rPr lang="en-US" smtClean="0"/>
              <a:t>6</a:t>
            </a:fld>
            <a:endParaRPr lang="en-US"/>
          </a:p>
        </p:txBody>
      </p:sp>
    </p:spTree>
    <p:extLst>
      <p:ext uri="{BB962C8B-B14F-4D97-AF65-F5344CB8AC3E}">
        <p14:creationId xmlns:p14="http://schemas.microsoft.com/office/powerpoint/2010/main" val="383409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Technology advancements have improved the safety of airline operations and aircraft manufacturing.</a:t>
            </a:r>
          </a:p>
          <a:p>
            <a:pPr marL="285750" indent="-285750">
              <a:buFont typeface="Arial" panose="020B0604020202020204" pitchFamily="34" charset="0"/>
              <a:buChar char="•"/>
            </a:pPr>
            <a:r>
              <a:rPr lang="en-US" sz="1200" dirty="0"/>
              <a:t>Airlines and aircraft manufacturers should work together and bring in best-in class technology to avoid the incidents and fatalities.</a:t>
            </a:r>
          </a:p>
          <a:p>
            <a:pPr marL="285750" indent="-285750">
              <a:buFont typeface="Arial" panose="020B0604020202020204" pitchFamily="34" charset="0"/>
              <a:buChar char="•"/>
            </a:pPr>
            <a:r>
              <a:rPr lang="en-US" sz="1200" dirty="0"/>
              <a:t>As the data is a decade old, the visualizations might change and technology advancements during this period might have reduced the incidents.</a:t>
            </a:r>
            <a:endParaRPr lang="en-US" dirty="0"/>
          </a:p>
        </p:txBody>
      </p:sp>
      <p:sp>
        <p:nvSpPr>
          <p:cNvPr id="4" name="Slide Number Placeholder 3"/>
          <p:cNvSpPr>
            <a:spLocks noGrp="1"/>
          </p:cNvSpPr>
          <p:nvPr>
            <p:ph type="sldNum" sz="quarter" idx="5"/>
          </p:nvPr>
        </p:nvSpPr>
        <p:spPr/>
        <p:txBody>
          <a:bodyPr/>
          <a:lstStyle/>
          <a:p>
            <a:fld id="{AF7172A9-2F0D-4E44-99DA-5CA1A0A80B44}" type="slidenum">
              <a:rPr lang="en-US" smtClean="0"/>
              <a:t>7</a:t>
            </a:fld>
            <a:endParaRPr lang="en-US"/>
          </a:p>
        </p:txBody>
      </p:sp>
    </p:spTree>
    <p:extLst>
      <p:ext uri="{BB962C8B-B14F-4D97-AF65-F5344CB8AC3E}">
        <p14:creationId xmlns:p14="http://schemas.microsoft.com/office/powerpoint/2010/main" val="426173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 am also providing the data references as we want to be transparent with the analysis done.</a:t>
            </a:r>
          </a:p>
        </p:txBody>
      </p:sp>
      <p:sp>
        <p:nvSpPr>
          <p:cNvPr id="4" name="Slide Number Placeholder 3"/>
          <p:cNvSpPr>
            <a:spLocks noGrp="1"/>
          </p:cNvSpPr>
          <p:nvPr>
            <p:ph type="sldNum" sz="quarter" idx="5"/>
          </p:nvPr>
        </p:nvSpPr>
        <p:spPr/>
        <p:txBody>
          <a:bodyPr/>
          <a:lstStyle/>
          <a:p>
            <a:fld id="{AF7172A9-2F0D-4E44-99DA-5CA1A0A80B44}" type="slidenum">
              <a:rPr lang="en-US" smtClean="0"/>
              <a:t>8</a:t>
            </a:fld>
            <a:endParaRPr lang="en-US"/>
          </a:p>
        </p:txBody>
      </p:sp>
    </p:spTree>
    <p:extLst>
      <p:ext uri="{BB962C8B-B14F-4D97-AF65-F5344CB8AC3E}">
        <p14:creationId xmlns:p14="http://schemas.microsoft.com/office/powerpoint/2010/main" val="3429064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let me know in case of any queries, I will be happy to answer them.</a:t>
            </a:r>
          </a:p>
        </p:txBody>
      </p:sp>
      <p:sp>
        <p:nvSpPr>
          <p:cNvPr id="4" name="Slide Number Placeholder 3"/>
          <p:cNvSpPr>
            <a:spLocks noGrp="1"/>
          </p:cNvSpPr>
          <p:nvPr>
            <p:ph type="sldNum" sz="quarter" idx="5"/>
          </p:nvPr>
        </p:nvSpPr>
        <p:spPr/>
        <p:txBody>
          <a:bodyPr/>
          <a:lstStyle/>
          <a:p>
            <a:fld id="{AF7172A9-2F0D-4E44-99DA-5CA1A0A80B44}" type="slidenum">
              <a:rPr lang="en-US" smtClean="0"/>
              <a:t>9</a:t>
            </a:fld>
            <a:endParaRPr lang="en-US"/>
          </a:p>
        </p:txBody>
      </p:sp>
    </p:spTree>
    <p:extLst>
      <p:ext uri="{BB962C8B-B14F-4D97-AF65-F5344CB8AC3E}">
        <p14:creationId xmlns:p14="http://schemas.microsoft.com/office/powerpoint/2010/main" val="2767963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953A2-04BD-EF02-DF08-CA1D150861A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CA1AB46-DC83-BEE1-0945-9615BCDA3FB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2E929EA-158A-E315-73B4-B7DFFB3E1C7E}"/>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5" name="Footer Placeholder 4">
            <a:extLst>
              <a:ext uri="{FF2B5EF4-FFF2-40B4-BE49-F238E27FC236}">
                <a16:creationId xmlns:a16="http://schemas.microsoft.com/office/drawing/2014/main" id="{E6B03ECC-B741-9FF0-7CA2-E35B037B0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88336-959C-8AB5-865C-4574364BB564}"/>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3382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B49C-4487-83DE-ABE4-D20C71EAA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D426F4-955B-9F19-9691-E399FB0FDD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883F7-F927-F93F-A046-1753124BB1AF}"/>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5" name="Footer Placeholder 4">
            <a:extLst>
              <a:ext uri="{FF2B5EF4-FFF2-40B4-BE49-F238E27FC236}">
                <a16:creationId xmlns:a16="http://schemas.microsoft.com/office/drawing/2014/main" id="{5E895DE2-F56B-59B3-DC1B-1B5AE9F3F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DD317-D3CE-D2ED-EC56-E1894295173D}"/>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9705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7B671-E448-B3EE-C2DF-04C255368CA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8288F1-43B5-9976-F5FE-6373FBB83C7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C30BB-D256-D602-F6D6-B719726F81C1}"/>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5" name="Footer Placeholder 4">
            <a:extLst>
              <a:ext uri="{FF2B5EF4-FFF2-40B4-BE49-F238E27FC236}">
                <a16:creationId xmlns:a16="http://schemas.microsoft.com/office/drawing/2014/main" id="{6172FB3E-82C1-46A5-4C7D-5CBBCD36B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4FCE0-11AB-D453-92F7-D740E2546ECD}"/>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89241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1120-2D99-6054-E700-E4C54FF12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5C787-B833-EF6A-C4AF-12D9F3E4C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7DA8F-F557-6446-34E2-BAE26CF958CA}"/>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5" name="Footer Placeholder 4">
            <a:extLst>
              <a:ext uri="{FF2B5EF4-FFF2-40B4-BE49-F238E27FC236}">
                <a16:creationId xmlns:a16="http://schemas.microsoft.com/office/drawing/2014/main" id="{7315CE8E-85DF-0CE6-68BB-5342BD3AC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233AC-65BF-1244-ECC9-C82B08769094}"/>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0533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55AF-347E-DD07-D6D3-71151C4483F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1077164-F049-884B-D3BD-CDBB092E8A5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052499-B469-295D-F61F-073961629B94}"/>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5" name="Footer Placeholder 4">
            <a:extLst>
              <a:ext uri="{FF2B5EF4-FFF2-40B4-BE49-F238E27FC236}">
                <a16:creationId xmlns:a16="http://schemas.microsoft.com/office/drawing/2014/main" id="{28CB34FC-5CE3-E445-6E21-8556C1A64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36478-2B57-DAAF-9833-B964B3359DCC}"/>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60387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C9D8-BA8C-432D-D662-D4CAA4960F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BEA727-3138-5BB3-D08A-0506CE9E099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FB7B1C-C3BA-3CF2-0A18-07B152806C1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3E611E-5206-7535-5DF2-5184EA2A5B7F}"/>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6" name="Footer Placeholder 5">
            <a:extLst>
              <a:ext uri="{FF2B5EF4-FFF2-40B4-BE49-F238E27FC236}">
                <a16:creationId xmlns:a16="http://schemas.microsoft.com/office/drawing/2014/main" id="{4186E0C5-A36B-8584-228B-45D7FF2A79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A3EEF-35EA-3EB4-FE93-B6CA0A1787AE}"/>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407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2F56-C3CE-6D67-0316-22C59A3A358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931EAB-7B31-42D5-1BDB-772548C14A8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9F3665D-EDC2-28F7-1B8E-343340C3EBA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F7B34D-8293-8A68-C0B3-62037466E6E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F55A7FC-4C8B-3DA6-E1F6-9E88D0C05FB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078F6-F4BB-7061-E2C2-99D2617A4321}"/>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8" name="Footer Placeholder 7">
            <a:extLst>
              <a:ext uri="{FF2B5EF4-FFF2-40B4-BE49-F238E27FC236}">
                <a16:creationId xmlns:a16="http://schemas.microsoft.com/office/drawing/2014/main" id="{31CABD0D-846B-D569-65C2-C1A05A5768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CA9D71-D2E5-8852-9671-242F36439F31}"/>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3019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BE75-6DE5-615D-8568-CF2DDB5B69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C0E071-250D-7D10-24FB-587517A7D314}"/>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4" name="Footer Placeholder 3">
            <a:extLst>
              <a:ext uri="{FF2B5EF4-FFF2-40B4-BE49-F238E27FC236}">
                <a16:creationId xmlns:a16="http://schemas.microsoft.com/office/drawing/2014/main" id="{977E6B20-BA74-3C89-9721-B906A8CF30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8EAE7B-79E0-8D2A-BBB8-676BBB7DB769}"/>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2956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B2A4F2-FD01-49E9-7EDF-C53D0409FE27}"/>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3" name="Footer Placeholder 2">
            <a:extLst>
              <a:ext uri="{FF2B5EF4-FFF2-40B4-BE49-F238E27FC236}">
                <a16:creationId xmlns:a16="http://schemas.microsoft.com/office/drawing/2014/main" id="{2C71EDFB-8BC8-096D-B055-4CF9A7DEFD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1CAEC7-7AB3-3E97-BE30-CDDE5600678C}"/>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6780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7006-961D-A8B4-1180-BA2FC352A5A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B05C529-6F9A-93F6-6138-724FC5C966B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18F4DD-286C-F4D7-985F-9214C14619C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DEEC194-AA4A-81D6-3E22-4569DB90E155}"/>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6" name="Footer Placeholder 5">
            <a:extLst>
              <a:ext uri="{FF2B5EF4-FFF2-40B4-BE49-F238E27FC236}">
                <a16:creationId xmlns:a16="http://schemas.microsoft.com/office/drawing/2014/main" id="{50E449DF-97C8-DBE8-3C50-B604CB184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FDC7B-2EB5-CB9A-3881-572BF6C6D00A}"/>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8006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4452-0C91-3ECD-B075-17E90B94D7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6021936-514A-97F6-5FC7-8D0CAE7F828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6923068-91F7-2E5F-2B07-A6556041CA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742C98B-6241-2DC4-453B-089FD44A0467}"/>
              </a:ext>
            </a:extLst>
          </p:cNvPr>
          <p:cNvSpPr>
            <a:spLocks noGrp="1"/>
          </p:cNvSpPr>
          <p:nvPr>
            <p:ph type="dt" sz="half" idx="10"/>
          </p:nvPr>
        </p:nvSpPr>
        <p:spPr/>
        <p:txBody>
          <a:bodyPr/>
          <a:lstStyle/>
          <a:p>
            <a:fld id="{53074F12-AA26-4AC8-9962-C36BB8F32554}" type="datetimeFigureOut">
              <a:rPr lang="en-US" smtClean="0"/>
              <a:pPr/>
              <a:t>3/4/23</a:t>
            </a:fld>
            <a:endParaRPr lang="en-US"/>
          </a:p>
        </p:txBody>
      </p:sp>
      <p:sp>
        <p:nvSpPr>
          <p:cNvPr id="6" name="Footer Placeholder 5">
            <a:extLst>
              <a:ext uri="{FF2B5EF4-FFF2-40B4-BE49-F238E27FC236}">
                <a16:creationId xmlns:a16="http://schemas.microsoft.com/office/drawing/2014/main" id="{8B522B48-219D-640A-E42D-D8A53A6F0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FDD94F-C532-3FF2-3ED0-4D7A5E41B640}"/>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2772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94B8F-62C2-9A5B-D139-3D4FCCA38C8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CFB9CB-1A9D-859C-5647-3C80306CF31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47722-90FB-C0B5-212F-6F96115EBA6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3/4/23</a:t>
            </a:fld>
            <a:endParaRPr lang="en-US"/>
          </a:p>
        </p:txBody>
      </p:sp>
      <p:sp>
        <p:nvSpPr>
          <p:cNvPr id="5" name="Footer Placeholder 4">
            <a:extLst>
              <a:ext uri="{FF2B5EF4-FFF2-40B4-BE49-F238E27FC236}">
                <a16:creationId xmlns:a16="http://schemas.microsoft.com/office/drawing/2014/main" id="{0ED926B3-FD81-E73E-426C-E6387F58963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8B3564-34D8-5881-3967-391C644C600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1535676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danoozy44/airline-safet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kaggle.com/datasets/saurograndi/airplane-crashes-since-1908"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96D4E3-2042-4A7A-B321-DC5615463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e on tarmac">
            <a:extLst>
              <a:ext uri="{FF2B5EF4-FFF2-40B4-BE49-F238E27FC236}">
                <a16:creationId xmlns:a16="http://schemas.microsoft.com/office/drawing/2014/main" id="{FAAE5B0B-3C26-8643-050C-37E07CDAE779}"/>
              </a:ext>
            </a:extLst>
          </p:cNvPr>
          <p:cNvPicPr>
            <a:picLocks noChangeAspect="1"/>
          </p:cNvPicPr>
          <p:nvPr/>
        </p:nvPicPr>
        <p:blipFill rotWithShape="1">
          <a:blip r:embed="rId3">
            <a:alphaModFix amt="25000"/>
          </a:blip>
          <a:srcRect l="18659" r="15340" b="-1"/>
          <a:stretch/>
        </p:blipFill>
        <p:spPr>
          <a:xfrm>
            <a:off x="20" y="1"/>
            <a:ext cx="9143980" cy="6857999"/>
          </a:xfrm>
          <a:prstGeom prst="rect">
            <a:avLst/>
          </a:prstGeom>
        </p:spPr>
      </p:pic>
      <p:sp>
        <p:nvSpPr>
          <p:cNvPr id="2" name="Title 1"/>
          <p:cNvSpPr>
            <a:spLocks noGrp="1"/>
          </p:cNvSpPr>
          <p:nvPr>
            <p:ph type="ctrTitle"/>
          </p:nvPr>
        </p:nvSpPr>
        <p:spPr>
          <a:xfrm>
            <a:off x="628650" y="812712"/>
            <a:ext cx="5022342" cy="4224232"/>
          </a:xfrm>
        </p:spPr>
        <p:txBody>
          <a:bodyPr>
            <a:normAutofit/>
          </a:bodyPr>
          <a:lstStyle/>
          <a:p>
            <a:pPr algn="l"/>
            <a:r>
              <a:rPr lang="en-US">
                <a:solidFill>
                  <a:srgbClr val="FFFFFF"/>
                </a:solidFill>
              </a:rPr>
              <a:t>Airline Safety</a:t>
            </a:r>
          </a:p>
        </p:txBody>
      </p:sp>
      <p:sp>
        <p:nvSpPr>
          <p:cNvPr id="3" name="Subtitle 2"/>
          <p:cNvSpPr>
            <a:spLocks noGrp="1"/>
          </p:cNvSpPr>
          <p:nvPr>
            <p:ph type="subTitle" idx="1"/>
          </p:nvPr>
        </p:nvSpPr>
        <p:spPr>
          <a:xfrm>
            <a:off x="628649" y="5399833"/>
            <a:ext cx="3943343" cy="645456"/>
          </a:xfrm>
        </p:spPr>
        <p:txBody>
          <a:bodyPr>
            <a:normAutofit/>
          </a:bodyPr>
          <a:lstStyle/>
          <a:p>
            <a:pPr algn="l"/>
            <a:r>
              <a:rPr lang="en-US" sz="1700">
                <a:solidFill>
                  <a:srgbClr val="FFFFFF"/>
                </a:solidFill>
              </a:rPr>
              <a:t>Soma Shekar Vayuvegula</a:t>
            </a:r>
          </a:p>
        </p:txBody>
      </p:sp>
      <p:cxnSp>
        <p:nvCxnSpPr>
          <p:cNvPr id="11" name="Straight Connector 10">
            <a:extLst>
              <a:ext uri="{FF2B5EF4-FFF2-40B4-BE49-F238E27FC236}">
                <a16:creationId xmlns:a16="http://schemas.microsoft.com/office/drawing/2014/main" id="{B44245A4-2E90-4CC3-80EB-0F26D03B9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867" y="5207570"/>
            <a:ext cx="385812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203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C2528-69D2-73D3-1F87-C0BB448155BC}"/>
              </a:ext>
            </a:extLst>
          </p:cNvPr>
          <p:cNvSpPr>
            <a:spLocks noGrp="1"/>
          </p:cNvSpPr>
          <p:nvPr>
            <p:ph idx="1"/>
          </p:nvPr>
        </p:nvSpPr>
        <p:spPr>
          <a:xfrm>
            <a:off x="1028699" y="2318197"/>
            <a:ext cx="7293023" cy="3683358"/>
          </a:xfrm>
        </p:spPr>
        <p:txBody>
          <a:bodyPr anchor="ctr">
            <a:normAutofit/>
          </a:bodyPr>
          <a:lstStyle/>
          <a:p>
            <a:pPr marL="0" indent="0" algn="ctr">
              <a:buNone/>
            </a:pPr>
            <a:r>
              <a:rPr lang="en-US" sz="4800" b="1" dirty="0"/>
              <a:t>Thank you</a:t>
            </a:r>
          </a:p>
        </p:txBody>
      </p:sp>
    </p:spTree>
    <p:extLst>
      <p:ext uri="{BB962C8B-B14F-4D97-AF65-F5344CB8AC3E}">
        <p14:creationId xmlns:p14="http://schemas.microsoft.com/office/powerpoint/2010/main" val="361206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629268"/>
            <a:ext cx="4939868" cy="1286160"/>
          </a:xfrm>
        </p:spPr>
        <p:txBody>
          <a:bodyPr anchor="b">
            <a:normAutofit/>
          </a:bodyPr>
          <a:lstStyle/>
          <a:p>
            <a:r>
              <a:rPr lang="en-US" dirty="0"/>
              <a:t>Introduction</a:t>
            </a:r>
          </a:p>
        </p:txBody>
      </p:sp>
      <p:sp>
        <p:nvSpPr>
          <p:cNvPr id="3" name="Content Placeholder 2"/>
          <p:cNvSpPr>
            <a:spLocks noGrp="1"/>
          </p:cNvSpPr>
          <p:nvPr>
            <p:ph idx="1"/>
          </p:nvPr>
        </p:nvSpPr>
        <p:spPr>
          <a:xfrm>
            <a:off x="3724073" y="2438400"/>
            <a:ext cx="4939867" cy="3785419"/>
          </a:xfrm>
        </p:spPr>
        <p:txBody>
          <a:bodyPr>
            <a:normAutofit/>
          </a:bodyPr>
          <a:lstStyle/>
          <a:p>
            <a:pPr marL="0" indent="0">
              <a:buNone/>
            </a:pPr>
            <a:r>
              <a:rPr lang="en-US" sz="1700" dirty="0"/>
              <a:t>	As air travel has gained pace over a period time, airlines are trying to provide safe travel and best in class facilities to their passengers.</a:t>
            </a:r>
          </a:p>
          <a:p>
            <a:pPr marL="0" indent="0">
              <a:buNone/>
            </a:pPr>
            <a:endParaRPr lang="en-US" sz="1700" dirty="0"/>
          </a:p>
          <a:p>
            <a:pPr marL="0" indent="0">
              <a:buNone/>
            </a:pPr>
            <a:r>
              <a:rPr lang="en-US" sz="1700" dirty="0"/>
              <a:t>	We are going to analyze airline safety using various visualizations.</a:t>
            </a:r>
          </a:p>
          <a:p>
            <a:endParaRPr lang="en-US" sz="1700" dirty="0"/>
          </a:p>
          <a:p>
            <a:endParaRPr lang="en-US" sz="1700" dirty="0"/>
          </a:p>
        </p:txBody>
      </p:sp>
      <p:pic>
        <p:nvPicPr>
          <p:cNvPr id="5" name="Picture 4" descr="Plane on tarmac">
            <a:extLst>
              <a:ext uri="{FF2B5EF4-FFF2-40B4-BE49-F238E27FC236}">
                <a16:creationId xmlns:a16="http://schemas.microsoft.com/office/drawing/2014/main" id="{44B1C80C-E35F-D40E-84F6-86DF5E92FDAC}"/>
              </a:ext>
            </a:extLst>
          </p:cNvPr>
          <p:cNvPicPr>
            <a:picLocks noChangeAspect="1"/>
          </p:cNvPicPr>
          <p:nvPr/>
        </p:nvPicPr>
        <p:blipFill rotWithShape="1">
          <a:blip r:embed="rId3"/>
          <a:srcRect l="45797" r="20364" b="-1"/>
          <a:stretch/>
        </p:blipFill>
        <p:spPr>
          <a:xfrm>
            <a:off x="20" y="10"/>
            <a:ext cx="3476673"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EB380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24784" y="248038"/>
            <a:ext cx="5297791" cy="1159200"/>
          </a:xfrm>
        </p:spPr>
        <p:txBody>
          <a:bodyPr vert="horz" lIns="91440" tIns="45720" rIns="91440" bIns="45720" rtlCol="0" anchor="ctr">
            <a:normAutofit/>
          </a:bodyPr>
          <a:lstStyle/>
          <a:p>
            <a:pPr defTabSz="914400"/>
            <a:r>
              <a:rPr lang="en-US" sz="3500" b="1" kern="1200" noProof="1">
                <a:solidFill>
                  <a:srgbClr val="FFFFFF"/>
                </a:solidFill>
                <a:latin typeface="+mj-lt"/>
                <a:ea typeface="+mj-ea"/>
                <a:cs typeface="+mj-cs"/>
              </a:rPr>
              <a:t>Decrease in  Airline fatalities</a:t>
            </a:r>
            <a:endParaRPr lang="en-US" sz="3500" kern="1200" dirty="0">
              <a:solidFill>
                <a:srgbClr val="FFFFFF"/>
              </a:solidFill>
              <a:latin typeface="+mj-lt"/>
              <a:ea typeface="+mj-ea"/>
              <a:cs typeface="+mj-cs"/>
            </a:endParaRPr>
          </a:p>
        </p:txBody>
      </p:sp>
      <p:pic>
        <p:nvPicPr>
          <p:cNvPr id="11" name="slide4" descr="Fatalities by Year">
            <a:extLst>
              <a:ext uri="{FF2B5EF4-FFF2-40B4-BE49-F238E27FC236}">
                <a16:creationId xmlns:a16="http://schemas.microsoft.com/office/drawing/2014/main" id="{BADED0DA-AD21-565F-9A47-592B341648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555" y="1822348"/>
            <a:ext cx="8856890" cy="48134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90289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24784" y="248038"/>
            <a:ext cx="5297791" cy="1159200"/>
          </a:xfrm>
        </p:spPr>
        <p:txBody>
          <a:bodyPr vert="horz" lIns="91440" tIns="45720" rIns="91440" bIns="45720" rtlCol="0" anchor="ctr">
            <a:normAutofit/>
          </a:bodyPr>
          <a:lstStyle/>
          <a:p>
            <a:pPr defTabSz="914400"/>
            <a:r>
              <a:rPr lang="en-US" sz="3500" b="1" kern="1200" noProof="1">
                <a:solidFill>
                  <a:srgbClr val="FFFFFF"/>
                </a:solidFill>
                <a:latin typeface="+mj-lt"/>
                <a:ea typeface="+mj-ea"/>
                <a:cs typeface="+mj-cs"/>
              </a:rPr>
              <a:t>Country wise fatalities</a:t>
            </a:r>
            <a:endParaRPr lang="en-US" sz="3500" kern="1200" dirty="0">
              <a:solidFill>
                <a:srgbClr val="FFFFFF"/>
              </a:solidFill>
              <a:latin typeface="+mj-lt"/>
              <a:ea typeface="+mj-ea"/>
              <a:cs typeface="+mj-cs"/>
            </a:endParaRPr>
          </a:p>
        </p:txBody>
      </p:sp>
      <p:pic>
        <p:nvPicPr>
          <p:cNvPr id="2" name="slide5" descr="Country Fatalities">
            <a:extLst>
              <a:ext uri="{FF2B5EF4-FFF2-40B4-BE49-F238E27FC236}">
                <a16:creationId xmlns:a16="http://schemas.microsoft.com/office/drawing/2014/main" id="{079D015B-F9B8-C8F6-6855-5BBAF8AE5D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60" y="1655275"/>
            <a:ext cx="8551480" cy="5133941"/>
          </a:xfrm>
          <a:prstGeom prst="rect">
            <a:avLst/>
          </a:prstGeom>
        </p:spPr>
      </p:pic>
    </p:spTree>
    <p:extLst>
      <p:ext uri="{BB962C8B-B14F-4D97-AF65-F5344CB8AC3E}">
        <p14:creationId xmlns:p14="http://schemas.microsoft.com/office/powerpoint/2010/main" val="353437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24784" y="248038"/>
            <a:ext cx="5297791" cy="1159200"/>
          </a:xfrm>
        </p:spPr>
        <p:txBody>
          <a:bodyPr vert="horz" lIns="91440" tIns="45720" rIns="91440" bIns="45720" rtlCol="0" anchor="ctr">
            <a:normAutofit/>
          </a:bodyPr>
          <a:lstStyle/>
          <a:p>
            <a:pPr defTabSz="914400"/>
            <a:r>
              <a:rPr lang="en-US" sz="3500" b="1" kern="1200" noProof="1">
                <a:solidFill>
                  <a:srgbClr val="FFFFFF"/>
                </a:solidFill>
                <a:latin typeface="+mj-lt"/>
                <a:ea typeface="+mj-ea"/>
                <a:cs typeface="+mj-cs"/>
              </a:rPr>
              <a:t>Incidents by Airline</a:t>
            </a:r>
            <a:endParaRPr lang="en-US" sz="3500" kern="1200">
              <a:solidFill>
                <a:srgbClr val="FFFFFF"/>
              </a:solidFill>
              <a:latin typeface="+mj-lt"/>
              <a:ea typeface="+mj-ea"/>
              <a:cs typeface="+mj-cs"/>
            </a:endParaRPr>
          </a:p>
        </p:txBody>
      </p:sp>
      <p:pic>
        <p:nvPicPr>
          <p:cNvPr id="5" name="slide6" descr="Incidents 2000-2014 by Airline">
            <a:extLst>
              <a:ext uri="{FF2B5EF4-FFF2-40B4-BE49-F238E27FC236}">
                <a16:creationId xmlns:a16="http://schemas.microsoft.com/office/drawing/2014/main" id="{3F86A463-368F-ADBC-2C7E-F254AEA06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260" y="1667020"/>
            <a:ext cx="8704185" cy="5190980"/>
          </a:xfrm>
          <a:prstGeom prst="rect">
            <a:avLst/>
          </a:prstGeom>
        </p:spPr>
      </p:pic>
    </p:spTree>
    <p:extLst>
      <p:ext uri="{BB962C8B-B14F-4D97-AF65-F5344CB8AC3E}">
        <p14:creationId xmlns:p14="http://schemas.microsoft.com/office/powerpoint/2010/main" val="143460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24784" y="248038"/>
            <a:ext cx="5297791" cy="1159200"/>
          </a:xfrm>
        </p:spPr>
        <p:txBody>
          <a:bodyPr vert="horz" lIns="91440" tIns="45720" rIns="91440" bIns="45720" rtlCol="0" anchor="ctr">
            <a:normAutofit/>
          </a:bodyPr>
          <a:lstStyle/>
          <a:p>
            <a:pPr defTabSz="914400"/>
            <a:r>
              <a:rPr lang="en-US" sz="3500" b="1" kern="1200" noProof="1">
                <a:solidFill>
                  <a:srgbClr val="FFFFFF"/>
                </a:solidFill>
                <a:latin typeface="+mj-lt"/>
                <a:ea typeface="+mj-ea"/>
                <a:cs typeface="+mj-cs"/>
              </a:rPr>
              <a:t>Fatalities by Aircraft Type</a:t>
            </a:r>
            <a:endParaRPr lang="en-US" sz="3500" kern="1200">
              <a:solidFill>
                <a:srgbClr val="FFFFFF"/>
              </a:solidFill>
              <a:latin typeface="+mj-lt"/>
              <a:ea typeface="+mj-ea"/>
              <a:cs typeface="+mj-cs"/>
            </a:endParaRPr>
          </a:p>
        </p:txBody>
      </p:sp>
      <p:pic>
        <p:nvPicPr>
          <p:cNvPr id="6" name="slide8" descr="Fatalities vs Aircraft Type">
            <a:extLst>
              <a:ext uri="{FF2B5EF4-FFF2-40B4-BE49-F238E27FC236}">
                <a16:creationId xmlns:a16="http://schemas.microsoft.com/office/drawing/2014/main" id="{FDB02964-1319-B7E6-07A8-2DB5D80EC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167" y="1655276"/>
            <a:ext cx="8676277" cy="4954685"/>
          </a:xfrm>
          <a:prstGeom prst="rect">
            <a:avLst/>
          </a:prstGeom>
        </p:spPr>
      </p:pic>
    </p:spTree>
    <p:extLst>
      <p:ext uri="{BB962C8B-B14F-4D97-AF65-F5344CB8AC3E}">
        <p14:creationId xmlns:p14="http://schemas.microsoft.com/office/powerpoint/2010/main" val="283834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24784" y="248038"/>
            <a:ext cx="5297791" cy="1159200"/>
          </a:xfrm>
        </p:spPr>
        <p:txBody>
          <a:bodyPr vert="horz" lIns="91440" tIns="45720" rIns="91440" bIns="45720" rtlCol="0" anchor="ctr">
            <a:normAutofit/>
          </a:bodyPr>
          <a:lstStyle/>
          <a:p>
            <a:pPr defTabSz="914400"/>
            <a:r>
              <a:rPr lang="en-US" sz="3500" b="1" kern="1200" noProof="1">
                <a:solidFill>
                  <a:srgbClr val="FFFFFF"/>
                </a:solidFill>
                <a:latin typeface="+mj-lt"/>
                <a:ea typeface="+mj-ea"/>
                <a:cs typeface="+mj-cs"/>
              </a:rPr>
              <a:t>Conclusion</a:t>
            </a:r>
            <a:endParaRPr lang="en-US" sz="3500" kern="1200" dirty="0">
              <a:solidFill>
                <a:srgbClr val="FFFFFF"/>
              </a:solidFill>
              <a:latin typeface="+mj-lt"/>
              <a:ea typeface="+mj-ea"/>
              <a:cs typeface="+mj-cs"/>
            </a:endParaRPr>
          </a:p>
        </p:txBody>
      </p:sp>
      <p:sp>
        <p:nvSpPr>
          <p:cNvPr id="2" name="TextBox 1">
            <a:extLst>
              <a:ext uri="{FF2B5EF4-FFF2-40B4-BE49-F238E27FC236}">
                <a16:creationId xmlns:a16="http://schemas.microsoft.com/office/drawing/2014/main" id="{26BA4D0A-79E5-5AE1-1793-98E13F2B2E60}"/>
              </a:ext>
            </a:extLst>
          </p:cNvPr>
          <p:cNvSpPr txBox="1"/>
          <p:nvPr/>
        </p:nvSpPr>
        <p:spPr>
          <a:xfrm>
            <a:off x="219905" y="2644170"/>
            <a:ext cx="870418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Technology advancements have improved the safety of airline operations and aircraft manufacturing.</a:t>
            </a:r>
          </a:p>
          <a:p>
            <a:endParaRPr lang="en-US" sz="2400" dirty="0"/>
          </a:p>
          <a:p>
            <a:pPr marL="285750" indent="-285750">
              <a:buFont typeface="Arial" panose="020B0604020202020204" pitchFamily="34" charset="0"/>
              <a:buChar char="•"/>
            </a:pPr>
            <a:r>
              <a:rPr lang="en-US" sz="2400" dirty="0"/>
              <a:t>Airline operators and aircraft manufacturers should work together and bring in best-in class technology to avoid the incidents and fatalities.</a:t>
            </a:r>
          </a:p>
        </p:txBody>
      </p:sp>
    </p:spTree>
    <p:extLst>
      <p:ext uri="{BB962C8B-B14F-4D97-AF65-F5344CB8AC3E}">
        <p14:creationId xmlns:p14="http://schemas.microsoft.com/office/powerpoint/2010/main" val="324558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24784" y="248038"/>
            <a:ext cx="5297791" cy="1159200"/>
          </a:xfrm>
        </p:spPr>
        <p:txBody>
          <a:bodyPr vert="horz" lIns="91440" tIns="45720" rIns="91440" bIns="45720" rtlCol="0" anchor="ctr">
            <a:normAutofit/>
          </a:bodyPr>
          <a:lstStyle/>
          <a:p>
            <a:pPr defTabSz="914400"/>
            <a:r>
              <a:rPr lang="en-US" sz="3500" b="1" kern="1200" noProof="1">
                <a:solidFill>
                  <a:srgbClr val="FFFFFF"/>
                </a:solidFill>
                <a:latin typeface="+mj-lt"/>
                <a:ea typeface="+mj-ea"/>
                <a:cs typeface="+mj-cs"/>
              </a:rPr>
              <a:t>References</a:t>
            </a:r>
            <a:endParaRPr lang="en-US" sz="3500" kern="1200" dirty="0">
              <a:solidFill>
                <a:srgbClr val="FFFFFF"/>
              </a:solidFill>
              <a:latin typeface="+mj-lt"/>
              <a:ea typeface="+mj-ea"/>
              <a:cs typeface="+mj-cs"/>
            </a:endParaRPr>
          </a:p>
        </p:txBody>
      </p:sp>
      <p:sp>
        <p:nvSpPr>
          <p:cNvPr id="2" name="TextBox 1">
            <a:extLst>
              <a:ext uri="{FF2B5EF4-FFF2-40B4-BE49-F238E27FC236}">
                <a16:creationId xmlns:a16="http://schemas.microsoft.com/office/drawing/2014/main" id="{26BA4D0A-79E5-5AE1-1793-98E13F2B2E60}"/>
              </a:ext>
            </a:extLst>
          </p:cNvPr>
          <p:cNvSpPr txBox="1"/>
          <p:nvPr/>
        </p:nvSpPr>
        <p:spPr>
          <a:xfrm>
            <a:off x="219905" y="2644170"/>
            <a:ext cx="8704185" cy="2123658"/>
          </a:xfrm>
          <a:prstGeom prst="rect">
            <a:avLst/>
          </a:prstGeom>
          <a:noFill/>
        </p:spPr>
        <p:txBody>
          <a:bodyPr wrap="square" rtlCol="0">
            <a:spAutoFit/>
          </a:bodyPr>
          <a:lstStyle/>
          <a:p>
            <a:pPr marL="285750" indent="-285750">
              <a:buFont typeface="Arial" panose="020B0604020202020204" pitchFamily="34" charset="0"/>
              <a:buChar char="•"/>
            </a:pPr>
            <a:r>
              <a:rPr lang="en" dirty="0">
                <a:solidFill>
                  <a:srgbClr val="202124"/>
                </a:solidFill>
                <a:latin typeface="Inter"/>
                <a:sym typeface="Nunito"/>
              </a:rPr>
              <a:t>Airline Safety. (n.d.). </a:t>
            </a:r>
            <a:r>
              <a:rPr lang="en" dirty="0" err="1">
                <a:solidFill>
                  <a:srgbClr val="202124"/>
                </a:solidFill>
                <a:latin typeface="Inter"/>
                <a:sym typeface="Nunito"/>
              </a:rPr>
              <a:t>www.kaggle.com</a:t>
            </a:r>
            <a:r>
              <a:rPr lang="en" dirty="0">
                <a:solidFill>
                  <a:srgbClr val="202124"/>
                </a:solidFill>
                <a:latin typeface="Inter"/>
                <a:sym typeface="Nunito"/>
              </a:rPr>
              <a:t>. Retrieved March 4, 2023, from </a:t>
            </a:r>
            <a:r>
              <a:rPr lang="en-US" dirty="0">
                <a:solidFill>
                  <a:srgbClr val="202124"/>
                </a:solidFill>
                <a:latin typeface="Inter"/>
                <a:sym typeface="Nunito"/>
                <a:hlinkClick r:id="rId3"/>
              </a:rPr>
              <a:t>https://www.kaggle.com/datasets/danoozy44/airline-safety</a:t>
            </a:r>
            <a:endParaRPr lang="en-US" dirty="0">
              <a:solidFill>
                <a:srgbClr val="202124"/>
              </a:solidFill>
              <a:latin typeface="Inter"/>
              <a:sym typeface="Nunito"/>
            </a:endParaRPr>
          </a:p>
          <a:p>
            <a:endParaRPr lang="en-US" dirty="0"/>
          </a:p>
          <a:p>
            <a:endParaRPr lang="en-US" dirty="0"/>
          </a:p>
          <a:p>
            <a:pPr marL="285750" indent="-285750">
              <a:buFont typeface="Arial" panose="020B0604020202020204" pitchFamily="34" charset="0"/>
              <a:buChar char="•"/>
            </a:pPr>
            <a:r>
              <a:rPr lang="en-US" i="0" u="none" strike="noStrike" dirty="0">
                <a:solidFill>
                  <a:srgbClr val="202124"/>
                </a:solidFill>
                <a:effectLst/>
                <a:latin typeface="Inter"/>
              </a:rPr>
              <a:t>Airplane Crashes and Fatalities Since 1908. (n.d.). </a:t>
            </a:r>
            <a:r>
              <a:rPr lang="en" dirty="0" err="1">
                <a:solidFill>
                  <a:srgbClr val="202124"/>
                </a:solidFill>
                <a:latin typeface="Inter"/>
                <a:sym typeface="Nunito"/>
              </a:rPr>
              <a:t>www.kaggle.com</a:t>
            </a:r>
            <a:r>
              <a:rPr lang="en" dirty="0">
                <a:solidFill>
                  <a:srgbClr val="202124"/>
                </a:solidFill>
                <a:latin typeface="Inter"/>
                <a:sym typeface="Nunito"/>
              </a:rPr>
              <a:t>. Retrieved March 4, 2023, from</a:t>
            </a:r>
            <a:r>
              <a:rPr lang="en-US" i="0" u="none" strike="noStrike" dirty="0">
                <a:solidFill>
                  <a:srgbClr val="202124"/>
                </a:solidFill>
                <a:effectLst/>
                <a:latin typeface="Inter"/>
              </a:rPr>
              <a:t> </a:t>
            </a:r>
            <a:r>
              <a:rPr lang="en-US" i="0" u="none" strike="noStrike" dirty="0">
                <a:solidFill>
                  <a:srgbClr val="202124"/>
                </a:solidFill>
                <a:effectLst/>
                <a:latin typeface="Inter"/>
                <a:hlinkClick r:id="rId4"/>
              </a:rPr>
              <a:t>https://www.kaggle.com/datasets/saurograndi/airplane-crashes-since-1908</a:t>
            </a:r>
            <a:endParaRPr lang="en-US" i="0" u="none" strike="noStrike" dirty="0">
              <a:solidFill>
                <a:srgbClr val="202124"/>
              </a:solidFill>
              <a:effectLst/>
              <a:latin typeface="Inter"/>
            </a:endParaRPr>
          </a:p>
          <a:p>
            <a:endParaRPr lang="en-US" sz="2400" dirty="0"/>
          </a:p>
        </p:txBody>
      </p:sp>
    </p:spTree>
    <p:extLst>
      <p:ext uri="{BB962C8B-B14F-4D97-AF65-F5344CB8AC3E}">
        <p14:creationId xmlns:p14="http://schemas.microsoft.com/office/powerpoint/2010/main" val="13472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4" descr="Question mark on green pastel background">
            <a:extLst>
              <a:ext uri="{FF2B5EF4-FFF2-40B4-BE49-F238E27FC236}">
                <a16:creationId xmlns:a16="http://schemas.microsoft.com/office/drawing/2014/main" id="{CB050119-F555-0A97-E5C9-E3458BD7E023}"/>
              </a:ext>
            </a:extLst>
          </p:cNvPr>
          <p:cNvPicPr>
            <a:picLocks noChangeAspect="1"/>
          </p:cNvPicPr>
          <p:nvPr/>
        </p:nvPicPr>
        <p:blipFill rotWithShape="1">
          <a:blip r:embed="rId3"/>
          <a:srcRect l="23821" r="5079"/>
          <a:stretch/>
        </p:blipFill>
        <p:spPr>
          <a:xfrm>
            <a:off x="2642616" y="10"/>
            <a:ext cx="6501384" cy="6857990"/>
          </a:xfrm>
          <a:prstGeom prst="rect">
            <a:avLst/>
          </a:prstGeom>
          <a:solidFill>
            <a:schemeClr val="accent1">
              <a:lumMod val="75000"/>
            </a:schemeClr>
          </a:solidFill>
        </p:spPr>
      </p:pic>
      <p:sp>
        <p:nvSpPr>
          <p:cNvPr id="31" name="Rectangle 3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358485" y="1122363"/>
            <a:ext cx="3017520" cy="3204134"/>
          </a:xfrm>
        </p:spPr>
        <p:txBody>
          <a:bodyPr vert="horz" lIns="91440" tIns="45720" rIns="91440" bIns="45720" rtlCol="0" anchor="b">
            <a:normAutofit/>
          </a:bodyPr>
          <a:lstStyle/>
          <a:p>
            <a:pPr defTabSz="914400"/>
            <a:r>
              <a:rPr lang="en-US" sz="4200" b="1" noProof="1"/>
              <a:t>Q&amp;A</a:t>
            </a:r>
            <a:endParaRPr lang="en-US" sz="4200"/>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7390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397</TotalTime>
  <Words>560</Words>
  <Application>Microsoft Macintosh PowerPoint</Application>
  <PresentationFormat>On-screen Show (4:3)</PresentationFormat>
  <Paragraphs>45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Inter</vt:lpstr>
      <vt:lpstr>Office Theme</vt:lpstr>
      <vt:lpstr>Airline Safety</vt:lpstr>
      <vt:lpstr>Introduction</vt:lpstr>
      <vt:lpstr>Decrease in  Airline fatalities</vt:lpstr>
      <vt:lpstr>Country wise fatalities</vt:lpstr>
      <vt:lpstr>Incidents by Airline</vt:lpstr>
      <vt:lpstr>Fatalities by Aircraft Type</vt:lpstr>
      <vt:lpstr>Conclusion</vt:lpstr>
      <vt:lpstr>References</vt:lpstr>
      <vt:lpstr>Q&amp;A</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Soma Vayuvegula</cp:lastModifiedBy>
  <cp:revision>65</cp:revision>
  <dcterms:created xsi:type="dcterms:W3CDTF">2013-08-21T19:17:07Z</dcterms:created>
  <dcterms:modified xsi:type="dcterms:W3CDTF">2023-03-05T01:25:14Z</dcterms:modified>
</cp:coreProperties>
</file>