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15"/>
  </p:notesMasterIdLst>
  <p:sldIdLst>
    <p:sldId id="256" r:id="rId2"/>
    <p:sldId id="257" r:id="rId3"/>
    <p:sldId id="258" r:id="rId4"/>
    <p:sldId id="268" r:id="rId5"/>
    <p:sldId id="260" r:id="rId6"/>
    <p:sldId id="261" r:id="rId7"/>
    <p:sldId id="259"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p:cViewPr varScale="1">
        <p:scale>
          <a:sx n="123" d="100"/>
          <a:sy n="123" d="100"/>
        </p:scale>
        <p:origin x="6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6373C-5DF6-7F48-8C61-5DE1E4A5F391}" type="datetimeFigureOut">
              <a:rPr lang="en-US" smtClean="0"/>
              <a:t>4/10/23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CF43F-F675-2146-AD64-141721796ECB}" type="slidenum">
              <a:rPr lang="en-US" smtClean="0"/>
              <a:t>‹#›</a:t>
            </a:fld>
            <a:endParaRPr lang="en-US"/>
          </a:p>
        </p:txBody>
      </p:sp>
    </p:spTree>
    <p:extLst>
      <p:ext uri="{BB962C8B-B14F-4D97-AF65-F5344CB8AC3E}">
        <p14:creationId xmlns:p14="http://schemas.microsoft.com/office/powerpoint/2010/main" val="46189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4CF43F-F675-2146-AD64-141721796ECB}" type="slidenum">
              <a:rPr lang="en-US" smtClean="0"/>
              <a:t>1</a:t>
            </a:fld>
            <a:endParaRPr lang="en-US"/>
          </a:p>
        </p:txBody>
      </p:sp>
    </p:spTree>
    <p:extLst>
      <p:ext uri="{BB962C8B-B14F-4D97-AF65-F5344CB8AC3E}">
        <p14:creationId xmlns:p14="http://schemas.microsoft.com/office/powerpoint/2010/main" val="263620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the predicted values. Predicted values are marked in green. Actual price is marked in red and training data is marked in blue.</a:t>
            </a:r>
          </a:p>
        </p:txBody>
      </p:sp>
      <p:sp>
        <p:nvSpPr>
          <p:cNvPr id="4" name="Slide Number Placeholder 3"/>
          <p:cNvSpPr>
            <a:spLocks noGrp="1"/>
          </p:cNvSpPr>
          <p:nvPr>
            <p:ph type="sldNum" sz="quarter" idx="5"/>
          </p:nvPr>
        </p:nvSpPr>
        <p:spPr/>
        <p:txBody>
          <a:bodyPr/>
          <a:lstStyle/>
          <a:p>
            <a:fld id="{224CF43F-F675-2146-AD64-141721796ECB}" type="slidenum">
              <a:rPr lang="en-US" smtClean="0"/>
              <a:t>9</a:t>
            </a:fld>
            <a:endParaRPr lang="en-US"/>
          </a:p>
        </p:txBody>
      </p:sp>
    </p:spTree>
    <p:extLst>
      <p:ext uri="{BB962C8B-B14F-4D97-AF65-F5344CB8AC3E}">
        <p14:creationId xmlns:p14="http://schemas.microsoft.com/office/powerpoint/2010/main" val="311890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4/10/23</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9707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4/10/23</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5372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4/10/23</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57710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4/10/23</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9488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4/10/23</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02899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4/10/23</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44253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4/10/23</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7510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4/10/23</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82550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4/10/23</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4190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4/10/23</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201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4/10/23</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64419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4/10/23</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9596718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camnugent/sandp500?resource=download"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3"/>
          <a:srcRect t="7826" b="7904"/>
          <a:stretch/>
        </p:blipFill>
        <p:spPr>
          <a:xfrm>
            <a:off x="20" y="10"/>
            <a:ext cx="12191979" cy="6857989"/>
          </a:xfrm>
          <a:prstGeom prst="rect">
            <a:avLst/>
          </a:prstGeom>
        </p:spPr>
      </p:pic>
      <p:sp>
        <p:nvSpPr>
          <p:cNvPr id="32" name="Freeform: Shape 31">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120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rgbClr val="000000">
              <a:alpha val="499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1473389" y="1826096"/>
            <a:ext cx="3149221" cy="2149459"/>
          </a:xfrm>
        </p:spPr>
        <p:txBody>
          <a:bodyPr>
            <a:normAutofit/>
          </a:bodyPr>
          <a:lstStyle/>
          <a:p>
            <a:pPr algn="ctr"/>
            <a:r>
              <a:rPr lang="en-US" sz="3700">
                <a:solidFill>
                  <a:srgbClr val="FFFFFF"/>
                </a:solidFill>
              </a:rPr>
              <a:t>STOCK MARKET PREDICTION</a:t>
            </a:r>
          </a:p>
        </p:txBody>
      </p:sp>
      <p:sp>
        <p:nvSpPr>
          <p:cNvPr id="3" name="Subtitle 2">
            <a:extLst>
              <a:ext uri="{FF2B5EF4-FFF2-40B4-BE49-F238E27FC236}">
                <a16:creationId xmlns:a16="http://schemas.microsoft.com/office/drawing/2014/main" id="{4264BE24-7AD5-7C1C-3B45-62FF052781BD}"/>
              </a:ext>
            </a:extLst>
          </p:cNvPr>
          <p:cNvSpPr>
            <a:spLocks noGrp="1"/>
          </p:cNvSpPr>
          <p:nvPr>
            <p:ph type="subTitle" idx="1"/>
          </p:nvPr>
        </p:nvSpPr>
        <p:spPr>
          <a:xfrm>
            <a:off x="1654629" y="4299045"/>
            <a:ext cx="2775858" cy="1255593"/>
          </a:xfrm>
        </p:spPr>
        <p:txBody>
          <a:bodyPr>
            <a:normAutofit/>
          </a:bodyPr>
          <a:lstStyle/>
          <a:p>
            <a:pPr algn="ctr"/>
            <a:r>
              <a:rPr lang="en-US" dirty="0">
                <a:solidFill>
                  <a:srgbClr val="FFFFFF"/>
                </a:solidFill>
              </a:rPr>
              <a:t>Soma Shekar Vayuvegula</a:t>
            </a:r>
          </a:p>
        </p:txBody>
      </p:sp>
    </p:spTree>
    <p:extLst>
      <p:ext uri="{BB962C8B-B14F-4D97-AF65-F5344CB8AC3E}">
        <p14:creationId xmlns:p14="http://schemas.microsoft.com/office/powerpoint/2010/main" val="147773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4164227" y="822379"/>
            <a:ext cx="7618970" cy="1777051"/>
          </a:xfrm>
        </p:spPr>
        <p:txBody>
          <a:bodyPr vert="horz" lIns="91440" tIns="45720" rIns="91440" bIns="45720" rtlCol="0" anchor="t">
            <a:normAutofit/>
          </a:bodyPr>
          <a:lstStyle/>
          <a:p>
            <a:pPr algn="r"/>
            <a:r>
              <a:rPr lang="en-US" sz="4000" kern="1200" dirty="0">
                <a:solidFill>
                  <a:schemeClr val="tx2"/>
                </a:solidFill>
                <a:latin typeface="+mj-lt"/>
                <a:ea typeface="+mj-ea"/>
                <a:cs typeface="+mj-cs"/>
              </a:rPr>
              <a:t>ETHICAL IMPLICATIONS</a:t>
            </a:r>
          </a:p>
        </p:txBody>
      </p:sp>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2"/>
          <a:srcRect l="15619" r="35049" b="1"/>
          <a:stretch/>
        </p:blipFill>
        <p:spPr>
          <a:xfrm>
            <a:off x="992093" y="1710905"/>
            <a:ext cx="3047936" cy="4124044"/>
          </a:xfrm>
          <a:custGeom>
            <a:avLst/>
            <a:gdLst/>
            <a:ahLst/>
            <a:cxnLst/>
            <a:rect l="l" t="t" r="r" b="b"/>
            <a:pathLst>
              <a:path w="3047936" h="4124044">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2165181"/>
                </a:lnTo>
                <a:lnTo>
                  <a:pt x="3047936" y="2449280"/>
                </a:lnTo>
                <a:lnTo>
                  <a:pt x="3047936" y="2665898"/>
                </a:lnTo>
                <a:cubicBezTo>
                  <a:pt x="3047936" y="3104353"/>
                  <a:pt x="2923541" y="3323814"/>
                  <a:pt x="2649871" y="3515174"/>
                </a:cubicBezTo>
                <a:cubicBezTo>
                  <a:pt x="2365260" y="3680066"/>
                  <a:pt x="1991682" y="3750634"/>
                  <a:pt x="1660164" y="4006824"/>
                </a:cubicBezTo>
                <a:lnTo>
                  <a:pt x="1521470" y="4124044"/>
                </a:lnTo>
                <a:lnTo>
                  <a:pt x="1387771" y="4006824"/>
                </a:lnTo>
                <a:cubicBezTo>
                  <a:pt x="1056252" y="3750634"/>
                  <a:pt x="682674" y="3680066"/>
                  <a:pt x="398065" y="3515174"/>
                </a:cubicBezTo>
                <a:cubicBezTo>
                  <a:pt x="124394" y="3323814"/>
                  <a:pt x="0" y="3104353"/>
                  <a:pt x="0" y="2665898"/>
                </a:cubicBezTo>
                <a:lnTo>
                  <a:pt x="0" y="2449280"/>
                </a:lnTo>
                <a:lnTo>
                  <a:pt x="0" y="2165181"/>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p:spPr>
      </p:pic>
      <p:sp>
        <p:nvSpPr>
          <p:cNvPr id="7" name="TextBox 6">
            <a:extLst>
              <a:ext uri="{FF2B5EF4-FFF2-40B4-BE49-F238E27FC236}">
                <a16:creationId xmlns:a16="http://schemas.microsoft.com/office/drawing/2014/main" id="{72FE954E-F904-39F8-8A1F-A1C5DEDEE19E}"/>
              </a:ext>
            </a:extLst>
          </p:cNvPr>
          <p:cNvSpPr txBox="1"/>
          <p:nvPr/>
        </p:nvSpPr>
        <p:spPr>
          <a:xfrm>
            <a:off x="4967416" y="1907348"/>
            <a:ext cx="7043352" cy="2251899"/>
          </a:xfrm>
          <a:prstGeom prst="rect">
            <a:avLst/>
          </a:prstGeom>
          <a:noFill/>
        </p:spPr>
        <p:txBody>
          <a:bodyPr wrap="square" rtlCol="0">
            <a:spAutoFit/>
          </a:bodyPr>
          <a:lstStyle/>
          <a:p>
            <a:pPr marL="285750" marR="0" indent="-285750">
              <a:lnSpc>
                <a:spcPct val="115000"/>
              </a:lnSpc>
              <a:spcBef>
                <a:spcPts val="0"/>
              </a:spcBef>
              <a:spcAft>
                <a:spcPts val="1000"/>
              </a:spcAft>
              <a:buFont typeface="Arial" panose="020B0604020202020204" pitchFamily="34" charset="0"/>
              <a:buChar char="•"/>
            </a:pPr>
            <a:r>
              <a:rPr lang="en-IN" sz="2000" dirty="0">
                <a:effectLst/>
                <a:latin typeface="Calibri" panose="020F0502020204030204" pitchFamily="34" charset="0"/>
                <a:ea typeface="Times New Roman" panose="02020603050405020304" pitchFamily="18" charset="0"/>
                <a:cs typeface="Latha" panose="020B0604020202020204" pitchFamily="34" charset="0"/>
              </a:rPr>
              <a:t>We don't foresee any privacy issues when sourcing this data from public sites. However, stock-related data is always posted on websites that are accessible to the public. Hence, there are no ethical issues.</a:t>
            </a:r>
            <a:endParaRPr lang="en-US" sz="2000" dirty="0">
              <a:effectLst/>
              <a:latin typeface="Calibri" panose="020F0502020204030204" pitchFamily="34" charset="0"/>
              <a:ea typeface="Times New Roman" panose="02020603050405020304" pitchFamily="18" charset="0"/>
              <a:cs typeface="Latha" panose="020B0604020202020204" pitchFamily="34" charset="0"/>
            </a:endParaRPr>
          </a:p>
          <a:p>
            <a:pPr marL="285750" indent="-285750">
              <a:buFont typeface="Arial" panose="020B0604020202020204" pitchFamily="34" charset="0"/>
              <a:buChar char="•"/>
            </a:pPr>
            <a:r>
              <a:rPr lang="en-IN" sz="2000" dirty="0">
                <a:effectLst/>
                <a:latin typeface="Calibri" panose="020F0502020204030204" pitchFamily="34" charset="0"/>
                <a:ea typeface="Times New Roman" panose="02020603050405020304" pitchFamily="18" charset="0"/>
                <a:cs typeface="Latha" panose="020B0604020202020204" pitchFamily="34" charset="0"/>
              </a:rPr>
              <a:t>The only issue is that the data is not the latest, which might impact the model predictions.</a:t>
            </a:r>
            <a:r>
              <a:rPr lang="en-US" sz="2000" dirty="0">
                <a:effectLst/>
              </a:rPr>
              <a:t> </a:t>
            </a:r>
            <a:endParaRPr lang="en-IN" sz="2000" dirty="0">
              <a:latin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17982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4164227" y="822379"/>
            <a:ext cx="7618970" cy="1777051"/>
          </a:xfrm>
        </p:spPr>
        <p:txBody>
          <a:bodyPr vert="horz" lIns="91440" tIns="45720" rIns="91440" bIns="45720" rtlCol="0" anchor="t">
            <a:normAutofit/>
          </a:bodyPr>
          <a:lstStyle/>
          <a:p>
            <a:pPr algn="r"/>
            <a:r>
              <a:rPr lang="en-US" sz="4000" kern="1200" dirty="0">
                <a:solidFill>
                  <a:schemeClr val="tx2"/>
                </a:solidFill>
                <a:latin typeface="+mj-lt"/>
                <a:ea typeface="+mj-ea"/>
                <a:cs typeface="+mj-cs"/>
              </a:rPr>
              <a:t>CONCLUSION</a:t>
            </a:r>
          </a:p>
        </p:txBody>
      </p:sp>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2"/>
          <a:srcRect l="15619" r="35049" b="1"/>
          <a:stretch/>
        </p:blipFill>
        <p:spPr>
          <a:xfrm>
            <a:off x="992093" y="1710905"/>
            <a:ext cx="3047936" cy="4124044"/>
          </a:xfrm>
          <a:custGeom>
            <a:avLst/>
            <a:gdLst/>
            <a:ahLst/>
            <a:cxnLst/>
            <a:rect l="l" t="t" r="r" b="b"/>
            <a:pathLst>
              <a:path w="3047936" h="4124044">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2165181"/>
                </a:lnTo>
                <a:lnTo>
                  <a:pt x="3047936" y="2449280"/>
                </a:lnTo>
                <a:lnTo>
                  <a:pt x="3047936" y="2665898"/>
                </a:lnTo>
                <a:cubicBezTo>
                  <a:pt x="3047936" y="3104353"/>
                  <a:pt x="2923541" y="3323814"/>
                  <a:pt x="2649871" y="3515174"/>
                </a:cubicBezTo>
                <a:cubicBezTo>
                  <a:pt x="2365260" y="3680066"/>
                  <a:pt x="1991682" y="3750634"/>
                  <a:pt x="1660164" y="4006824"/>
                </a:cubicBezTo>
                <a:lnTo>
                  <a:pt x="1521470" y="4124044"/>
                </a:lnTo>
                <a:lnTo>
                  <a:pt x="1387771" y="4006824"/>
                </a:lnTo>
                <a:cubicBezTo>
                  <a:pt x="1056252" y="3750634"/>
                  <a:pt x="682674" y="3680066"/>
                  <a:pt x="398065" y="3515174"/>
                </a:cubicBezTo>
                <a:cubicBezTo>
                  <a:pt x="124394" y="3323814"/>
                  <a:pt x="0" y="3104353"/>
                  <a:pt x="0" y="2665898"/>
                </a:cubicBezTo>
                <a:lnTo>
                  <a:pt x="0" y="2449280"/>
                </a:lnTo>
                <a:lnTo>
                  <a:pt x="0" y="2165181"/>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p:spPr>
      </p:pic>
      <p:sp>
        <p:nvSpPr>
          <p:cNvPr id="7" name="TextBox 6">
            <a:extLst>
              <a:ext uri="{FF2B5EF4-FFF2-40B4-BE49-F238E27FC236}">
                <a16:creationId xmlns:a16="http://schemas.microsoft.com/office/drawing/2014/main" id="{72FE954E-F904-39F8-8A1F-A1C5DEDEE19E}"/>
              </a:ext>
            </a:extLst>
          </p:cNvPr>
          <p:cNvSpPr txBox="1"/>
          <p:nvPr/>
        </p:nvSpPr>
        <p:spPr>
          <a:xfrm>
            <a:off x="4967416" y="1907348"/>
            <a:ext cx="7043352" cy="2805640"/>
          </a:xfrm>
          <a:prstGeom prst="rect">
            <a:avLst/>
          </a:prstGeom>
          <a:noFill/>
        </p:spPr>
        <p:txBody>
          <a:bodyPr wrap="square" rtlCol="0">
            <a:spAutoFit/>
          </a:bodyPr>
          <a:lstStyle/>
          <a:p>
            <a:pPr marL="285750" marR="0" indent="-285750">
              <a:lnSpc>
                <a:spcPct val="115000"/>
              </a:lnSpc>
              <a:spcBef>
                <a:spcPts val="0"/>
              </a:spcBef>
              <a:spcAft>
                <a:spcPts val="1000"/>
              </a:spcAft>
              <a:buFont typeface="Arial" panose="020B0604020202020204" pitchFamily="34" charset="0"/>
              <a:buChar char="•"/>
            </a:pPr>
            <a:r>
              <a:rPr lang="en-US" sz="2000" dirty="0">
                <a:effectLst/>
                <a:latin typeface="Calibri" panose="020F0502020204030204" pitchFamily="34" charset="0"/>
                <a:ea typeface="Times New Roman" panose="02020603050405020304" pitchFamily="18" charset="0"/>
                <a:cs typeface="Latha" panose="020B0604020202020204" pitchFamily="34" charset="0"/>
              </a:rPr>
              <a:t>After evaluating the model, we have observed that this model has an accuracy of approx. 98%</a:t>
            </a:r>
          </a:p>
          <a:p>
            <a:pPr marL="285750" marR="0" indent="-285750">
              <a:lnSpc>
                <a:spcPct val="115000"/>
              </a:lnSpc>
              <a:spcBef>
                <a:spcPts val="0"/>
              </a:spcBef>
              <a:spcAft>
                <a:spcPts val="1000"/>
              </a:spcAft>
              <a:buFont typeface="Arial" panose="020B0604020202020204" pitchFamily="34" charset="0"/>
              <a:buChar char="•"/>
            </a:pPr>
            <a:r>
              <a:rPr lang="en-US" sz="2000" dirty="0">
                <a:latin typeface="Calibri" panose="020F0502020204030204" pitchFamily="34" charset="0"/>
                <a:cs typeface="Latha" panose="020B0604020202020204" pitchFamily="34" charset="0"/>
              </a:rPr>
              <a:t>I have implemented a simple interface in Python to accept Stock Symbol as input and provide predictions to show that we can deploy this as an application and open to public usage.</a:t>
            </a:r>
          </a:p>
          <a:p>
            <a:pPr marL="285750" marR="0" indent="-285750">
              <a:lnSpc>
                <a:spcPct val="115000"/>
              </a:lnSpc>
              <a:spcBef>
                <a:spcPts val="0"/>
              </a:spcBef>
              <a:spcAft>
                <a:spcPts val="1000"/>
              </a:spcAft>
              <a:buFont typeface="Arial" panose="020B0604020202020204" pitchFamily="34" charset="0"/>
              <a:buChar char="•"/>
            </a:pPr>
            <a:r>
              <a:rPr lang="en-US" sz="2000" dirty="0">
                <a:latin typeface="Calibri" panose="020F0502020204030204" pitchFamily="34" charset="0"/>
                <a:cs typeface="Latha" panose="020B0604020202020204" pitchFamily="34" charset="0"/>
              </a:rPr>
              <a:t>We can use the stock market data APIs to get the latest predictions.</a:t>
            </a:r>
            <a:endParaRPr lang="en-IN" sz="2000" dirty="0">
              <a:latin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09697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4164227" y="822379"/>
            <a:ext cx="7618970" cy="1777051"/>
          </a:xfrm>
        </p:spPr>
        <p:txBody>
          <a:bodyPr vert="horz" lIns="91440" tIns="45720" rIns="91440" bIns="45720" rtlCol="0" anchor="t">
            <a:normAutofit/>
          </a:bodyPr>
          <a:lstStyle/>
          <a:p>
            <a:pPr algn="r"/>
            <a:r>
              <a:rPr lang="en-US" sz="4000" kern="1200" dirty="0">
                <a:solidFill>
                  <a:schemeClr val="tx2"/>
                </a:solidFill>
                <a:latin typeface="+mj-lt"/>
                <a:ea typeface="+mj-ea"/>
                <a:cs typeface="+mj-cs"/>
              </a:rPr>
              <a:t>REFERENCES</a:t>
            </a:r>
          </a:p>
        </p:txBody>
      </p:sp>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2"/>
          <a:srcRect l="15619" r="35049" b="1"/>
          <a:stretch/>
        </p:blipFill>
        <p:spPr>
          <a:xfrm>
            <a:off x="992093" y="1710905"/>
            <a:ext cx="3047936" cy="4124044"/>
          </a:xfrm>
          <a:custGeom>
            <a:avLst/>
            <a:gdLst/>
            <a:ahLst/>
            <a:cxnLst/>
            <a:rect l="l" t="t" r="r" b="b"/>
            <a:pathLst>
              <a:path w="3047936" h="4124044">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2165181"/>
                </a:lnTo>
                <a:lnTo>
                  <a:pt x="3047936" y="2449280"/>
                </a:lnTo>
                <a:lnTo>
                  <a:pt x="3047936" y="2665898"/>
                </a:lnTo>
                <a:cubicBezTo>
                  <a:pt x="3047936" y="3104353"/>
                  <a:pt x="2923541" y="3323814"/>
                  <a:pt x="2649871" y="3515174"/>
                </a:cubicBezTo>
                <a:cubicBezTo>
                  <a:pt x="2365260" y="3680066"/>
                  <a:pt x="1991682" y="3750634"/>
                  <a:pt x="1660164" y="4006824"/>
                </a:cubicBezTo>
                <a:lnTo>
                  <a:pt x="1521470" y="4124044"/>
                </a:lnTo>
                <a:lnTo>
                  <a:pt x="1387771" y="4006824"/>
                </a:lnTo>
                <a:cubicBezTo>
                  <a:pt x="1056252" y="3750634"/>
                  <a:pt x="682674" y="3680066"/>
                  <a:pt x="398065" y="3515174"/>
                </a:cubicBezTo>
                <a:cubicBezTo>
                  <a:pt x="124394" y="3323814"/>
                  <a:pt x="0" y="3104353"/>
                  <a:pt x="0" y="2665898"/>
                </a:cubicBezTo>
                <a:lnTo>
                  <a:pt x="0" y="2449280"/>
                </a:lnTo>
                <a:lnTo>
                  <a:pt x="0" y="2165181"/>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p:spPr>
      </p:pic>
      <p:sp>
        <p:nvSpPr>
          <p:cNvPr id="7" name="TextBox 6">
            <a:extLst>
              <a:ext uri="{FF2B5EF4-FFF2-40B4-BE49-F238E27FC236}">
                <a16:creationId xmlns:a16="http://schemas.microsoft.com/office/drawing/2014/main" id="{72FE954E-F904-39F8-8A1F-A1C5DEDEE19E}"/>
              </a:ext>
            </a:extLst>
          </p:cNvPr>
          <p:cNvSpPr txBox="1"/>
          <p:nvPr/>
        </p:nvSpPr>
        <p:spPr>
          <a:xfrm>
            <a:off x="4967416" y="1907348"/>
            <a:ext cx="7043352" cy="2622000"/>
          </a:xfrm>
          <a:prstGeom prst="rect">
            <a:avLst/>
          </a:prstGeom>
          <a:noFill/>
        </p:spPr>
        <p:txBody>
          <a:bodyPr wrap="square" rtlCol="0">
            <a:spAutoFit/>
          </a:bodyPr>
          <a:lstStyle/>
          <a:p>
            <a:pPr marL="342900" marR="0" lvl="0" indent="-342900">
              <a:lnSpc>
                <a:spcPct val="115000"/>
              </a:lnSpc>
              <a:spcBef>
                <a:spcPts val="0"/>
              </a:spcBef>
              <a:spcAft>
                <a:spcPts val="0"/>
              </a:spcAft>
              <a:buFont typeface="Arial" panose="020B0604020202020204" pitchFamily="34" charset="0"/>
              <a:buChar char="●"/>
            </a:pPr>
            <a:r>
              <a:rPr lang="en-IN" sz="1800" u="none" strike="noStrike" dirty="0" err="1">
                <a:effectLst/>
                <a:latin typeface="Calibri" panose="020F0502020204030204" pitchFamily="34" charset="0"/>
                <a:ea typeface="Times New Roman" panose="02020603050405020304" pitchFamily="18" charset="0"/>
                <a:cs typeface="Latha" panose="020B0604020202020204" pitchFamily="34" charset="0"/>
              </a:rPr>
              <a:t>Damarla</a:t>
            </a:r>
            <a:r>
              <a:rPr lang="en-IN" sz="1800" u="none" strike="noStrike" dirty="0">
                <a:effectLst/>
                <a:latin typeface="Calibri" panose="020F0502020204030204" pitchFamily="34" charset="0"/>
                <a:ea typeface="Times New Roman" panose="02020603050405020304" pitchFamily="18" charset="0"/>
                <a:cs typeface="Latha" panose="020B0604020202020204" pitchFamily="34" charset="0"/>
              </a:rPr>
              <a:t>, R. (n.d.). </a:t>
            </a:r>
            <a:r>
              <a:rPr lang="en-IN" sz="1800" i="1" u="none" strike="noStrike" dirty="0">
                <a:effectLst/>
                <a:latin typeface="Calibri" panose="020F0502020204030204" pitchFamily="34" charset="0"/>
                <a:ea typeface="Times New Roman" panose="02020603050405020304" pitchFamily="18" charset="0"/>
                <a:cs typeface="Latha" panose="020B0604020202020204" pitchFamily="34" charset="0"/>
              </a:rPr>
              <a:t>Stock Market Prediction using Decision Tree</a:t>
            </a:r>
            <a:r>
              <a:rPr lang="en-IN" sz="1800" u="none" strike="noStrike" dirty="0">
                <a:effectLst/>
                <a:latin typeface="Calibri" panose="020F0502020204030204" pitchFamily="34" charset="0"/>
                <a:ea typeface="Times New Roman" panose="02020603050405020304" pitchFamily="18" charset="0"/>
                <a:cs typeface="Latha" panose="020B0604020202020204" pitchFamily="34" charset="0"/>
              </a:rPr>
              <a:t>. Kaggle. Retrieved March 18, 2023, from </a:t>
            </a:r>
            <a:r>
              <a:rPr lang="en-IN" sz="1800" u="none" strike="noStrike" dirty="0">
                <a:solidFill>
                  <a:srgbClr val="0000FF"/>
                </a:solidFill>
                <a:effectLst/>
                <a:latin typeface="Calibri" panose="020F0502020204030204" pitchFamily="34" charset="0"/>
                <a:ea typeface="Times New Roman" panose="02020603050405020304" pitchFamily="18" charset="0"/>
                <a:cs typeface="Latha" panose="020B0604020202020204" pitchFamily="34" charset="0"/>
                <a:hlinkClick r:id="rId3"/>
              </a:rPr>
              <a:t>https://www.kaggle.com/datasets/camnugent/sandp500?resource=download</a:t>
            </a:r>
            <a:endParaRPr lang="en-US" sz="1800" u="none" strike="noStrike" dirty="0">
              <a:effectLst/>
              <a:latin typeface="Calibri" panose="020F0502020204030204" pitchFamily="34" charset="0"/>
              <a:ea typeface="Times New Roman" panose="02020603050405020304" pitchFamily="18" charset="0"/>
              <a:cs typeface="Latha"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IN" sz="1800" u="none" strike="noStrike" dirty="0">
                <a:effectLst/>
                <a:latin typeface="Calibri" panose="020F0502020204030204" pitchFamily="34" charset="0"/>
                <a:ea typeface="Times New Roman" panose="02020603050405020304" pitchFamily="18" charset="0"/>
                <a:cs typeface="Latha" panose="020B0604020202020204" pitchFamily="34" charset="0"/>
              </a:rPr>
              <a:t>Mooney, P. (n.d.). </a:t>
            </a:r>
            <a:r>
              <a:rPr lang="en-IN" sz="1800" i="1" u="none" strike="noStrike" dirty="0">
                <a:effectLst/>
                <a:latin typeface="Calibri" panose="020F0502020204030204" pitchFamily="34" charset="0"/>
                <a:ea typeface="Times New Roman" panose="02020603050405020304" pitchFamily="18" charset="0"/>
                <a:cs typeface="Latha" panose="020B0604020202020204" pitchFamily="34" charset="0"/>
              </a:rPr>
              <a:t>Stock Market Data (NASDAQ, NYSE, S&amp;P500)</a:t>
            </a:r>
            <a:r>
              <a:rPr lang="en-IN" sz="1800" u="none" strike="noStrike" dirty="0">
                <a:effectLst/>
                <a:latin typeface="Calibri" panose="020F0502020204030204" pitchFamily="34" charset="0"/>
                <a:ea typeface="Times New Roman" panose="02020603050405020304" pitchFamily="18" charset="0"/>
                <a:cs typeface="Latha" panose="020B0604020202020204" pitchFamily="34" charset="0"/>
              </a:rPr>
              <a:t>. Kaggle. Retrieved March 18, 2023, from </a:t>
            </a:r>
            <a:r>
              <a:rPr lang="en-IN" sz="1800" u="none" strike="noStrike" dirty="0">
                <a:solidFill>
                  <a:srgbClr val="0000FF"/>
                </a:solidFill>
                <a:effectLst/>
                <a:latin typeface="Calibri" panose="020F0502020204030204" pitchFamily="34" charset="0"/>
                <a:ea typeface="Times New Roman" panose="02020603050405020304" pitchFamily="18" charset="0"/>
                <a:cs typeface="Latha" panose="020B0604020202020204" pitchFamily="34" charset="0"/>
                <a:hlinkClick r:id="rId3"/>
              </a:rPr>
              <a:t>https://www.kaggle.com/datasets/camnugent/sandp500?resource=download</a:t>
            </a:r>
            <a:endParaRPr lang="en-US" sz="1800" u="none" strike="noStrike"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6007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195A83-AA4F-FE4B-AFEA-5A5576C39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2"/>
          <a:srcRect t="7826" b="7904"/>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4521389" y="1826096"/>
            <a:ext cx="3149221" cy="2142699"/>
          </a:xfrm>
        </p:spPr>
        <p:txBody>
          <a:bodyPr vert="horz" lIns="91440" tIns="45720" rIns="91440" bIns="45720" rtlCol="0" anchor="b">
            <a:normAutofit/>
          </a:bodyPr>
          <a:lstStyle/>
          <a:p>
            <a:pPr algn="ctr"/>
            <a:r>
              <a:rPr lang="en-US" sz="4000" kern="1200" dirty="0">
                <a:latin typeface="+mj-lt"/>
                <a:ea typeface="+mj-ea"/>
                <a:cs typeface="+mj-cs"/>
              </a:rPr>
              <a:t>THANK YOU</a:t>
            </a:r>
          </a:p>
        </p:txBody>
      </p:sp>
      <p:sp>
        <p:nvSpPr>
          <p:cNvPr id="16"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8826"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8378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15">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27" name="Freeform: Shape 16">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7">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8">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19">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31" name="Rectangle 21">
            <a:extLst>
              <a:ext uri="{FF2B5EF4-FFF2-40B4-BE49-F238E27FC236}">
                <a16:creationId xmlns:a16="http://schemas.microsoft.com/office/drawing/2014/main" id="{275883C3-4093-B443-859D-AE69F2FA1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6096000" y="952501"/>
            <a:ext cx="5143499" cy="1777051"/>
          </a:xfrm>
        </p:spPr>
        <p:txBody>
          <a:bodyPr vert="horz" lIns="91440" tIns="45720" rIns="91440" bIns="45720" rtlCol="0" anchor="t">
            <a:normAutofit/>
          </a:bodyPr>
          <a:lstStyle/>
          <a:p>
            <a:pPr algn="r"/>
            <a:r>
              <a:rPr lang="en-US" sz="4000" kern="1200">
                <a:solidFill>
                  <a:schemeClr val="tx2"/>
                </a:solidFill>
                <a:latin typeface="+mj-lt"/>
                <a:ea typeface="+mj-ea"/>
                <a:cs typeface="+mj-cs"/>
              </a:rPr>
              <a:t>INTRODUCTION</a:t>
            </a:r>
          </a:p>
        </p:txBody>
      </p:sp>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2"/>
          <a:srcRect l="15619" r="35049" b="1"/>
          <a:stretch/>
        </p:blipFill>
        <p:spPr>
          <a:xfrm>
            <a:off x="992093" y="1710905"/>
            <a:ext cx="3047936" cy="4124044"/>
          </a:xfrm>
          <a:custGeom>
            <a:avLst/>
            <a:gdLst/>
            <a:ahLst/>
            <a:cxnLst/>
            <a:rect l="l" t="t" r="r" b="b"/>
            <a:pathLst>
              <a:path w="3047936" h="4124044">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2165181"/>
                </a:lnTo>
                <a:lnTo>
                  <a:pt x="3047936" y="2449280"/>
                </a:lnTo>
                <a:lnTo>
                  <a:pt x="3047936" y="2665898"/>
                </a:lnTo>
                <a:cubicBezTo>
                  <a:pt x="3047936" y="3104353"/>
                  <a:pt x="2923541" y="3323814"/>
                  <a:pt x="2649871" y="3515174"/>
                </a:cubicBezTo>
                <a:cubicBezTo>
                  <a:pt x="2365260" y="3680066"/>
                  <a:pt x="1991682" y="3750634"/>
                  <a:pt x="1660164" y="4006824"/>
                </a:cubicBezTo>
                <a:lnTo>
                  <a:pt x="1521470" y="4124044"/>
                </a:lnTo>
                <a:lnTo>
                  <a:pt x="1387771" y="4006824"/>
                </a:lnTo>
                <a:cubicBezTo>
                  <a:pt x="1056252" y="3750634"/>
                  <a:pt x="682674" y="3680066"/>
                  <a:pt x="398065" y="3515174"/>
                </a:cubicBezTo>
                <a:cubicBezTo>
                  <a:pt x="124394" y="3323814"/>
                  <a:pt x="0" y="3104353"/>
                  <a:pt x="0" y="2665898"/>
                </a:cubicBezTo>
                <a:lnTo>
                  <a:pt x="0" y="2449280"/>
                </a:lnTo>
                <a:lnTo>
                  <a:pt x="0" y="2165181"/>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p:spPr>
      </p:pic>
      <p:sp>
        <p:nvSpPr>
          <p:cNvPr id="32" name="Freeform: Shape 23">
            <a:extLst>
              <a:ext uri="{FF2B5EF4-FFF2-40B4-BE49-F238E27FC236}">
                <a16:creationId xmlns:a16="http://schemas.microsoft.com/office/drawing/2014/main" id="{813F9428-6AD6-47CC-8ADB-D2A419CEB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9952" y="1640354"/>
            <a:ext cx="3152219" cy="426514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72FE954E-F904-39F8-8A1F-A1C5DEDEE19E}"/>
              </a:ext>
            </a:extLst>
          </p:cNvPr>
          <p:cNvSpPr txBox="1"/>
          <p:nvPr/>
        </p:nvSpPr>
        <p:spPr>
          <a:xfrm>
            <a:off x="4170785" y="1752383"/>
            <a:ext cx="7858092" cy="5016758"/>
          </a:xfrm>
          <a:prstGeom prst="rect">
            <a:avLst/>
          </a:prstGeom>
          <a:noFill/>
        </p:spPr>
        <p:txBody>
          <a:bodyPr wrap="square" rtlCol="0">
            <a:spAutoFit/>
          </a:bodyPr>
          <a:lstStyle/>
          <a:p>
            <a:pPr>
              <a:buFont typeface="Arial" panose="020B0604020202020204" pitchFamily="34" charset="0"/>
              <a:buChar char="•"/>
            </a:pPr>
            <a:r>
              <a:rPr lang="en-IN" sz="2000" dirty="0">
                <a:effectLst/>
                <a:latin typeface="Calibri" panose="020F0502020204030204" pitchFamily="34" charset="0"/>
                <a:ea typeface="Times New Roman" panose="02020603050405020304" pitchFamily="18" charset="0"/>
                <a:cs typeface="Latha" panose="020B0604020202020204" pitchFamily="34" charset="0"/>
              </a:rPr>
              <a:t>Stock market prediction attempts to determine the future value of the company's stock or other financial instruments traded on an exchange. Successful prediction of a stock's future price could help gain significant profits.</a:t>
            </a:r>
          </a:p>
          <a:p>
            <a:endParaRPr lang="en-IN" sz="2000" dirty="0">
              <a:effectLst/>
              <a:latin typeface="Calibri" panose="020F0502020204030204" pitchFamily="34" charset="0"/>
              <a:ea typeface="Calibri" panose="020F0502020204030204" pitchFamily="34" charset="0"/>
              <a:cs typeface="Latha" panose="020B0604020202020204" pitchFamily="34" charset="0"/>
            </a:endParaRPr>
          </a:p>
          <a:p>
            <a:pPr>
              <a:buFont typeface="Arial" panose="020B0604020202020204" pitchFamily="34" charset="0"/>
              <a:buChar char="•"/>
            </a:pPr>
            <a:r>
              <a:rPr lang="en-US" sz="2000" b="0" i="0" dirty="0">
                <a:solidFill>
                  <a:srgbClr val="2E2E2E"/>
                </a:solidFill>
                <a:effectLst/>
                <a:latin typeface="NexusSerif"/>
              </a:rPr>
              <a:t> </a:t>
            </a:r>
            <a:r>
              <a:rPr lang="en-IN" sz="2000" dirty="0">
                <a:effectLst/>
                <a:latin typeface="Calibri" panose="020F0502020204030204" pitchFamily="34" charset="0"/>
                <a:ea typeface="Times New Roman" panose="02020603050405020304" pitchFamily="18" charset="0"/>
                <a:cs typeface="Latha" panose="020B0604020202020204" pitchFamily="34" charset="0"/>
              </a:rPr>
              <a:t>Stock market data is complicated, and predictions are not straightforward as they depend on various factors. The stock market prediction is not always accurate, but we need some prediction to be done to invest in stocks.</a:t>
            </a:r>
          </a:p>
          <a:p>
            <a:endParaRPr lang="en-US" sz="2000" dirty="0">
              <a:solidFill>
                <a:srgbClr val="2E2E2E"/>
              </a:solidFill>
              <a:latin typeface="NexusSerif"/>
            </a:endParaRPr>
          </a:p>
          <a:p>
            <a:pPr>
              <a:buFont typeface="Arial" panose="020B0604020202020204" pitchFamily="34" charset="0"/>
              <a:buChar char="•"/>
            </a:pPr>
            <a:r>
              <a:rPr lang="en-IN" sz="2000" dirty="0">
                <a:effectLst/>
                <a:latin typeface="Calibri" panose="020F0502020204030204" pitchFamily="34" charset="0"/>
                <a:ea typeface="Times New Roman" panose="02020603050405020304" pitchFamily="18" charset="0"/>
                <a:cs typeface="Latha" panose="020B0604020202020204" pitchFamily="34" charset="0"/>
              </a:rPr>
              <a:t>Prediction depends on the stock's previous performance, factors like company revenue and particular sector performance, and multiple announcements made by organizations and the Government.</a:t>
            </a:r>
          </a:p>
          <a:p>
            <a:endParaRPr lang="en-IN" sz="2000" dirty="0">
              <a:effectLst/>
              <a:latin typeface="Calibri" panose="020F0502020204030204" pitchFamily="34" charset="0"/>
              <a:ea typeface="Times New Roman" panose="02020603050405020304" pitchFamily="18" charset="0"/>
              <a:cs typeface="Latha" panose="020B0604020202020204" pitchFamily="34" charset="0"/>
            </a:endParaRPr>
          </a:p>
          <a:p>
            <a:pPr>
              <a:buFont typeface="Arial" panose="020B0604020202020204" pitchFamily="34" charset="0"/>
              <a:buChar char="•"/>
            </a:pPr>
            <a:r>
              <a:rPr lang="en-IN" sz="2000" dirty="0">
                <a:effectLst/>
                <a:latin typeface="Calibri" panose="020F0502020204030204" pitchFamily="34" charset="0"/>
                <a:ea typeface="Times New Roman" panose="02020603050405020304" pitchFamily="18" charset="0"/>
                <a:cs typeface="Latha" panose="020B0604020202020204" pitchFamily="34" charset="0"/>
              </a:rPr>
              <a:t>Stock prediction methodologies fall under the following categories: fundamental analysis, technical analysis, and technological methods.</a:t>
            </a:r>
            <a:endParaRPr lang="en-IN" sz="2000" dirty="0">
              <a:latin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89293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5262769" y="634450"/>
            <a:ext cx="5143499" cy="785192"/>
          </a:xfrm>
        </p:spPr>
        <p:txBody>
          <a:bodyPr vert="horz" lIns="91440" tIns="45720" rIns="91440" bIns="45720" rtlCol="0" anchor="t">
            <a:normAutofit/>
          </a:bodyPr>
          <a:lstStyle/>
          <a:p>
            <a:pPr algn="r"/>
            <a:r>
              <a:rPr lang="en-US" sz="4000" kern="1200" dirty="0">
                <a:solidFill>
                  <a:schemeClr val="tx2"/>
                </a:solidFill>
                <a:latin typeface="+mj-lt"/>
                <a:ea typeface="+mj-ea"/>
                <a:cs typeface="+mj-cs"/>
              </a:rPr>
              <a:t>PROJECT STEPS</a:t>
            </a:r>
          </a:p>
        </p:txBody>
      </p:sp>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2"/>
          <a:srcRect l="15619" r="35049" b="1"/>
          <a:stretch/>
        </p:blipFill>
        <p:spPr>
          <a:xfrm>
            <a:off x="992093" y="1710905"/>
            <a:ext cx="3047936" cy="4124044"/>
          </a:xfrm>
          <a:custGeom>
            <a:avLst/>
            <a:gdLst/>
            <a:ahLst/>
            <a:cxnLst/>
            <a:rect l="l" t="t" r="r" b="b"/>
            <a:pathLst>
              <a:path w="3047936" h="4124044">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2165181"/>
                </a:lnTo>
                <a:lnTo>
                  <a:pt x="3047936" y="2449280"/>
                </a:lnTo>
                <a:lnTo>
                  <a:pt x="3047936" y="2665898"/>
                </a:lnTo>
                <a:cubicBezTo>
                  <a:pt x="3047936" y="3104353"/>
                  <a:pt x="2923541" y="3323814"/>
                  <a:pt x="2649871" y="3515174"/>
                </a:cubicBezTo>
                <a:cubicBezTo>
                  <a:pt x="2365260" y="3680066"/>
                  <a:pt x="1991682" y="3750634"/>
                  <a:pt x="1660164" y="4006824"/>
                </a:cubicBezTo>
                <a:lnTo>
                  <a:pt x="1521470" y="4124044"/>
                </a:lnTo>
                <a:lnTo>
                  <a:pt x="1387771" y="4006824"/>
                </a:lnTo>
                <a:cubicBezTo>
                  <a:pt x="1056252" y="3750634"/>
                  <a:pt x="682674" y="3680066"/>
                  <a:pt x="398065" y="3515174"/>
                </a:cubicBezTo>
                <a:cubicBezTo>
                  <a:pt x="124394" y="3323814"/>
                  <a:pt x="0" y="3104353"/>
                  <a:pt x="0" y="2665898"/>
                </a:cubicBezTo>
                <a:lnTo>
                  <a:pt x="0" y="2449280"/>
                </a:lnTo>
                <a:lnTo>
                  <a:pt x="0" y="2165181"/>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p:spPr>
      </p:pic>
      <p:sp>
        <p:nvSpPr>
          <p:cNvPr id="3" name="Rounded Rectangle 2">
            <a:extLst>
              <a:ext uri="{FF2B5EF4-FFF2-40B4-BE49-F238E27FC236}">
                <a16:creationId xmlns:a16="http://schemas.microsoft.com/office/drawing/2014/main" id="{1A754DD4-E723-542E-D753-336CB2142CE7}"/>
              </a:ext>
            </a:extLst>
          </p:cNvPr>
          <p:cNvSpPr/>
          <p:nvPr/>
        </p:nvSpPr>
        <p:spPr>
          <a:xfrm>
            <a:off x="5595730" y="2037522"/>
            <a:ext cx="1649896" cy="785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a:t>
            </a:r>
          </a:p>
        </p:txBody>
      </p:sp>
      <p:sp>
        <p:nvSpPr>
          <p:cNvPr id="5" name="Rounded Rectangle 4">
            <a:extLst>
              <a:ext uri="{FF2B5EF4-FFF2-40B4-BE49-F238E27FC236}">
                <a16:creationId xmlns:a16="http://schemas.microsoft.com/office/drawing/2014/main" id="{7C578932-C4A8-3E16-5F6E-8AAE90892D75}"/>
              </a:ext>
            </a:extLst>
          </p:cNvPr>
          <p:cNvSpPr/>
          <p:nvPr/>
        </p:nvSpPr>
        <p:spPr>
          <a:xfrm>
            <a:off x="8687212" y="3833187"/>
            <a:ext cx="1649896" cy="785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p>
        </p:txBody>
      </p:sp>
      <p:sp>
        <p:nvSpPr>
          <p:cNvPr id="6" name="Rounded Rectangle 5">
            <a:extLst>
              <a:ext uri="{FF2B5EF4-FFF2-40B4-BE49-F238E27FC236}">
                <a16:creationId xmlns:a16="http://schemas.microsoft.com/office/drawing/2014/main" id="{9C238057-4692-C859-A938-86DB93E28E26}"/>
              </a:ext>
            </a:extLst>
          </p:cNvPr>
          <p:cNvSpPr/>
          <p:nvPr/>
        </p:nvSpPr>
        <p:spPr>
          <a:xfrm>
            <a:off x="8618052" y="2037521"/>
            <a:ext cx="1788216" cy="785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Transformation</a:t>
            </a:r>
          </a:p>
        </p:txBody>
      </p:sp>
      <p:sp>
        <p:nvSpPr>
          <p:cNvPr id="8" name="Rounded Rectangle 7">
            <a:extLst>
              <a:ext uri="{FF2B5EF4-FFF2-40B4-BE49-F238E27FC236}">
                <a16:creationId xmlns:a16="http://schemas.microsoft.com/office/drawing/2014/main" id="{B5BE2753-4F4A-F337-C7E9-76D328D51501}"/>
              </a:ext>
            </a:extLst>
          </p:cNvPr>
          <p:cNvSpPr/>
          <p:nvPr/>
        </p:nvSpPr>
        <p:spPr>
          <a:xfrm>
            <a:off x="5595730" y="3853067"/>
            <a:ext cx="1649896" cy="785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and Train Model</a:t>
            </a:r>
          </a:p>
        </p:txBody>
      </p:sp>
      <p:cxnSp>
        <p:nvCxnSpPr>
          <p:cNvPr id="10" name="Straight Arrow Connector 9">
            <a:extLst>
              <a:ext uri="{FF2B5EF4-FFF2-40B4-BE49-F238E27FC236}">
                <a16:creationId xmlns:a16="http://schemas.microsoft.com/office/drawing/2014/main" id="{BB3A3BB1-B609-FD2C-C5EA-2F16731D2BD5}"/>
              </a:ext>
            </a:extLst>
          </p:cNvPr>
          <p:cNvCxnSpPr>
            <a:stCxn id="3" idx="3"/>
            <a:endCxn id="6" idx="1"/>
          </p:cNvCxnSpPr>
          <p:nvPr/>
        </p:nvCxnSpPr>
        <p:spPr>
          <a:xfrm flipV="1">
            <a:off x="7245626" y="2430117"/>
            <a:ext cx="13724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A2BC6F-B98A-8DAD-7FA5-6E23F3B1AD48}"/>
              </a:ext>
            </a:extLst>
          </p:cNvPr>
          <p:cNvCxnSpPr>
            <a:cxnSpLocks/>
            <a:stCxn id="6" idx="2"/>
            <a:endCxn id="5" idx="0"/>
          </p:cNvCxnSpPr>
          <p:nvPr/>
        </p:nvCxnSpPr>
        <p:spPr>
          <a:xfrm>
            <a:off x="9512160" y="2822712"/>
            <a:ext cx="0" cy="101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1B4227B4-E0B8-E66F-0344-81958C789309}"/>
              </a:ext>
            </a:extLst>
          </p:cNvPr>
          <p:cNvSpPr/>
          <p:nvPr/>
        </p:nvSpPr>
        <p:spPr>
          <a:xfrm>
            <a:off x="7327025" y="5402324"/>
            <a:ext cx="1649896" cy="785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Evaluation</a:t>
            </a:r>
          </a:p>
        </p:txBody>
      </p:sp>
      <p:cxnSp>
        <p:nvCxnSpPr>
          <p:cNvPr id="15" name="Straight Arrow Connector 14">
            <a:extLst>
              <a:ext uri="{FF2B5EF4-FFF2-40B4-BE49-F238E27FC236}">
                <a16:creationId xmlns:a16="http://schemas.microsoft.com/office/drawing/2014/main" id="{1AB4DD76-2B17-3B0D-8C1A-76455B07A47B}"/>
              </a:ext>
            </a:extLst>
          </p:cNvPr>
          <p:cNvCxnSpPr>
            <a:cxnSpLocks/>
            <a:stCxn id="5" idx="1"/>
            <a:endCxn id="8" idx="3"/>
          </p:cNvCxnSpPr>
          <p:nvPr/>
        </p:nvCxnSpPr>
        <p:spPr>
          <a:xfrm flipH="1">
            <a:off x="7245626" y="4225783"/>
            <a:ext cx="1441586" cy="19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196F547A-04E1-2CC7-9974-5D1162BCD45F}"/>
              </a:ext>
            </a:extLst>
          </p:cNvPr>
          <p:cNvCxnSpPr>
            <a:cxnSpLocks/>
            <a:stCxn id="8" idx="2"/>
            <a:endCxn id="14" idx="1"/>
          </p:cNvCxnSpPr>
          <p:nvPr/>
        </p:nvCxnSpPr>
        <p:spPr>
          <a:xfrm rot="16200000" flipH="1">
            <a:off x="6295520" y="4763415"/>
            <a:ext cx="1156662" cy="9063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219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BF1718-BE2D-F447-9D2E-364F3D1C4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2FC2F5B4-39F5-9935-EB77-4B55ED43807B}"/>
              </a:ext>
            </a:extLst>
          </p:cNvPr>
          <p:cNvPicPr>
            <a:picLocks noChangeAspect="1"/>
          </p:cNvPicPr>
          <p:nvPr/>
        </p:nvPicPr>
        <p:blipFill rotWithShape="1">
          <a:blip r:embed="rId2"/>
          <a:srcRect r="125"/>
          <a:stretch/>
        </p:blipFill>
        <p:spPr>
          <a:xfrm>
            <a:off x="-6" y="10"/>
            <a:ext cx="6096000" cy="6857989"/>
          </a:xfrm>
          <a:prstGeom prst="rect">
            <a:avLst/>
          </a:prstGeom>
        </p:spPr>
      </p:pic>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3"/>
          <a:srcRect l="10619" r="30047" b="-1"/>
          <a:stretch/>
        </p:blipFill>
        <p:spPr>
          <a:xfrm>
            <a:off x="6096007" y="10"/>
            <a:ext cx="6095999" cy="6857989"/>
          </a:xfrm>
          <a:prstGeom prst="rect">
            <a:avLst/>
          </a:prstGeom>
        </p:spPr>
      </p:pic>
      <p:sp useBgFill="1">
        <p:nvSpPr>
          <p:cNvPr id="9" name="Freeform: Shape 13">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5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7569389" y="1826096"/>
            <a:ext cx="3149221" cy="2142699"/>
          </a:xfrm>
        </p:spPr>
        <p:txBody>
          <a:bodyPr vert="horz" lIns="91440" tIns="45720" rIns="91440" bIns="45720" rtlCol="0" anchor="b">
            <a:normAutofit/>
          </a:bodyPr>
          <a:lstStyle/>
          <a:p>
            <a:pPr algn="ctr"/>
            <a:r>
              <a:rPr lang="en-US" sz="3400" kern="1200">
                <a:latin typeface="+mj-lt"/>
                <a:ea typeface="+mj-ea"/>
                <a:cs typeface="+mj-cs"/>
              </a:rPr>
              <a:t>DATA PREPARATION</a:t>
            </a:r>
          </a:p>
        </p:txBody>
      </p:sp>
      <p:sp>
        <p:nvSpPr>
          <p:cNvPr id="16" name="Freeform: Shape 15">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6"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0612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A0E149D0-A24A-4FB4-A258-220073B4C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5C35EFE1-A42A-C82C-E084-DD763A84B0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17" r="1" b="1"/>
          <a:stretch/>
        </p:blipFill>
        <p:spPr bwMode="auto">
          <a:xfrm>
            <a:off x="20" y="-4"/>
            <a:ext cx="6106337" cy="3443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3"/>
          <a:srcRect l="10619" r="30047" b="-2"/>
          <a:stretch/>
        </p:blipFill>
        <p:spPr>
          <a:xfrm>
            <a:off x="6096003" y="3"/>
            <a:ext cx="6095999" cy="6857999"/>
          </a:xfrm>
          <a:prstGeom prst="rect">
            <a:avLst/>
          </a:prstGeom>
        </p:spPr>
      </p:pic>
      <p:pic>
        <p:nvPicPr>
          <p:cNvPr id="3074" name="Picture 2">
            <a:extLst>
              <a:ext uri="{FF2B5EF4-FFF2-40B4-BE49-F238E27FC236}">
                <a16:creationId xmlns:a16="http://schemas.microsoft.com/office/drawing/2014/main" id="{419E67E6-0F59-4160-E827-D88E9596DD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708" r="1" b="1"/>
          <a:stretch/>
        </p:blipFill>
        <p:spPr bwMode="auto">
          <a:xfrm>
            <a:off x="20" y="3429650"/>
            <a:ext cx="6106337" cy="3428355"/>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3" name="Freeform: Shape 3082">
            <a:extLst>
              <a:ext uri="{FF2B5EF4-FFF2-40B4-BE49-F238E27FC236}">
                <a16:creationId xmlns:a16="http://schemas.microsoft.com/office/drawing/2014/main" id="{42CABAC1-431A-2B49-9071-DB0E29B26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5597" y="8751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7629954" y="1826096"/>
            <a:ext cx="3028097" cy="2142699"/>
          </a:xfrm>
        </p:spPr>
        <p:txBody>
          <a:bodyPr vert="horz" lIns="91440" tIns="45720" rIns="91440" bIns="45720" rtlCol="0">
            <a:normAutofit/>
          </a:bodyPr>
          <a:lstStyle/>
          <a:p>
            <a:pPr algn="ctr">
              <a:lnSpc>
                <a:spcPct val="90000"/>
              </a:lnSpc>
            </a:pPr>
            <a:r>
              <a:rPr lang="en-US" sz="3100" kern="1200" dirty="0">
                <a:latin typeface="+mj-lt"/>
                <a:ea typeface="+mj-ea"/>
                <a:cs typeface="+mj-cs"/>
              </a:rPr>
              <a:t>DATA EXPLORATORY ANALYSIS (Closing Price) </a:t>
            </a:r>
          </a:p>
        </p:txBody>
      </p:sp>
      <p:sp>
        <p:nvSpPr>
          <p:cNvPr id="3085" name="Freeform: Shape 3084">
            <a:extLst>
              <a:ext uri="{FF2B5EF4-FFF2-40B4-BE49-F238E27FC236}">
                <a16:creationId xmlns:a16="http://schemas.microsoft.com/office/drawing/2014/main" id="{EF01CF46-9663-6E43-9D34-906EABE81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30" y="788356"/>
            <a:ext cx="4014345" cy="5281287"/>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09709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A0E149D0-A24A-4FB4-A258-220073B4C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C030FF12-06BB-C253-FDB0-23A3067A2F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942" r="1" b="1"/>
          <a:stretch/>
        </p:blipFill>
        <p:spPr bwMode="auto">
          <a:xfrm>
            <a:off x="20" y="-4"/>
            <a:ext cx="6106337" cy="3443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3"/>
          <a:srcRect l="10619" r="30047" b="-2"/>
          <a:stretch/>
        </p:blipFill>
        <p:spPr>
          <a:xfrm>
            <a:off x="6096003" y="3"/>
            <a:ext cx="6095999" cy="6857999"/>
          </a:xfrm>
          <a:prstGeom prst="rect">
            <a:avLst/>
          </a:prstGeom>
        </p:spPr>
      </p:pic>
      <p:pic>
        <p:nvPicPr>
          <p:cNvPr id="5124" name="Picture 4">
            <a:extLst>
              <a:ext uri="{FF2B5EF4-FFF2-40B4-BE49-F238E27FC236}">
                <a16:creationId xmlns:a16="http://schemas.microsoft.com/office/drawing/2014/main" id="{C7069340-E79E-628F-BFE9-CB364B05BF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336" r="1" b="1"/>
          <a:stretch/>
        </p:blipFill>
        <p:spPr bwMode="auto">
          <a:xfrm>
            <a:off x="20" y="3429650"/>
            <a:ext cx="6106337" cy="3428355"/>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1" name="Freeform: Shape 5130">
            <a:extLst>
              <a:ext uri="{FF2B5EF4-FFF2-40B4-BE49-F238E27FC236}">
                <a16:creationId xmlns:a16="http://schemas.microsoft.com/office/drawing/2014/main" id="{42CABAC1-431A-2B49-9071-DB0E29B26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5597" y="8751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7629954" y="1826096"/>
            <a:ext cx="3028097" cy="2142699"/>
          </a:xfrm>
        </p:spPr>
        <p:txBody>
          <a:bodyPr vert="horz" lIns="91440" tIns="45720" rIns="91440" bIns="45720" rtlCol="0">
            <a:normAutofit/>
          </a:bodyPr>
          <a:lstStyle/>
          <a:p>
            <a:pPr algn="ctr">
              <a:lnSpc>
                <a:spcPct val="90000"/>
              </a:lnSpc>
            </a:pPr>
            <a:r>
              <a:rPr lang="en-US" sz="3100" kern="1200" dirty="0">
                <a:latin typeface="+mj-lt"/>
                <a:ea typeface="+mj-ea"/>
                <a:cs typeface="+mj-cs"/>
              </a:rPr>
              <a:t>DATA EXPLORATORY ANALYSIS </a:t>
            </a:r>
            <a:br>
              <a:rPr lang="en-US" sz="3100" kern="1200" dirty="0">
                <a:latin typeface="+mj-lt"/>
                <a:ea typeface="+mj-ea"/>
                <a:cs typeface="+mj-cs"/>
              </a:rPr>
            </a:br>
            <a:r>
              <a:rPr lang="en-US" sz="3100" kern="1200" dirty="0">
                <a:latin typeface="+mj-lt"/>
                <a:ea typeface="+mj-ea"/>
                <a:cs typeface="+mj-cs"/>
              </a:rPr>
              <a:t>(Sales Volume) </a:t>
            </a:r>
          </a:p>
        </p:txBody>
      </p:sp>
      <p:sp>
        <p:nvSpPr>
          <p:cNvPr id="5133" name="Freeform: Shape 5132">
            <a:extLst>
              <a:ext uri="{FF2B5EF4-FFF2-40B4-BE49-F238E27FC236}">
                <a16:creationId xmlns:a16="http://schemas.microsoft.com/office/drawing/2014/main" id="{EF01CF46-9663-6E43-9D34-906EABE81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30" y="788356"/>
            <a:ext cx="4014345" cy="5281287"/>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42079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A0E149D0-A24A-4FB4-A258-220073B4C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6BBAC11-D360-B741-340D-53DBF6CAFE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 b="8331"/>
          <a:stretch/>
        </p:blipFill>
        <p:spPr bwMode="auto">
          <a:xfrm>
            <a:off x="20" y="-4"/>
            <a:ext cx="6106337" cy="3443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3"/>
          <a:srcRect l="10619" r="30047" b="-2"/>
          <a:stretch/>
        </p:blipFill>
        <p:spPr>
          <a:xfrm>
            <a:off x="6096003" y="3"/>
            <a:ext cx="6095999" cy="6857999"/>
          </a:xfrm>
          <a:prstGeom prst="rect">
            <a:avLst/>
          </a:prstGeom>
        </p:spPr>
      </p:pic>
      <p:pic>
        <p:nvPicPr>
          <p:cNvPr id="1028" name="Picture 4">
            <a:extLst>
              <a:ext uri="{FF2B5EF4-FFF2-40B4-BE49-F238E27FC236}">
                <a16:creationId xmlns:a16="http://schemas.microsoft.com/office/drawing/2014/main" id="{35D7B347-5CAB-ED77-F367-2E3F18856E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 b="8723"/>
          <a:stretch/>
        </p:blipFill>
        <p:spPr bwMode="auto">
          <a:xfrm>
            <a:off x="20" y="3429650"/>
            <a:ext cx="6106337" cy="342835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35" name="Freeform: Shape 1034">
            <a:extLst>
              <a:ext uri="{FF2B5EF4-FFF2-40B4-BE49-F238E27FC236}">
                <a16:creationId xmlns:a16="http://schemas.microsoft.com/office/drawing/2014/main" id="{42CABAC1-431A-2B49-9071-DB0E29B26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5597" y="8751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7629954" y="1826096"/>
            <a:ext cx="3028097" cy="2142699"/>
          </a:xfrm>
        </p:spPr>
        <p:txBody>
          <a:bodyPr vert="horz" lIns="91440" tIns="45720" rIns="91440" bIns="45720" rtlCol="0">
            <a:normAutofit/>
          </a:bodyPr>
          <a:lstStyle/>
          <a:p>
            <a:pPr algn="ctr"/>
            <a:r>
              <a:rPr lang="en-US" sz="3100" kern="1200" dirty="0">
                <a:latin typeface="+mj-lt"/>
                <a:ea typeface="+mj-ea"/>
                <a:cs typeface="+mj-cs"/>
              </a:rPr>
              <a:t>AUTO CORRELATION PLOT</a:t>
            </a:r>
          </a:p>
        </p:txBody>
      </p:sp>
      <p:sp>
        <p:nvSpPr>
          <p:cNvPr id="1037" name="Freeform: Shape 1036">
            <a:extLst>
              <a:ext uri="{FF2B5EF4-FFF2-40B4-BE49-F238E27FC236}">
                <a16:creationId xmlns:a16="http://schemas.microsoft.com/office/drawing/2014/main" id="{EF01CF46-9663-6E43-9D34-906EABE81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30" y="788356"/>
            <a:ext cx="4014345" cy="5281287"/>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04210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4164227" y="822379"/>
            <a:ext cx="7618970" cy="1777051"/>
          </a:xfrm>
        </p:spPr>
        <p:txBody>
          <a:bodyPr vert="horz" lIns="91440" tIns="45720" rIns="91440" bIns="45720" rtlCol="0" anchor="t">
            <a:normAutofit/>
          </a:bodyPr>
          <a:lstStyle/>
          <a:p>
            <a:pPr algn="r"/>
            <a:r>
              <a:rPr lang="en-US" sz="4000" kern="1200" dirty="0">
                <a:solidFill>
                  <a:schemeClr val="tx2"/>
                </a:solidFill>
                <a:latin typeface="+mj-lt"/>
                <a:ea typeface="+mj-ea"/>
                <a:cs typeface="+mj-cs"/>
              </a:rPr>
              <a:t>ARIMA PREDICTION MODEL</a:t>
            </a:r>
          </a:p>
        </p:txBody>
      </p:sp>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2"/>
          <a:srcRect l="15619" r="35049" b="1"/>
          <a:stretch/>
        </p:blipFill>
        <p:spPr>
          <a:xfrm>
            <a:off x="992093" y="1710905"/>
            <a:ext cx="3047936" cy="4124044"/>
          </a:xfrm>
          <a:custGeom>
            <a:avLst/>
            <a:gdLst/>
            <a:ahLst/>
            <a:cxnLst/>
            <a:rect l="l" t="t" r="r" b="b"/>
            <a:pathLst>
              <a:path w="3047936" h="4124044">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2165181"/>
                </a:lnTo>
                <a:lnTo>
                  <a:pt x="3047936" y="2449280"/>
                </a:lnTo>
                <a:lnTo>
                  <a:pt x="3047936" y="2665898"/>
                </a:lnTo>
                <a:cubicBezTo>
                  <a:pt x="3047936" y="3104353"/>
                  <a:pt x="2923541" y="3323814"/>
                  <a:pt x="2649871" y="3515174"/>
                </a:cubicBezTo>
                <a:cubicBezTo>
                  <a:pt x="2365260" y="3680066"/>
                  <a:pt x="1991682" y="3750634"/>
                  <a:pt x="1660164" y="4006824"/>
                </a:cubicBezTo>
                <a:lnTo>
                  <a:pt x="1521470" y="4124044"/>
                </a:lnTo>
                <a:lnTo>
                  <a:pt x="1387771" y="4006824"/>
                </a:lnTo>
                <a:cubicBezTo>
                  <a:pt x="1056252" y="3750634"/>
                  <a:pt x="682674" y="3680066"/>
                  <a:pt x="398065" y="3515174"/>
                </a:cubicBezTo>
                <a:cubicBezTo>
                  <a:pt x="124394" y="3323814"/>
                  <a:pt x="0" y="3104353"/>
                  <a:pt x="0" y="2665898"/>
                </a:cubicBezTo>
                <a:lnTo>
                  <a:pt x="0" y="2449280"/>
                </a:lnTo>
                <a:lnTo>
                  <a:pt x="0" y="2165181"/>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p:spPr>
      </p:pic>
      <p:sp>
        <p:nvSpPr>
          <p:cNvPr id="7" name="TextBox 6">
            <a:extLst>
              <a:ext uri="{FF2B5EF4-FFF2-40B4-BE49-F238E27FC236}">
                <a16:creationId xmlns:a16="http://schemas.microsoft.com/office/drawing/2014/main" id="{72FE954E-F904-39F8-8A1F-A1C5DEDEE19E}"/>
              </a:ext>
            </a:extLst>
          </p:cNvPr>
          <p:cNvSpPr txBox="1"/>
          <p:nvPr/>
        </p:nvSpPr>
        <p:spPr>
          <a:xfrm>
            <a:off x="4967416" y="1907348"/>
            <a:ext cx="7043352" cy="3231654"/>
          </a:xfrm>
          <a:prstGeom prst="rect">
            <a:avLst/>
          </a:prstGeom>
          <a:noFill/>
        </p:spPr>
        <p:txBody>
          <a:bodyPr wrap="square" rtlCol="0">
            <a:spAutoFit/>
          </a:bodyPr>
          <a:lstStyle/>
          <a:p>
            <a:pPr marL="285750" marR="0" indent="-285750">
              <a:lnSpc>
                <a:spcPct val="115000"/>
              </a:lnSpc>
              <a:spcBef>
                <a:spcPts val="0"/>
              </a:spcBef>
              <a:spcAft>
                <a:spcPts val="1000"/>
              </a:spcAft>
              <a:buFont typeface="Arial" panose="020B0604020202020204" pitchFamily="34" charset="0"/>
              <a:buChar char="•"/>
            </a:pPr>
            <a:r>
              <a:rPr lang="en-IN" sz="2000" dirty="0">
                <a:effectLst/>
                <a:latin typeface="Calibri" panose="020F0502020204030204" pitchFamily="34" charset="0"/>
                <a:ea typeface="Times New Roman" panose="02020603050405020304" pitchFamily="18" charset="0"/>
                <a:cs typeface="Latha" panose="020B0604020202020204" pitchFamily="34" charset="0"/>
              </a:rPr>
              <a:t>Time-series forecasting models predict future values considering values previously observed. Time-series forecasting is used widely for non-stationary data like temperature data for a period of time and stock prices over a period of time.</a:t>
            </a:r>
            <a:endParaRPr lang="en-US" sz="2000" dirty="0">
              <a:latin typeface="Calibri" panose="020F0502020204030204" pitchFamily="34" charset="0"/>
              <a:ea typeface="Times New Roman" panose="02020603050405020304" pitchFamily="18" charset="0"/>
              <a:cs typeface="Latha" panose="020B0604020202020204" pitchFamily="34" charset="0"/>
            </a:endParaRPr>
          </a:p>
          <a:p>
            <a:pPr marL="285750" marR="0" indent="-285750">
              <a:lnSpc>
                <a:spcPct val="115000"/>
              </a:lnSpc>
              <a:spcBef>
                <a:spcPts val="0"/>
              </a:spcBef>
              <a:spcAft>
                <a:spcPts val="1000"/>
              </a:spcAft>
              <a:buFont typeface="Arial" panose="020B0604020202020204" pitchFamily="34" charset="0"/>
              <a:buChar char="•"/>
            </a:pPr>
            <a:r>
              <a:rPr lang="en-IN" sz="2000" dirty="0">
                <a:effectLst/>
                <a:latin typeface="Calibri" panose="020F0502020204030204" pitchFamily="34" charset="0"/>
                <a:ea typeface="Times New Roman" panose="02020603050405020304" pitchFamily="18" charset="0"/>
                <a:cs typeface="Latha" panose="020B0604020202020204" pitchFamily="34" charset="0"/>
              </a:rPr>
              <a:t>For this time series data, we will be using the ARIMA model.</a:t>
            </a:r>
          </a:p>
          <a:p>
            <a:pPr marL="285750" marR="0" indent="-285750">
              <a:lnSpc>
                <a:spcPct val="115000"/>
              </a:lnSpc>
              <a:spcBef>
                <a:spcPts val="0"/>
              </a:spcBef>
              <a:spcAft>
                <a:spcPts val="1000"/>
              </a:spcAft>
              <a:buFont typeface="Arial" panose="020B0604020202020204" pitchFamily="34" charset="0"/>
              <a:buChar char="•"/>
            </a:pPr>
            <a:r>
              <a:rPr lang="en-US" sz="2000" b="0" i="0" u="none" strike="noStrike" dirty="0">
                <a:solidFill>
                  <a:srgbClr val="292929"/>
                </a:solidFill>
                <a:effectLst/>
                <a:latin typeface="source-serif-pro"/>
              </a:rPr>
              <a:t> </a:t>
            </a:r>
            <a:r>
              <a:rPr lang="en-US" sz="2000" i="0" u="none" strike="noStrike" dirty="0">
                <a:solidFill>
                  <a:srgbClr val="292929"/>
                </a:solidFill>
                <a:effectLst/>
                <a:latin typeface="source-serif-pro"/>
              </a:rPr>
              <a:t>ARIMA models</a:t>
            </a:r>
            <a:r>
              <a:rPr lang="en-US" sz="2000" b="0" i="0" u="none" strike="noStrike" dirty="0">
                <a:solidFill>
                  <a:srgbClr val="292929"/>
                </a:solidFill>
                <a:effectLst/>
                <a:latin typeface="source-serif-pro"/>
              </a:rPr>
              <a:t> can capture different standard temporal structures in time-series data.</a:t>
            </a:r>
            <a:endParaRPr lang="en-US" sz="2000" dirty="0">
              <a:effectLst/>
              <a:latin typeface="Calibri" panose="020F0502020204030204" pitchFamily="34" charset="0"/>
              <a:ea typeface="Times New Roman" panose="02020603050405020304" pitchFamily="18" charset="0"/>
              <a:cs typeface="Latha" panose="020B0604020202020204" pitchFamily="34" charset="0"/>
            </a:endParaRPr>
          </a:p>
          <a:p>
            <a:pPr>
              <a:buFont typeface="Arial" panose="020B0604020202020204" pitchFamily="34" charset="0"/>
              <a:buChar char="•"/>
            </a:pPr>
            <a:endParaRPr lang="en-IN" sz="1800" dirty="0">
              <a:latin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84917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A202-8EC5-31E9-F587-CE6B8E5381E6}"/>
              </a:ext>
            </a:extLst>
          </p:cNvPr>
          <p:cNvSpPr>
            <a:spLocks noGrp="1"/>
          </p:cNvSpPr>
          <p:nvPr>
            <p:ph type="ctrTitle"/>
          </p:nvPr>
        </p:nvSpPr>
        <p:spPr>
          <a:xfrm>
            <a:off x="4164227" y="822379"/>
            <a:ext cx="7618970" cy="1777051"/>
          </a:xfrm>
        </p:spPr>
        <p:txBody>
          <a:bodyPr vert="horz" lIns="91440" tIns="45720" rIns="91440" bIns="45720" rtlCol="0" anchor="t">
            <a:normAutofit/>
          </a:bodyPr>
          <a:lstStyle/>
          <a:p>
            <a:pPr algn="r"/>
            <a:r>
              <a:rPr lang="en-US" sz="4000" kern="1200">
                <a:solidFill>
                  <a:schemeClr val="tx2"/>
                </a:solidFill>
                <a:latin typeface="+mj-lt"/>
                <a:ea typeface="+mj-ea"/>
                <a:cs typeface="+mj-cs"/>
              </a:rPr>
              <a:t>ARIMA MODEL VISUALIZATION</a:t>
            </a:r>
            <a:endParaRPr lang="en-US" sz="4000" kern="1200" dirty="0">
              <a:solidFill>
                <a:schemeClr val="tx2"/>
              </a:solidFill>
              <a:latin typeface="+mj-lt"/>
              <a:ea typeface="+mj-ea"/>
              <a:cs typeface="+mj-cs"/>
            </a:endParaRPr>
          </a:p>
        </p:txBody>
      </p:sp>
      <p:pic>
        <p:nvPicPr>
          <p:cNvPr id="4" name="Picture 3" descr="Multi-coloured graphs and numbers">
            <a:extLst>
              <a:ext uri="{FF2B5EF4-FFF2-40B4-BE49-F238E27FC236}">
                <a16:creationId xmlns:a16="http://schemas.microsoft.com/office/drawing/2014/main" id="{EA9D18ED-606A-D686-0A48-1B1FA40D7914}"/>
              </a:ext>
            </a:extLst>
          </p:cNvPr>
          <p:cNvPicPr>
            <a:picLocks noChangeAspect="1"/>
          </p:cNvPicPr>
          <p:nvPr/>
        </p:nvPicPr>
        <p:blipFill rotWithShape="1">
          <a:blip r:embed="rId3"/>
          <a:srcRect l="15619" r="35049" b="1"/>
          <a:stretch/>
        </p:blipFill>
        <p:spPr>
          <a:xfrm>
            <a:off x="992093" y="1710905"/>
            <a:ext cx="3047936" cy="4124044"/>
          </a:xfrm>
          <a:custGeom>
            <a:avLst/>
            <a:gdLst/>
            <a:ahLst/>
            <a:cxnLst/>
            <a:rect l="l" t="t" r="r" b="b"/>
            <a:pathLst>
              <a:path w="3047936" h="4124044">
                <a:moveTo>
                  <a:pt x="1526466" y="0"/>
                </a:moveTo>
                <a:lnTo>
                  <a:pt x="1660166" y="117220"/>
                </a:lnTo>
                <a:cubicBezTo>
                  <a:pt x="1991684" y="373411"/>
                  <a:pt x="2365262" y="443978"/>
                  <a:pt x="2649871" y="608871"/>
                </a:cubicBezTo>
                <a:cubicBezTo>
                  <a:pt x="2923543" y="800231"/>
                  <a:pt x="3047936" y="1019692"/>
                  <a:pt x="3047936" y="1458146"/>
                </a:cubicBezTo>
                <a:lnTo>
                  <a:pt x="3047936" y="1588054"/>
                </a:lnTo>
                <a:lnTo>
                  <a:pt x="3047936" y="1958864"/>
                </a:lnTo>
                <a:lnTo>
                  <a:pt x="3047936" y="2165181"/>
                </a:lnTo>
                <a:lnTo>
                  <a:pt x="3047936" y="2449280"/>
                </a:lnTo>
                <a:lnTo>
                  <a:pt x="3047936" y="2665898"/>
                </a:lnTo>
                <a:cubicBezTo>
                  <a:pt x="3047936" y="3104353"/>
                  <a:pt x="2923541" y="3323814"/>
                  <a:pt x="2649871" y="3515174"/>
                </a:cubicBezTo>
                <a:cubicBezTo>
                  <a:pt x="2365260" y="3680066"/>
                  <a:pt x="1991682" y="3750634"/>
                  <a:pt x="1660164" y="4006824"/>
                </a:cubicBezTo>
                <a:lnTo>
                  <a:pt x="1521470" y="4124044"/>
                </a:lnTo>
                <a:lnTo>
                  <a:pt x="1387771" y="4006824"/>
                </a:lnTo>
                <a:cubicBezTo>
                  <a:pt x="1056252" y="3750634"/>
                  <a:pt x="682674" y="3680066"/>
                  <a:pt x="398065" y="3515174"/>
                </a:cubicBezTo>
                <a:cubicBezTo>
                  <a:pt x="124394" y="3323814"/>
                  <a:pt x="0" y="3104353"/>
                  <a:pt x="0" y="2665898"/>
                </a:cubicBezTo>
                <a:lnTo>
                  <a:pt x="0" y="2449280"/>
                </a:lnTo>
                <a:lnTo>
                  <a:pt x="0" y="2165181"/>
                </a:lnTo>
                <a:lnTo>
                  <a:pt x="0" y="1958864"/>
                </a:lnTo>
                <a:lnTo>
                  <a:pt x="0" y="1588054"/>
                </a:lnTo>
                <a:lnTo>
                  <a:pt x="0" y="1458146"/>
                </a:lnTo>
                <a:cubicBezTo>
                  <a:pt x="0" y="1019692"/>
                  <a:pt x="124395" y="800231"/>
                  <a:pt x="398066" y="608871"/>
                </a:cubicBezTo>
                <a:cubicBezTo>
                  <a:pt x="682676" y="443978"/>
                  <a:pt x="1056254" y="373411"/>
                  <a:pt x="1387773" y="117220"/>
                </a:cubicBezTo>
                <a:close/>
              </a:path>
            </a:pathLst>
          </a:custGeom>
        </p:spPr>
      </p:pic>
      <p:pic>
        <p:nvPicPr>
          <p:cNvPr id="6148" name="Picture 4">
            <a:extLst>
              <a:ext uri="{FF2B5EF4-FFF2-40B4-BE49-F238E27FC236}">
                <a16:creationId xmlns:a16="http://schemas.microsoft.com/office/drawing/2014/main" id="{352709F6-7927-B91F-5282-F2E43EE160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092" y="1433384"/>
            <a:ext cx="8274908" cy="542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062053"/>
      </p:ext>
    </p:extLst>
  </p:cSld>
  <p:clrMapOvr>
    <a:masterClrMapping/>
  </p:clrMapOvr>
</p:sld>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481</Words>
  <Application>Microsoft Macintosh PowerPoint</Application>
  <PresentationFormat>Widescreen</PresentationFormat>
  <Paragraphs>39</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Goudy Old Style</vt:lpstr>
      <vt:lpstr>NexusSerif</vt:lpstr>
      <vt:lpstr>source-serif-pro</vt:lpstr>
      <vt:lpstr>MarrakeshVTI</vt:lpstr>
      <vt:lpstr>STOCK MARKET PREDICTION</vt:lpstr>
      <vt:lpstr>INTRODUCTION</vt:lpstr>
      <vt:lpstr>PROJECT STEPS</vt:lpstr>
      <vt:lpstr>DATA PREPARATION</vt:lpstr>
      <vt:lpstr>DATA EXPLORATORY ANALYSIS (Closing Price) </vt:lpstr>
      <vt:lpstr>DATA EXPLORATORY ANALYSIS  (Sales Volume) </vt:lpstr>
      <vt:lpstr>AUTO CORRELATION PLOT</vt:lpstr>
      <vt:lpstr>ARIMA PREDICTION MODEL</vt:lpstr>
      <vt:lpstr>ARIMA MODEL VISUALIZATION</vt:lpstr>
      <vt:lpstr>ETHICAL IMPLICATIONS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Soma Vayuvegula</dc:creator>
  <cp:lastModifiedBy>Soma Vayuvegula</cp:lastModifiedBy>
  <cp:revision>21</cp:revision>
  <dcterms:created xsi:type="dcterms:W3CDTF">2023-04-09T21:13:11Z</dcterms:created>
  <dcterms:modified xsi:type="dcterms:W3CDTF">2023-04-10T06:37:16Z</dcterms:modified>
</cp:coreProperties>
</file>