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972" y="-1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9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0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5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0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9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A561-3131-4B11-A8AC-59C3F1059447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125A-F2E6-48F0-88D9-F4BBFDF39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ma.sundaram.39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somasundaram1702.github.io/" TargetMode="External"/><Relationship Id="rId2" Type="http://schemas.openxmlformats.org/officeDocument/2006/relationships/hyperlink" Target="https://www.einfochip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omasundaram1702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www.linkedin.com/in/somasundaram-shanmugasundaram-7375a7a2/" TargetMode="External"/><Relationship Id="rId4" Type="http://schemas.openxmlformats.org/officeDocument/2006/relationships/hyperlink" Target="https://www.home.sandvik/en/" TargetMode="External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972" y="282299"/>
            <a:ext cx="451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Somasundaram S</a:t>
            </a:r>
            <a:endParaRPr lang="en-IN" sz="4000" b="1" dirty="0">
              <a:solidFill>
                <a:srgbClr val="002060"/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971" y="923444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Datascientist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971" y="1354860"/>
            <a:ext cx="3708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Email </a:t>
            </a:r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  </a:t>
            </a:r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: </a:t>
            </a:r>
            <a:r>
              <a:rPr lang="en-I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Somasundaram1702@gmail.com</a:t>
            </a:r>
            <a:endParaRPr lang="en-IN" sz="1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71" y="1599391"/>
            <a:ext cx="2719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Phone</a:t>
            </a:r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   </a:t>
            </a:r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: </a:t>
            </a:r>
            <a:r>
              <a:rPr lang="en-I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+91-8380097650</a:t>
            </a:r>
            <a:endParaRPr lang="en-IN" sz="1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971" y="3051936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Skills</a:t>
            </a:r>
            <a:endParaRPr lang="en-IN" sz="1600" b="1" dirty="0">
              <a:solidFill>
                <a:srgbClr val="002060"/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71" y="411126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Work history</a:t>
            </a:r>
            <a:endParaRPr lang="en-IN" sz="1600" b="1" dirty="0">
              <a:solidFill>
                <a:srgbClr val="002060"/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971" y="4524569"/>
            <a:ext cx="150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03/2020 - Present</a:t>
            </a:r>
            <a:endParaRPr lang="en-IN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60165" y="4524569"/>
            <a:ext cx="3203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eInfochips ( An </a:t>
            </a:r>
            <a:r>
              <a:rPr lang="en-IN" sz="1200" b="1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</a:t>
            </a:r>
            <a:r>
              <a:rPr lang="en-IN" sz="1200" b="1" i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rrow </a:t>
            </a:r>
            <a:r>
              <a:rPr lang="en-IN" sz="1200" b="1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C</a:t>
            </a:r>
            <a:r>
              <a:rPr lang="en-IN" sz="1200" b="1" i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ompany )</a:t>
            </a:r>
            <a:endParaRPr lang="en-IN" sz="1200" b="1" i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26" name="Picture 2" descr="eInfochips (An Arrow Company) | LinkedIn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4" b="29014"/>
          <a:stretch/>
        </p:blipFill>
        <p:spPr bwMode="auto">
          <a:xfrm>
            <a:off x="4481384" y="4468510"/>
            <a:ext cx="720000" cy="3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67182" y="4816060"/>
            <a:ext cx="6134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Snapdragon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An Android application was developed to recognize face on Snapdragon 845 board (smart phone platform).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AI models were optimized using Snapdragon Neural Processing Engine (SNPE) and ported on to GPU and DSP.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Extreme value machine, an open set classification algorithm was decoded and developed using Java.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971" y="7683241"/>
            <a:ext cx="150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08/2014 – 03/2020</a:t>
            </a:r>
            <a:endParaRPr lang="en-IN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2840" y="7695039"/>
            <a:ext cx="3203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Sandvik</a:t>
            </a:r>
            <a:r>
              <a:rPr lang="en-IN" sz="1200" b="1" i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Asia </a:t>
            </a:r>
            <a:r>
              <a:rPr lang="en-IN" sz="1200" b="1" i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Pvt.</a:t>
            </a:r>
            <a:r>
              <a:rPr lang="en-IN" sz="1200" b="1" i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Ltd., Pune</a:t>
            </a:r>
            <a:endParaRPr lang="en-IN" sz="1200" b="1" i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28" name="Picture 4" descr="Sandvik Group — Home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18029" r="9170" b="18873"/>
          <a:stretch/>
        </p:blipFill>
        <p:spPr bwMode="auto">
          <a:xfrm>
            <a:off x="4520800" y="7682821"/>
            <a:ext cx="720000" cy="2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867183" y="8034986"/>
            <a:ext cx="6057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Patent :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EP18173333.8 (Under review in EPO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An inspection system for inspecting the internal surface of tubes was designed and developed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light and efficient Convolutional Neural Network model was designed &amp; trained to automatically identify and classify 5 different types of defects using bounding boxes. 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CNN algorithm can identify defects of size ranging from 100 micron to a few millimeters. 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algorithm was optimized to run on an edge device with at least 15 fps, making the inspection system work real time.</a:t>
            </a:r>
            <a:endParaRPr lang="en-IN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182" y="6134637"/>
            <a:ext cx="6122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Nvidia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face recognition model developed and deployed on the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Nvidia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Jetson Xavier AGX board. 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model can identify unknown and known faces with an average accuracy of 96% with well-known datasets like LFW and VGGFace2. 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model is optimized using the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TensorRT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module,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improving the  inference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speed 10-15 times.</a:t>
            </a:r>
            <a:endParaRPr lang="en-IN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4695" y="2229130"/>
            <a:ext cx="7079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Data scientist with more than 7 years of experience in working with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Artificial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Intelligence and Digital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Image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P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rocessing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.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Skilled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in optimization and porting various AI models on to edge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devices.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Passionate to solve challenging problems in the computer vision domain. </a:t>
            </a:r>
            <a:endParaRPr lang="en-IN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81619" y="3433767"/>
            <a:ext cx="7082772" cy="698233"/>
            <a:chOff x="181619" y="3400147"/>
            <a:chExt cx="7082772" cy="698233"/>
          </a:xfrm>
        </p:grpSpPr>
        <p:sp>
          <p:nvSpPr>
            <p:cNvPr id="11" name="TextBox 10"/>
            <p:cNvSpPr txBox="1"/>
            <p:nvPr/>
          </p:nvSpPr>
          <p:spPr>
            <a:xfrm>
              <a:off x="184695" y="3418708"/>
              <a:ext cx="974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Python</a:t>
              </a:r>
              <a:r>
                <a:rPr lang="en-I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4203" y="3418708"/>
              <a:ext cx="1680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Computer vision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37824" y="3666284"/>
              <a:ext cx="1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Pytorch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4497" y="3400147"/>
              <a:ext cx="1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Image processing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3453" y="3418708"/>
              <a:ext cx="2109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Artificial intelligence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79909" y="3428755"/>
              <a:ext cx="974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C++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1619" y="3636715"/>
              <a:ext cx="1680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Object</a:t>
              </a:r>
              <a:r>
                <a:rPr lang="en-I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detection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91205" y="3644678"/>
              <a:ext cx="1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S</a:t>
              </a: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egmentation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1672" y="3659170"/>
              <a:ext cx="2109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Machine</a:t>
              </a:r>
              <a:r>
                <a:rPr lang="en-I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learning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83698" y="3657034"/>
              <a:ext cx="1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Numpy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83898" y="1667053"/>
            <a:ext cx="1506848" cy="313091"/>
            <a:chOff x="3183898" y="1728020"/>
            <a:chExt cx="1506848" cy="313091"/>
          </a:xfrm>
        </p:grpSpPr>
        <p:pic>
          <p:nvPicPr>
            <p:cNvPr id="46" name="Picture 45">
              <a:hlinkClick r:id="rId6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3898" y="1745900"/>
              <a:ext cx="288000" cy="288000"/>
            </a:xfrm>
            <a:prstGeom prst="rect">
              <a:avLst/>
            </a:prstGeom>
          </p:spPr>
        </p:pic>
        <p:pic>
          <p:nvPicPr>
            <p:cNvPr id="1030" name="Picture 6" descr="Facebook Logo HD Stock Images | Shutterstock">
              <a:hlinkClick r:id="rId8"/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9" t="12430" r="64604" b="15217"/>
            <a:stretch/>
          </p:blipFill>
          <p:spPr bwMode="auto">
            <a:xfrm>
              <a:off x="4402746" y="1728020"/>
              <a:ext cx="288000" cy="31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inkedIn logo - Free logo icons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566" y="1781138"/>
              <a:ext cx="432000" cy="22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Free Icons Png - Small Website Icon Transparent PNG - 1200x1200 - Free  Download on NicePNG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453" y="1757245"/>
              <a:ext cx="252000" cy="26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77971" y="1866978"/>
            <a:ext cx="2719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Address</a:t>
            </a:r>
            <a:r>
              <a:rPr lang="en-I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: Pune, </a:t>
            </a:r>
            <a:r>
              <a:rPr lang="en-IN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Maharastra</a:t>
            </a:r>
            <a:endParaRPr lang="en-IN" sz="1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7971" y="3498616"/>
            <a:ext cx="6570660" cy="1576229"/>
            <a:chOff x="177971" y="466571"/>
            <a:chExt cx="6570660" cy="1576229"/>
          </a:xfrm>
        </p:grpSpPr>
        <p:sp>
          <p:nvSpPr>
            <p:cNvPr id="34" name="TextBox 33"/>
            <p:cNvSpPr txBox="1"/>
            <p:nvPr/>
          </p:nvSpPr>
          <p:spPr>
            <a:xfrm>
              <a:off x="177971" y="466571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rgbClr val="002060"/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Education</a:t>
              </a:r>
              <a:endParaRPr lang="en-IN" sz="1600" b="1" dirty="0">
                <a:solidFill>
                  <a:srgbClr val="002060"/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971" y="847675"/>
              <a:ext cx="1504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07/2011 – 08/2014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82840" y="847674"/>
              <a:ext cx="3203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Master of science</a:t>
              </a:r>
              <a:endParaRPr lang="en-IN" sz="1200" b="1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2840" y="1124673"/>
              <a:ext cx="3203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Indian Institute of technology, Madras</a:t>
              </a:r>
              <a:endParaRPr lang="en-IN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87709" y="847673"/>
              <a:ext cx="3203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CGPA</a:t>
              </a:r>
              <a:r>
                <a:rPr lang="en-IN" sz="1200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: </a:t>
              </a:r>
              <a:r>
                <a:rPr lang="en-IN" sz="1000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8.8</a:t>
              </a:r>
              <a:endParaRPr lang="en-IN" sz="1000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0594" y="1473037"/>
              <a:ext cx="1504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06/2007 – 04/2011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5463" y="1473036"/>
              <a:ext cx="3203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Bachelor of Engineering</a:t>
              </a:r>
              <a:endParaRPr lang="en-IN" sz="1200" b="1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69696" y="1765801"/>
              <a:ext cx="4116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Sri Ramakrishna Engineering College, Coimbatore</a:t>
              </a:r>
              <a:endParaRPr lang="en-IN" sz="12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45061" y="1473035"/>
              <a:ext cx="3203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CGPA</a:t>
              </a:r>
              <a:r>
                <a:rPr lang="en-IN" sz="1200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: </a:t>
              </a:r>
              <a:r>
                <a:rPr lang="en-IN" sz="1000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9.01</a:t>
              </a:r>
              <a:endParaRPr lang="en-IN" sz="1000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7971" y="598813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Other Projects</a:t>
            </a:r>
            <a:endParaRPr lang="en-IN" sz="1600" b="1" dirty="0">
              <a:solidFill>
                <a:srgbClr val="002060"/>
              </a:solidFill>
              <a:latin typeface="Century Gothic" panose="020B0502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7971" y="1013413"/>
            <a:ext cx="6823782" cy="1122488"/>
            <a:chOff x="177971" y="1013413"/>
            <a:chExt cx="6823782" cy="1122488"/>
          </a:xfrm>
        </p:grpSpPr>
        <p:sp>
          <p:nvSpPr>
            <p:cNvPr id="46" name="TextBox 45"/>
            <p:cNvSpPr txBox="1"/>
            <p:nvPr/>
          </p:nvSpPr>
          <p:spPr>
            <a:xfrm>
              <a:off x="177971" y="1013413"/>
              <a:ext cx="1504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03/2020-06/2020 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60165" y="1013413"/>
              <a:ext cx="3203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Shoe recommendation system</a:t>
              </a:r>
              <a:endParaRPr lang="en-IN" sz="1200" b="1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7182" y="1304904"/>
              <a:ext cx="61345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Siamese network was used to train shoe’s front and side views similar to training faces.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Triplet loss function was utilized for training the VGG16 &amp; VGG19 model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Top 3 accuracy of 85% and Top 5 accuracy of 93% was achieved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0041" y="2250548"/>
            <a:ext cx="6823782" cy="1122488"/>
            <a:chOff x="177971" y="1013413"/>
            <a:chExt cx="6823782" cy="1122488"/>
          </a:xfrm>
        </p:grpSpPr>
        <p:sp>
          <p:nvSpPr>
            <p:cNvPr id="52" name="TextBox 51"/>
            <p:cNvSpPr txBox="1"/>
            <p:nvPr/>
          </p:nvSpPr>
          <p:spPr>
            <a:xfrm>
              <a:off x="177971" y="1013413"/>
              <a:ext cx="1504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04/2021-06/2021 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60164" y="1013413"/>
              <a:ext cx="3923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Automatic </a:t>
              </a:r>
              <a:r>
                <a:rPr lang="en-IN" sz="1200" b="1" i="1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Recency</a:t>
              </a:r>
              <a:r>
                <a:rPr lang="en-IN" sz="1200" b="1" i="1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test result identification</a:t>
              </a:r>
              <a:endParaRPr lang="en-IN" sz="1200" b="1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Yu Gothic Light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67182" y="1304904"/>
              <a:ext cx="61345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Recency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test uses a strip to identify if a patient has HIV positive or negative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Lines that appear after test are identified using image processing techniques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The developed algorithm is able to predict 3 situations, HIV +</a:t>
              </a:r>
              <a:r>
                <a:rPr lang="en-US" sz="12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ve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, recent +</a:t>
              </a:r>
              <a:r>
                <a:rPr lang="en-US" sz="12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ve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   &amp; -</a:t>
              </a:r>
              <a:r>
                <a:rPr lang="en-US" sz="12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ve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  <a:ea typeface="Yu Gothic Light" panose="020B0300000000000000" pitchFamily="34" charset="-128"/>
                  <a:cs typeface="Arial" panose="020B0604020202020204" pitchFamily="34" charset="0"/>
                </a:rPr>
                <a:t> with 99 % 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5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433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 Light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SomaSundaram Shanmugasundaram</dc:creator>
  <cp:lastModifiedBy>SomaSundaram Shanmugasundaram</cp:lastModifiedBy>
  <cp:revision>23</cp:revision>
  <dcterms:created xsi:type="dcterms:W3CDTF">2021-08-25T05:57:27Z</dcterms:created>
  <dcterms:modified xsi:type="dcterms:W3CDTF">2021-08-25T10:46:55Z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2021-08-25T05:57:31Z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93788001-ffc9-4de3-939a-ddba60215d7b</vt:lpwstr>
  </property>
  <property fmtid="{D5CDD505-2E9C-101B-9397-08002B2CF9AE}" pid="8" name="MSIP_Label_879e395e-e3b5-421f-8616-70a10f9451af_ContentBits">
    <vt:lpwstr>0</vt:lpwstr>
  </property>
</Properties>
</file>