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3"/>
  </p:notesMasterIdLst>
  <p:handoutMasterIdLst>
    <p:handoutMasterId r:id="rId24"/>
  </p:handoutMasterIdLst>
  <p:sldIdLst>
    <p:sldId id="391" r:id="rId2"/>
    <p:sldId id="310" r:id="rId3"/>
    <p:sldId id="396" r:id="rId4"/>
    <p:sldId id="400" r:id="rId5"/>
    <p:sldId id="401" r:id="rId6"/>
    <p:sldId id="422" r:id="rId7"/>
    <p:sldId id="423" r:id="rId8"/>
    <p:sldId id="424" r:id="rId9"/>
    <p:sldId id="398" r:id="rId10"/>
    <p:sldId id="409" r:id="rId11"/>
    <p:sldId id="414" r:id="rId12"/>
    <p:sldId id="419" r:id="rId13"/>
    <p:sldId id="410" r:id="rId14"/>
    <p:sldId id="415" r:id="rId15"/>
    <p:sldId id="420" r:id="rId16"/>
    <p:sldId id="402" r:id="rId17"/>
    <p:sldId id="405" r:id="rId18"/>
    <p:sldId id="417" r:id="rId19"/>
    <p:sldId id="408" r:id="rId20"/>
    <p:sldId id="318" r:id="rId21"/>
    <p:sldId id="421" r:id="rId22"/>
  </p:sldIdLst>
  <p:sldSz cx="9906000" cy="6858000" type="A4"/>
  <p:notesSz cx="6858000" cy="9144000"/>
  <p:defaultTextStyle>
    <a:defPPr>
      <a:defRPr lang="en-US"/>
    </a:defPPr>
    <a:lvl1pPr marL="0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58"/>
    <a:srgbClr val="0000FF"/>
    <a:srgbClr val="F6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77379" autoAdjust="0"/>
  </p:normalViewPr>
  <p:slideViewPr>
    <p:cSldViewPr snapToGrid="0" showGuides="1">
      <p:cViewPr varScale="1">
        <p:scale>
          <a:sx n="57" d="100"/>
          <a:sy n="57" d="100"/>
        </p:scale>
        <p:origin x="184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28"/>
    </p:cViewPr>
  </p:sorterViewPr>
  <p:notesViewPr>
    <p:cSldViewPr snapToGrid="0" showGuides="1">
      <p:cViewPr varScale="1">
        <p:scale>
          <a:sx n="81" d="100"/>
          <a:sy n="81" d="100"/>
        </p:scale>
        <p:origin x="19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6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 complexity is O(</a:t>
            </a:r>
            <a:r>
              <a:rPr lang="en-US" dirty="0" err="1" smtClean="0"/>
              <a:t>gnm</a:t>
            </a:r>
            <a:r>
              <a:rPr lang="en-US" dirty="0" smtClean="0"/>
              <a:t>))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g the number of generations, </a:t>
            </a:r>
          </a:p>
          <a:p>
            <a:r>
              <a:rPr lang="en-US" dirty="0" smtClean="0"/>
              <a:t>n the population size </a:t>
            </a:r>
          </a:p>
          <a:p>
            <a:r>
              <a:rPr lang="en-US" dirty="0" smtClean="0"/>
              <a:t>m the size of the individuals. </a:t>
            </a:r>
          </a:p>
          <a:p>
            <a:r>
              <a:rPr lang="en-US" dirty="0" smtClean="0"/>
              <a:t>O( O(Fitness) * (O(mutation) + O(crossover))) </a:t>
            </a:r>
            <a:r>
              <a:rPr lang="fa-IR" dirty="0" smtClean="0"/>
              <a:t>حداقل</a:t>
            </a:r>
            <a:r>
              <a:rPr lang="fa-IR" baseline="0" dirty="0" smtClean="0"/>
              <a:t> </a:t>
            </a:r>
            <a:r>
              <a:rPr lang="en-US" baseline="0" dirty="0" smtClean="0"/>
              <a:t>n2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0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</a:t>
            </a:r>
            <a:r>
              <a:rPr lang="fa-IR" baseline="0" dirty="0" smtClean="0"/>
              <a:t>راس است</a:t>
            </a:r>
          </a:p>
          <a:p>
            <a:r>
              <a:rPr lang="en-US" baseline="0" dirty="0" smtClean="0"/>
              <a:t>K </a:t>
            </a:r>
            <a:r>
              <a:rPr lang="fa-IR" baseline="0" dirty="0" smtClean="0"/>
              <a:t>تعداد درجه راس </a:t>
            </a:r>
            <a:r>
              <a:rPr lang="en-US" baseline="0" dirty="0" smtClean="0"/>
              <a:t>I</a:t>
            </a:r>
            <a:r>
              <a:rPr lang="fa-IR" baseline="0" dirty="0" smtClean="0"/>
              <a:t>م </a:t>
            </a:r>
          </a:p>
          <a:p>
            <a:r>
              <a:rPr lang="en-US" baseline="0" dirty="0" smtClean="0"/>
              <a:t>C</a:t>
            </a:r>
            <a:r>
              <a:rPr lang="fa-IR" baseline="0" dirty="0" smtClean="0"/>
              <a:t> زیرگراف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مساله انحمن یابی به مسالع بهینه یابی</a:t>
            </a:r>
            <a:r>
              <a:rPr lang="fa-IR" baseline="0" dirty="0" smtClean="0"/>
              <a:t> تبدیل شد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fa-IR" dirty="0" smtClean="0"/>
              <a:t>پیدا کردن تقریبی این دو ماتریس نیازمند تابع هزینه ای است که کیفیت تقریب را به خوبی نشان بدهد .توابع هزینه مختلفی می توان تعریف کرد که یکی ازینها</a:t>
            </a:r>
          </a:p>
          <a:p>
            <a:pPr algn="r"/>
            <a:r>
              <a:rPr lang="fa-IR" dirty="0" smtClean="0"/>
              <a:t>روش</a:t>
            </a:r>
            <a:r>
              <a:rPr lang="fa-IR" baseline="0" dirty="0" smtClean="0"/>
              <a:t> تکراری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40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12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Ful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431127" y="2118348"/>
            <a:ext cx="1043746" cy="1042416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 sz="9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7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953000" cy="6857999"/>
          </a:xfrm>
          <a:prstGeom prst="rect">
            <a:avLst/>
          </a:prstGeom>
          <a:ln w="9525">
            <a:noFill/>
          </a:ln>
        </p:spPr>
        <p:txBody>
          <a:bodyPr anchor="ctr" anchorCtr="0"/>
          <a:lstStyle>
            <a:lvl1pPr marL="0" indent="0" algn="ctr">
              <a:buFontTx/>
              <a:buNone/>
              <a:defRPr sz="1200">
                <a:solidFill>
                  <a:schemeClr val="accent5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32886" y="767788"/>
            <a:ext cx="3608684" cy="5110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83" b="0" cap="all" spc="54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3203" y="1278801"/>
            <a:ext cx="3608684" cy="188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300"/>
              </a:lnSpc>
              <a:spcBef>
                <a:spcPts val="0"/>
              </a:spcBef>
              <a:buNone/>
              <a:defRPr sz="975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43202" y="656089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43202" y="6297121"/>
            <a:ext cx="1932185" cy="133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67" b="1" spc="32" baseline="0" dirty="0" smtClean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67" b="1" spc="32" baseline="0" dirty="0" smtClean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  <a:endParaRPr lang="en-US" sz="867" b="1" spc="32" baseline="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91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1" r:id="rId2"/>
    <p:sldLayoutId id="2147483706" r:id="rId3"/>
    <p:sldLayoutId id="2147483708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20378"/>
            <a:ext cx="9906000" cy="1237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/>
          </a:p>
        </p:txBody>
      </p:sp>
      <p:sp>
        <p:nvSpPr>
          <p:cNvPr id="3" name="TextBox 2"/>
          <p:cNvSpPr txBox="1"/>
          <p:nvPr/>
        </p:nvSpPr>
        <p:spPr>
          <a:xfrm>
            <a:off x="893438" y="1683665"/>
            <a:ext cx="827366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en-US" sz="2800" cap="all" spc="54" dirty="0">
                <a:solidFill>
                  <a:schemeClr val="accent1"/>
                </a:solidFill>
                <a:latin typeface="Lato Black" panose="020F0A02020204030203" pitchFamily="34" charset="0"/>
              </a:rPr>
              <a:t>A Cellular Learning Automata based algorithm for detecting community structure in complex networks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65974" y="1549932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23924"/>
            <a:ext cx="1098874" cy="1292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9510" y="3243792"/>
            <a:ext cx="82736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الگوریتم مبتنی </a:t>
            </a:r>
            <a:r>
              <a:rPr lang="fa-IR" sz="2400" dirty="0" smtClean="0">
                <a:cs typeface="B Nazanin" panose="00000400000000000000" pitchFamily="2" charset="-78"/>
              </a:rPr>
              <a:t>براتاماتای </a:t>
            </a:r>
            <a:r>
              <a:rPr lang="fa-IR" sz="2400" dirty="0">
                <a:cs typeface="B Nazanin" panose="00000400000000000000" pitchFamily="2" charset="-78"/>
              </a:rPr>
              <a:t>سلولی یادگیرنده </a:t>
            </a:r>
            <a:r>
              <a:rPr lang="fa-IR" sz="2400" dirty="0" smtClean="0">
                <a:cs typeface="B Nazanin" panose="00000400000000000000" pitchFamily="2" charset="-78"/>
              </a:rPr>
              <a:t>به </a:t>
            </a:r>
            <a:r>
              <a:rPr lang="fa-IR" sz="2400" dirty="0" smtClean="0">
                <a:cs typeface="B Nazanin" panose="00000400000000000000" pitchFamily="2" charset="-78"/>
              </a:rPr>
              <a:t>منظورانجمن‌یابی </a:t>
            </a:r>
            <a:r>
              <a:rPr lang="fa-IR" sz="2400" dirty="0">
                <a:cs typeface="B Nazanin" panose="00000400000000000000" pitchFamily="2" charset="-78"/>
              </a:rPr>
              <a:t>در شبکه‌های پیچیده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1242" y="4512382"/>
            <a:ext cx="188006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سمیه گلمحمدی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9613139111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539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120385" y="500951"/>
            <a:ext cx="8618220" cy="475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ts val="3467"/>
              </a:lnSpc>
            </a:pPr>
            <a:r>
              <a:rPr lang="fa-IR" sz="3600" b="1" dirty="0" smtClean="0">
                <a:cs typeface="B Nazanin" panose="00000400000000000000" pitchFamily="2" charset="-78"/>
              </a:rPr>
              <a:t>روش پیشنهادی </a:t>
            </a:r>
            <a:r>
              <a:rPr lang="en-US" sz="3600" b="1" dirty="0" smtClean="0"/>
              <a:t>(</a:t>
            </a:r>
            <a:r>
              <a:rPr lang="en-US" sz="3600" b="1" dirty="0"/>
              <a:t>CLA-Net</a:t>
            </a:r>
            <a:r>
              <a:rPr lang="en-US" sz="3600" b="1" dirty="0" smtClean="0"/>
              <a:t>)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507235" y="1251400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3889" y="1881562"/>
            <a:ext cx="816525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88075" lvl="1" indent="-285750"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الگوریتم ارایه </a:t>
            </a:r>
            <a:r>
              <a:rPr lang="fa-IR" sz="1800" dirty="0">
                <a:cs typeface="B Nazanin" panose="00000400000000000000" pitchFamily="2" charset="-78"/>
              </a:rPr>
              <a:t>شده بر مبنای </a:t>
            </a:r>
            <a:r>
              <a:rPr lang="ar-SA" sz="1800" dirty="0">
                <a:cs typeface="B Nazanin" panose="00000400000000000000" pitchFamily="2" charset="-78"/>
              </a:rPr>
              <a:t>اتاماتای سلولی یادگیرنده است و </a:t>
            </a:r>
            <a:r>
              <a:rPr lang="en-US" sz="1800" dirty="0">
                <a:cs typeface="B Nazanin" panose="00000400000000000000" pitchFamily="2" charset="-78"/>
              </a:rPr>
              <a:t>CLA-net </a:t>
            </a:r>
            <a:r>
              <a:rPr lang="fa-IR" sz="1800" dirty="0">
                <a:cs typeface="B Nazanin" panose="00000400000000000000" pitchFamily="2" charset="-78"/>
              </a:rPr>
              <a:t> نام </a:t>
            </a:r>
            <a:r>
              <a:rPr lang="fa-IR" sz="1800" dirty="0" smtClean="0">
                <a:cs typeface="B Nazanin" panose="00000400000000000000" pitchFamily="2" charset="-78"/>
              </a:rPr>
              <a:t>دارد.</a:t>
            </a:r>
          </a:p>
          <a:p>
            <a:pPr marL="688075" lvl="1" indent="-285750" algn="r" rtl="1">
              <a:buFont typeface="Arial" panose="020B0604020202020204" pitchFamily="34" charset="0"/>
              <a:buChar char="•"/>
            </a:pPr>
            <a:endParaRPr lang="en-US" sz="1800" dirty="0" smtClean="0">
              <a:cs typeface="B Nazanin" panose="00000400000000000000" pitchFamily="2" charset="-78"/>
            </a:endParaRPr>
          </a:p>
          <a:p>
            <a:pPr marL="688075" lvl="1" indent="-285750" algn="r" rtl="1">
              <a:buFont typeface="Arial" panose="020B0604020202020204" pitchFamily="34" charset="0"/>
              <a:buChar char="•"/>
            </a:pPr>
            <a:r>
              <a:rPr lang="en-US" sz="1800" dirty="0" smtClean="0"/>
              <a:t> CLA</a:t>
            </a:r>
            <a:r>
              <a:rPr lang="fa-IR" sz="1800" dirty="0">
                <a:cs typeface="B Nazanin" panose="00000400000000000000" pitchFamily="2" charset="-78"/>
              </a:rPr>
              <a:t>یک مدل ریاضی قوی </a:t>
            </a:r>
            <a:r>
              <a:rPr lang="fa-IR" sz="1800" dirty="0" smtClean="0">
                <a:cs typeface="B Nazanin" panose="00000400000000000000" pitchFamily="2" charset="-78"/>
              </a:rPr>
              <a:t>برای حل  </a:t>
            </a:r>
            <a:r>
              <a:rPr lang="fa-IR" sz="1800" dirty="0">
                <a:cs typeface="B Nazanin" panose="00000400000000000000" pitchFamily="2" charset="-78"/>
              </a:rPr>
              <a:t>بسیاری از مسایل </a:t>
            </a:r>
            <a:r>
              <a:rPr lang="fa-IR" sz="1800" b="1" dirty="0">
                <a:cs typeface="B Nazanin" panose="00000400000000000000" pitchFamily="2" charset="-78"/>
              </a:rPr>
              <a:t>غیرمتمرکز</a:t>
            </a:r>
            <a:r>
              <a:rPr lang="fa-IR" sz="1800" dirty="0">
                <a:cs typeface="B Nazanin" panose="00000400000000000000" pitchFamily="2" charset="-78"/>
              </a:rPr>
              <a:t> و پدیده‌های پویا </a:t>
            </a:r>
            <a:r>
              <a:rPr lang="fa-IR" sz="1800" dirty="0" smtClean="0">
                <a:cs typeface="B Nazanin" panose="00000400000000000000" pitchFamily="2" charset="-78"/>
              </a:rPr>
              <a:t>است.</a:t>
            </a:r>
          </a:p>
          <a:p>
            <a:pPr lvl="1" algn="r" rtl="1"/>
            <a:endParaRPr lang="fa-IR" sz="1800" dirty="0">
              <a:cs typeface="B Nazanin" panose="00000400000000000000" pitchFamily="2" charset="-78"/>
            </a:endParaRPr>
          </a:p>
          <a:p>
            <a:pPr marL="688075" lvl="1" indent="-285750"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این مدل از طریق تعاملات محلی و کلی در گراف موفق می شود بدون داشتن پارامتر برای محدودیت رزولوشن و تعداد انجمن ها از پیش،به صورت بهینه </a:t>
            </a:r>
            <a:r>
              <a:rPr lang="fa-IR" sz="1800" dirty="0" smtClean="0">
                <a:cs typeface="B Nazanin" panose="00000400000000000000" pitchFamily="2" charset="-78"/>
              </a:rPr>
              <a:t>ساختار مناسبی </a:t>
            </a:r>
            <a:r>
              <a:rPr lang="fa-IR" sz="1800" dirty="0" smtClean="0">
                <a:cs typeface="B Nazanin" panose="00000400000000000000" pitchFamily="2" charset="-78"/>
              </a:rPr>
              <a:t>برای انجمن ها در گراف بیابد. </a:t>
            </a:r>
          </a:p>
          <a:p>
            <a:pPr lvl="1" algn="r" rtl="1"/>
            <a:endParaRPr lang="fa-IR" sz="1800" dirty="0"/>
          </a:p>
          <a:p>
            <a:pPr lvl="1" algn="r" rtl="1"/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11933"/>
              </p:ext>
            </p:extLst>
          </p:nvPr>
        </p:nvGraphicFramePr>
        <p:xfrm>
          <a:off x="8625384" y="-13648"/>
          <a:ext cx="1280616" cy="6891710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200" dirty="0" smtClean="0"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10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178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174975" y="503381"/>
            <a:ext cx="8618220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en-US" sz="3600" b="1" dirty="0" smtClean="0"/>
              <a:t>(CA)</a:t>
            </a:r>
            <a:r>
              <a:rPr lang="fa-IR" sz="3600" b="1" dirty="0" smtClean="0"/>
              <a:t>اتاماتای سلولی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452645" y="112857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5882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11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84679" y="4140773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/>
              <a:t>A=(</a:t>
            </a:r>
            <a:r>
              <a:rPr lang="fa-IR" sz="2400" b="1" dirty="0" smtClean="0"/>
              <a:t>Z,Φ,N,F)</a:t>
            </a:r>
            <a:endParaRPr lang="fa-I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927926" y="2226378"/>
            <a:ext cx="6699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endParaRPr lang="fa-IR" sz="1800" dirty="0"/>
          </a:p>
          <a:p>
            <a:pPr marL="688075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اتاماتای سلولی </a:t>
            </a:r>
            <a:r>
              <a:rPr lang="fa-IR" sz="1800" dirty="0" smtClean="0">
                <a:cs typeface="B Nazanin" panose="00000400000000000000" pitchFamily="2" charset="-78"/>
              </a:rPr>
              <a:t>توسط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800" dirty="0" smtClean="0">
                <a:cs typeface="B Nazanin" panose="00000400000000000000" pitchFamily="2" charset="-78"/>
              </a:rPr>
              <a:t>یک چهار تایی </a:t>
            </a:r>
            <a:r>
              <a:rPr lang="fa-IR" sz="1800" dirty="0">
                <a:cs typeface="B Nazanin" panose="00000400000000000000" pitchFamily="2" charset="-78"/>
              </a:rPr>
              <a:t>نمایش داده میشود.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43735" y="4602438"/>
            <a:ext cx="602610" cy="268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8344" y="4760471"/>
            <a:ext cx="1821332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/>
              <a:t>مشبکه و ساختار سلولها</a:t>
            </a:r>
            <a:endParaRPr lang="fa-IR" b="1" dirty="0"/>
          </a:p>
        </p:txBody>
      </p: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4032026" y="4602438"/>
            <a:ext cx="1" cy="802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50348" y="5555569"/>
            <a:ext cx="3206327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/>
              <a:t>تعداد متناهی حالت که </a:t>
            </a:r>
            <a:r>
              <a:rPr lang="fa-IR" b="1" dirty="0" smtClean="0">
                <a:solidFill>
                  <a:schemeClr val="bg2">
                    <a:lumMod val="25000"/>
                  </a:schemeClr>
                </a:solidFill>
              </a:rPr>
              <a:t>هر</a:t>
            </a:r>
            <a:r>
              <a:rPr lang="fa-IR" b="1" dirty="0" smtClean="0"/>
              <a:t> سلول میتواند بپذیرد</a:t>
            </a:r>
            <a:endParaRPr lang="fa-IR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0945" y="4602438"/>
            <a:ext cx="713982" cy="61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81324" y="5387510"/>
            <a:ext cx="1654620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/>
              <a:t>همسایه های هر سلول</a:t>
            </a:r>
            <a:endParaRPr lang="fa-IR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63940" y="4522915"/>
            <a:ext cx="1027784" cy="11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956" y="4410290"/>
            <a:ext cx="1076325" cy="22524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628431" y="4702634"/>
            <a:ext cx="2648482" cy="5799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/>
              <a:t>قانون به روز رسانی حالت هر سلول </a:t>
            </a:r>
          </a:p>
          <a:p>
            <a:pPr algn="r"/>
            <a:r>
              <a:rPr lang="fa-IR" b="1" dirty="0" smtClean="0"/>
              <a:t>باتوجه به حالت همسایه هایش</a:t>
            </a:r>
            <a:endParaRPr lang="fa-IR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7" y="849859"/>
            <a:ext cx="1821269" cy="18212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4" y="1430182"/>
            <a:ext cx="1193067" cy="11930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7" y="2820727"/>
            <a:ext cx="3267670" cy="9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174975" y="503381"/>
            <a:ext cx="8618220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/>
              <a:t>مثال اتاماتای سلولی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452645" y="112857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12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3" y="1827770"/>
            <a:ext cx="6143005" cy="417724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8149" y="1237226"/>
            <a:ext cx="1438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/>
              <a:t>A=(Z,Φ,N,F)</a:t>
            </a:r>
          </a:p>
        </p:txBody>
      </p:sp>
    </p:spTree>
    <p:extLst>
      <p:ext uri="{BB962C8B-B14F-4D97-AF65-F5344CB8AC3E}">
        <p14:creationId xmlns:p14="http://schemas.microsoft.com/office/powerpoint/2010/main" val="28735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530676"/>
            <a:ext cx="8618220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ts val="3467"/>
              </a:lnSpc>
            </a:pPr>
            <a:r>
              <a:rPr lang="en-US" sz="3600" b="1" dirty="0" smtClean="0"/>
              <a:t> </a:t>
            </a:r>
            <a:r>
              <a:rPr lang="fa-IR" sz="3600" b="1" dirty="0" smtClean="0"/>
              <a:t>اتاماتای یادگیری</a:t>
            </a:r>
            <a:r>
              <a:rPr lang="en-US" sz="3600" b="1" dirty="0" smtClean="0"/>
              <a:t>(LA)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452644" y="995063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12465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13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91201" y="4326087"/>
                <a:ext cx="20450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m:rPr>
                          <m:nor/>
                        </m:rPr>
                        <a:rPr lang="fa-IR" sz="2400" dirty="0"/>
                        <m:t>α</m:t>
                      </m:r>
                      <m:r>
                        <m:rPr>
                          <m:nor/>
                        </m:rPr>
                        <a:rPr lang="en-US" sz="2400" i="0" dirty="0" smtClean="0"/>
                        <m:t>,</m:t>
                      </m:r>
                      <m:r>
                        <m:rPr>
                          <m:nor/>
                        </m:rPr>
                        <a:rPr lang="fa-IR" sz="2400" dirty="0"/>
                        <m:t>β</m:t>
                      </m:r>
                      <m:r>
                        <m:rPr>
                          <m:nor/>
                        </m:rPr>
                        <a:rPr lang="en-US" sz="2400" dirty="0"/>
                        <m:t>,</m:t>
                      </m:r>
                      <m:r>
                        <m:rPr>
                          <m:nor/>
                        </m:rPr>
                        <a:rPr lang="en-US" sz="2400" i="0" dirty="0" smtClean="0"/>
                        <m:t>p</m:t>
                      </m:r>
                      <m:r>
                        <m:rPr>
                          <m:nor/>
                        </m:rPr>
                        <a:rPr lang="en-US" sz="2400" i="0" dirty="0" smtClean="0"/>
                        <m:t>,</m:t>
                      </m:r>
                      <m:r>
                        <m:rPr>
                          <m:nor/>
                        </m:rPr>
                        <a:rPr lang="en-US" sz="2400" i="0" dirty="0" smtClean="0"/>
                        <m:t>T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201" y="4326087"/>
                <a:ext cx="2045047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10687" y="1298829"/>
            <a:ext cx="6699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endParaRPr lang="fa-IR" sz="1800" dirty="0"/>
          </a:p>
          <a:p>
            <a:pPr marL="688075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اتاماتای </a:t>
            </a:r>
            <a:r>
              <a:rPr lang="fa-IR" sz="1800" dirty="0" smtClean="0">
                <a:cs typeface="B Nazanin" panose="00000400000000000000" pitchFamily="2" charset="-78"/>
              </a:rPr>
              <a:t>یادگیرنده توسط یک</a:t>
            </a:r>
          </a:p>
          <a:p>
            <a:pPr lvl="1" algn="r" rtl="1"/>
            <a:r>
              <a:rPr lang="fa-IR" sz="1800" dirty="0" smtClean="0">
                <a:cs typeface="B Nazanin" panose="00000400000000000000" pitchFamily="2" charset="-78"/>
              </a:rPr>
              <a:t> چهار تایی </a:t>
            </a:r>
            <a:r>
              <a:rPr lang="fa-IR" sz="1800" dirty="0">
                <a:cs typeface="B Nazanin" panose="00000400000000000000" pitchFamily="2" charset="-78"/>
              </a:rPr>
              <a:t>نمایش داده میشود.</a:t>
            </a:r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3261815" y="4787752"/>
            <a:ext cx="1151910" cy="489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6894" y="5277651"/>
            <a:ext cx="1914307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مجموعه اقدام های ممکن</a:t>
            </a:r>
            <a:endParaRPr lang="fa-IR" b="1" dirty="0">
              <a:cs typeface="B Nazanin" panose="00000400000000000000" pitchFamily="2" charset="-78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31057" y="4787752"/>
            <a:ext cx="27296" cy="657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9531" y="5613769"/>
            <a:ext cx="1002197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پاسخ محیط</a:t>
            </a:r>
            <a:endParaRPr lang="fa-IR" b="1" dirty="0">
              <a:cs typeface="B Nazanin" panose="00000400000000000000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4956" y="4787752"/>
            <a:ext cx="591292" cy="657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1285" y="5571257"/>
            <a:ext cx="2106667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برداراحتمال انتخاب هراقدام</a:t>
            </a:r>
            <a:endParaRPr lang="fa-IR" b="1" dirty="0">
              <a:cs typeface="B Nazanin" panose="00000400000000000000" pitchFamily="2" charset="-7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40602" y="4791648"/>
            <a:ext cx="1069130" cy="325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09732" y="5116731"/>
            <a:ext cx="1386918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الگوریتم یادگیری</a:t>
            </a:r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3" y="1507548"/>
            <a:ext cx="3402637" cy="223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649821" y="556425"/>
            <a:ext cx="8618220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ts val="3467"/>
              </a:lnSpc>
            </a:pPr>
            <a:r>
              <a:rPr lang="en-US" sz="3600" b="1" dirty="0" smtClean="0"/>
              <a:t>(ICLA)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86785" y="1251400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44750" y="1429717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r" rtl="1"/>
            <a:endParaRPr lang="fa-IR" sz="1800" dirty="0"/>
          </a:p>
          <a:p>
            <a:pPr marL="688075" lvl="1" indent="-285750" algn="r" rtl="1">
              <a:buFont typeface="Arial" panose="020B0604020202020204" pitchFamily="34" charset="0"/>
              <a:buChar char="•"/>
            </a:pPr>
            <a:r>
              <a:rPr lang="fa-IR" sz="1800" dirty="0" smtClean="0">
                <a:cs typeface="B Nazanin" panose="00000400000000000000" pitchFamily="2" charset="-78"/>
              </a:rPr>
              <a:t>اتاماتای سلولی یادگیرنده توسط یک پنج تایی نمایش داده میشود.</a:t>
            </a:r>
            <a:endParaRPr lang="fa-IR" sz="18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26697" y="2302518"/>
            <a:ext cx="1960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b="1" dirty="0"/>
              <a:t>A =(G,Φ,L,f)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31602" y="3306562"/>
            <a:ext cx="1964577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an </a:t>
            </a:r>
            <a:r>
              <a:rPr lang="en-US" dirty="0"/>
              <a:t>undirected graph</a:t>
            </a:r>
            <a:endParaRPr lang="fa-IR" dirty="0"/>
          </a:p>
        </p:txBody>
      </p:sp>
      <p:sp>
        <p:nvSpPr>
          <p:cNvPr id="8" name="Rectangle 7"/>
          <p:cNvSpPr/>
          <p:nvPr/>
        </p:nvSpPr>
        <p:spPr>
          <a:xfrm>
            <a:off x="4405470" y="3779253"/>
            <a:ext cx="1384995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 - the state set</a:t>
            </a: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4431602" y="4202864"/>
            <a:ext cx="4953000" cy="3361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a-IR" dirty="0" smtClean="0"/>
              <a:t>-the </a:t>
            </a:r>
            <a:r>
              <a:rPr lang="fa-IR" dirty="0"/>
              <a:t>set of learning </a:t>
            </a:r>
            <a:r>
              <a:rPr lang="fa-IR" dirty="0" smtClean="0"/>
              <a:t>automata</a:t>
            </a:r>
            <a:endParaRPr lang="fa-IR" dirty="0"/>
          </a:p>
        </p:txBody>
      </p:sp>
      <p:sp>
        <p:nvSpPr>
          <p:cNvPr id="13" name="Rectangle 12"/>
          <p:cNvSpPr/>
          <p:nvPr/>
        </p:nvSpPr>
        <p:spPr>
          <a:xfrm>
            <a:off x="4431602" y="4551012"/>
            <a:ext cx="4953000" cy="3361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a-IR" dirty="0" smtClean="0"/>
              <a:t>-th</a:t>
            </a:r>
            <a:r>
              <a:rPr lang="en-US" dirty="0" smtClean="0"/>
              <a:t>e local rule</a:t>
            </a:r>
            <a:endParaRPr lang="fa-I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5000417"/>
            <a:ext cx="1148557" cy="2739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27622" y="5609005"/>
            <a:ext cx="3158237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پاسخ محیط به اقدام انجام شده توسط هراتاماتا</a:t>
            </a:r>
            <a:endParaRPr lang="fa-IR" dirty="0">
              <a:cs typeface="B Nazanin" panose="00000400000000000000" pitchFamily="2" charset="-7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39773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20085" y="6513076"/>
            <a:ext cx="713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14 از21</a:t>
            </a:r>
            <a:endParaRPr lang="fa-IR" sz="16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69515"/>
            <a:ext cx="3947800" cy="38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37361" y="159567"/>
            <a:ext cx="8618220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ts val="3467"/>
              </a:lnSpc>
            </a:pPr>
            <a:r>
              <a:rPr lang="en-US" sz="3600" b="1" dirty="0" smtClean="0"/>
              <a:t>CLA-net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364537" y="705840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44931" y="6513076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15از21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35522" y="1014755"/>
            <a:ext cx="2784144" cy="6141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b="1" dirty="0" smtClean="0">
                <a:cs typeface="B Nazanin" panose="00000400000000000000" pitchFamily="2" charset="-78"/>
              </a:rPr>
              <a:t>مقدار دهی اولیه ویکسان به بردار احتمال اقدام تمام گره ها</a:t>
            </a:r>
            <a:endParaRPr lang="fa-IR" sz="1600" b="1" dirty="0">
              <a:cs typeface="B Nazanin" panose="00000400000000000000" pitchFamily="2" charset="-7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35522" y="1982322"/>
            <a:ext cx="2784144" cy="81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b="1" dirty="0" smtClean="0">
                <a:cs typeface="B Nazanin" panose="00000400000000000000" pitchFamily="2" charset="-78"/>
              </a:rPr>
              <a:t>ها</a:t>
            </a:r>
            <a:r>
              <a:rPr lang="en-US" sz="1600" b="1" dirty="0" smtClean="0">
                <a:cs typeface="B Nazanin" panose="00000400000000000000" pitchFamily="2" charset="-78"/>
              </a:rPr>
              <a:t>LA</a:t>
            </a:r>
            <a:endParaRPr lang="fa-IR" sz="1600" b="1" dirty="0" smtClean="0">
              <a:cs typeface="B Nazanin" panose="00000400000000000000" pitchFamily="2" charset="-78"/>
            </a:endParaRPr>
          </a:p>
          <a:p>
            <a:pPr algn="ctr"/>
            <a:r>
              <a:rPr lang="fa-IR" sz="1600" b="1" dirty="0" smtClean="0">
                <a:cs typeface="B Nazanin" panose="00000400000000000000" pitchFamily="2" charset="-78"/>
              </a:rPr>
              <a:t>با توجه به بردار احتمال یکی از اقدام ها راتصادفی انتخاب میکنند</a:t>
            </a:r>
            <a:endParaRPr lang="fa-IR" sz="1600" b="1" dirty="0">
              <a:cs typeface="B Nazanin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31057" y="2863476"/>
            <a:ext cx="2688609" cy="52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anose="00000400000000000000" pitchFamily="2" charset="-78"/>
              </a:rPr>
              <a:t>یک ساختار انجمن مشخص میشود</a:t>
            </a:r>
            <a:endParaRPr lang="fa-IR" sz="1600" b="1" dirty="0">
              <a:cs typeface="B Nazanin" panose="00000400000000000000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813946" y="1628904"/>
            <a:ext cx="354842" cy="29113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Rounded Rectangle 19"/>
          <p:cNvSpPr/>
          <p:nvPr/>
        </p:nvSpPr>
        <p:spPr>
          <a:xfrm>
            <a:off x="4885898" y="3451753"/>
            <a:ext cx="2333768" cy="456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600" b="1" dirty="0" smtClean="0">
                <a:cs typeface="B Nazanin" panose="00000400000000000000" pitchFamily="2" charset="-78"/>
              </a:rPr>
              <a:t>مقدار ماژولاریتی کل گراف برای ساختارمحاسبه میشود</a:t>
            </a:r>
            <a:endParaRPr lang="fa-IR" sz="1600" b="1" dirty="0">
              <a:cs typeface="B Nazanin" panose="000004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24483" y="4181035"/>
            <a:ext cx="2333768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برای هر</a:t>
            </a:r>
            <a:r>
              <a:rPr lang="en-US" sz="1400" b="1" dirty="0" smtClean="0">
                <a:cs typeface="B Nazanin" panose="00000400000000000000" pitchFamily="2" charset="-78"/>
              </a:rPr>
              <a:t>LA ,</a:t>
            </a:r>
            <a:r>
              <a:rPr lang="fa-IR" sz="1400" b="1" dirty="0" smtClean="0">
                <a:cs typeface="B Nazanin" panose="00000400000000000000" pitchFamily="2" charset="-78"/>
              </a:rPr>
              <a:t> هر دوشرط </a:t>
            </a:r>
            <a:r>
              <a:rPr lang="en-US" sz="1400" b="1" dirty="0" err="1" smtClean="0">
                <a:cs typeface="B Nazanin" panose="00000400000000000000" pitchFamily="2" charset="-78"/>
              </a:rPr>
              <a:t>raghavan</a:t>
            </a:r>
            <a:r>
              <a:rPr lang="en-US" sz="1400" b="1" dirty="0" smtClean="0">
                <a:cs typeface="B Nazanin" panose="00000400000000000000" pitchFamily="2" charset="-78"/>
              </a:rPr>
              <a:t> </a:t>
            </a:r>
            <a:r>
              <a:rPr lang="fa-IR" sz="1400" b="1" dirty="0" smtClean="0">
                <a:cs typeface="B Nazanin" panose="00000400000000000000" pitchFamily="2" charset="-78"/>
              </a:rPr>
              <a:t>و ماژولاریتی برقرار است؟</a:t>
            </a:r>
            <a:endParaRPr lang="fa-IR" sz="1400" b="1" dirty="0">
              <a:cs typeface="B Nazanin" panose="00000400000000000000" pitchFamily="2" charset="-78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5827594" y="3898993"/>
            <a:ext cx="354842" cy="29113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26" name="Elbow Connector 25"/>
          <p:cNvCxnSpPr>
            <a:stCxn id="21" idx="1"/>
          </p:cNvCxnSpPr>
          <p:nvPr/>
        </p:nvCxnSpPr>
        <p:spPr>
          <a:xfrm rot="10800000">
            <a:off x="3985147" y="4190124"/>
            <a:ext cx="839337" cy="304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228299" y="3679917"/>
            <a:ext cx="2756848" cy="66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b="1" dirty="0" smtClean="0">
                <a:cs typeface="B Nazanin" panose="00000400000000000000" pitchFamily="2" charset="-78"/>
              </a:rPr>
              <a:t>اتاماتا پاداش می گیرد 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وبردار احتمال </a:t>
            </a:r>
            <a:r>
              <a:rPr lang="fa-IR" sz="1600" b="1" dirty="0" smtClean="0">
                <a:cs typeface="B Nazanin" panose="00000400000000000000" pitchFamily="2" charset="-78"/>
              </a:rPr>
              <a:t>اقدام از قانون زیر 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بروز</a:t>
            </a:r>
            <a:r>
              <a:rPr lang="fa-IR" sz="1600" b="1" dirty="0" smtClean="0">
                <a:cs typeface="B Nazanin" panose="00000400000000000000" pitchFamily="2" charset="-78"/>
              </a:rPr>
              <a:t> می شود</a:t>
            </a:r>
            <a:endParaRPr lang="fa-IR" sz="1600" b="1" dirty="0"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5146" y="3843164"/>
            <a:ext cx="372218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>
                <a:solidFill>
                  <a:srgbClr val="FF0000"/>
                </a:solidFill>
              </a:rPr>
              <a:t>بله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9" y="4342529"/>
            <a:ext cx="2245910" cy="509073"/>
          </a:xfrm>
          <a:prstGeom prst="rect">
            <a:avLst/>
          </a:prstGeom>
        </p:spPr>
      </p:pic>
      <p:cxnSp>
        <p:nvCxnSpPr>
          <p:cNvPr id="31" name="Elbow Connector 30"/>
          <p:cNvCxnSpPr/>
          <p:nvPr/>
        </p:nvCxnSpPr>
        <p:spPr>
          <a:xfrm rot="5400000">
            <a:off x="4342549" y="4883894"/>
            <a:ext cx="7779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89759" y="4851602"/>
            <a:ext cx="441146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خیر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78675" y="4926062"/>
            <a:ext cx="3028785" cy="66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b="1" dirty="0" smtClean="0">
                <a:cs typeface="B Nazanin" panose="00000400000000000000" pitchFamily="2" charset="-78"/>
              </a:rPr>
              <a:t>اتاماتا مجازات می شود و 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بردار احتمال </a:t>
            </a:r>
            <a:r>
              <a:rPr lang="fa-IR" sz="1600" b="1" dirty="0" smtClean="0">
                <a:cs typeface="B Nazanin" panose="00000400000000000000" pitchFamily="2" charset="-78"/>
              </a:rPr>
              <a:t>اقدام از قانون زیر ب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روز</a:t>
            </a:r>
            <a:r>
              <a:rPr lang="fa-IR" sz="1600" b="1" dirty="0" smtClean="0">
                <a:cs typeface="B Nazanin" panose="00000400000000000000" pitchFamily="2" charset="-78"/>
              </a:rPr>
              <a:t> می شود</a:t>
            </a:r>
            <a:endParaRPr lang="fa-IR" sz="1600" b="1" dirty="0">
              <a:cs typeface="B Nazanin" panose="00000400000000000000" pitchFamily="2" charset="-78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89" y="5588643"/>
            <a:ext cx="2246478" cy="52417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4910332" y="5306763"/>
            <a:ext cx="2333768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sz="1400" b="1" dirty="0" smtClean="0">
                <a:cs typeface="B Nazanin" panose="00000400000000000000" pitchFamily="2" charset="-78"/>
              </a:rPr>
              <a:t>شروط توقف برقرار است؟</a:t>
            </a:r>
            <a:endParaRPr lang="fa-IR" sz="1400" b="1" dirty="0">
              <a:cs typeface="B Nazanin" panose="00000400000000000000" pitchFamily="2" charset="-78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5257250" y="6008294"/>
            <a:ext cx="795532" cy="192445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30905" y="5854814"/>
            <a:ext cx="372218" cy="3361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solidFill>
                  <a:srgbClr val="FF0000"/>
                </a:solidFill>
              </a:rPr>
              <a:t>بله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985146" y="6207636"/>
            <a:ext cx="1225145" cy="47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پایان</a:t>
            </a:r>
            <a:endParaRPr lang="fa-I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8" name="Elbow Connector 47"/>
          <p:cNvCxnSpPr/>
          <p:nvPr/>
        </p:nvCxnSpPr>
        <p:spPr>
          <a:xfrm rot="5400000" flipH="1" flipV="1">
            <a:off x="5914149" y="3674973"/>
            <a:ext cx="3396076" cy="495300"/>
          </a:xfrm>
          <a:prstGeom prst="bentConnector3">
            <a:avLst>
              <a:gd name="adj1" fmla="val -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244100" y="2208360"/>
            <a:ext cx="61573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306160" y="5306763"/>
            <a:ext cx="491618" cy="3361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خیر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5831321" y="4926062"/>
            <a:ext cx="354842" cy="29113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42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791456" y="790058"/>
            <a:ext cx="2256003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/>
              <a:t>مجموعه داده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056859" y="1336257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4572" y="1552477"/>
            <a:ext cx="285911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>
                <a:cs typeface="B Nazanin" panose="00000400000000000000" pitchFamily="2" charset="-78"/>
              </a:rPr>
              <a:t>داده های </a:t>
            </a:r>
            <a:r>
              <a:rPr lang="fa-IR" sz="1600" dirty="0" smtClean="0">
                <a:cs typeface="B Nazanin" panose="00000400000000000000" pitchFamily="2" charset="-78"/>
              </a:rPr>
              <a:t>ساختگی 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en-US" sz="1600" dirty="0" smtClean="0">
                <a:cs typeface="B Nazanin" panose="00000400000000000000" pitchFamily="2" charset="-78"/>
              </a:rPr>
              <a:t>GN-benchmark </a:t>
            </a:r>
            <a:endParaRPr lang="fa-IR" sz="16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 </a:t>
            </a:r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dirty="0" smtClean="0">
                <a:cs typeface="B Nazanin" panose="00000400000000000000" pitchFamily="2" charset="-78"/>
              </a:rPr>
              <a:t>داده </a:t>
            </a:r>
            <a:r>
              <a:rPr lang="fa-IR" sz="1600" dirty="0">
                <a:cs typeface="B Nazanin" panose="00000400000000000000" pitchFamily="2" charset="-78"/>
              </a:rPr>
              <a:t>های واقعی </a:t>
            </a:r>
            <a:endParaRPr lang="fa-IR" sz="1600" dirty="0" smtClean="0">
              <a:cs typeface="B Nazanin" panose="00000400000000000000" pitchFamily="2" charset="-78"/>
            </a:endParaRPr>
          </a:p>
          <a:p>
            <a:pPr algn="r" rtl="1"/>
            <a:endParaRPr lang="fa-IR" sz="1600" dirty="0"/>
          </a:p>
          <a:p>
            <a:pPr lvl="1" algn="r" rtl="1"/>
            <a:r>
              <a:rPr lang="en-US" sz="1600" dirty="0" smtClean="0"/>
              <a:t>Karate-</a:t>
            </a:r>
            <a:endParaRPr lang="en-US" sz="1600" dirty="0"/>
          </a:p>
          <a:p>
            <a:pPr lvl="1" algn="r" rtl="1"/>
            <a:r>
              <a:rPr lang="en-US" sz="1600" dirty="0" smtClean="0"/>
              <a:t>Dolphins-</a:t>
            </a:r>
            <a:endParaRPr lang="en-US" sz="2000" dirty="0"/>
          </a:p>
          <a:p>
            <a:pPr lvl="1" algn="r" rtl="1"/>
            <a:r>
              <a:rPr lang="en-US" sz="1600" dirty="0" smtClean="0"/>
              <a:t>Football-</a:t>
            </a:r>
            <a:endParaRPr lang="en-US" sz="2000" dirty="0"/>
          </a:p>
          <a:p>
            <a:pPr lvl="1" algn="r" rtl="1"/>
            <a:r>
              <a:rPr lang="en-US" sz="1600" dirty="0" err="1" smtClean="0"/>
              <a:t>Netscience</a:t>
            </a:r>
            <a:r>
              <a:rPr lang="en-US" sz="1600" dirty="0" smtClean="0"/>
              <a:t>-</a:t>
            </a:r>
            <a:endParaRPr lang="en-US" sz="1200" dirty="0"/>
          </a:p>
          <a:p>
            <a:pPr lvl="1" algn="r" rtl="1"/>
            <a:r>
              <a:rPr lang="en-US" sz="1600" dirty="0" err="1" smtClean="0"/>
              <a:t>Powergrid</a:t>
            </a:r>
            <a:r>
              <a:rPr lang="en-US" sz="1600" dirty="0" smtClean="0"/>
              <a:t>-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0614" y="817279"/>
            <a:ext cx="2897801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/>
              <a:t>معیارهای ارزیابی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17815" y="142882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0614" y="1954702"/>
            <a:ext cx="320689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b="1" dirty="0" smtClean="0">
                <a:cs typeface="B Nazanin" panose="00000400000000000000" pitchFamily="2" charset="-78"/>
              </a:rPr>
              <a:t>ماژولاریتی</a:t>
            </a:r>
          </a:p>
          <a:p>
            <a:pPr algn="r" rtl="1"/>
            <a:r>
              <a:rPr lang="en-US" sz="1600" dirty="0" smtClean="0">
                <a:cs typeface="B Nazanin" panose="00000400000000000000" pitchFamily="2" charset="-78"/>
              </a:rPr>
              <a:t> :Q</a:t>
            </a:r>
            <a:r>
              <a:rPr lang="fa-IR" sz="1600" dirty="0">
                <a:cs typeface="B Nazanin" panose="00000400000000000000" pitchFamily="2" charset="-78"/>
              </a:rPr>
              <a:t>اهمیت اجتماع را در شبکه بررسی می </a:t>
            </a:r>
            <a:r>
              <a:rPr lang="fa-IR" sz="1600" dirty="0" smtClean="0">
                <a:cs typeface="B Nazanin" panose="00000400000000000000" pitchFamily="2" charset="-78"/>
              </a:rPr>
              <a:t>کند</a:t>
            </a:r>
          </a:p>
          <a:p>
            <a:pPr algn="r" rtl="1"/>
            <a:endParaRPr lang="fa-IR" sz="1600" dirty="0" smtClean="0">
              <a:cs typeface="B Nazanin" panose="00000400000000000000" pitchFamily="2" charset="-78"/>
            </a:endParaRPr>
          </a:p>
          <a:p>
            <a:pPr algn="r" rtl="1"/>
            <a:endParaRPr lang="fa-IR" sz="16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1600" b="1" dirty="0" smtClean="0">
                <a:cs typeface="B Nazanin" panose="00000400000000000000" pitchFamily="2" charset="-78"/>
              </a:rPr>
              <a:t>اطلاعات </a:t>
            </a:r>
            <a:r>
              <a:rPr lang="fa-IR" sz="1600" b="1" dirty="0">
                <a:cs typeface="B Nazanin" panose="00000400000000000000" pitchFamily="2" charset="-78"/>
              </a:rPr>
              <a:t>مشترک نرمال سازی </a:t>
            </a:r>
            <a:r>
              <a:rPr lang="fa-IR" sz="1600" b="1" dirty="0" smtClean="0">
                <a:cs typeface="B Nazanin" panose="00000400000000000000" pitchFamily="2" charset="-78"/>
              </a:rPr>
              <a:t>شده</a:t>
            </a:r>
          </a:p>
          <a:p>
            <a:pPr algn="r" rtl="1"/>
            <a:r>
              <a:rPr lang="en-US" sz="1600" dirty="0"/>
              <a:t>:</a:t>
            </a:r>
            <a:r>
              <a:rPr lang="en-US" sz="1600" dirty="0" smtClean="0"/>
              <a:t>NMI</a:t>
            </a:r>
            <a:r>
              <a:rPr lang="fa-IR" sz="1600" dirty="0" smtClean="0"/>
              <a:t> </a:t>
            </a:r>
            <a:r>
              <a:rPr lang="fa-IR" sz="1600" dirty="0" smtClean="0">
                <a:cs typeface="B Nazanin" panose="00000400000000000000" pitchFamily="2" charset="-78"/>
              </a:rPr>
              <a:t>مخصوص </a:t>
            </a:r>
            <a:r>
              <a:rPr lang="fa-IR" sz="1600" dirty="0">
                <a:cs typeface="B Nazanin" panose="00000400000000000000" pitchFamily="2" charset="-78"/>
              </a:rPr>
              <a:t>شبکه های با انجمن های شناخته شده </a:t>
            </a:r>
            <a:r>
              <a:rPr lang="fa-IR" sz="1600" dirty="0" smtClean="0">
                <a:cs typeface="B Nazanin" panose="00000400000000000000" pitchFamily="2" charset="-78"/>
              </a:rPr>
              <a:t>است،</a:t>
            </a:r>
            <a:r>
              <a:rPr lang="fa-IR" sz="1600" dirty="0">
                <a:cs typeface="B Nazanin" panose="00000400000000000000" pitchFamily="2" charset="-78"/>
              </a:rPr>
              <a:t> . به این صورت مقدار شباهت بین انجمن واقعی و انجمن بدست امده توسط الگوریتم را می </a:t>
            </a:r>
            <a:r>
              <a:rPr lang="fa-IR" sz="1600" dirty="0" smtClean="0">
                <a:cs typeface="B Nazanin" panose="00000400000000000000" pitchFamily="2" charset="-78"/>
              </a:rPr>
              <a:t>سنجد.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509" y="2829749"/>
            <a:ext cx="2266950" cy="1524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73640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F258"/>
                    </a:solidFill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23291" y="6513076"/>
            <a:ext cx="707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16 از21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02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400890" y="157902"/>
            <a:ext cx="5153695" cy="4488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2800" b="1" dirty="0" smtClean="0">
                <a:cs typeface="B Nazanin" panose="00000400000000000000" pitchFamily="2" charset="-78"/>
              </a:rPr>
              <a:t>نتایج با معیار ماژولاریتی</a:t>
            </a:r>
            <a:endParaRPr lang="en-US" sz="2800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538903" y="817279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3000" y="1907319"/>
            <a:ext cx="285911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0614" y="817279"/>
            <a:ext cx="2897801" cy="454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0615" y="1907319"/>
            <a:ext cx="320689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110623" y="3201649"/>
            <a:ext cx="4999203" cy="4488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ts val="3467"/>
              </a:lnSpc>
            </a:pPr>
            <a:r>
              <a:rPr lang="fa-IR" sz="2800" b="1" dirty="0">
                <a:cs typeface="B Nazanin" panose="00000400000000000000" pitchFamily="2" charset="-78"/>
              </a:rPr>
              <a:t>نتایج با معیار </a:t>
            </a:r>
            <a:r>
              <a:rPr lang="en-US" sz="2800" b="1" dirty="0" smtClean="0"/>
              <a:t>NMI</a:t>
            </a:r>
            <a:endParaRPr lang="en-US" sz="2800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920960" y="3938663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1879"/>
            <a:ext cx="4454254" cy="3273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58095"/>
            <a:ext cx="5457825" cy="25146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1354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17 از 21</a:t>
            </a:r>
          </a:p>
        </p:txBody>
      </p:sp>
    </p:spTree>
    <p:extLst>
      <p:ext uri="{BB962C8B-B14F-4D97-AF65-F5344CB8AC3E}">
        <p14:creationId xmlns:p14="http://schemas.microsoft.com/office/powerpoint/2010/main" val="25931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25275" y="368438"/>
            <a:ext cx="5153695" cy="4488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2800" b="1" dirty="0" smtClean="0">
                <a:cs typeface="B Nazanin" panose="00000400000000000000" pitchFamily="2" charset="-78"/>
              </a:rPr>
              <a:t>بررسی محدودیت رزولوشن</a:t>
            </a:r>
            <a:endParaRPr lang="en-US" sz="2800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769" y="94179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3000" y="1907319"/>
            <a:ext cx="285911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0614" y="817279"/>
            <a:ext cx="2897801" cy="454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0615" y="1907319"/>
            <a:ext cx="320689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4" y="1266120"/>
            <a:ext cx="4939273" cy="3642432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34954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18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16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272307" y="255563"/>
            <a:ext cx="4999203" cy="45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ts val="3467"/>
              </a:lnSpc>
            </a:pPr>
            <a:r>
              <a:rPr lang="fa-IR" sz="2800" b="1" dirty="0">
                <a:cs typeface="B Nazanin" panose="00000400000000000000" pitchFamily="2" charset="-78"/>
              </a:rPr>
              <a:t>پیچیدگی زمانی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190268" y="999159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3000" y="1907319"/>
            <a:ext cx="285911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10614" y="817279"/>
            <a:ext cx="2897801" cy="454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3133" y="1458322"/>
                <a:ext cx="1683346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a-IR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33" y="1458322"/>
                <a:ext cx="1683346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2976479" y="1427923"/>
            <a:ext cx="846221" cy="5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76479" y="1944414"/>
            <a:ext cx="931619" cy="34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74870" y="1180342"/>
                <a:ext cx="1257530" cy="541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ts val="3467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𝑇</m:t>
                      </m:r>
                      <m:r>
                        <a:rPr lang="en-US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  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تکرارها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تعداد</m:t>
                      </m:r>
                    </m:oMath>
                  </m:oMathPara>
                </a14:m>
                <a:endParaRPr lang="fa-IR" sz="2800" b="1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70" y="1180342"/>
                <a:ext cx="1257530" cy="541174"/>
              </a:xfrm>
              <a:prstGeom prst="rect">
                <a:avLst/>
              </a:prstGeom>
              <a:blipFill rotWithShape="0">
                <a:blip r:embed="rId4"/>
                <a:stretch>
                  <a:fillRect r="-116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74870" y="1999259"/>
                <a:ext cx="1715294" cy="441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𝑚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  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گراف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  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های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یال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تعداد</m:t>
                      </m:r>
                      <m:r>
                        <a:rPr lang="fa-IR" sz="2000" b="1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 </m:t>
                      </m:r>
                    </m:oMath>
                  </m:oMathPara>
                </a14:m>
                <a:endParaRPr lang="fa-IR" sz="2800" b="1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70" y="1999259"/>
                <a:ext cx="1715294" cy="441980"/>
              </a:xfrm>
              <a:prstGeom prst="rect">
                <a:avLst/>
              </a:prstGeom>
              <a:blipFill rotWithShape="0">
                <a:blip r:embed="rId5"/>
                <a:stretch>
                  <a:fillRect r="-33452" b="-2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84" y="2804225"/>
            <a:ext cx="41529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8406" y="2804225"/>
            <a:ext cx="4191000" cy="316230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22000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19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386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75660" y="1694393"/>
            <a:ext cx="3931113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2167"/>
              </a:lnSpc>
            </a:pPr>
            <a:r>
              <a:rPr lang="fa-IR" sz="1600" b="1" dirty="0" smtClean="0">
                <a:cs typeface="B Nazanin" panose="00000400000000000000" pitchFamily="2" charset="-78"/>
              </a:rPr>
              <a:t>شبکه: </a:t>
            </a:r>
            <a:r>
              <a:rPr lang="fa-IR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مجموعه ای از اجزا و ارتباط های بین </a:t>
            </a:r>
            <a:r>
              <a:rPr lang="fa-IR" sz="1600" dirty="0" smtClean="0">
                <a:cs typeface="B Nazanin" panose="00000400000000000000" pitchFamily="2" charset="-78"/>
              </a:rPr>
              <a:t>آنهاست.</a:t>
            </a:r>
            <a:endParaRPr lang="en-US" sz="1517" b="1" spc="22" dirty="0">
              <a:solidFill>
                <a:schemeClr val="accent2"/>
              </a:solidFill>
              <a:latin typeface="Lato" panose="020F0502020204030203" pitchFamily="34" charset="0"/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798544" y="511097"/>
            <a:ext cx="8618220" cy="4597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200" b="1" cap="all" spc="54" dirty="0">
                <a:solidFill>
                  <a:schemeClr val="accent2"/>
                </a:solidFill>
                <a:latin typeface="Lato Black" panose="020F0A02020204030203" pitchFamily="34" charset="0"/>
                <a:cs typeface="B Nazanin" panose="00000400000000000000" pitchFamily="2" charset="-78"/>
              </a:rPr>
              <a:t>شبکه </a:t>
            </a:r>
            <a:r>
              <a:rPr lang="fa-IR" sz="3200" b="1" cap="all" spc="54" dirty="0" smtClean="0">
                <a:solidFill>
                  <a:schemeClr val="accent2"/>
                </a:solidFill>
                <a:latin typeface="Lato Black" panose="020F0A02020204030203" pitchFamily="34" charset="0"/>
                <a:cs typeface="B Nazanin" panose="00000400000000000000" pitchFamily="2" charset="-78"/>
              </a:rPr>
              <a:t>و گراف</a:t>
            </a:r>
            <a:endParaRPr lang="en-US" sz="3200" b="1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815666" y="1190539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4" y="2035690"/>
            <a:ext cx="2006215" cy="1844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658" y="2234169"/>
            <a:ext cx="37487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/>
            <a:r>
              <a:rPr lang="fa-IR" sz="1600" b="1" dirty="0" smtClean="0">
                <a:cs typeface="B Nazanin" panose="00000400000000000000" pitchFamily="2" charset="-78"/>
              </a:rPr>
              <a:t>گراف: </a:t>
            </a:r>
            <a:r>
              <a:rPr lang="fa-IR" sz="1600" dirty="0" smtClean="0">
                <a:cs typeface="B Nazanin" panose="00000400000000000000" pitchFamily="2" charset="-78"/>
              </a:rPr>
              <a:t>قالبی </a:t>
            </a:r>
            <a:r>
              <a:rPr lang="fa-IR" sz="1600" dirty="0">
                <a:cs typeface="B Nazanin" panose="00000400000000000000" pitchFamily="2" charset="-78"/>
              </a:rPr>
              <a:t>برای مدل کردن یک شبکه </a:t>
            </a:r>
            <a:r>
              <a:rPr lang="fa-IR" sz="1600" dirty="0" smtClean="0">
                <a:cs typeface="B Nazanin" panose="00000400000000000000" pitchFamily="2" charset="-78"/>
              </a:rPr>
              <a:t>است.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	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7727" y="5312747"/>
            <a:ext cx="7141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800" b="1" dirty="0"/>
              <a:t>نمایش گرافی </a:t>
            </a:r>
            <a:r>
              <a:rPr lang="fa-IR" sz="1800" b="1" dirty="0" smtClean="0"/>
              <a:t>شبکه </a:t>
            </a:r>
            <a:r>
              <a:rPr lang="fa-IR" sz="1800" b="1" dirty="0"/>
              <a:t>را ملموس تر وانجام اعمال مختلفی را روی آن ممکن می </a:t>
            </a:r>
            <a:r>
              <a:rPr lang="fa-IR" sz="1800" b="1" dirty="0" smtClean="0"/>
              <a:t>سازد،</a:t>
            </a:r>
          </a:p>
          <a:p>
            <a:pPr algn="r" rtl="1"/>
            <a:r>
              <a:rPr lang="fa-IR" sz="1800" b="1" dirty="0" smtClean="0"/>
              <a:t>      نمایش </a:t>
            </a:r>
            <a:r>
              <a:rPr lang="fa-IR" sz="1800" b="1" dirty="0"/>
              <a:t>ماتریسی گراف انجام هرگونه محاسباتی را روی آن ممکن می سازد.</a:t>
            </a:r>
            <a:endParaRPr lang="en-US" sz="1800" b="1" dirty="0"/>
          </a:p>
          <a:p>
            <a:pPr algn="r" rtl="1"/>
            <a:endParaRPr lang="fa-IR" sz="1800" b="1" dirty="0" smtClean="0"/>
          </a:p>
          <a:p>
            <a:pPr algn="r" rtl="1"/>
            <a:endParaRPr lang="en-US" sz="1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4" y="3998545"/>
            <a:ext cx="2006215" cy="14330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58" y="3076713"/>
            <a:ext cx="2105243" cy="15789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594" y="2984259"/>
            <a:ext cx="1447619" cy="1571429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3663076" y="3697760"/>
            <a:ext cx="819882" cy="222610"/>
          </a:xfrm>
          <a:prstGeom prst="chevron">
            <a:avLst>
              <a:gd name="adj" fmla="val 61752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87017" y="3399946"/>
                <a:ext cx="912622" cy="69089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17" y="3399946"/>
                <a:ext cx="912622" cy="6908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hevron 12"/>
          <p:cNvSpPr/>
          <p:nvPr/>
        </p:nvSpPr>
        <p:spPr>
          <a:xfrm>
            <a:off x="6746414" y="3692699"/>
            <a:ext cx="819882" cy="222610"/>
          </a:xfrm>
          <a:prstGeom prst="chevron">
            <a:avLst>
              <a:gd name="adj" fmla="val 61752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6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62067"/>
              </p:ext>
            </p:extLst>
          </p:nvPr>
        </p:nvGraphicFramePr>
        <p:xfrm>
          <a:off x="8625384" y="-13648"/>
          <a:ext cx="1280616" cy="6880281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943328" y="6513076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>
                <a:cs typeface="B Nazanin" panose="00000400000000000000" pitchFamily="2" charset="-78"/>
              </a:rPr>
              <a:t>2 از </a:t>
            </a:r>
            <a:r>
              <a:rPr lang="fa-IR" sz="1600" dirty="0" smtClean="0">
                <a:cs typeface="B Nazanin" panose="00000400000000000000" pitchFamily="2" charset="-78"/>
              </a:rPr>
              <a:t>21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6578" y="1657575"/>
            <a:ext cx="4123245" cy="3361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/>
              <a:t>ماتریس</a:t>
            </a:r>
            <a:r>
              <a:rPr lang="fa-IR" dirty="0" smtClean="0"/>
              <a:t> </a:t>
            </a:r>
            <a:r>
              <a:rPr lang="fa-IR" b="1" dirty="0" smtClean="0"/>
              <a:t>مجاورت</a:t>
            </a:r>
            <a:r>
              <a:rPr lang="fa-IR" dirty="0" smtClean="0"/>
              <a:t> :نمایش منحصر به فردی برای گراف است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5105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" grpId="0"/>
      <p:bldP spid="2" grpId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20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4328" y="1487770"/>
            <a:ext cx="3605089" cy="600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fa-IR" sz="18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فصل اول</a:t>
            </a:r>
          </a:p>
          <a:p>
            <a:pPr algn="r"/>
            <a:r>
              <a:rPr lang="fa-IR" sz="18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کلیات،انگیزه و کاربرد</a:t>
            </a:r>
            <a:endParaRPr lang="fa-IR" sz="1800" b="1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5528" y="2295379"/>
            <a:ext cx="5433889" cy="693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فصل دوم</a:t>
            </a:r>
          </a:p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مبانی نظری گراف،انجمن یابی،معیار ها،مرور کارهای گذشته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4327" y="3160329"/>
            <a:ext cx="4075090" cy="852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فصل سوم</a:t>
            </a:r>
          </a:p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تعریف انواع اتاماتا و الگوریتم پیشنهادی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45722" y="529858"/>
            <a:ext cx="5153695" cy="4597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200" b="1" dirty="0" smtClean="0">
                <a:cs typeface="B Nazanin" panose="00000400000000000000" pitchFamily="2" charset="-78"/>
              </a:rPr>
              <a:t>ساختار پایان نامه</a:t>
            </a:r>
            <a:endParaRPr lang="en-US" sz="3200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74961" y="4183910"/>
            <a:ext cx="5024456" cy="8111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فصل چهارم</a:t>
            </a:r>
          </a:p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پیاده سازی،داده ها،نتایج </a:t>
            </a:r>
            <a:r>
              <a:rPr lang="fa-IR" sz="18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آزمون ها</a:t>
            </a:r>
            <a:endParaRPr lang="fa-IR" sz="1800" b="1" dirty="0">
              <a:solidFill>
                <a:srgbClr val="7030A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7158" y="5172699"/>
            <a:ext cx="3482259" cy="777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فصل پنجم</a:t>
            </a:r>
          </a:p>
          <a:p>
            <a:pPr algn="r"/>
            <a:r>
              <a:rPr lang="fa-IR" sz="1800" b="1" dirty="0">
                <a:solidFill>
                  <a:srgbClr val="7030A0"/>
                </a:solidFill>
                <a:cs typeface="B Nazanin" panose="00000400000000000000" pitchFamily="2" charset="-78"/>
              </a:rPr>
              <a:t>جمع بندی و پیشنهادات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41161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rgbClr val="00B050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58"/>
                    </a:solidFill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برخی از مراجع </a:t>
            </a:r>
            <a:endParaRPr lang="en-US" dirty="0">
              <a:solidFill>
                <a:schemeClr val="accent2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6920" y="1413054"/>
            <a:ext cx="5637970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/>
              <a:t>Zhao, </a:t>
            </a:r>
            <a:r>
              <a:rPr lang="en-US" sz="1600" dirty="0" err="1"/>
              <a:t>Yuxin</a:t>
            </a:r>
            <a:r>
              <a:rPr lang="en-US" sz="1600" dirty="0"/>
              <a:t>, et al. "A cellular learning automata based algorithm for detecting community structure in complex networks." </a:t>
            </a:r>
            <a:r>
              <a:rPr lang="en-US" sz="1600" dirty="0" err="1"/>
              <a:t>Neurocomputing</a:t>
            </a:r>
            <a:r>
              <a:rPr lang="en-US" sz="1600" dirty="0"/>
              <a:t> 151 (2015): 1216-1226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M</a:t>
            </a:r>
            <a:r>
              <a:rPr lang="en-US" sz="1600" dirty="0"/>
              <a:t>. E. J. Newman, Fast algorithm for detecting community structure </a:t>
            </a:r>
            <a:r>
              <a:rPr lang="en-US" sz="1600" dirty="0" smtClean="0"/>
              <a:t>in networks</a:t>
            </a:r>
            <a:r>
              <a:rPr lang="en-US" sz="1600" dirty="0"/>
              <a:t>, Phys. Rev. E 69(2004)066133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/>
              <a:t>S. </a:t>
            </a:r>
            <a:r>
              <a:rPr lang="en-US" sz="1600" dirty="0" err="1"/>
              <a:t>Fortunato</a:t>
            </a:r>
            <a:r>
              <a:rPr lang="en-US" sz="1600" dirty="0"/>
              <a:t>, M. </a:t>
            </a:r>
            <a:r>
              <a:rPr lang="en-US" sz="1600" dirty="0" err="1"/>
              <a:t>Barth´elemy</a:t>
            </a:r>
            <a:r>
              <a:rPr lang="en-US" sz="1600" dirty="0"/>
              <a:t>, Resolution limit in community detection</a:t>
            </a:r>
            <a:r>
              <a:rPr lang="en-US" sz="1600" dirty="0" smtClean="0"/>
              <a:t>,</a:t>
            </a:r>
          </a:p>
          <a:p>
            <a:endParaRPr lang="en-US" sz="1600" dirty="0" smtClean="0"/>
          </a:p>
          <a:p>
            <a:r>
              <a:rPr lang="en-US" sz="1600" dirty="0"/>
              <a:t>C. Shi, Z. Y. Yan, Y. N. </a:t>
            </a:r>
            <a:r>
              <a:rPr lang="en-US" sz="1600" dirty="0" err="1"/>
              <a:t>Cai</a:t>
            </a:r>
            <a:r>
              <a:rPr lang="en-US" sz="1600" dirty="0"/>
              <a:t>, B. Wu, Multi-objective community detection in complex networks, Appl. Soft </a:t>
            </a:r>
            <a:r>
              <a:rPr lang="en-US" sz="1600" dirty="0" err="1"/>
              <a:t>Comput</a:t>
            </a:r>
            <a:r>
              <a:rPr lang="en-US" sz="1600" dirty="0"/>
              <a:t>. 12(2012)850-859</a:t>
            </a:r>
            <a:endParaRPr lang="en-US" sz="1600" dirty="0" smtClean="0"/>
          </a:p>
          <a:p>
            <a:endParaRPr lang="en-US" sz="1400" dirty="0" smtClean="0">
              <a:solidFill>
                <a:schemeClr val="accent4"/>
              </a:solidFill>
              <a:latin typeface="Lato" panose="020F0502020204030203" pitchFamily="34" charset="0"/>
            </a:endParaRPr>
          </a:p>
          <a:p>
            <a:endParaRPr lang="en-US" sz="14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 پایان نامه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F258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95239" y="6513076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21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77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174976" y="477375"/>
            <a:ext cx="8618220" cy="47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200" b="1" cap="all" spc="54" dirty="0" smtClean="0">
                <a:solidFill>
                  <a:schemeClr val="accent2"/>
                </a:solidFill>
                <a:latin typeface="Lato Black" panose="020F0A02020204030203" pitchFamily="34" charset="0"/>
                <a:cs typeface="B Nazanin" panose="00000400000000000000" pitchFamily="2" charset="-78"/>
              </a:rPr>
              <a:t>زیر گراف، انجمن، انجمن یابی</a:t>
            </a:r>
            <a:endParaRPr lang="en-US" sz="3200" b="1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452644" y="1084433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86477" y="1669228"/>
                <a:ext cx="7141912" cy="3737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1800" dirty="0" smtClean="0">
                    <a:cs typeface="B Nazanin" panose="00000400000000000000" pitchFamily="2" charset="-78"/>
                  </a:rPr>
                  <a:t>از ویژگی های مهم گراف که اطلاعاات زیادی در مورد ماهیت شبکه در اختیار ما قرار می دهد، </a:t>
                </a:r>
                <a:r>
                  <a:rPr lang="fa-IR" sz="1800" b="1" dirty="0" smtClean="0">
                    <a:cs typeface="B Nazanin" panose="00000400000000000000" pitchFamily="2" charset="-78"/>
                  </a:rPr>
                  <a:t>زیرگراف </a:t>
                </a:r>
                <a:r>
                  <a:rPr lang="fa-IR" sz="1800" dirty="0" smtClean="0">
                    <a:cs typeface="B Nazanin" panose="00000400000000000000" pitchFamily="2" charset="-78"/>
                  </a:rPr>
                  <a:t>ها هستند.</a:t>
                </a:r>
              </a:p>
              <a:p>
                <a:pPr algn="r" rtl="1"/>
                <a:endParaRPr lang="fa-IR" sz="1800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sz="1800" dirty="0" smtClean="0">
                  <a:cs typeface="B Nazanin" panose="00000400000000000000" pitchFamily="2" charset="-78"/>
                </a:endParaRPr>
              </a:p>
              <a:p>
                <a:pPr algn="r" rtl="1"/>
                <a:endParaRPr lang="fa-IR" sz="18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1800" b="1" dirty="0" smtClean="0">
                    <a:cs typeface="B Nazanin" panose="00000400000000000000" pitchFamily="2" charset="-78"/>
                  </a:rPr>
                  <a:t>انجمن ها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a-IR" sz="1800" b="1" dirty="0" smtClean="0">
                    <a:cs typeface="B Nazanin" panose="00000400000000000000" pitchFamily="2" charset="-78"/>
                  </a:rPr>
                  <a:t>) </a:t>
                </a:r>
                <a:r>
                  <a:rPr lang="fa-IR" sz="1800" dirty="0" smtClean="0">
                    <a:cs typeface="B Nazanin" panose="00000400000000000000" pitchFamily="2" charset="-78"/>
                  </a:rPr>
                  <a:t>حالت خاصی از زیر گراف ها هستند.</a:t>
                </a:r>
              </a:p>
              <a:p>
                <a:pPr algn="r" rtl="1"/>
                <a:endParaRPr lang="fa-IR" sz="1800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sz="1800" dirty="0" smtClean="0">
                    <a:cs typeface="B Nazanin" panose="00000400000000000000" pitchFamily="2" charset="-78"/>
                  </a:rPr>
                  <a:t>-  مجموعه ای از راس ها که چگالی بالایی در ارتباط با زیر گراف خود (ارتباط داخلی) و ارتباط بسیار کمی با سایر زیرگراف هادارند.</a:t>
                </a:r>
              </a:p>
              <a:p>
                <a:pPr lvl="1" algn="r" rtl="1"/>
                <a:endParaRPr lang="fa-IR" sz="1800" dirty="0" smtClean="0"/>
              </a:p>
              <a:p>
                <a:pPr lvl="1"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 ∀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a-IR" sz="1800" dirty="0" smtClean="0"/>
              </a:p>
              <a:p>
                <a:pPr algn="r" rtl="1"/>
                <a:endParaRPr lang="fa-IR" sz="1800" dirty="0" smtClean="0"/>
              </a:p>
              <a:p>
                <a:pPr algn="r" rtl="1"/>
                <a:endParaRPr lang="en-US" sz="1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77" y="1669228"/>
                <a:ext cx="7141912" cy="3737177"/>
              </a:xfrm>
              <a:prstGeom prst="rect">
                <a:avLst/>
              </a:prstGeom>
              <a:blipFill rotWithShape="0">
                <a:blip r:embed="rId3"/>
                <a:stretch>
                  <a:fillRect l="-256" t="-1305" r="-59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282890" y="5502520"/>
            <a:ext cx="817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92724" lvl="3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هدف </a:t>
            </a:r>
            <a:r>
              <a:rPr lang="fa-IR" sz="1800" b="1" dirty="0">
                <a:cs typeface="B Nazanin" panose="00000400000000000000" pitchFamily="2" charset="-78"/>
              </a:rPr>
              <a:t>الگوریتم های انجمن یابی</a:t>
            </a:r>
            <a:r>
              <a:rPr lang="fa-IR" sz="1800" dirty="0">
                <a:cs typeface="B Nazanin" panose="00000400000000000000" pitchFamily="2" charset="-78"/>
              </a:rPr>
              <a:t> آن  است که گراف را به مهمترین انجمن ها تقسیم </a:t>
            </a:r>
            <a:r>
              <a:rPr lang="fa-IR" sz="1800" dirty="0" smtClean="0">
                <a:cs typeface="B Nazanin" panose="00000400000000000000" pitchFamily="2" charset="-78"/>
              </a:rPr>
              <a:t>کند.</a:t>
            </a:r>
            <a:endParaRPr lang="fa-IR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06588"/>
              </p:ext>
            </p:extLst>
          </p:nvPr>
        </p:nvGraphicFramePr>
        <p:xfrm>
          <a:off x="8625384" y="-13648"/>
          <a:ext cx="1280616" cy="6898034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4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1754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200" dirty="0" smtClean="0"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43328" y="6513076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3 </a:t>
            </a:r>
            <a:r>
              <a:rPr lang="fa-IR" sz="1600" dirty="0">
                <a:cs typeface="B Nazanin" panose="00000400000000000000" pitchFamily="2" charset="-78"/>
              </a:rPr>
              <a:t>از </a:t>
            </a:r>
            <a:r>
              <a:rPr lang="fa-IR" sz="1600" dirty="0" smtClean="0">
                <a:cs typeface="B Nazanin" panose="00000400000000000000" pitchFamily="2" charset="-78"/>
              </a:rPr>
              <a:t>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44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275633"/>
            <a:ext cx="8618220" cy="475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>
                <a:cs typeface="B Nazanin" panose="00000400000000000000" pitchFamily="2" charset="-78"/>
              </a:rPr>
              <a:t>پژوهش های پیشین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493584" y="896559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8984" y="895461"/>
            <a:ext cx="830475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18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1800" dirty="0"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	</a:t>
            </a:r>
            <a:r>
              <a:rPr lang="fa-IR" sz="2400" dirty="0" smtClean="0">
                <a:cs typeface="B Nazanin" panose="00000400000000000000" pitchFamily="2" charset="-78"/>
              </a:rPr>
              <a:t>1-به دلیل نیاز به معیار مناسب جهت مقایسه کیفیت انجمن ها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	</a:t>
            </a:r>
            <a:r>
              <a:rPr lang="fa-IR" sz="2400" dirty="0" smtClean="0">
                <a:cs typeface="B Nazanin" panose="00000400000000000000" pitchFamily="2" charset="-78"/>
              </a:rPr>
              <a:t> نیومن </a:t>
            </a:r>
            <a:r>
              <a:rPr lang="fa-IR" sz="2400" dirty="0">
                <a:cs typeface="B Nazanin" panose="00000400000000000000" pitchFamily="2" charset="-78"/>
              </a:rPr>
              <a:t>مفهموم ماژولاریتی را مطرح </a:t>
            </a:r>
            <a:r>
              <a:rPr lang="fa-IR" sz="2400" dirty="0" smtClean="0">
                <a:cs typeface="B Nazanin" panose="00000400000000000000" pitchFamily="2" charset="-78"/>
              </a:rPr>
              <a:t>کرد</a:t>
            </a:r>
            <a:r>
              <a:rPr lang="fa-IR" sz="1800" dirty="0" smtClean="0">
                <a:cs typeface="B Nazanin" panose="00000400000000000000" pitchFamily="2" charset="-78"/>
              </a:rPr>
              <a:t>.</a:t>
            </a:r>
            <a:endParaRPr lang="en-US" sz="1800" dirty="0">
              <a:cs typeface="B Nazanin" panose="00000400000000000000" pitchFamily="2" charset="-78"/>
            </a:endParaRPr>
          </a:p>
          <a:p>
            <a:pPr algn="r"/>
            <a:endParaRPr lang="fa-IR" sz="1800" dirty="0" smtClean="0">
              <a:cs typeface="B Nazanin" panose="00000400000000000000" pitchFamily="2" charset="-78"/>
            </a:endParaRPr>
          </a:p>
          <a:p>
            <a:pPr algn="r"/>
            <a:endParaRPr lang="fa-IR" sz="18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4006" y="2616199"/>
                <a:ext cx="2987869" cy="725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𝛅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</m:oMathPara>
                </a14:m>
                <a:endParaRPr lang="fa-IR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006" y="2616199"/>
                <a:ext cx="2987869" cy="7259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21" y="3506824"/>
            <a:ext cx="7498909" cy="2675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93244"/>
              </p:ext>
            </p:extLst>
          </p:nvPr>
        </p:nvGraphicFramePr>
        <p:xfrm>
          <a:off x="8625384" y="-13648"/>
          <a:ext cx="1280616" cy="6891710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200" dirty="0" smtClean="0"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943328" y="6513076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4 </a:t>
            </a:r>
            <a:r>
              <a:rPr lang="fa-IR" sz="1600" dirty="0">
                <a:cs typeface="B Nazanin" panose="00000400000000000000" pitchFamily="2" charset="-78"/>
              </a:rPr>
              <a:t>از </a:t>
            </a:r>
            <a:r>
              <a:rPr lang="fa-IR" sz="1600" dirty="0" smtClean="0">
                <a:cs typeface="B Nazanin" panose="00000400000000000000" pitchFamily="2" charset="-78"/>
              </a:rPr>
              <a:t>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387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243215" y="738516"/>
            <a:ext cx="8618220" cy="475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>
                <a:cs typeface="B Nazanin" panose="00000400000000000000" pitchFamily="2" charset="-78"/>
              </a:rPr>
              <a:t>پژوهش های پیشین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6987" y="142882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5143" y="1881562"/>
            <a:ext cx="8194006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r" rtl="1"/>
            <a:r>
              <a:rPr lang="fa-IR" sz="2400" dirty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فرتناتو</a:t>
            </a:r>
            <a:r>
              <a:rPr lang="en-US" sz="2800" dirty="0" err="1" smtClean="0">
                <a:cs typeface="B Nazanin" panose="00000400000000000000" pitchFamily="2" charset="-78"/>
              </a:rPr>
              <a:t>Fortunato</a:t>
            </a:r>
            <a:r>
              <a:rPr lang="en-US" sz="2800" dirty="0" smtClean="0">
                <a:cs typeface="B Nazanin" panose="00000400000000000000" pitchFamily="2" charset="-78"/>
              </a:rPr>
              <a:t>)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(</a:t>
            </a:r>
            <a:r>
              <a:rPr lang="fa-IR" sz="2800" dirty="0" smtClean="0">
                <a:cs typeface="B Nazanin" panose="00000400000000000000" pitchFamily="2" charset="-78"/>
              </a:rPr>
              <a:t>و همکارانش </a:t>
            </a:r>
            <a:r>
              <a:rPr lang="fa-IR" sz="2800" dirty="0">
                <a:cs typeface="B Nazanin" panose="00000400000000000000" pitchFamily="2" charset="-78"/>
              </a:rPr>
              <a:t>نشان دادند که الگوریتم های مبتنی </a:t>
            </a:r>
            <a:r>
              <a:rPr lang="fa-IR" sz="2800" dirty="0" smtClean="0">
                <a:cs typeface="B Nazanin" panose="00000400000000000000" pitchFamily="2" charset="-78"/>
              </a:rPr>
              <a:t>بر بهینه </a:t>
            </a:r>
            <a:r>
              <a:rPr lang="fa-IR" sz="2800" dirty="0">
                <a:cs typeface="B Nazanin" panose="00000400000000000000" pitchFamily="2" charset="-78"/>
              </a:rPr>
              <a:t>سازی </a:t>
            </a:r>
            <a:r>
              <a:rPr lang="fa-IR" sz="2800" dirty="0" smtClean="0">
                <a:cs typeface="B Nazanin" panose="00000400000000000000" pitchFamily="2" charset="-78"/>
              </a:rPr>
              <a:t>ماژولاریتی  </a:t>
            </a:r>
            <a:r>
              <a:rPr lang="fa-IR" sz="2800" dirty="0">
                <a:cs typeface="B Nazanin" panose="00000400000000000000" pitchFamily="2" charset="-78"/>
              </a:rPr>
              <a:t>انجمن های کوچکتر از اندازه مشخصی را نمی توانند شناسایی کنند. </a:t>
            </a:r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ctr" rtl="1"/>
            <a:r>
              <a:rPr lang="fa-IR" sz="2800" dirty="0">
                <a:cs typeface="B Nazanin" panose="00000400000000000000" pitchFamily="2" charset="-78"/>
              </a:rPr>
              <a:t>این قضیه به </a:t>
            </a:r>
            <a:r>
              <a:rPr lang="fa-IR" sz="2800" dirty="0">
                <a:solidFill>
                  <a:schemeClr val="accent2"/>
                </a:solidFill>
                <a:cs typeface="B Nazanin" panose="00000400000000000000" pitchFamily="2" charset="-78"/>
              </a:rPr>
              <a:t>محدودیت رزولوشن </a:t>
            </a:r>
            <a:r>
              <a:rPr lang="fa-IR" sz="2800" dirty="0">
                <a:cs typeface="B Nazanin" panose="00000400000000000000" pitchFamily="2" charset="-78"/>
              </a:rPr>
              <a:t>معروف شد</a:t>
            </a:r>
            <a:r>
              <a:rPr lang="fa-IR" sz="2800" dirty="0" smtClean="0">
                <a:cs typeface="B Nazanin" panose="00000400000000000000" pitchFamily="2" charset="-78"/>
              </a:rPr>
              <a:t>.</a:t>
            </a:r>
          </a:p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-آرناس </a:t>
            </a:r>
            <a:r>
              <a:rPr lang="fa-IR" sz="2800" dirty="0">
                <a:cs typeface="B Nazanin" panose="00000400000000000000" pitchFamily="2" charset="-78"/>
              </a:rPr>
              <a:t>یک پارامتر مقیاس برای ماژولاریتی معرفی کرد تا سطح رزولوشن را تنظیم کند</a:t>
            </a:r>
            <a:r>
              <a:rPr lang="en-US" sz="2800" dirty="0">
                <a:cs typeface="B Nazanin" panose="00000400000000000000" pitchFamily="2" charset="-78"/>
              </a:rPr>
              <a:t> </a:t>
            </a:r>
          </a:p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39432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43328" y="6513076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5 </a:t>
            </a:r>
            <a:r>
              <a:rPr lang="fa-IR" sz="1600" dirty="0">
                <a:cs typeface="B Nazanin" panose="00000400000000000000" pitchFamily="2" charset="-78"/>
              </a:rPr>
              <a:t>از </a:t>
            </a:r>
            <a:r>
              <a:rPr lang="fa-IR" sz="1600" dirty="0" smtClean="0">
                <a:cs typeface="B Nazanin" panose="00000400000000000000" pitchFamily="2" charset="-78"/>
              </a:rPr>
              <a:t>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3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243215" y="738516"/>
            <a:ext cx="8618220" cy="475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>
                <a:cs typeface="B Nazanin" panose="00000400000000000000" pitchFamily="2" charset="-78"/>
              </a:rPr>
              <a:t>پژوهش های پیشین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6987" y="142882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46534" y="6513076"/>
            <a:ext cx="660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6 </a:t>
            </a:r>
            <a:r>
              <a:rPr lang="fa-IR" sz="1600" dirty="0">
                <a:cs typeface="B Nazanin" panose="00000400000000000000" pitchFamily="2" charset="-78"/>
              </a:rPr>
              <a:t>از </a:t>
            </a:r>
            <a:r>
              <a:rPr lang="fa-IR" sz="1600" dirty="0" smtClean="0">
                <a:cs typeface="B Nazanin" panose="00000400000000000000" pitchFamily="2" charset="-78"/>
              </a:rPr>
              <a:t>21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889" y="1881562"/>
            <a:ext cx="8165259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r" rtl="1"/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- شانگ در الگوریتم</a:t>
            </a:r>
            <a:r>
              <a:rPr lang="en-US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>
                <a:cs typeface="B Nazanin" panose="00000400000000000000" pitchFamily="2" charset="-78"/>
              </a:rPr>
              <a:t>MIGA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با در نظر گرفتن یک معیاری به نام امتیاز انجمن </a:t>
            </a:r>
            <a:r>
              <a:rPr lang="fa-IR" sz="2800" dirty="0" smtClean="0">
                <a:cs typeface="B Nazanin" panose="00000400000000000000" pitchFamily="2" charset="-78"/>
              </a:rPr>
              <a:t>، یک برازندگی برای هر انجمن محاسبه کرد سپس با الگوریتم ژنتیک بهترین انجمن ها را شناسایی کرد.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80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243215" y="738516"/>
            <a:ext cx="8618220" cy="475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>
                <a:cs typeface="B Nazanin" panose="00000400000000000000" pitchFamily="2" charset="-78"/>
              </a:rPr>
              <a:t>پژوهش های پیشین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6987" y="142882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68174" y="6513076"/>
            <a:ext cx="617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7از 21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0691" y="1527808"/>
            <a:ext cx="56545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/>
              <a:t>تجزیه ماتریس نامنفی </a:t>
            </a:r>
            <a:r>
              <a:rPr lang="en-US" sz="2400" dirty="0" smtClean="0"/>
              <a:t>NMF</a:t>
            </a:r>
            <a:endParaRPr lang="fa-I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14961" y="2212881"/>
            <a:ext cx="7260044" cy="57990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/>
              <a:t>در این روش ماتریس بزرگ متناسب با داده های نامنفی، به دوماتریس کوچک تجزیه</a:t>
            </a:r>
          </a:p>
          <a:p>
            <a:pPr algn="r"/>
            <a:r>
              <a:rPr lang="fa-IR" dirty="0" smtClean="0"/>
              <a:t> می </a:t>
            </a:r>
            <a:r>
              <a:rPr lang="fa-IR" dirty="0" smtClean="0"/>
              <a:t>شود.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663240" y="1472701"/>
                <a:ext cx="7262817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36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𝑾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3240" y="1472701"/>
                <a:ext cx="7262817" cy="65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uble Bracket 9"/>
          <p:cNvSpPr/>
          <p:nvPr/>
        </p:nvSpPr>
        <p:spPr>
          <a:xfrm>
            <a:off x="1267348" y="2881999"/>
            <a:ext cx="1642824" cy="1328921"/>
          </a:xfrm>
          <a:prstGeom prst="bracketPair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22060" y="2738955"/>
            <a:ext cx="3146846" cy="1527276"/>
            <a:chOff x="3810000" y="2715986"/>
            <a:chExt cx="4237286" cy="1905000"/>
          </a:xfrm>
        </p:grpSpPr>
        <p:sp>
          <p:nvSpPr>
            <p:cNvPr id="12" name="Double Bracket 11"/>
            <p:cNvSpPr/>
            <p:nvPr/>
          </p:nvSpPr>
          <p:spPr>
            <a:xfrm>
              <a:off x="4724400" y="2715986"/>
              <a:ext cx="685800" cy="1905000"/>
            </a:xfrm>
            <a:prstGeom prst="bracketPair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Double Bracket 12"/>
            <p:cNvSpPr/>
            <p:nvPr/>
          </p:nvSpPr>
          <p:spPr>
            <a:xfrm>
              <a:off x="5837486" y="3202644"/>
              <a:ext cx="2209800" cy="685800"/>
            </a:xfrm>
            <a:prstGeom prst="bracketPair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0000" y="3314543"/>
              <a:ext cx="439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37944" y="3126939"/>
                <a:ext cx="554069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44" y="3126939"/>
                <a:ext cx="554069" cy="530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06025" y="5479932"/>
            <a:ext cx="37689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1800" b="1" dirty="0" smtClean="0">
                <a:solidFill>
                  <a:srgbClr val="FF0000"/>
                </a:solidFill>
              </a:rPr>
              <a:t>مشکل:عدم تضمین همگرایی به کمینه سراسری</a:t>
            </a:r>
            <a:endParaRPr lang="fa-IR" sz="1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4727785" y="4145364"/>
                <a:ext cx="3207738" cy="786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‖"/>
                          <m:endChr m:val="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85" y="4145364"/>
                <a:ext cx="3207738" cy="7861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13101" y="4400430"/>
                <a:ext cx="1348318" cy="1788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6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a-I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01" y="4400430"/>
                <a:ext cx="1348318" cy="17881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972299" y="5125244"/>
                <a:ext cx="59433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a-IR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99" y="5125244"/>
                <a:ext cx="594330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243215" y="738516"/>
            <a:ext cx="8618220" cy="475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>
                <a:cs typeface="B Nazanin" panose="00000400000000000000" pitchFamily="2" charset="-78"/>
              </a:rPr>
              <a:t>پژوهش های پیشین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6987" y="1428821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243215" y="1881562"/>
            <a:ext cx="9052363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 شی  در الگویتم </a:t>
            </a:r>
            <a:r>
              <a:rPr lang="en-US" sz="2800" dirty="0" smtClean="0">
                <a:cs typeface="B Nazanin" panose="00000400000000000000" pitchFamily="2" charset="-78"/>
              </a:rPr>
              <a:t>PESA-2</a:t>
            </a:r>
            <a:r>
              <a:rPr lang="fa-IR" sz="2800" dirty="0" smtClean="0">
                <a:cs typeface="B Nazanin" panose="00000400000000000000" pitchFamily="2" charset="-78"/>
              </a:rPr>
              <a:t>ماژولاریتی را به دوتابع هدف متضاد تقسیم کرد </a:t>
            </a: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این الگوریتم در پی ماکسیمم کردن ارتباطات داخلی انجمن ها و همزمان کمینه کردن ارتباطات خارجی یعنی بین انجمنی است.</a:t>
            </a:r>
            <a:endParaRPr lang="fa-IR" sz="2800" dirty="0">
              <a:cs typeface="B Nazanin" panose="00000400000000000000" pitchFamily="2" charset="-78"/>
            </a:endParaRPr>
          </a:p>
          <a:p>
            <a:pPr lvl="1" algn="r" rtl="1"/>
            <a:endParaRPr lang="fa-IR" sz="28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و به اینصورت باتبدیل مساله به بهینه سازی چند منظوره(</a:t>
            </a:r>
            <a:r>
              <a:rPr lang="en-US" sz="2800" dirty="0" smtClean="0">
                <a:cs typeface="B Nazanin" panose="00000400000000000000" pitchFamily="2" charset="-78"/>
              </a:rPr>
              <a:t>multi </a:t>
            </a:r>
            <a:r>
              <a:rPr lang="en-US" sz="2800" dirty="0" err="1" smtClean="0">
                <a:cs typeface="B Nazanin" panose="00000400000000000000" pitchFamily="2" charset="-78"/>
              </a:rPr>
              <a:t>objecvtive</a:t>
            </a:r>
            <a:r>
              <a:rPr lang="en-US" sz="2800" dirty="0" smtClean="0">
                <a:cs typeface="B Nazanin" panose="00000400000000000000" pitchFamily="2" charset="-78"/>
              </a:rPr>
              <a:t> optimization)</a:t>
            </a:r>
            <a:r>
              <a:rPr lang="fa-IR" sz="2800" dirty="0" smtClean="0">
                <a:cs typeface="B Nazanin" panose="00000400000000000000" pitchFamily="2" charset="-78"/>
              </a:rPr>
              <a:t> و بهینه کردن </a:t>
            </a:r>
            <a:r>
              <a:rPr lang="fa-IR" sz="2800" b="1" dirty="0" smtClean="0">
                <a:cs typeface="B Nazanin" panose="00000400000000000000" pitchFamily="2" charset="-78"/>
              </a:rPr>
              <a:t>چند هدف </a:t>
            </a:r>
            <a:r>
              <a:rPr lang="fa-IR" sz="2800" dirty="0" smtClean="0">
                <a:cs typeface="B Nazanin" panose="00000400000000000000" pitchFamily="2" charset="-78"/>
              </a:rPr>
              <a:t>که از جهات مختلف مساله را ارزیابی میکند ، نقطه </a:t>
            </a:r>
            <a:r>
              <a:rPr lang="fa-IR" sz="2800" b="1" dirty="0" smtClean="0">
                <a:cs typeface="B Nazanin" panose="00000400000000000000" pitchFamily="2" charset="-78"/>
              </a:rPr>
              <a:t>بهینه</a:t>
            </a:r>
            <a:r>
              <a:rPr lang="fa-IR" sz="2800" dirty="0" smtClean="0">
                <a:cs typeface="B Nazanin" panose="00000400000000000000" pitchFamily="2" charset="-78"/>
              </a:rPr>
              <a:t> را پیدا کند.</a:t>
            </a:r>
            <a:endParaRPr lang="en-US" sz="2800" dirty="0" smtClean="0">
              <a:cs typeface="B Nazanin" panose="00000400000000000000" pitchFamily="2" charset="-78"/>
            </a:endParaRPr>
          </a:p>
          <a:p>
            <a:pPr lvl="1" algn="r" rtl="1"/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968175" y="6513076"/>
            <a:ext cx="617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8از 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09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-2266368" y="2198223"/>
            <a:ext cx="8618220" cy="475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3467"/>
              </a:lnSpc>
            </a:pPr>
            <a:r>
              <a:rPr lang="fa-IR" sz="3600" b="1" dirty="0" smtClean="0">
                <a:cs typeface="B Nazanin" panose="00000400000000000000" pitchFamily="2" charset="-78"/>
              </a:rPr>
              <a:t>اهداف</a:t>
            </a:r>
            <a:endParaRPr lang="en-US" sz="3467" cap="all" spc="54" dirty="0">
              <a:solidFill>
                <a:schemeClr val="accent2"/>
              </a:solidFill>
              <a:latin typeface="Lato Black" panose="020F0A02020204030203" pitchFamily="34" charset="0"/>
              <a:cs typeface="B Nazanin" panose="00000400000000000000" pitchFamily="2" charset="-78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361252" y="2673353"/>
            <a:ext cx="9906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169093" y="1424656"/>
            <a:ext cx="2068831" cy="1887774"/>
            <a:chOff x="1744671" y="339885"/>
            <a:chExt cx="2068831" cy="188777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7" name="Rounded Rectangle 26"/>
            <p:cNvSpPr/>
            <p:nvPr/>
          </p:nvSpPr>
          <p:spPr>
            <a:xfrm>
              <a:off x="1744671" y="339885"/>
              <a:ext cx="2068831" cy="1887774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1836826" y="466122"/>
              <a:ext cx="1884523" cy="1703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b="1" dirty="0">
                  <a:cs typeface="+mj-cs"/>
                </a:rPr>
                <a:t>حل محدودیت رزولوشن</a:t>
              </a:r>
              <a:endParaRPr lang="en-US" sz="2000" b="1" dirty="0">
                <a:cs typeface="+mj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5404" y="3640082"/>
            <a:ext cx="2068869" cy="1887774"/>
            <a:chOff x="4057801" y="373968"/>
            <a:chExt cx="2068869" cy="188777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Rounded Rectangle 24"/>
            <p:cNvSpPr/>
            <p:nvPr/>
          </p:nvSpPr>
          <p:spPr>
            <a:xfrm>
              <a:off x="4057801" y="373968"/>
              <a:ext cx="2068869" cy="1887774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893326"/>
                <a:satOff val="-6211"/>
                <a:lumOff val="-785"/>
                <a:alphaOff val="0"/>
              </a:schemeClr>
            </a:fillRef>
            <a:effectRef idx="2">
              <a:schemeClr val="accent5">
                <a:hueOff val="893326"/>
                <a:satOff val="-6211"/>
                <a:lumOff val="-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6"/>
            <p:cNvSpPr/>
            <p:nvPr/>
          </p:nvSpPr>
          <p:spPr>
            <a:xfrm>
              <a:off x="4149955" y="466122"/>
              <a:ext cx="1884561" cy="1703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1200" dirty="0">
                <a:cs typeface="+mj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61248" y="3634223"/>
            <a:ext cx="2163861" cy="1887774"/>
            <a:chOff x="3321537" y="2558701"/>
            <a:chExt cx="2163861" cy="188777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3321537" y="2558701"/>
              <a:ext cx="2163861" cy="1887774"/>
            </a:xfrm>
            <a:prstGeom prst="round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2679977"/>
                <a:satOff val="-18634"/>
                <a:lumOff val="-2354"/>
                <a:alphaOff val="0"/>
              </a:schemeClr>
            </a:fillRef>
            <a:effectRef idx="2">
              <a:schemeClr val="accent5">
                <a:hueOff val="2679977"/>
                <a:satOff val="-18634"/>
                <a:lumOff val="-23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0"/>
            <p:cNvSpPr/>
            <p:nvPr/>
          </p:nvSpPr>
          <p:spPr>
            <a:xfrm>
              <a:off x="3626068" y="2558701"/>
              <a:ext cx="1672145" cy="17034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b="1" dirty="0" smtClean="0">
                  <a:cs typeface="+mj-cs"/>
                </a:rPr>
                <a:t>عدم نیاز به دانستن تعداد انجمن ها از پیش</a:t>
              </a:r>
              <a:endParaRPr lang="en-US" sz="2000" b="1" kern="1200" dirty="0">
                <a:cs typeface="+mj-cs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61252" y="3929498"/>
            <a:ext cx="139012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sz="2000" b="1" dirty="0" smtClean="0">
                <a:solidFill>
                  <a:schemeClr val="lt1"/>
                </a:solidFill>
                <a:cs typeface="+mj-cs"/>
              </a:rPr>
              <a:t>ارائه</a:t>
            </a:r>
          </a:p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sz="2000" b="1" dirty="0" smtClean="0">
                <a:solidFill>
                  <a:schemeClr val="lt1"/>
                </a:solidFill>
                <a:cs typeface="+mj-cs"/>
              </a:rPr>
              <a:t> </a:t>
            </a:r>
            <a:r>
              <a:rPr lang="fa-IR" sz="2000" b="1" dirty="0">
                <a:solidFill>
                  <a:schemeClr val="lt1"/>
                </a:solidFill>
                <a:cs typeface="+mj-cs"/>
              </a:rPr>
              <a:t>رویکرد جدید </a:t>
            </a:r>
            <a:endParaRPr lang="en-US" sz="2000" b="1" dirty="0">
              <a:solidFill>
                <a:schemeClr val="lt1"/>
              </a:solidFill>
              <a:cs typeface="+mj-cs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09174"/>
              </p:ext>
            </p:extLst>
          </p:nvPr>
        </p:nvGraphicFramePr>
        <p:xfrm>
          <a:off x="8625384" y="-13648"/>
          <a:ext cx="1280616" cy="6871649"/>
        </p:xfrm>
        <a:graphic>
          <a:graphicData uri="http://schemas.openxmlformats.org/drawingml/2006/table">
            <a:tbl>
              <a:tblPr rtl="1" lastCol="1" bandRow="1">
                <a:tableStyleId>{5C22544A-7EE6-4342-B048-85BDC9FD1C3A}</a:tableStyleId>
              </a:tblPr>
              <a:tblGrid>
                <a:gridCol w="1280616"/>
              </a:tblGrid>
              <a:tr h="814328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مفاهیم نظری </a:t>
                      </a:r>
                      <a:endParaRPr lang="fa-IR" sz="20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758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پیشینه پژوهش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884931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/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هدف این پژوهش</a:t>
                      </a:r>
                      <a:endParaRPr lang="en-US" sz="2000" b="1" kern="1200" spc="22" dirty="0" smtClean="0">
                        <a:solidFill>
                          <a:schemeClr val="accent2"/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rgbClr val="E7F258"/>
                    </a:solidFill>
                  </a:tcPr>
                </a:tc>
              </a:tr>
              <a:tr h="86189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روش پیشنهادی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2505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مجموعه داده ها و معیار های ارزیابی</a:t>
                      </a:r>
                      <a:endParaRPr lang="en-US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72">
                <a:tc>
                  <a:txBody>
                    <a:bodyPr/>
                    <a:lstStyle/>
                    <a:p>
                      <a:pPr algn="ctr" rtl="1"/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نتایج</a:t>
                      </a:r>
                      <a:endParaRPr lang="fa-IR" sz="2400" b="1" kern="1200" spc="22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062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ساختار</a:t>
                      </a:r>
                      <a:r>
                        <a:rPr lang="fa-IR" sz="2000" b="1" kern="1200" spc="22" baseline="0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 پایان نامه</a:t>
                      </a:r>
                      <a:endParaRPr lang="fa-IR" sz="2000" b="1" kern="1200" spc="22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Lato" panose="020F0502020204030203" pitchFamily="34" charset="0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000" b="1" kern="1200" spc="22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B Nazanin" panose="00000400000000000000" pitchFamily="2" charset="-78"/>
                        </a:rPr>
                        <a:t>مراجع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7943329" y="6513076"/>
            <a:ext cx="667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rtl="1">
              <a:defRPr/>
            </a:pPr>
            <a:r>
              <a:rPr lang="fa-IR" sz="1600" dirty="0" smtClean="0">
                <a:cs typeface="B Nazanin" panose="00000400000000000000" pitchFamily="2" charset="-78"/>
              </a:rPr>
              <a:t>9 از 21</a:t>
            </a:r>
            <a:endParaRPr lang="fa-IR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7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01-Green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19B49B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8633</TotalTime>
  <Words>1507</Words>
  <Application>Microsoft Office PowerPoint</Application>
  <PresentationFormat>A4 Paper (210x297 mm)</PresentationFormat>
  <Paragraphs>359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 Nazanin</vt:lpstr>
      <vt:lpstr>Calibri</vt:lpstr>
      <vt:lpstr>Cambria Math</vt:lpstr>
      <vt:lpstr>Lato</vt:lpstr>
      <vt:lpstr>Lato Black</vt:lpstr>
      <vt:lpstr>Open Sans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Somayeh</cp:lastModifiedBy>
  <cp:revision>1197</cp:revision>
  <dcterms:created xsi:type="dcterms:W3CDTF">2015-05-25T12:45:08Z</dcterms:created>
  <dcterms:modified xsi:type="dcterms:W3CDTF">2019-06-08T07:20:00Z</dcterms:modified>
</cp:coreProperties>
</file>