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85" r:id="rId2"/>
    <p:sldId id="279" r:id="rId3"/>
    <p:sldId id="280" r:id="rId4"/>
    <p:sldId id="281" r:id="rId5"/>
    <p:sldId id="286" r:id="rId6"/>
    <p:sldId id="282" r:id="rId7"/>
    <p:sldId id="284" r:id="rId8"/>
    <p:sldId id="287" r:id="rId9"/>
    <p:sldId id="288" r:id="rId10"/>
    <p:sldId id="289" r:id="rId11"/>
    <p:sldId id="290" r:id="rId12"/>
    <p:sldId id="264" r:id="rId13"/>
    <p:sldId id="259" r:id="rId14"/>
    <p:sldId id="271" r:id="rId15"/>
    <p:sldId id="272" r:id="rId16"/>
    <p:sldId id="273" r:id="rId17"/>
    <p:sldId id="274" r:id="rId18"/>
    <p:sldId id="267" r:id="rId19"/>
    <p:sldId id="276" r:id="rId20"/>
    <p:sldId id="268" r:id="rId21"/>
    <p:sldId id="275" r:id="rId22"/>
    <p:sldId id="278" r:id="rId23"/>
    <p:sldId id="270" r:id="rId24"/>
    <p:sldId id="277" r:id="rId25"/>
  </p:sldIdLst>
  <p:sldSz cx="12192000" cy="6858000"/>
  <p:notesSz cx="6858000" cy="9144000"/>
  <p:embeddedFontLst>
    <p:embeddedFont>
      <p:font typeface="Calibri Light" panose="020F0302020204030204" pitchFamily="34" charset="0"/>
      <p:regular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Yu Gothic UI Semibold" panose="020B0700000000000000" pitchFamily="34" charset="-128"/>
      <p:bold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Yu Gothic" panose="020B0400000000000000" pitchFamily="34" charset="-128"/>
      <p:regular r:id="rId38"/>
      <p:bold r:id="rId39"/>
    </p:embeddedFont>
    <p:embeddedFont>
      <p:font typeface="Yu Gothic Medium" panose="020B0500000000000000" pitchFamily="34" charset="-128"/>
      <p:regular r:id="rId40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" id="{B939BE30-526D-42E6-B796-4657B5476022}">
          <p14:sldIdLst>
            <p14:sldId id="285"/>
            <p14:sldId id="279"/>
            <p14:sldId id="280"/>
            <p14:sldId id="281"/>
            <p14:sldId id="286"/>
            <p14:sldId id="282"/>
            <p14:sldId id="284"/>
            <p14:sldId id="287"/>
            <p14:sldId id="288"/>
            <p14:sldId id="289"/>
            <p14:sldId id="290"/>
          </p14:sldIdLst>
        </p14:section>
        <p14:section name="basic" id="{4D36EEB2-CE0C-43C4-9E1C-3563224C2C4B}">
          <p14:sldIdLst>
            <p14:sldId id="264"/>
            <p14:sldId id="259"/>
          </p14:sldIdLst>
        </p14:section>
        <p14:section name="FBA" id="{91F9350A-EDDD-4FB0-B447-E292618775AD}">
          <p14:sldIdLst>
            <p14:sldId id="271"/>
          </p14:sldIdLst>
        </p14:section>
        <p14:section name="FVA" id="{66E4C7A4-8A75-4C74-91C3-EC0F75A47B65}">
          <p14:sldIdLst>
            <p14:sldId id="272"/>
          </p14:sldIdLst>
        </p14:section>
        <p14:section name="pFBA" id="{214C2308-1FC2-4025-A75E-3324D81394D7}">
          <p14:sldIdLst>
            <p14:sldId id="273"/>
          </p14:sldIdLst>
        </p14:section>
        <p14:section name="flux sampling" id="{2B0E32EE-C7FB-4087-A10C-E83A3B276EF8}">
          <p14:sldIdLst>
            <p14:sldId id="274"/>
          </p14:sldIdLst>
        </p14:section>
        <p14:section name="loopless" id="{55792037-BC4A-45E4-96E6-093A683C2FE6}">
          <p14:sldIdLst>
            <p14:sldId id="267"/>
            <p14:sldId id="276"/>
          </p14:sldIdLst>
        </p14:section>
        <p14:section name="gene deletion" id="{F28AF67B-D704-4B53-9363-9CDE27B4D4EF}">
          <p14:sldIdLst>
            <p14:sldId id="268"/>
          </p14:sldIdLst>
        </p14:section>
        <p14:section name="Production Envelopes" id="{CB05D09A-7FDB-45E6-B64B-90A8417B2140}">
          <p14:sldIdLst/>
        </p14:section>
        <p14:section name="MEM" id="{69F8E495-9146-4F34-A613-CCB8DDE3AEC6}">
          <p14:sldIdLst>
            <p14:sldId id="275"/>
            <p14:sldId id="278"/>
            <p14:sldId id="27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BBA"/>
    <a:srgbClr val="EF6461"/>
    <a:srgbClr val="0CE290"/>
    <a:srgbClr val="00F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05" autoAdjust="0"/>
  </p:normalViewPr>
  <p:slideViewPr>
    <p:cSldViewPr snapToGrid="0">
      <p:cViewPr>
        <p:scale>
          <a:sx n="66" d="100"/>
          <a:sy n="66" d="100"/>
        </p:scale>
        <p:origin x="22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39F00-548A-4720-99BB-251AEF13E900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791AC-CB3F-4ACA-ABA4-D960BED04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603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可以使用以下網站來舉例</a:t>
            </a:r>
            <a:endParaRPr lang="en-US" altLang="zh-TW" dirty="0" smtClean="0"/>
          </a:p>
          <a:p>
            <a:r>
              <a:rPr lang="en-US" altLang="zh-TW" dirty="0" smtClean="0"/>
              <a:t>https://escher.github.io/#/app?map=e_coli_core.Core%20metabolism&amp;tool=Builder&amp;model=e_coli_core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773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pFBA</a:t>
            </a:r>
            <a:r>
              <a:rPr lang="zh-TW" altLang="en-US" dirty="0" smtClean="0"/>
              <a:t>也一樣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72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FVA</a:t>
            </a:r>
            <a:r>
              <a:rPr lang="zh-TW" altLang="en-US" dirty="0" smtClean="0"/>
              <a:t>希望大家畫的圖是</a:t>
            </a:r>
            <a:r>
              <a:rPr lang="en-US" altLang="zh-TW" dirty="0" smtClean="0"/>
              <a:t>bar</a:t>
            </a:r>
            <a:r>
              <a:rPr lang="en-US" altLang="zh-TW" baseline="0" dirty="0" smtClean="0"/>
              <a:t> plot</a:t>
            </a:r>
          </a:p>
          <a:p>
            <a:r>
              <a:rPr lang="zh-TW" altLang="en-US" baseline="0" dirty="0" smtClean="0"/>
              <a:t>就是</a:t>
            </a:r>
            <a:r>
              <a:rPr lang="en-US" altLang="zh-TW" baseline="0" dirty="0" smtClean="0"/>
              <a:t>flux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maximum</a:t>
            </a:r>
            <a:r>
              <a:rPr lang="zh-TW" altLang="en-US" baseline="0" dirty="0" smtClean="0"/>
              <a:t>～</a:t>
            </a:r>
            <a:r>
              <a:rPr lang="en-US" altLang="zh-TW" baseline="0" dirty="0" smtClean="0"/>
              <a:t>minimum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range</a:t>
            </a:r>
            <a:r>
              <a:rPr lang="zh-TW" altLang="en-US" baseline="0" dirty="0" smtClean="0"/>
              <a:t>畫成一個長條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可以用</a:t>
            </a:r>
            <a:r>
              <a:rPr lang="en-US" altLang="zh-TW" baseline="0" dirty="0" err="1" smtClean="0"/>
              <a:t>matplotlib</a:t>
            </a:r>
            <a:r>
              <a:rPr lang="zh-TW" altLang="en-US" baseline="0" dirty="0" smtClean="0"/>
              <a:t>的</a:t>
            </a:r>
            <a:r>
              <a:rPr lang="en-US" altLang="zh-TW" baseline="0" dirty="0" err="1" smtClean="0"/>
              <a:t>plt.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這邊的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，放</a:t>
            </a:r>
            <a:r>
              <a:rPr lang="en-US" altLang="zh-TW" dirty="0" smtClean="0"/>
              <a:t>The x coordinates of the bars.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例如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[0, 1, 2, 3, 4, … , 9]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RANGES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放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flux range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的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list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或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array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，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例如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zh-TW" dirty="0" smtClean="0"/>
              <a:t>[42.01, 30.26, 31.31, 19.43, 19.43, 15.13, 19.06, 9.37, 9.37, 1.91]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這是上面的例子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bottom</a:t>
            </a:r>
            <a:r>
              <a:rPr lang="zh-TW" altLang="en-US" dirty="0" smtClean="0"/>
              <a:t>放</a:t>
            </a:r>
            <a:r>
              <a:rPr lang="en-US" altLang="zh-TW" dirty="0" smtClean="0"/>
              <a:t>minimum</a:t>
            </a:r>
            <a:r>
              <a:rPr lang="zh-TW" altLang="en-US" dirty="0" smtClean="0"/>
              <a:t>的值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的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list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或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array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，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例如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altLang="zh-TW" dirty="0" smtClean="0"/>
              <a:t>[27.44, 28.62, 27.57, 15.91, 10.81, 14.31, 14.02, 8.77, 7.72, 8.09]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這是上面的例子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r>
              <a:rPr lang="zh-TW" altLang="en-US" dirty="0" smtClean="0"/>
              <a:t>這邊是</a:t>
            </a:r>
            <a:r>
              <a:rPr lang="en-US" altLang="zh-TW" dirty="0" smtClean="0"/>
              <a:t>textbook model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FVA</a:t>
            </a:r>
            <a:r>
              <a:rPr lang="zh-TW" altLang="en-US" dirty="0" smtClean="0"/>
              <a:t>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5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作業一是要請大家把每一個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unique metabolite</a:t>
            </a:r>
            <a:r>
              <a:rPr lang="zh-TW" altLang="en-US" dirty="0" smtClean="0"/>
              <a:t>抓出來算數量</a:t>
            </a:r>
            <a:endParaRPr lang="en-US" altLang="zh-TW" dirty="0" smtClean="0"/>
          </a:p>
          <a:p>
            <a:r>
              <a:rPr lang="zh-TW" altLang="en-US" dirty="0" smtClean="0"/>
              <a:t>問題可能比較是</a:t>
            </a:r>
            <a:r>
              <a:rPr lang="en-US" altLang="zh-TW" dirty="0" smtClean="0"/>
              <a:t>unique metabolite</a:t>
            </a:r>
            <a:r>
              <a:rPr lang="zh-TW" altLang="en-US" dirty="0" smtClean="0"/>
              <a:t>是甚麼意思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cobra</a:t>
            </a:r>
            <a:r>
              <a:rPr lang="zh-TW" altLang="en-US" dirty="0" smtClean="0"/>
              <a:t>中同一個名稱的</a:t>
            </a:r>
            <a:r>
              <a:rPr lang="en-US" altLang="zh-TW" dirty="0" smtClean="0"/>
              <a:t>metabolite</a:t>
            </a:r>
            <a:r>
              <a:rPr lang="zh-TW" altLang="en-US" dirty="0" smtClean="0"/>
              <a:t>在不同</a:t>
            </a:r>
            <a:r>
              <a:rPr lang="en-US" altLang="zh-TW" dirty="0" smtClean="0"/>
              <a:t>compartment</a:t>
            </a:r>
            <a:r>
              <a:rPr lang="zh-TW" altLang="en-US" dirty="0" smtClean="0"/>
              <a:t>中是不一樣的物件</a:t>
            </a:r>
            <a:endParaRPr lang="en-US" altLang="zh-TW" dirty="0" smtClean="0"/>
          </a:p>
          <a:p>
            <a:r>
              <a:rPr lang="zh-TW" altLang="en-US" dirty="0" smtClean="0"/>
              <a:t>但實際上是同一個化合物</a:t>
            </a:r>
            <a:endParaRPr lang="en-US" altLang="zh-TW" dirty="0" smtClean="0"/>
          </a:p>
          <a:p>
            <a:r>
              <a:rPr lang="zh-TW" altLang="en-US" dirty="0" smtClean="0"/>
              <a:t>這個例子是</a:t>
            </a:r>
            <a:r>
              <a:rPr lang="en-US" altLang="zh-TW" dirty="0" smtClean="0"/>
              <a:t>FORt2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reaction</a:t>
            </a:r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有四個</a:t>
            </a:r>
            <a:r>
              <a:rPr lang="en-US" altLang="zh-TW" dirty="0" smtClean="0"/>
              <a:t>metabolites: </a:t>
            </a:r>
            <a:r>
              <a:rPr lang="en-US" altLang="zh-TW" dirty="0" err="1" smtClean="0"/>
              <a:t>h_e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h_c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for_e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for_c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但</a:t>
            </a:r>
            <a:r>
              <a:rPr lang="en-US" altLang="zh-TW" dirty="0" err="1" smtClean="0"/>
              <a:t>h_e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h_c</a:t>
            </a:r>
            <a:r>
              <a:rPr lang="zh-TW" altLang="en-US" baseline="0" dirty="0" smtClean="0"/>
              <a:t>是同樣的，</a:t>
            </a:r>
            <a:r>
              <a:rPr lang="en-US" altLang="zh-TW" baseline="0" dirty="0" err="1" smtClean="0"/>
              <a:t>for_e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for_c</a:t>
            </a:r>
            <a:r>
              <a:rPr lang="zh-TW" altLang="en-US" baseline="0" dirty="0" smtClean="0"/>
              <a:t>也是同樣的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</a:t>
            </a:r>
            <a:r>
              <a:rPr lang="en-US" altLang="zh-TW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Number of Unique metabolites</a:t>
            </a:r>
            <a:r>
              <a:rPr lang="zh-TW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是</a:t>
            </a:r>
            <a:r>
              <a:rPr lang="en-US" altLang="zh-TW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2</a:t>
            </a:r>
            <a:endParaRPr lang="zh-TW" alt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可以用上課提到的</a:t>
            </a:r>
            <a:r>
              <a:rPr lang="en-US" altLang="zh-TW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cobra.reaction.metabolites</a:t>
            </a:r>
            <a:endParaRPr lang="zh-TW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去把每一個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metabolites</a:t>
            </a:r>
            <a:r>
              <a:rPr lang="zh-TW" altLang="en-US" dirty="0" smtClean="0"/>
              <a:t>抓出來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會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 object, key</a:t>
            </a:r>
            <a:r>
              <a:rPr lang="zh-TW" altLang="en-US" dirty="0" smtClean="0"/>
              <a:t>是一個</a:t>
            </a:r>
            <a:r>
              <a:rPr lang="en-US" altLang="zh-TW" dirty="0" err="1" smtClean="0"/>
              <a:t>cobra.metabolite</a:t>
            </a:r>
            <a:r>
              <a:rPr lang="zh-TW" altLang="en-US" dirty="0" smtClean="0"/>
              <a:t>物件，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stoichiometric</a:t>
            </a:r>
            <a:r>
              <a:rPr lang="en-US" altLang="zh-TW" baseline="0" dirty="0" smtClean="0"/>
              <a:t> coefficient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就可以再把</a:t>
            </a:r>
            <a:r>
              <a:rPr lang="en-US" altLang="zh-TW" baseline="0" dirty="0" smtClean="0"/>
              <a:t>metabolites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name</a:t>
            </a:r>
            <a:r>
              <a:rPr lang="zh-TW" altLang="en-US" baseline="0" dirty="0" smtClean="0"/>
              <a:t>抓出來，然後算不重複的數量有幾個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的視覺化可以使用以下網站來舉例</a:t>
            </a:r>
            <a:endParaRPr lang="en-US" altLang="zh-TW" dirty="0" smtClean="0"/>
          </a:p>
          <a:p>
            <a:r>
              <a:rPr lang="en-US" altLang="zh-TW" dirty="0" smtClean="0"/>
              <a:t>https://escher.github.io/#/app?map=e_coli_core.Core%20metabolism&amp;tool=Builder&amp;model=e_coli_core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6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</a:t>
            </a:r>
            <a:r>
              <a:rPr lang="en-US" altLang="zh-TW" dirty="0" smtClean="0"/>
              <a:t>textbook</a:t>
            </a:r>
            <a:r>
              <a:rPr lang="zh-TW" altLang="en-US" dirty="0" smtClean="0"/>
              <a:t>裡面每一個</a:t>
            </a:r>
            <a:r>
              <a:rPr lang="en-US" altLang="zh-TW" dirty="0" smtClean="0"/>
              <a:t>reactions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大家要去抓這些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並算</a:t>
            </a:r>
            <a:r>
              <a:rPr lang="en-US" altLang="zh-TW" dirty="0" smtClean="0"/>
              <a:t>unique metabolite</a:t>
            </a:r>
            <a:r>
              <a:rPr lang="zh-TW" altLang="en-US" dirty="0" smtClean="0"/>
              <a:t>的量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這是我希望大家可以畫出來的圖的樣子</a:t>
            </a:r>
            <a:endParaRPr lang="en-US" altLang="zh-TW" dirty="0" smtClean="0"/>
          </a:p>
          <a:p>
            <a:r>
              <a:rPr lang="en-US" altLang="zh-TW" dirty="0" smtClean="0"/>
              <a:t>X</a:t>
            </a:r>
            <a:r>
              <a:rPr lang="zh-TW" altLang="en-US" dirty="0" smtClean="0"/>
              <a:t>軸是每一個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ID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Y</a:t>
            </a:r>
            <a:r>
              <a:rPr lang="zh-TW" altLang="en-US" dirty="0" smtClean="0"/>
              <a:t>軸是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對應的</a:t>
            </a:r>
            <a:r>
              <a:rPr lang="en-US" altLang="zh-TW" dirty="0" smtClean="0"/>
              <a:t>unique metabolite</a:t>
            </a:r>
            <a:r>
              <a:rPr lang="zh-TW" altLang="en-US" dirty="0" smtClean="0"/>
              <a:t>數量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45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09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第二題我希望大家可以抓出每一個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related Reactions</a:t>
            </a:r>
            <a:r>
              <a:rPr lang="zh-TW" altLang="en-US" dirty="0" smtClean="0"/>
              <a:t>數量，並做</a:t>
            </a:r>
            <a:r>
              <a:rPr lang="en-US" altLang="zh-TW" dirty="0" smtClean="0"/>
              <a:t>histogram</a:t>
            </a:r>
          </a:p>
          <a:p>
            <a:r>
              <a:rPr lang="en-US" altLang="zh-TW" dirty="0" smtClean="0"/>
              <a:t>Reaction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related Reaction</a:t>
            </a:r>
            <a:r>
              <a:rPr lang="zh-TW" altLang="en-US" dirty="0" smtClean="0"/>
              <a:t>是指</a:t>
            </a:r>
            <a:r>
              <a:rPr lang="en-US" altLang="zh-TW" dirty="0" smtClean="0"/>
              <a:t>share</a:t>
            </a:r>
            <a:r>
              <a:rPr lang="zh-TW" altLang="en-US" dirty="0" smtClean="0"/>
              <a:t>同一個</a:t>
            </a:r>
            <a:r>
              <a:rPr lang="en-US" altLang="zh-TW" dirty="0" smtClean="0"/>
              <a:t>metabolites</a:t>
            </a:r>
            <a:endParaRPr lang="en-US" altLang="zh-TW" dirty="0" smtClean="0"/>
          </a:p>
          <a:p>
            <a:r>
              <a:rPr lang="zh-TW" altLang="en-US" dirty="0" smtClean="0"/>
              <a:t>這個例子中 </a:t>
            </a:r>
            <a:r>
              <a:rPr lang="en-US" altLang="zh-TW" dirty="0" smtClean="0"/>
              <a:t>R1</a:t>
            </a:r>
            <a:r>
              <a:rPr lang="zh-TW" altLang="en-US" dirty="0" smtClean="0"/>
              <a:t>就跟</a:t>
            </a:r>
            <a:r>
              <a:rPr lang="en-US" altLang="zh-TW" dirty="0" smtClean="0"/>
              <a:t>R3</a:t>
            </a:r>
            <a:r>
              <a:rPr lang="en-US" altLang="zh-TW" baseline="0" dirty="0" smtClean="0"/>
              <a:t> share M1</a:t>
            </a:r>
          </a:p>
          <a:p>
            <a:r>
              <a:rPr lang="zh-TW" altLang="en-US" dirty="0" smtClean="0"/>
              <a:t>所以他們互相是彼此的</a:t>
            </a:r>
            <a:r>
              <a:rPr lang="en-US" altLang="zh-TW" dirty="0" smtClean="0"/>
              <a:t>related Reaction</a:t>
            </a:r>
            <a:endParaRPr lang="en-US" altLang="zh-TW" dirty="0" smtClean="0"/>
          </a:p>
          <a:p>
            <a:r>
              <a:rPr lang="zh-TW" altLang="en-US" dirty="0" smtClean="0"/>
              <a:t>下面這個表格就給大家參考一下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可以使用以下網站來舉例</a:t>
            </a:r>
            <a:endParaRPr lang="en-US" altLang="zh-TW" dirty="0" smtClean="0"/>
          </a:p>
          <a:p>
            <a:r>
              <a:rPr lang="en-US" altLang="zh-TW" dirty="0" smtClean="0"/>
              <a:t>https://escher.github.io/#/app?map=e_coli_core.Core%20metabolism&amp;tool=Builder&amp;model=e_coli_core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94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最後想請大家畫的是這張圖</a:t>
            </a:r>
            <a:endParaRPr lang="en-US" altLang="zh-TW" dirty="0" smtClean="0"/>
          </a:p>
          <a:p>
            <a:r>
              <a:rPr lang="en-US" altLang="zh-TW" dirty="0" smtClean="0"/>
              <a:t>X</a:t>
            </a:r>
            <a:r>
              <a:rPr lang="zh-TW" altLang="en-US" dirty="0" smtClean="0"/>
              <a:t>軸是有多少個</a:t>
            </a:r>
            <a:r>
              <a:rPr lang="en-US" altLang="zh-TW" dirty="0" smtClean="0"/>
              <a:t>related Reactions</a:t>
            </a:r>
          </a:p>
          <a:p>
            <a:r>
              <a:rPr lang="en-US" altLang="zh-TW" dirty="0" smtClean="0"/>
              <a:t>Y</a:t>
            </a:r>
            <a:r>
              <a:rPr lang="zh-TW" altLang="en-US" dirty="0" smtClean="0"/>
              <a:t>軸是有這些</a:t>
            </a:r>
            <a:r>
              <a:rPr lang="en-US" altLang="zh-TW" dirty="0" smtClean="0"/>
              <a:t>related Reaction</a:t>
            </a:r>
            <a:r>
              <a:rPr lang="zh-TW" altLang="en-US" dirty="0" smtClean="0"/>
              <a:t>數量的</a:t>
            </a:r>
            <a:r>
              <a:rPr lang="en-US" altLang="zh-TW" dirty="0" smtClean="0"/>
              <a:t>Reaction</a:t>
            </a:r>
            <a:r>
              <a:rPr lang="zh-TW" altLang="en-US" dirty="0" smtClean="0"/>
              <a:t>總共有幾個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舉例來說</a:t>
            </a:r>
            <a:endParaRPr lang="en-US" altLang="zh-TW" dirty="0" smtClean="0"/>
          </a:p>
          <a:p>
            <a:r>
              <a:rPr lang="en-US" altLang="zh-TW" dirty="0" smtClean="0"/>
              <a:t>R1. R2. R4. R5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related reaction</a:t>
            </a:r>
            <a:r>
              <a:rPr lang="zh-TW" altLang="en-US" dirty="0" smtClean="0"/>
              <a:t>都只有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R3</a:t>
            </a:r>
            <a:r>
              <a:rPr lang="zh-TW" altLang="en-US" dirty="0" smtClean="0"/>
              <a:t>有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</a:t>
            </a:r>
            <a:r>
              <a:rPr lang="en-US" altLang="zh-TW" dirty="0" smtClean="0"/>
              <a:t>histogram</a:t>
            </a:r>
            <a:r>
              <a:rPr lang="zh-TW" altLang="en-US" dirty="0" smtClean="0"/>
              <a:t>就會像是這樣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7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4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FBA</a:t>
            </a:r>
            <a:r>
              <a:rPr lang="zh-TW" altLang="en-US" dirty="0" smtClean="0"/>
              <a:t>希望大家畫的圖是</a:t>
            </a:r>
            <a:r>
              <a:rPr lang="en-US" altLang="zh-TW" dirty="0" smtClean="0"/>
              <a:t>scatter</a:t>
            </a:r>
            <a:r>
              <a:rPr lang="en-US" altLang="zh-TW" baseline="0" dirty="0" smtClean="0"/>
              <a:t> plot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可以用</a:t>
            </a:r>
            <a:r>
              <a:rPr lang="en-US" altLang="zh-TW" baseline="0" dirty="0" err="1" smtClean="0"/>
              <a:t>matplotlib</a:t>
            </a:r>
            <a:r>
              <a:rPr lang="zh-TW" altLang="en-US" baseline="0" dirty="0" smtClean="0"/>
              <a:t>的</a:t>
            </a: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plt.scatter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altLang="zh-TW" dirty="0" smtClean="0"/>
          </a:p>
          <a:p>
            <a:r>
              <a:rPr lang="zh-TW" altLang="en-US" dirty="0" smtClean="0"/>
              <a:t>這邊是</a:t>
            </a:r>
            <a:r>
              <a:rPr lang="en-US" altLang="zh-TW" dirty="0" smtClean="0"/>
              <a:t>textbook model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reactions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FBA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791AC-CB3F-4ACA-ABA4-D960BED0409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0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17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6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7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59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1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6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0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7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81F3-E72B-42D5-9EED-AD80B6EB0294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1BE6-BF61-4259-8050-BE09463812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3600" y="2997200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Homework part1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2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4" y="0"/>
            <a:ext cx="11823872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4" y="0"/>
            <a:ext cx="11823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8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64" y="647700"/>
            <a:ext cx="8947236" cy="518951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39900" y="6105436"/>
            <a:ext cx="967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EF6461"/>
                </a:solidFill>
                <a:latin typeface="Consolas" panose="020B0609020204030204" pitchFamily="49" charset="0"/>
              </a:rPr>
              <a:t>plt.bar</a:t>
            </a:r>
            <a:r>
              <a:rPr lang="en-US" altLang="zh-TW" dirty="0">
                <a:solidFill>
                  <a:srgbClr val="EF6461"/>
                </a:solidFill>
                <a:latin typeface="Consolas" panose="020B0609020204030204" pitchFamily="49" charset="0"/>
              </a:rPr>
              <a:t>(X, </a:t>
            </a:r>
            <a:r>
              <a:rPr lang="en-US" altLang="zh-TW" dirty="0" smtClean="0">
                <a:solidFill>
                  <a:srgbClr val="EF6461"/>
                </a:solidFill>
                <a:latin typeface="Consolas" panose="020B0609020204030204" pitchFamily="49" charset="0"/>
              </a:rPr>
              <a:t>RANGES,</a:t>
            </a:r>
            <a:r>
              <a:rPr lang="en-US" altLang="zh-TW" dirty="0">
                <a:solidFill>
                  <a:srgbClr val="EF6461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smtClean="0">
                <a:solidFill>
                  <a:srgbClr val="EF6461"/>
                </a:solidFill>
                <a:latin typeface="Consolas" panose="020B0609020204030204" pitchFamily="49" charset="0"/>
              </a:rPr>
              <a:t>bottom=MINIMUM,</a:t>
            </a:r>
            <a:r>
              <a:rPr lang="en-US" altLang="zh-TW" dirty="0">
                <a:solidFill>
                  <a:srgbClr val="EF6461"/>
                </a:solidFill>
                <a:latin typeface="Consolas" panose="020B0609020204030204" pitchFamily="49" charset="0"/>
              </a:rPr>
              <a:t> label="</a:t>
            </a:r>
            <a:r>
              <a:rPr lang="en-US" altLang="zh-TW" dirty="0" err="1">
                <a:solidFill>
                  <a:srgbClr val="EF6461"/>
                </a:solidFill>
                <a:latin typeface="Consolas" panose="020B0609020204030204" pitchFamily="49" charset="0"/>
              </a:rPr>
              <a:t>fva</a:t>
            </a:r>
            <a:r>
              <a:rPr lang="en-US" altLang="zh-TW" dirty="0">
                <a:solidFill>
                  <a:srgbClr val="EF6461"/>
                </a:solidFill>
                <a:latin typeface="Consolas" panose="020B0609020204030204" pitchFamily="49" charset="0"/>
              </a:rPr>
              <a:t>")</a:t>
            </a:r>
            <a:endParaRPr lang="en-US" altLang="zh-TW" b="0" dirty="0">
              <a:solidFill>
                <a:srgbClr val="EF64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4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93002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087825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51054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19558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216900" y="1995350"/>
            <a:ext cx="1806154" cy="0"/>
          </a:xfrm>
          <a:prstGeom prst="straightConnector1">
            <a:avLst/>
          </a:prstGeom>
          <a:ln w="76200" cap="rnd">
            <a:solidFill>
              <a:schemeClr val="accent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94000" y="763450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990600" y="4365345"/>
            <a:ext cx="8689905" cy="369332"/>
            <a:chOff x="774700" y="4845711"/>
            <a:chExt cx="8689905" cy="3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2917842" y="48457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0 - 10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813556" y="48457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0 - 10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709270" y="48457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0 - 10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4700" y="484571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Constraints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990600" y="3667925"/>
            <a:ext cx="8540826" cy="369332"/>
            <a:chOff x="774700" y="4150525"/>
            <a:chExt cx="8540826" cy="369332"/>
          </a:xfrm>
        </p:grpSpPr>
        <p:sp>
          <p:nvSpPr>
            <p:cNvPr id="11" name="文字方塊 10"/>
            <p:cNvSpPr txBox="1"/>
            <p:nvPr/>
          </p:nvSpPr>
          <p:spPr>
            <a:xfrm>
              <a:off x="3081246" y="4150525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R1</a:t>
              </a:r>
              <a:endPara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54570" y="4150525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R2</a:t>
              </a:r>
              <a:endPara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858350" y="4150525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R3</a:t>
              </a:r>
              <a:endParaRPr lang="zh-TW" altLang="en-US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4700" y="4150525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Reactions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989617" y="5760186"/>
            <a:ext cx="8478309" cy="369332"/>
            <a:chOff x="773717" y="5563980"/>
            <a:chExt cx="8478309" cy="369332"/>
          </a:xfrm>
        </p:grpSpPr>
        <p:sp>
          <p:nvSpPr>
            <p:cNvPr id="8" name="文字方塊 7"/>
            <p:cNvSpPr txBox="1"/>
            <p:nvPr/>
          </p:nvSpPr>
          <p:spPr>
            <a:xfrm>
              <a:off x="3092569" y="556398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10</a:t>
              </a:r>
              <a:endParaRPr lang="zh-TW" altLang="en-US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69358" y="556398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10</a:t>
              </a:r>
              <a:endParaRPr lang="zh-TW" altLang="en-US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846146" y="556398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10</a:t>
              </a:r>
              <a:endParaRPr lang="zh-TW" altLang="en-US" b="1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73717" y="5563980"/>
              <a:ext cx="1770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Optimized Flux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cxnSp>
        <p:nvCxnSpPr>
          <p:cNvPr id="21" name="直線接點 20"/>
          <p:cNvCxnSpPr/>
          <p:nvPr/>
        </p:nvCxnSpPr>
        <p:spPr>
          <a:xfrm>
            <a:off x="2803112" y="3667925"/>
            <a:ext cx="0" cy="2593175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580640" y="14630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822790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990600" y="5062765"/>
            <a:ext cx="8689905" cy="369332"/>
            <a:chOff x="774700" y="4845711"/>
            <a:chExt cx="8689905" cy="369332"/>
          </a:xfrm>
        </p:grpSpPr>
        <p:sp>
          <p:nvSpPr>
            <p:cNvPr id="37" name="文字方塊 36"/>
            <p:cNvSpPr txBox="1"/>
            <p:nvPr/>
          </p:nvSpPr>
          <p:spPr>
            <a:xfrm>
              <a:off x="2917842" y="48457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0 - 10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813556" y="48457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0 - 10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8709270" y="484571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0 - 10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74700" y="484571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Feasible Flux</a:t>
              </a:r>
              <a:endParaRPr lang="zh-TW" altLang="en-US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5702312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80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38240" y="4402058"/>
            <a:ext cx="130947" cy="1883005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51017" y="4402058"/>
            <a:ext cx="130947" cy="1883005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63794" y="4402058"/>
            <a:ext cx="130947" cy="18830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647680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647680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271615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73059" y="6054231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95302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91072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05628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647680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92438" y="42173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3993002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87825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1054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9558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8216900" y="1995350"/>
            <a:ext cx="1806154" cy="0"/>
          </a:xfrm>
          <a:prstGeom prst="straightConnector1">
            <a:avLst/>
          </a:prstGeom>
          <a:ln w="76200" cap="rnd">
            <a:solidFill>
              <a:schemeClr val="accent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94000" y="763450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580640" y="14630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822790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702312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0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39700" y="152400"/>
            <a:ext cx="1524000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FBA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647680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647680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271615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73059" y="6054231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95302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91072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05628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647680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592438" y="42173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3993002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87825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1054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9558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8216900" y="1995350"/>
            <a:ext cx="1806154" cy="0"/>
          </a:xfrm>
          <a:prstGeom prst="straightConnector1">
            <a:avLst/>
          </a:prstGeom>
          <a:ln w="76200" cap="rnd">
            <a:solidFill>
              <a:schemeClr val="accent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94000" y="763450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580640" y="14630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822790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4419893" y="4314072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632670" y="4314072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839317" y="4314072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02312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5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V="1">
            <a:off x="3694321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694321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318256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9700" y="6054231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41943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537713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52269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694321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39079" y="42173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3993002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87825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1054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9558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8216900" y="1995350"/>
            <a:ext cx="1806154" cy="0"/>
          </a:xfrm>
          <a:prstGeom prst="straightConnector1">
            <a:avLst/>
          </a:prstGeom>
          <a:ln w="76200" cap="rnd">
            <a:solidFill>
              <a:schemeClr val="accent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94000" y="763450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580640" y="14630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822790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4466534" y="4314072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679311" y="4314072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885958" y="4314072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3694321" y="4849733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85566" y="4665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8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466534" y="4768983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679311" y="4768983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885958" y="4768983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8" name="直線接點 7"/>
          <p:cNvCxnSpPr>
            <a:stCxn id="2" idx="4"/>
            <a:endCxn id="27" idx="0"/>
          </p:cNvCxnSpPr>
          <p:nvPr/>
        </p:nvCxnSpPr>
        <p:spPr>
          <a:xfrm>
            <a:off x="4550354" y="4481712"/>
            <a:ext cx="0" cy="28727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64363" y="4481712"/>
            <a:ext cx="0" cy="28727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970100" y="4481712"/>
            <a:ext cx="0" cy="287271"/>
          </a:xfrm>
          <a:prstGeom prst="line">
            <a:avLst/>
          </a:prstGeom>
          <a:ln w="76200" cap="rnd">
            <a:solidFill>
              <a:srgbClr val="00B0F0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702312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39700" y="152400"/>
            <a:ext cx="1524000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FVA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16629" y="4206665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FBA</a:t>
            </a:r>
            <a:r>
              <a:rPr lang="zh-TW" altLang="en-US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objective value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3" idx="1"/>
            <a:endCxn id="28" idx="3"/>
          </p:cNvCxnSpPr>
          <p:nvPr/>
        </p:nvCxnSpPr>
        <p:spPr>
          <a:xfrm flipH="1">
            <a:off x="8044959" y="4391331"/>
            <a:ext cx="271670" cy="10727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V="1">
            <a:off x="1442715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42715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66650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68094" y="6054231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90337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68874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00663" y="63564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442715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387473" y="42173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3993002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87825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216900" y="1938200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94000" y="763450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580640" y="14630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02312" y="7847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822790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2214928" y="4314072"/>
            <a:ext cx="167640" cy="1676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427705" y="4314072"/>
            <a:ext cx="167640" cy="1676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634352" y="6212473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" name="弧形 2"/>
          <p:cNvSpPr/>
          <p:nvPr/>
        </p:nvSpPr>
        <p:spPr>
          <a:xfrm rot="18900000">
            <a:off x="4572260" y="1214760"/>
            <a:ext cx="2872434" cy="2872434"/>
          </a:xfrm>
          <a:prstGeom prst="arc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/>
          <p:cNvSpPr/>
          <p:nvPr/>
        </p:nvSpPr>
        <p:spPr>
          <a:xfrm rot="2700000" flipV="1">
            <a:off x="4570214" y="-98691"/>
            <a:ext cx="2872434" cy="2872434"/>
          </a:xfrm>
          <a:prstGeom prst="arc">
            <a:avLst>
              <a:gd name="adj1" fmla="val 16200000"/>
              <a:gd name="adj2" fmla="val 17833049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弧形 43"/>
          <p:cNvSpPr/>
          <p:nvPr/>
        </p:nvSpPr>
        <p:spPr>
          <a:xfrm rot="20700000" flipV="1">
            <a:off x="4539211" y="-117935"/>
            <a:ext cx="2872434" cy="2872434"/>
          </a:xfrm>
          <a:prstGeom prst="arc">
            <a:avLst>
              <a:gd name="adj1" fmla="val 16648127"/>
              <a:gd name="adj2" fmla="val 18078635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65756" y="2461760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4670162" y="269943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828129" y="269943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277867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886860" y="63564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8216900" y="2071550"/>
            <a:ext cx="1806154" cy="0"/>
          </a:xfrm>
          <a:prstGeom prst="straightConnector1">
            <a:avLst/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890923" y="1938200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1890923" y="2071550"/>
            <a:ext cx="1806154" cy="0"/>
          </a:xfrm>
          <a:prstGeom prst="straightConnector1">
            <a:avLst/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4030020" y="6212473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2819260" y="4314072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634352" y="4318238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8" name="橢圓 57"/>
          <p:cNvSpPr/>
          <p:nvPr/>
        </p:nvSpPr>
        <p:spPr>
          <a:xfrm>
            <a:off x="4030020" y="4318238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2819260" y="6212181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013480" y="4314072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6013480" y="5106414"/>
            <a:ext cx="167640" cy="1676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6013480" y="4710243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378834" y="4167059"/>
            <a:ext cx="318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 that FBA may choose</a:t>
            </a:r>
            <a:endParaRPr lang="zh-TW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378834" y="4563230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 that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pFBA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will choose</a:t>
            </a:r>
            <a:endParaRPr lang="zh-TW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378834" y="4959401"/>
            <a:ext cx="5205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 that both of FBA and </a:t>
            </a:r>
            <a:r>
              <a:rPr lang="en-US" altLang="zh-TW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pFBA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will choose</a:t>
            </a:r>
            <a:endParaRPr lang="zh-TW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V="1">
            <a:off x="1081042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81042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04977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306421" y="6054231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28664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924434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38990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1081042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25800" y="421739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3993002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087825" y="1554676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51054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955800" y="1995350"/>
            <a:ext cx="1806154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8216900" y="1995350"/>
            <a:ext cx="1806154" cy="0"/>
          </a:xfrm>
          <a:prstGeom prst="straightConnector1">
            <a:avLst/>
          </a:prstGeom>
          <a:ln w="76200" cap="rnd">
            <a:solidFill>
              <a:schemeClr val="accent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94000" y="763450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580640" y="14630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02312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822790" y="146309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1853255" y="4314072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066032" y="4314072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272679" y="4314072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081042" y="4849733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072287" y="4665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8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853255" y="4768983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066032" y="4768983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272679" y="4768983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1081042" y="5914803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072287" y="5730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853255" y="5834053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3066032" y="5834053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4272679" y="5834053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1081042" y="5014037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072287" y="4829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1853255" y="4933287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066032" y="4933287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272679" y="4933287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80" name="直線單箭頭接點 79"/>
          <p:cNvCxnSpPr/>
          <p:nvPr/>
        </p:nvCxnSpPr>
        <p:spPr>
          <a:xfrm>
            <a:off x="6843667" y="6285064"/>
            <a:ext cx="3633833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6843667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467602" y="3390177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Probability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555476" y="605423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43665" y="5714999"/>
            <a:ext cx="690749" cy="570064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9407631" y="63518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91" name="直線接點 90"/>
          <p:cNvCxnSpPr/>
          <p:nvPr/>
        </p:nvCxnSpPr>
        <p:spPr>
          <a:xfrm flipV="1">
            <a:off x="9606663" y="3958217"/>
            <a:ext cx="0" cy="232684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6843667" y="3958217"/>
            <a:ext cx="0" cy="232684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8225165" y="3958217"/>
            <a:ext cx="0" cy="232684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V="1">
            <a:off x="7534416" y="3958217"/>
            <a:ext cx="0" cy="232684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8915914" y="3958217"/>
            <a:ext cx="0" cy="2326845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8669692" y="635186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7.5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979069" y="635186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288446" y="635186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2.5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915913" y="5714999"/>
            <a:ext cx="690749" cy="570064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231305" y="5714999"/>
            <a:ext cx="690749" cy="570064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915913" y="5144933"/>
            <a:ext cx="690749" cy="570064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03" name="直線接點 102"/>
          <p:cNvCxnSpPr/>
          <p:nvPr/>
        </p:nvCxnSpPr>
        <p:spPr>
          <a:xfrm>
            <a:off x="1081042" y="5358869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5072287" y="51742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1853255" y="5278119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3066032" y="5278119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4272679" y="5278119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108" name="直線接點 107"/>
          <p:cNvCxnSpPr/>
          <p:nvPr/>
        </p:nvCxnSpPr>
        <p:spPr>
          <a:xfrm>
            <a:off x="1081042" y="555853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/>
          <p:cNvSpPr txBox="1"/>
          <p:nvPr/>
        </p:nvSpPr>
        <p:spPr>
          <a:xfrm>
            <a:off x="5072287" y="53738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0" name="橢圓 109"/>
          <p:cNvSpPr/>
          <p:nvPr/>
        </p:nvSpPr>
        <p:spPr>
          <a:xfrm>
            <a:off x="1853255" y="5477788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3066032" y="5477788"/>
            <a:ext cx="167640" cy="16764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2" name="橢圓 111"/>
          <p:cNvSpPr/>
          <p:nvPr/>
        </p:nvSpPr>
        <p:spPr>
          <a:xfrm>
            <a:off x="4272679" y="5477788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7537485" y="5714999"/>
            <a:ext cx="690749" cy="570064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37485" y="5142540"/>
            <a:ext cx="690749" cy="570064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139700" y="152400"/>
            <a:ext cx="1524000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sampling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5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93001" y="1505284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087824" y="1505284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8216899" y="1888808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93999" y="714058"/>
            <a:ext cx="6273800" cy="26890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80639" y="141369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02311" y="73535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22789" y="14136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弧形 8"/>
          <p:cNvSpPr/>
          <p:nvPr/>
        </p:nvSpPr>
        <p:spPr>
          <a:xfrm rot="20700000" flipV="1">
            <a:off x="4539210" y="-167327"/>
            <a:ext cx="2872434" cy="2872434"/>
          </a:xfrm>
          <a:prstGeom prst="arc">
            <a:avLst>
              <a:gd name="adj1" fmla="val 16648127"/>
              <a:gd name="adj2" fmla="val 18078635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565755" y="2412368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70161" y="26500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28128" y="2650044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216899" y="2022158"/>
            <a:ext cx="1806154" cy="0"/>
          </a:xfrm>
          <a:prstGeom prst="straightConnector1">
            <a:avLst/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830573" y="1888808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890922" y="2022158"/>
            <a:ext cx="1806154" cy="0"/>
          </a:xfrm>
          <a:prstGeom prst="straightConnector1">
            <a:avLst/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2700000" flipH="1">
            <a:off x="4572259" y="1165368"/>
            <a:ext cx="2872434" cy="2872434"/>
          </a:xfrm>
          <a:prstGeom prst="arc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rot="2700000" flipV="1">
            <a:off x="4570213" y="-148083"/>
            <a:ext cx="2872434" cy="2872434"/>
          </a:xfrm>
          <a:prstGeom prst="arc">
            <a:avLst>
              <a:gd name="adj1" fmla="val 16200000"/>
              <a:gd name="adj2" fmla="val 17833049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898499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898499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22434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546121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124658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56447" y="63564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898499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843257" y="400149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670712" y="5970411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2883489" y="5970411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733651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342644" y="63564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275044" y="4314072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090136" y="4114928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3485804" y="4114928"/>
            <a:ext cx="167640" cy="167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898499" y="6054231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843257" y="585920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898499" y="4201023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843257" y="42547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500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6439795" y="3927637"/>
            <a:ext cx="0" cy="2357428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439795" y="6285064"/>
            <a:ext cx="4019691" cy="0"/>
          </a:xfrm>
          <a:prstGeom prst="straightConnector1">
            <a:avLst/>
          </a:prstGeom>
          <a:ln w="38100" cap="rnd">
            <a:solidFill>
              <a:schemeClr val="bg1">
                <a:lumMod val="50000"/>
              </a:schemeClr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063730" y="339017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Flux</a:t>
            </a:r>
            <a:endParaRPr lang="zh-TW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087417" y="6356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665954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497743" y="63564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6439795" y="4402058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0384553" y="400149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7212008" y="5970411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424785" y="5970411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274947" y="635640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8883940" y="63564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7816340" y="6190790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9631432" y="5970411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56" name="橢圓 55"/>
          <p:cNvSpPr/>
          <p:nvPr/>
        </p:nvSpPr>
        <p:spPr>
          <a:xfrm>
            <a:off x="9027100" y="5970411"/>
            <a:ext cx="167640" cy="1676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6439795" y="6054231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0384553" y="585920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6439795" y="4201023"/>
            <a:ext cx="3880819" cy="0"/>
          </a:xfrm>
          <a:prstGeom prst="line">
            <a:avLst/>
          </a:prstGeom>
          <a:ln w="28575" cap="rnd">
            <a:solidFill>
              <a:schemeClr val="tx1">
                <a:lumMod val="50000"/>
                <a:lumOff val="50000"/>
              </a:schemeClr>
            </a:solidFill>
            <a:prstDash val="sysDot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0384553" y="42547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500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139700" y="152400"/>
            <a:ext cx="1524000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loopless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377378" y="4991100"/>
            <a:ext cx="972622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41751" y="456258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loopless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78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81869"/>
              </p:ext>
            </p:extLst>
          </p:nvPr>
        </p:nvGraphicFramePr>
        <p:xfrm>
          <a:off x="947853" y="922866"/>
          <a:ext cx="9746168" cy="514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716">
                  <a:extLst>
                    <a:ext uri="{9D8B030D-6E8A-4147-A177-3AD203B41FA5}">
                      <a16:colId xmlns:a16="http://schemas.microsoft.com/office/drawing/2014/main" val="643667560"/>
                    </a:ext>
                  </a:extLst>
                </a:gridCol>
                <a:gridCol w="1746363">
                  <a:extLst>
                    <a:ext uri="{9D8B030D-6E8A-4147-A177-3AD203B41FA5}">
                      <a16:colId xmlns:a16="http://schemas.microsoft.com/office/drawing/2014/main" val="47071861"/>
                    </a:ext>
                  </a:extLst>
                </a:gridCol>
                <a:gridCol w="1746363">
                  <a:extLst>
                    <a:ext uri="{9D8B030D-6E8A-4147-A177-3AD203B41FA5}">
                      <a16:colId xmlns:a16="http://schemas.microsoft.com/office/drawing/2014/main" val="2745376812"/>
                    </a:ext>
                  </a:extLst>
                </a:gridCol>
                <a:gridCol w="1746363">
                  <a:extLst>
                    <a:ext uri="{9D8B030D-6E8A-4147-A177-3AD203B41FA5}">
                      <a16:colId xmlns:a16="http://schemas.microsoft.com/office/drawing/2014/main" val="2446991143"/>
                    </a:ext>
                  </a:extLst>
                </a:gridCol>
                <a:gridCol w="1746363">
                  <a:extLst>
                    <a:ext uri="{9D8B030D-6E8A-4147-A177-3AD203B41FA5}">
                      <a16:colId xmlns:a16="http://schemas.microsoft.com/office/drawing/2014/main" val="1775665962"/>
                    </a:ext>
                  </a:extLst>
                </a:gridCol>
              </a:tblGrid>
              <a:tr h="1286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Analysis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FBA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FVA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pFBA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Randomized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sampling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26037"/>
                  </a:ext>
                </a:extLst>
              </a:tr>
              <a:tr h="1286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Metabolic flux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A value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A range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A value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A value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372370"/>
                  </a:ext>
                </a:extLst>
              </a:tr>
              <a:tr h="1286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Loopless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Optional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Optional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Yes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No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0852"/>
                  </a:ext>
                </a:extLst>
              </a:tr>
              <a:tr h="1286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Relate to objective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Yes</a:t>
                      </a:r>
                      <a:endParaRPr lang="zh-TW" altLang="en-US" dirty="0" smtClean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Yes</a:t>
                      </a:r>
                      <a:endParaRPr lang="zh-TW" altLang="en-US" dirty="0" smtClean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Yes</a:t>
                      </a:r>
                      <a:endParaRPr lang="zh-TW" altLang="en-US" dirty="0" smtClean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No</a:t>
                      </a:r>
                      <a:endParaRPr lang="zh-TW" altLang="en-US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98077"/>
                  </a:ext>
                </a:extLst>
              </a:tr>
            </a:tbl>
          </a:graphicData>
        </a:graphic>
      </p:graphicFrame>
      <p:sp>
        <p:nvSpPr>
          <p:cNvPr id="3" name="圓角矩形 2"/>
          <p:cNvSpPr/>
          <p:nvPr/>
        </p:nvSpPr>
        <p:spPr>
          <a:xfrm>
            <a:off x="139700" y="152400"/>
            <a:ext cx="1828800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Comparison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4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622300" y="-1311717"/>
            <a:ext cx="5448300" cy="9775474"/>
            <a:chOff x="3257550" y="-1578417"/>
            <a:chExt cx="5753107" cy="10322367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6109557" y="638704"/>
              <a:ext cx="0" cy="552450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  <a:prstDash val="sysDash"/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/>
          </p:nvGrpSpPr>
          <p:grpSpPr>
            <a:xfrm>
              <a:off x="3257550" y="-1578417"/>
              <a:ext cx="5753107" cy="10322367"/>
              <a:chOff x="2095500" y="-3978717"/>
              <a:chExt cx="7772400" cy="13945433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2095500" y="3695700"/>
                <a:ext cx="1536700" cy="1536700"/>
              </a:xfrm>
              <a:prstGeom prst="ellipse">
                <a:avLst/>
              </a:prstGeom>
              <a:solidFill>
                <a:srgbClr val="EF6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for_e</a:t>
                </a:r>
                <a:endParaRPr lang="zh-TW" altLang="en-US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095500" y="781049"/>
                <a:ext cx="1536700" cy="15367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h</a:t>
                </a:r>
                <a:r>
                  <a:rPr lang="en-US" altLang="zh-TW" sz="2000" dirty="0" err="1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_e</a:t>
                </a:r>
                <a:endParaRPr lang="zh-TW" altLang="en-US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8331200" y="3695700"/>
                <a:ext cx="1536700" cy="1536700"/>
              </a:xfrm>
              <a:prstGeom prst="ellipse">
                <a:avLst/>
              </a:prstGeom>
              <a:solidFill>
                <a:srgbClr val="EF64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for_c</a:t>
                </a:r>
                <a:endParaRPr lang="zh-TW" altLang="en-US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8331200" y="781049"/>
                <a:ext cx="1536700" cy="15367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 smtClean="0">
                    <a:latin typeface="Yu Gothic UI Semibold" panose="020B0700000000000000" pitchFamily="34" charset="-128"/>
                    <a:ea typeface="Yu Gothic UI Semibold" panose="020B0700000000000000" pitchFamily="34" charset="-128"/>
                  </a:rPr>
                  <a:t>h_c</a:t>
                </a:r>
                <a:endParaRPr lang="zh-TW" altLang="en-US" sz="2000" dirty="0">
                  <a:latin typeface="Yu Gothic UI Semibold" panose="020B0700000000000000" pitchFamily="34" charset="-128"/>
                  <a:ea typeface="Yu Gothic UI Semibold" panose="020B0700000000000000" pitchFamily="34" charset="-128"/>
                </a:endParaRPr>
              </a:p>
            </p:txBody>
          </p:sp>
          <p:sp>
            <p:nvSpPr>
              <p:cNvPr id="22" name="弧形 21"/>
              <p:cNvSpPr/>
              <p:nvPr/>
            </p:nvSpPr>
            <p:spPr>
              <a:xfrm rot="18900000">
                <a:off x="2441183" y="2993583"/>
                <a:ext cx="6973133" cy="6973133"/>
              </a:xfrm>
              <a:prstGeom prst="arc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42" name="弧形 41"/>
              <p:cNvSpPr/>
              <p:nvPr/>
            </p:nvSpPr>
            <p:spPr>
              <a:xfrm rot="2700000" flipV="1">
                <a:off x="2441183" y="-3978717"/>
                <a:ext cx="6973133" cy="6973133"/>
              </a:xfrm>
              <a:prstGeom prst="arc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beve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6226487" y="2842916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FORt2</a:t>
              </a:r>
              <a:endPara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103969" y="5672010"/>
              <a:ext cx="18886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extracellular</a:t>
              </a:r>
              <a:endParaRPr lang="zh-TW" altLang="en-US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210650" y="5672010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cytosol</a:t>
              </a:r>
              <a:endParaRPr lang="zh-TW" altLang="en-US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6468735" y="1285577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FORt2</a:t>
            </a:r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  </a:t>
            </a:r>
            <a:r>
              <a:rPr lang="en-US" altLang="zh-TW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for_e</a:t>
            </a:r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+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h_e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--&gt;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for_c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+ </a:t>
            </a:r>
            <a:r>
              <a:rPr lang="en-US" altLang="zh-TW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h_c</a:t>
            </a:r>
            <a:endParaRPr lang="en-US" altLang="zh-TW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</a:t>
            </a:r>
            <a:r>
              <a:rPr lang="en-US" altLang="zh-TW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Formate</a:t>
            </a:r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+ H+ --&gt;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Formate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+ H+</a:t>
            </a:r>
            <a:endParaRPr lang="zh-TW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468735" y="3899676"/>
            <a:ext cx="4860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Unique metabolites: [“for” , “h”]</a:t>
            </a:r>
          </a:p>
          <a:p>
            <a:endParaRPr lang="en-US" altLang="zh-TW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Number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of Unique </a:t>
            </a:r>
            <a:r>
              <a:rPr lang="en-US" altLang="zh-TW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metabolites: 2</a:t>
            </a:r>
            <a:endParaRPr lang="zh-TW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9" name="直線接點 48"/>
          <p:cNvCxnSpPr/>
          <p:nvPr/>
        </p:nvCxnSpPr>
        <p:spPr>
          <a:xfrm>
            <a:off x="7461250" y="2563383"/>
            <a:ext cx="0" cy="311985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9785350" y="2563383"/>
            <a:ext cx="0" cy="311985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7461250" y="2875368"/>
            <a:ext cx="2324100" cy="0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8518525" y="2563383"/>
            <a:ext cx="0" cy="467977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1042650" y="2563383"/>
            <a:ext cx="0" cy="467977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8518525" y="3031360"/>
            <a:ext cx="2524125" cy="0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7355652" y="3123388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EF646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 same</a:t>
            </a:r>
            <a:endParaRPr lang="zh-TW" altLang="en-US" sz="2400" b="1" dirty="0" smtClean="0">
              <a:solidFill>
                <a:srgbClr val="EF646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9725633" y="3123388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The same</a:t>
            </a:r>
            <a:endParaRPr lang="zh-TW" altLang="en-US" sz="2400" b="1" dirty="0" smtClean="0">
              <a:solidFill>
                <a:schemeClr val="accent6">
                  <a:lumMod val="7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68735" y="5622446"/>
            <a:ext cx="3970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Hint: use </a:t>
            </a:r>
            <a:r>
              <a:rPr lang="en-US" altLang="zh-TW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cobra.reaction.metabolites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36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93002" y="2248268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087825" y="2248268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8216900" y="2631792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94000" y="1457042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80640" y="215668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02312" y="14783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22790" y="21566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565756" y="3155352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70162" y="33930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28129" y="33930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890923" y="2631792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18900000">
            <a:off x="4572260" y="1908352"/>
            <a:ext cx="2872434" cy="2872434"/>
          </a:xfrm>
          <a:prstGeom prst="arc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 rot="2700000" flipV="1">
            <a:off x="4570214" y="594901"/>
            <a:ext cx="2872434" cy="2872434"/>
          </a:xfrm>
          <a:prstGeom prst="arc">
            <a:avLst>
              <a:gd name="adj1" fmla="val 16200000"/>
              <a:gd name="adj2" fmla="val 17833049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rot="20700000" flipV="1">
            <a:off x="4539211" y="575657"/>
            <a:ext cx="2872434" cy="2872434"/>
          </a:xfrm>
          <a:prstGeom prst="arc">
            <a:avLst>
              <a:gd name="adj1" fmla="val 16648127"/>
              <a:gd name="adj2" fmla="val 18078635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02312" y="729128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4957" y="4035716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G4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9532" y="1347461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71984" y="1347461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G3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87462" y="4965700"/>
            <a:ext cx="1282700" cy="5207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39081" y="4965700"/>
            <a:ext cx="1282700" cy="520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90700" y="4965700"/>
            <a:ext cx="1282700" cy="5207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G3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42319" y="4965700"/>
            <a:ext cx="1282700" cy="520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G4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87462" y="5546454"/>
            <a:ext cx="1282700" cy="520700"/>
          </a:xfrm>
          <a:prstGeom prst="rect">
            <a:avLst/>
          </a:prstGeom>
          <a:solidFill>
            <a:schemeClr val="bg1"/>
          </a:solidFill>
          <a:ln>
            <a:solidFill>
              <a:srgbClr val="EF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EF646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infeasible</a:t>
            </a:r>
            <a:endParaRPr lang="zh-TW" altLang="en-US" dirty="0" smtClean="0">
              <a:solidFill>
                <a:srgbClr val="EF646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39081" y="5546454"/>
            <a:ext cx="1282700" cy="5207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optimal</a:t>
            </a:r>
            <a:endParaRPr lang="zh-TW" altLang="en-US" dirty="0" smtClean="0">
              <a:solidFill>
                <a:srgbClr val="00B0F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90700" y="5546454"/>
            <a:ext cx="1282700" cy="520700"/>
          </a:xfrm>
          <a:prstGeom prst="rect">
            <a:avLst/>
          </a:prstGeom>
          <a:solidFill>
            <a:schemeClr val="bg1"/>
          </a:solidFill>
          <a:ln>
            <a:solidFill>
              <a:srgbClr val="EF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EF646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infeasible</a:t>
            </a:r>
            <a:endParaRPr lang="zh-TW" altLang="en-US" dirty="0" smtClean="0">
              <a:solidFill>
                <a:srgbClr val="EF646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42319" y="5546454"/>
            <a:ext cx="1282700" cy="5207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optimal</a:t>
            </a:r>
            <a:endParaRPr lang="zh-TW" altLang="en-US" dirty="0" smtClean="0">
              <a:solidFill>
                <a:srgbClr val="00B0F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71461" y="499521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Status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139700" y="152400"/>
            <a:ext cx="2369832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Gene deletion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22716" y="613301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essential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010457" y="613301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essential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462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93002" y="2248268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087825" y="2248268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8216900" y="2631792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94000" y="1457042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80640" y="215668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02312" y="147833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22790" y="215668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565756" y="3155352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70162" y="33930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28129" y="339302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890923" y="2631792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18900000">
            <a:off x="4572260" y="1908352"/>
            <a:ext cx="2872434" cy="2872434"/>
          </a:xfrm>
          <a:prstGeom prst="arc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 rot="2700000" flipV="1">
            <a:off x="4570214" y="594901"/>
            <a:ext cx="2872434" cy="2872434"/>
          </a:xfrm>
          <a:prstGeom prst="arc">
            <a:avLst>
              <a:gd name="adj1" fmla="val 16200000"/>
              <a:gd name="adj2" fmla="val 17833049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 rot="20700000" flipV="1">
            <a:off x="4539211" y="575657"/>
            <a:ext cx="2872434" cy="2872434"/>
          </a:xfrm>
          <a:prstGeom prst="arc">
            <a:avLst>
              <a:gd name="adj1" fmla="val 16648127"/>
              <a:gd name="adj2" fmla="val 18078635"/>
            </a:avLst>
          </a:prstGeom>
          <a:ln w="76200" cap="rnd">
            <a:solidFill>
              <a:schemeClr val="accent6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51506" y="859493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21761" y="3816012"/>
            <a:ext cx="558788" cy="558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G4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9532" y="1597895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71984" y="1597895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G3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4669" y="5271314"/>
            <a:ext cx="1282700" cy="520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26288" y="5271314"/>
            <a:ext cx="1282700" cy="520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7907" y="5271314"/>
            <a:ext cx="1282700" cy="520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G3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9526" y="5271314"/>
            <a:ext cx="1282700" cy="52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G4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4669" y="5852068"/>
            <a:ext cx="1282700" cy="5207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High</a:t>
            </a:r>
            <a:endParaRPr lang="zh-TW" altLang="en-US" dirty="0" smtClean="0">
              <a:solidFill>
                <a:srgbClr val="00B0F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26288" y="5852068"/>
            <a:ext cx="1282700" cy="5207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High</a:t>
            </a:r>
            <a:endParaRPr lang="zh-TW" altLang="en-US" dirty="0" smtClean="0">
              <a:solidFill>
                <a:srgbClr val="00B0F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77907" y="5852068"/>
            <a:ext cx="1282700" cy="5207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rgbClr val="00B0F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High</a:t>
            </a:r>
            <a:endParaRPr lang="zh-TW" altLang="en-US" dirty="0" smtClean="0">
              <a:solidFill>
                <a:srgbClr val="00B0F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29526" y="5852068"/>
            <a:ext cx="1282700" cy="520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Low</a:t>
            </a:r>
            <a:endParaRPr lang="zh-TW" altLang="en-US" dirty="0" smtClean="0">
              <a:solidFill>
                <a:schemeClr val="accent6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629543" y="53469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Genes</a:t>
            </a:r>
            <a:endParaRPr lang="zh-TW" altLang="en-US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155054" y="592775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Expression</a:t>
            </a:r>
            <a:endParaRPr lang="zh-TW" altLang="en-US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0522" y="3816012"/>
            <a:ext cx="558788" cy="5587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G4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39700" y="152400"/>
            <a:ext cx="4074682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Model extraction methods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5106" y="486765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Omic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data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04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993001" y="2814325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7087824" y="2814325"/>
            <a:ext cx="881349" cy="881349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8216899" y="3197849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793999" y="2023099"/>
            <a:ext cx="6273800" cy="2463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580639" y="27227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02311" y="204439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22789" y="2722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890922" y="3197849"/>
            <a:ext cx="1806154" cy="0"/>
          </a:xfrm>
          <a:prstGeom prst="straightConnector1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18900000">
            <a:off x="4572259" y="2474409"/>
            <a:ext cx="2872434" cy="2872434"/>
          </a:xfrm>
          <a:prstGeom prst="arc">
            <a:avLst/>
          </a:prstGeom>
          <a:ln w="76200" cap="rnd">
            <a:solidFill>
              <a:srgbClr val="00B0F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651505" y="1425550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09531" y="2163952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71983" y="2163952"/>
            <a:ext cx="558788" cy="5587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G3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39700" y="152400"/>
            <a:ext cx="2867660" cy="558622"/>
          </a:xfrm>
          <a:prstGeom prst="roundRect">
            <a:avLst>
              <a:gd name="adj" fmla="val 50000"/>
            </a:avLst>
          </a:prstGeom>
          <a:solidFill>
            <a:srgbClr val="F8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Extracted </a:t>
            </a:r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model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1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64692"/>
              </p:ext>
            </p:extLst>
          </p:nvPr>
        </p:nvGraphicFramePr>
        <p:xfrm>
          <a:off x="241300" y="198966"/>
          <a:ext cx="11671299" cy="644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18">
                  <a:extLst>
                    <a:ext uri="{9D8B030D-6E8A-4147-A177-3AD203B41FA5}">
                      <a16:colId xmlns:a16="http://schemas.microsoft.com/office/drawing/2014/main" val="643667560"/>
                    </a:ext>
                  </a:extLst>
                </a:gridCol>
                <a:gridCol w="4199741">
                  <a:extLst>
                    <a:ext uri="{9D8B030D-6E8A-4147-A177-3AD203B41FA5}">
                      <a16:colId xmlns:a16="http://schemas.microsoft.com/office/drawing/2014/main" val="47071861"/>
                    </a:ext>
                  </a:extLst>
                </a:gridCol>
                <a:gridCol w="1787496">
                  <a:extLst>
                    <a:ext uri="{9D8B030D-6E8A-4147-A177-3AD203B41FA5}">
                      <a16:colId xmlns:a16="http://schemas.microsoft.com/office/drawing/2014/main" val="2745376812"/>
                    </a:ext>
                  </a:extLst>
                </a:gridCol>
                <a:gridCol w="2418377">
                  <a:extLst>
                    <a:ext uri="{9D8B030D-6E8A-4147-A177-3AD203B41FA5}">
                      <a16:colId xmlns:a16="http://schemas.microsoft.com/office/drawing/2014/main" val="2996485892"/>
                    </a:ext>
                  </a:extLst>
                </a:gridCol>
                <a:gridCol w="2142367">
                  <a:extLst>
                    <a:ext uri="{9D8B030D-6E8A-4147-A177-3AD203B41FA5}">
                      <a16:colId xmlns:a16="http://schemas.microsoft.com/office/drawing/2014/main" val="1502811532"/>
                    </a:ext>
                  </a:extLst>
                </a:gridCol>
              </a:tblGrid>
              <a:tr h="1112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MEM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演算法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種類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Advantage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Disadvantage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EF6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526037"/>
                  </a:ext>
                </a:extLst>
              </a:tr>
              <a:tr h="1112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iMAT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-like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將</a:t>
                      </a:r>
                      <a:r>
                        <a:rPr lang="en-US" altLang="zh-TW" sz="1600" dirty="0" err="1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omic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 data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轉換成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reaction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的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weight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找出最大化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weight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的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reactions set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iMAT</a:t>
                      </a:r>
                      <a:endParaRPr lang="en-US" altLang="zh-TW" sz="1600" dirty="0" smtClean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INIT/</a:t>
                      </a:r>
                      <a:r>
                        <a:rPr lang="en-US" altLang="zh-TW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tINIT</a:t>
                      </a:r>
                      <a:endParaRPr lang="en-US" altLang="zh-TW" sz="1600" dirty="0" smtClean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Do not need a RMF.</a:t>
                      </a: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longer computing time required</a:t>
                      </a: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372370"/>
                  </a:ext>
                </a:extLst>
              </a:tr>
              <a:tr h="22125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GIMME-like</a:t>
                      </a:r>
                      <a:endParaRPr lang="zh-TW" altLang="en-US" sz="1600" dirty="0" smtClean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計算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Inconsistency score(IS) :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 sum((threshold</a:t>
                      </a:r>
                      <a:r>
                        <a:rPr lang="en-US" altLang="zh-TW" sz="1600" baseline="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 – </a:t>
                      </a:r>
                      <a:r>
                        <a:rPr lang="en-US" altLang="zh-TW" sz="1600" baseline="0" dirty="0" err="1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data_i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) * </a:t>
                      </a:r>
                      <a:r>
                        <a:rPr lang="en-US" altLang="zh-TW" sz="1600" dirty="0" err="1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flux_i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)</a:t>
                      </a:r>
                      <a:r>
                        <a:rPr lang="en-US" altLang="zh-TW" sz="1600" baseline="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 </a:t>
                      </a:r>
                    </a:p>
                    <a:p>
                      <a:pPr marL="0" indent="0" algn="l">
                        <a:buNone/>
                      </a:pPr>
                      <a:endParaRPr lang="zh-TW" altLang="en-US" sz="1600" dirty="0" smtClean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algn="l"/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2. 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透過最小化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IS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來最小化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low expression reactions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的使用量，但同時維持 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objective function(RMF)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的值在某個定值以上</a:t>
                      </a:r>
                    </a:p>
                    <a:p>
                      <a:pPr algn="l"/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GIMME</a:t>
                      </a:r>
                      <a:endParaRPr lang="en-US" altLang="zh-TW" sz="1600" dirty="0" smtClean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GIM3E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the operability constraint may lead to more accurate context-specific model reconstructions and flux distributions.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the selection of RMF(required) is much more challenging for eukaryotic organisms.</a:t>
                      </a: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0852"/>
                  </a:ext>
                </a:extLst>
              </a:tr>
              <a:tr h="20062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MBA-like</a:t>
                      </a:r>
                      <a:endParaRPr lang="zh-TW" altLang="en-US" sz="1600" dirty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anchor="ctr"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1. 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首先須決定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core reactions(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不限決定方式，可以是透過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omics data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或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literatures)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 smtClean="0"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2. algorithm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會找出需要維持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core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的最少量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reactions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作為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extracted model</a:t>
                      </a:r>
                      <a:r>
                        <a:rPr lang="zh-TW" altLang="en-US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的</a:t>
                      </a:r>
                      <a:r>
                        <a:rPr lang="en-US" altLang="zh-TW" sz="1600" dirty="0" smtClean="0"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reactions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MBA</a:t>
                      </a:r>
                      <a:endParaRPr lang="en-US" altLang="zh-TW" sz="1600" dirty="0" smtClean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mCADRE</a:t>
                      </a:r>
                      <a:endParaRPr lang="en-US" altLang="zh-TW" sz="1600" dirty="0" smtClean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FastCORE</a:t>
                      </a:r>
                      <a:endParaRPr lang="en-US" altLang="zh-TW" sz="1600" dirty="0" smtClean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Possible to integrate multiple data sets of different nature together with well-curated biochemical knowledge.</a:t>
                      </a:r>
                      <a:endParaRPr lang="en-US" sz="1600" dirty="0"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Provide only a context-specific model reconstruction.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</a:rPr>
                        <a:t>time consuming(due to its manual nature).</a:t>
                      </a: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9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77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4800" y="1736636"/>
            <a:ext cx="965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Opdam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S., </a:t>
            </a:r>
            <a:r>
              <a:rPr lang="en-US" altLang="zh-TW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Richelle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A., </a:t>
            </a:r>
            <a:r>
              <a:rPr lang="en-US" altLang="zh-TW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Kellman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B., Li, S., Zielinski, D. C. and Lewis, N. E.</a:t>
            </a:r>
            <a:r>
              <a:rPr lang="en-US" altLang="zh-TW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(2017). A Systematic Evaluation of Methods for Tailoring Genome-Scale Metabolic Models. </a:t>
            </a:r>
            <a:r>
              <a:rPr lang="en-US" altLang="zh-TW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Cell systems</a:t>
            </a:r>
            <a:r>
              <a:rPr lang="en-US" altLang="zh-TW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</a:t>
            </a:r>
            <a:r>
              <a:rPr lang="en-US" altLang="zh-TW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(3), 318–329.e6. </a:t>
            </a:r>
            <a:endParaRPr lang="zh-TW" altLang="en-US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4800" y="3322935"/>
            <a:ext cx="965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Robaina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altLang="zh-TW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Estévez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S. and </a:t>
            </a:r>
            <a:r>
              <a:rPr lang="en-US" altLang="zh-TW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Nikoloski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Z.</a:t>
            </a:r>
            <a:r>
              <a:rPr lang="en-US" altLang="zh-TW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(2014). Generalized framework for context-specific metabolic model extraction methods. </a:t>
            </a:r>
            <a:r>
              <a:rPr lang="en-US" altLang="zh-TW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Frontiers in plant science</a:t>
            </a:r>
            <a:r>
              <a:rPr lang="en-US" altLang="zh-TW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n-US" altLang="zh-TW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</a:t>
            </a:r>
            <a:r>
              <a:rPr lang="en-US" altLang="zh-TW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491. </a:t>
            </a:r>
            <a:endParaRPr lang="zh-TW" altLang="en-US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50900" y="1736636"/>
            <a:ext cx="598101" cy="598101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50900" y="3322935"/>
            <a:ext cx="598101" cy="598101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49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00" y="671691"/>
            <a:ext cx="203132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NADH16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NADTRHD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NH4t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O2t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PDH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PFK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PFL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PGI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PGK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PGL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PGM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PIt2r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PPC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PPCK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PPS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PTAr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PYK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PYRt2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RPE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RPI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SUCCt2_2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SUCCt3      	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591195"/>
            <a:ext cx="295465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ACALD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ACALDt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ACKr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ACONTa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ACONTb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ACt2r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ADK1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AKGDH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AKGt2r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ALCD2x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ATPM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ATPS4r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Biomass_Ecoli_core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CO2t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CS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CYTBD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D_LACt2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ENO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ETOHt2r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EX_ac_e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EX_acald_e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EX_akg_e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1000" y="591195"/>
            <a:ext cx="203132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EX_co2_e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EX_etoh_e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EX_for_e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EX_fru_e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EX_fum_e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glc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__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gln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__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glu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__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EX_h_e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EX_h2o_e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EX_lac__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EX_mal__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EX_nh4_e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EX_o2_e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EX_pi_e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EX_pyr_e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EX_succ_e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FBA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FBP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FORt2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FORti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FRD7      	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4000" y="591195"/>
            <a:ext cx="203132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FRUpts2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FUM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FUMt2_2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G6PDH2r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GAPD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GLCpts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GLNS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GLNabc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GLUDy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GLUN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GLUSy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GLUt2r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GND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H2Ot      	</a:t>
            </a:r>
          </a:p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ICDHyr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ICL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LDH_D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MALS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MALt2_2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MDH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ME1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ME2      	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87000" y="591195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SUCDi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SUCOAS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TALA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THD2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TKT1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TKT2      	</a:t>
            </a:r>
          </a:p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TPI      	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6625" y="153990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All reactions in the textbook model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16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 flipV="1">
            <a:off x="1001485" y="667656"/>
            <a:ext cx="0" cy="4557487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001486" y="5225144"/>
            <a:ext cx="9521373" cy="1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5400000">
            <a:off x="1350492" y="5813363"/>
            <a:ext cx="107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NADH16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 rot="5400000">
            <a:off x="2723547" y="592076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NADTRHD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 rot="5400000">
            <a:off x="4474109" y="5650658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NH4t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9392758" y="5536238"/>
            <a:ext cx="518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TPI</a:t>
            </a:r>
            <a:endParaRPr lang="zh-TW" altLang="en-US" dirty="0"/>
          </a:p>
        </p:txBody>
      </p:sp>
      <p:cxnSp>
        <p:nvCxnSpPr>
          <p:cNvPr id="18" name="直線接點 17"/>
          <p:cNvCxnSpPr>
            <a:endCxn id="13" idx="1"/>
          </p:cNvCxnSpPr>
          <p:nvPr/>
        </p:nvCxnSpPr>
        <p:spPr>
          <a:xfrm>
            <a:off x="1886857" y="50219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332842" y="50219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847769" y="50219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682838" y="50219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27628" y="2431143"/>
            <a:ext cx="698500" cy="27940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62172" y="5497807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…      ...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14751" y="5497807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…      ...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83592" y="2431143"/>
            <a:ext cx="698500" cy="27940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98519" y="3866243"/>
            <a:ext cx="698500" cy="13589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33588" y="4503463"/>
            <a:ext cx="698500" cy="72168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9461" y="279919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Number of unique metabolites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522037" y="5040477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8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3600" y="299720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Homework part2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76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3149600" y="-2442017"/>
            <a:ext cx="5448300" cy="9775474"/>
            <a:chOff x="2095500" y="-3978717"/>
            <a:chExt cx="7772400" cy="13945433"/>
          </a:xfrm>
        </p:grpSpPr>
        <p:sp>
          <p:nvSpPr>
            <p:cNvPr id="20" name="橢圓 19"/>
            <p:cNvSpPr/>
            <p:nvPr/>
          </p:nvSpPr>
          <p:spPr>
            <a:xfrm>
              <a:off x="2095500" y="3695700"/>
              <a:ext cx="1536700" cy="1536700"/>
            </a:xfrm>
            <a:prstGeom prst="ellipse">
              <a:avLst/>
            </a:prstGeom>
            <a:solidFill>
              <a:srgbClr val="EF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M3</a:t>
              </a:r>
              <a:endParaRPr lang="zh-TW" altLang="en-US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2095500" y="781049"/>
              <a:ext cx="1536700" cy="1536700"/>
            </a:xfrm>
            <a:prstGeom prst="ellipse">
              <a:avLst/>
            </a:prstGeom>
            <a:solidFill>
              <a:srgbClr val="EF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M1</a:t>
              </a:r>
              <a:endParaRPr lang="zh-TW" altLang="en-US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8331200" y="3695700"/>
              <a:ext cx="1536700" cy="1536700"/>
            </a:xfrm>
            <a:prstGeom prst="ellipse">
              <a:avLst/>
            </a:prstGeom>
            <a:solidFill>
              <a:srgbClr val="EF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M4</a:t>
              </a:r>
              <a:endParaRPr lang="zh-TW" altLang="en-US" sz="20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8331200" y="781049"/>
              <a:ext cx="1536700" cy="1536700"/>
            </a:xfrm>
            <a:prstGeom prst="ellipse">
              <a:avLst/>
            </a:prstGeom>
            <a:solidFill>
              <a:srgbClr val="EF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M2</a:t>
              </a:r>
              <a:endPara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endParaRPr>
            </a:p>
          </p:txBody>
        </p:sp>
        <p:sp>
          <p:nvSpPr>
            <p:cNvPr id="22" name="弧形 21"/>
            <p:cNvSpPr/>
            <p:nvPr/>
          </p:nvSpPr>
          <p:spPr>
            <a:xfrm rot="18900000">
              <a:off x="2441183" y="2993583"/>
              <a:ext cx="6973133" cy="6973133"/>
            </a:xfrm>
            <a:prstGeom prst="arc">
              <a:avLst/>
            </a:prstGeom>
            <a:ln w="76200" cap="rnd">
              <a:solidFill>
                <a:srgbClr val="EF6461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rgbClr val="EF6461"/>
                </a:solidFill>
              </a:endParaRPr>
            </a:p>
          </p:txBody>
        </p:sp>
        <p:sp>
          <p:nvSpPr>
            <p:cNvPr id="42" name="弧形 41"/>
            <p:cNvSpPr/>
            <p:nvPr/>
          </p:nvSpPr>
          <p:spPr>
            <a:xfrm rot="2700000" flipV="1">
              <a:off x="2441183" y="-3978717"/>
              <a:ext cx="6973133" cy="6973133"/>
            </a:xfrm>
            <a:prstGeom prst="arc">
              <a:avLst/>
            </a:prstGeom>
            <a:ln w="76200" cap="rnd">
              <a:solidFill>
                <a:srgbClr val="EF6461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rgbClr val="EF6461"/>
                </a:solidFill>
              </a:endParaRPr>
            </a:p>
          </p:txBody>
        </p:sp>
      </p:grpSp>
      <p:cxnSp>
        <p:nvCxnSpPr>
          <p:cNvPr id="3" name="直線單箭頭接點 2"/>
          <p:cNvCxnSpPr>
            <a:endCxn id="33" idx="2"/>
          </p:cNvCxnSpPr>
          <p:nvPr/>
        </p:nvCxnSpPr>
        <p:spPr>
          <a:xfrm>
            <a:off x="1536700" y="1433083"/>
            <a:ext cx="1612900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36700" y="3476196"/>
            <a:ext cx="1612900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597900" y="3476196"/>
            <a:ext cx="1612900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597900" y="1433083"/>
            <a:ext cx="1612900" cy="0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1879600" y="62230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879600" y="2745232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561658" y="1740848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130076" y="62229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130076" y="2706765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40578"/>
              </p:ext>
            </p:extLst>
          </p:nvPr>
        </p:nvGraphicFramePr>
        <p:xfrm>
          <a:off x="928605" y="4358614"/>
          <a:ext cx="10363202" cy="2285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2">
                  <a:extLst>
                    <a:ext uri="{9D8B030D-6E8A-4147-A177-3AD203B41FA5}">
                      <a16:colId xmlns:a16="http://schemas.microsoft.com/office/drawing/2014/main" val="1293717148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760246039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815976801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2975285549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1539618975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1986642620"/>
                    </a:ext>
                  </a:extLst>
                </a:gridCol>
              </a:tblGrid>
              <a:tr h="761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Reaction ID</a:t>
                      </a:r>
                      <a:endParaRPr lang="zh-TW" altLang="en-US" sz="1800" b="1" dirty="0" smtClean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R1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R2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R3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R4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F8BB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R5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solidFill>
                      <a:srgbClr val="F8BB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96669"/>
                  </a:ext>
                </a:extLst>
              </a:tr>
              <a:tr h="76190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Related</a:t>
                      </a:r>
                      <a:r>
                        <a:rPr lang="en-US" altLang="zh-TW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reactions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R3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R3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R1, R2, R4,</a:t>
                      </a:r>
                      <a:r>
                        <a:rPr lang="en-US" altLang="zh-TW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R5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R3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R3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27825"/>
                  </a:ext>
                </a:extLst>
              </a:tr>
              <a:tr h="76190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Shared metabolites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M1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M3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M1, M2, M3,</a:t>
                      </a:r>
                      <a:r>
                        <a:rPr lang="en-US" altLang="zh-TW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M4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M2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M4</a:t>
                      </a:r>
                      <a:endParaRPr lang="zh-TW" altLang="en-US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27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67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 flipV="1">
            <a:off x="1179285" y="1213756"/>
            <a:ext cx="0" cy="4557487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179286" y="5771245"/>
            <a:ext cx="8472714" cy="1"/>
          </a:xfrm>
          <a:prstGeom prst="straightConnector1">
            <a:avLst/>
          </a:prstGeom>
          <a:ln w="76200" cap="rnd">
            <a:solidFill>
              <a:srgbClr val="EF646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064657" y="55680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510642" y="55680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5025569" y="55680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534183" y="55680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832689" y="5518886"/>
            <a:ext cx="2130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Number of related</a:t>
            </a:r>
          </a:p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Reactions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384043" y="61851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908204" y="61851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354189" y="6185174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9116" y="61851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</a:t>
            </a:r>
            <a:endParaRPr lang="zh-TW" altLang="en-US" dirty="0"/>
          </a:p>
        </p:txBody>
      </p:sp>
      <p:cxnSp>
        <p:nvCxnSpPr>
          <p:cNvPr id="34" name="直線接點 33"/>
          <p:cNvCxnSpPr/>
          <p:nvPr/>
        </p:nvCxnSpPr>
        <p:spPr>
          <a:xfrm>
            <a:off x="8085454" y="5568043"/>
            <a:ext cx="0" cy="439721"/>
          </a:xfrm>
          <a:prstGeom prst="line">
            <a:avLst/>
          </a:prstGeom>
          <a:ln w="76200" cap="rnd">
            <a:solidFill>
              <a:srgbClr val="EF6461"/>
            </a:solidFill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736204" y="5044644"/>
            <a:ext cx="698500" cy="73152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R3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35314" y="6185174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1158443" y="2845164"/>
            <a:ext cx="8328457" cy="0"/>
          </a:xfrm>
          <a:prstGeom prst="line">
            <a:avLst/>
          </a:prstGeom>
          <a:ln w="76200" cap="rnd">
            <a:solidFill>
              <a:schemeClr val="bg2">
                <a:lumMod val="75000"/>
              </a:schemeClr>
            </a:solidFill>
            <a:prstDash val="sys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158443" y="5044644"/>
            <a:ext cx="8328457" cy="0"/>
          </a:xfrm>
          <a:prstGeom prst="line">
            <a:avLst/>
          </a:prstGeom>
          <a:ln w="76200" cap="rnd">
            <a:solidFill>
              <a:schemeClr val="bg2">
                <a:lumMod val="75000"/>
              </a:schemeClr>
            </a:solidFill>
            <a:prstDash val="sys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161392" y="4313125"/>
            <a:ext cx="698500" cy="7266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R2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61392" y="3591445"/>
            <a:ext cx="698500" cy="7266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R4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61392" y="2864846"/>
            <a:ext cx="698500" cy="7266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R5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61392" y="5044644"/>
            <a:ext cx="698500" cy="726600"/>
          </a:xfrm>
          <a:prstGeom prst="rect">
            <a:avLst/>
          </a:prstGeom>
          <a:solidFill>
            <a:srgbClr val="EF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R1</a:t>
            </a:r>
            <a:endParaRPr lang="zh-TW" altLang="en-US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46662" y="4855059"/>
            <a:ext cx="27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6662" y="26604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</a:t>
            </a:r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46662" y="711705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Number of Reactions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12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3600" y="299720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Homework part3</a:t>
            </a:r>
            <a:endParaRPr lang="zh-TW" altLang="en-US" sz="2400" b="1" dirty="0" smtClean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49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4" y="0"/>
            <a:ext cx="11823872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4" y="0"/>
            <a:ext cx="11823872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4" y="0"/>
            <a:ext cx="11823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F6461"/>
        </a:solidFill>
        <a:ln>
          <a:noFill/>
        </a:ln>
      </a:spPr>
      <a:bodyPr rtlCol="0" anchor="ctr"/>
      <a:lstStyle>
        <a:defPPr algn="ctr">
          <a:defRPr dirty="0" smtClean="0">
            <a:latin typeface="Yu Gothic UI Semibold" panose="020B0700000000000000" pitchFamily="34" charset="-128"/>
            <a:ea typeface="Yu Gothic UI Semibold" panose="020B0700000000000000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rgbClr val="EF6461"/>
          </a:solidFill>
          <a:bevel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b="1" dirty="0" smtClean="0">
            <a:latin typeface="Yu Gothic UI Semibold" panose="020B0700000000000000" pitchFamily="34" charset="-128"/>
            <a:ea typeface="Yu Gothic UI Semibold" panose="020B07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25893</TotalTime>
  <Words>1183</Words>
  <Application>Microsoft Office PowerPoint</Application>
  <PresentationFormat>寬螢幕</PresentationFormat>
  <Paragraphs>475</Paragraphs>
  <Slides>24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Arial</vt:lpstr>
      <vt:lpstr>Calibri Light</vt:lpstr>
      <vt:lpstr>Calibri</vt:lpstr>
      <vt:lpstr>Wingdings</vt:lpstr>
      <vt:lpstr>Yu Gothic UI Semibold</vt:lpstr>
      <vt:lpstr>Consolas</vt:lpstr>
      <vt:lpstr>新細明體</vt:lpstr>
      <vt:lpstr>Yu Gothic</vt:lpstr>
      <vt:lpstr>Yu Gothic Medium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祐德 林</cp:lastModifiedBy>
  <cp:revision>32</cp:revision>
  <dcterms:created xsi:type="dcterms:W3CDTF">2019-06-10T08:17:33Z</dcterms:created>
  <dcterms:modified xsi:type="dcterms:W3CDTF">2020-05-14T10:34:28Z</dcterms:modified>
</cp:coreProperties>
</file>