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F66E-14FA-4D9F-A70B-CB140CD67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5AF5-E24E-496A-8E7A-39000011E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4201-2368-4D81-8F60-0523B4FA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64E9-8649-4C5F-BBD9-AE1DB8A5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6274-CB06-4D7A-BFC1-70CF46E8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2E8C-3FE3-4471-8322-11A546F0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44023-DE13-414B-B71B-CEF50CF88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98B0-D84F-49AE-96D9-69803F78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7B62-4B1B-4CBB-83A0-412D8469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BBA9-64DF-4487-A534-C82B999C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0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7DA6C-9135-4147-BE3F-5F5A0DC1A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33FC5-354C-47CE-AEF6-593B6B98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C6FA-7625-44AA-8BE3-92AC18F4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C127-426D-4877-9894-719E8B43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084B-DB87-4834-B8E8-32FF3063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4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D389-6141-4FF7-B2FF-CDB11A5A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45A7-53BA-402A-A81E-E4506ACE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3708-3C56-49A0-9079-ECB38DF1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BCBA-ECA5-4A91-B452-7E370878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3BA9-B4EC-4669-BE9E-1038409E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7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73DE-AA7A-48DA-94F9-E70A1BB1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3D1F-A2E5-46C3-B212-8E6C0FB9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2CC8-9882-43A0-8CAC-20B19CD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C5B7-1EC4-44A0-86B9-FCD5191A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A1B4-38AF-41DD-99A8-EF2936D1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0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B2F1-6F96-4C7E-BB1B-4522CCB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112B-8557-4A4F-A41F-88C8724C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B46F-DCBB-4E4B-9BB3-A53D31CE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203F-8F6E-4944-9362-12D8ECF1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2DFB-11E6-4C25-A6DF-3201C54E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452E5-D1DC-48B6-8426-AD5F5205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F05D-D58D-40E2-888E-C1861CE5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6625-B279-494E-B97A-11672FFB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9A4E-0BF6-4C12-94DE-E20021C8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067A9-D6E4-487E-BF3C-EA692F66B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CF323-3918-4130-9C26-4027D65EC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28124-D1FB-449C-8B39-8A5E557E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FF1E3-741D-4720-9A3A-946E0337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0F216-EACD-462F-89C0-E25BB45C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1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4C1-C82D-40F9-AEA8-2B37B9D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79169-8373-4017-ACDE-C7684C6C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9F53F-C334-40E6-A083-5BE7FF4B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CDDD9-0271-4A13-A478-46DE3601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42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D2D9F-B658-4CFB-AFBF-0795A42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902EF-50B6-40B0-9F8C-6D96DCC7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311AC-3243-412F-A6C5-944813A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253F-DBF6-4353-AA3A-D748B94B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180A-3511-4D28-A5D0-C486EA45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E79C-3D84-417C-B330-080F9448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8E249-936B-41EC-8D5F-2DB70389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7584-B5E2-4A28-A3F6-303D2195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40B8-C763-4DFE-881C-6DB0CF0B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3999-F054-4A77-B92F-4200770B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C5E85-5CB0-449F-AFFC-F7263E609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6330-64A4-4BE5-96A2-08201482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AD3B-CD52-4BAF-9F58-25609F50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752FC-50E7-4C4C-BF06-C20CD1E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A968-99EF-4166-BFB0-59DC23F2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620BE-AAC7-4EAF-B499-37DA936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F3F1-BEE3-452F-A068-D355963E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1130-C6D9-48FC-A59B-F7D32594F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9FAB-3515-45C1-B4F2-A645DD637C68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A2FC-88C9-4583-B482-542F62350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0C6A-828C-4E21-8C56-73017CDC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6430-D7D2-4C69-A367-2E36590A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religioncensu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1736-73FE-49C6-B00A-0ED4F3169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Group Meeting (7/9/24)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2CD4-AE31-4B14-9797-52DD7C3AA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Somdeepa 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08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30A1D3-ED25-4F11-94BF-86D85CA4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Religion and elections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484F8-5873-4817-AB02-18B22234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Religion data from US election census provides county level data on number of adherents of a particular religion</a:t>
            </a:r>
          </a:p>
          <a:p>
            <a:r>
              <a:rPr lang="en-US" dirty="0"/>
              <a:t>Data is only available for the years 1980, 1990, 2000, 2010</a:t>
            </a:r>
          </a:p>
          <a:p>
            <a:r>
              <a:rPr lang="en-US" dirty="0"/>
              <a:t>There are several issues with this data (for example undercounting black populations in the earlier years)</a:t>
            </a:r>
          </a:p>
          <a:p>
            <a:r>
              <a:rPr lang="en-US" dirty="0"/>
              <a:t>I aggregated elections to the county level, as well as to the years mentioned above. For example I aggregate all elections that happen in Harris County from 2005-2014 to the year 2010.</a:t>
            </a:r>
          </a:p>
        </p:txBody>
      </p:sp>
    </p:spTree>
    <p:extLst>
      <p:ext uri="{BB962C8B-B14F-4D97-AF65-F5344CB8AC3E}">
        <p14:creationId xmlns:p14="http://schemas.microsoft.com/office/powerpoint/2010/main" val="360639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5523F4-485D-4707-951F-71F064BE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Religious composition of Texas Population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EBA82-3EAF-4DB6-9234-09B6825B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92613" y="1202267"/>
            <a:ext cx="6911518" cy="476063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C329D0-0B28-4ACF-ABA7-D6658A86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Largest group: Evangelical Protestants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historical temperance movement had strong ties to Evangelical Protestant churches such as the Woman’s Christian Temperance Union</a:t>
            </a:r>
          </a:p>
        </p:txBody>
      </p:sp>
    </p:spTree>
    <p:extLst>
      <p:ext uri="{BB962C8B-B14F-4D97-AF65-F5344CB8AC3E}">
        <p14:creationId xmlns:p14="http://schemas.microsoft.com/office/powerpoint/2010/main" val="271495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9A9849-7CD1-4B0B-8848-9706DEAA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Religious composition and voting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0E5083E-E462-4A3F-8E78-D7BAE967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19" y="1413932"/>
            <a:ext cx="7380514" cy="5083089"/>
          </a:xfrm>
        </p:spPr>
      </p:pic>
    </p:spTree>
    <p:extLst>
      <p:ext uri="{BB962C8B-B14F-4D97-AF65-F5344CB8AC3E}">
        <p14:creationId xmlns:p14="http://schemas.microsoft.com/office/powerpoint/2010/main" val="199965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FDA0-CBB6-47BC-A7E3-C9048296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0467" cy="1325563"/>
          </a:xfrm>
        </p:spPr>
        <p:txBody>
          <a:bodyPr/>
          <a:lstStyle/>
          <a:p>
            <a:r>
              <a:rPr lang="en-US" dirty="0"/>
              <a:t>Religious composition and turnout in elections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10BCDF-E401-40CE-8C0A-A836D514E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59" y="1490133"/>
            <a:ext cx="7263852" cy="5002742"/>
          </a:xfrm>
        </p:spPr>
      </p:pic>
    </p:spTree>
    <p:extLst>
      <p:ext uri="{BB962C8B-B14F-4D97-AF65-F5344CB8AC3E}">
        <p14:creationId xmlns:p14="http://schemas.microsoft.com/office/powerpoint/2010/main" val="414654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336D-7294-4FF9-B850-B73635DF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dirty="0"/>
              <a:t>Overview for last week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D02A-C873-42DF-A158-B97BF349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 with elections data</a:t>
            </a:r>
          </a:p>
          <a:p>
            <a:pPr lvl="1"/>
            <a:r>
              <a:rPr lang="en-US" dirty="0"/>
              <a:t>Calculating turnout of local level elections from county-level historical turnout figures</a:t>
            </a:r>
          </a:p>
          <a:p>
            <a:pPr lvl="1"/>
            <a:r>
              <a:rPr lang="en-US" dirty="0"/>
              <a:t>Relationship between turnout and voting patterns </a:t>
            </a:r>
          </a:p>
          <a:p>
            <a:pPr lvl="1"/>
            <a:r>
              <a:rPr lang="en-US" dirty="0"/>
              <a:t>Religion and voting patterns</a:t>
            </a:r>
          </a:p>
          <a:p>
            <a:pPr lvl="2"/>
            <a:r>
              <a:rPr lang="en-US" dirty="0"/>
              <a:t>Data from </a:t>
            </a:r>
            <a:r>
              <a:rPr lang="en-US" dirty="0">
                <a:hlinkClick r:id="rId2"/>
              </a:rPr>
              <a:t>https://www.usreligioncensus.org/</a:t>
            </a:r>
            <a:endParaRPr lang="en-US" dirty="0"/>
          </a:p>
          <a:p>
            <a:r>
              <a:rPr lang="en-US" dirty="0"/>
              <a:t>IRB application materials (Texas natality and mortality data)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99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F56B-A0E1-4DBF-8EED-18D7AA6F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Turnout in Local options Elections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71C1-9989-4C3D-A935-E3B421D1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of election-level turnout </a:t>
            </a:r>
          </a:p>
          <a:p>
            <a:pPr lvl="1"/>
            <a:r>
              <a:rPr lang="en-US" dirty="0"/>
              <a:t>Elections occurs in cities/precincts/counties</a:t>
            </a:r>
          </a:p>
          <a:p>
            <a:pPr lvl="1"/>
            <a:r>
              <a:rPr lang="en-US" dirty="0"/>
              <a:t>Historical turnout data exists for counties (1988 onwards)</a:t>
            </a:r>
          </a:p>
          <a:p>
            <a:pPr lvl="1"/>
            <a:r>
              <a:rPr lang="en-US" dirty="0"/>
              <a:t>To find out the turnout in a city in a given year, I multiplied the county turnout with the county population weight of the city.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</a:rPr>
              <a:t>imputed turnout</a:t>
            </a:r>
            <a:r>
              <a:rPr lang="en-US" dirty="0"/>
              <a:t>. It approximates the proportion of voters in a city who voted in the most recent General election (presidential or gubernatorial).</a:t>
            </a:r>
          </a:p>
          <a:p>
            <a:pPr lvl="1"/>
            <a:r>
              <a:rPr lang="en-US" dirty="0"/>
              <a:t>I also calculated the turnout using the actual votes cast in a local election (for votes + against votes). This is the </a:t>
            </a:r>
            <a:r>
              <a:rPr lang="en-US" dirty="0">
                <a:solidFill>
                  <a:schemeClr val="accent2"/>
                </a:solidFill>
              </a:rPr>
              <a:t>actual turnout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Precincts are ignored for now.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49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2C4E-5AF0-41E2-9A5A-8B9720B9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and Imputed Turnouts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D446EA-819D-4E8D-86C0-7F423BFB8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48" y="1430866"/>
            <a:ext cx="6797019" cy="5161445"/>
          </a:xfrm>
        </p:spPr>
      </p:pic>
    </p:spTree>
    <p:extLst>
      <p:ext uri="{BB962C8B-B14F-4D97-AF65-F5344CB8AC3E}">
        <p14:creationId xmlns:p14="http://schemas.microsoft.com/office/powerpoint/2010/main" val="19348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4FA2-0061-4A6B-AA7C-5893BC1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Turnout over time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C7D2F5-F5A2-4DE3-9AEE-B8B595EF7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552068"/>
            <a:ext cx="8898467" cy="5017810"/>
          </a:xfrm>
        </p:spPr>
      </p:pic>
    </p:spTree>
    <p:extLst>
      <p:ext uri="{BB962C8B-B14F-4D97-AF65-F5344CB8AC3E}">
        <p14:creationId xmlns:p14="http://schemas.microsoft.com/office/powerpoint/2010/main" val="125112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4F472-CED6-4095-A3EF-19D6AA6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Turnout and population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43B06B-991D-4E05-99FC-0C715744C1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69" y="1825625"/>
            <a:ext cx="5146061" cy="435133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D1BEA32-0B7E-454E-A5F7-F47B85C70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69" y="1825625"/>
            <a:ext cx="5146061" cy="4351338"/>
          </a:xfrm>
        </p:spPr>
      </p:pic>
    </p:spTree>
    <p:extLst>
      <p:ext uri="{BB962C8B-B14F-4D97-AF65-F5344CB8AC3E}">
        <p14:creationId xmlns:p14="http://schemas.microsoft.com/office/powerpoint/2010/main" val="366031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00964-8ED1-4F7B-B589-8D864630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Turnout by result and type of issue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8EDC14-9748-48AE-982B-0139D62FE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0533"/>
            <a:ext cx="5181600" cy="410152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062904-AD84-48C7-96D4-7779AF4DF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0533"/>
            <a:ext cx="5181600" cy="4101522"/>
          </a:xfrm>
        </p:spPr>
      </p:pic>
    </p:spTree>
    <p:extLst>
      <p:ext uri="{BB962C8B-B14F-4D97-AF65-F5344CB8AC3E}">
        <p14:creationId xmlns:p14="http://schemas.microsoft.com/office/powerpoint/2010/main" val="282764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04D4-7721-4C5D-B1C6-AA2454D7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for vote share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CC52E9-0128-4E31-A23F-7F062D2289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7" y="2311174"/>
            <a:ext cx="5065786" cy="338023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DAFFD7-B280-48FB-A732-8E0B7E183B53}"/>
              </a:ext>
            </a:extLst>
          </p:cNvPr>
          <p:cNvSpPr txBox="1"/>
          <p:nvPr/>
        </p:nvSpPr>
        <p:spPr>
          <a:xfrm>
            <a:off x="838200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vote implies voting in favor of alcohol sales (going from dry to wet)</a:t>
            </a:r>
            <a:endParaRPr lang="en-GB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3139DEA-655B-4567-8CBD-7EE2844F8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3921"/>
            <a:ext cx="5181600" cy="3934745"/>
          </a:xfrm>
        </p:spPr>
      </p:pic>
    </p:spTree>
    <p:extLst>
      <p:ext uri="{BB962C8B-B14F-4D97-AF65-F5344CB8AC3E}">
        <p14:creationId xmlns:p14="http://schemas.microsoft.com/office/powerpoint/2010/main" val="768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CE28-675A-46B5-A832-D788994D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Turnout and for vote share</a:t>
            </a:r>
            <a:endParaRPr lang="en-GB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F82B5D1-F86E-42D1-BE86-2D7CC872D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195"/>
            <a:ext cx="5181600" cy="4308197"/>
          </a:xfr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E4F59F0F-7AC0-4244-81FF-3E45B4DF3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47195"/>
            <a:ext cx="5181600" cy="4308197"/>
          </a:xfrm>
        </p:spPr>
      </p:pic>
    </p:spTree>
    <p:extLst>
      <p:ext uri="{BB962C8B-B14F-4D97-AF65-F5344CB8AC3E}">
        <p14:creationId xmlns:p14="http://schemas.microsoft.com/office/powerpoint/2010/main" val="261697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343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Public Group Meeting (7/9/24)</vt:lpstr>
      <vt:lpstr>Overview for last week</vt:lpstr>
      <vt:lpstr>Turnout in Local options Elections</vt:lpstr>
      <vt:lpstr>Actual and Imputed Turnouts</vt:lpstr>
      <vt:lpstr>Turnout over time</vt:lpstr>
      <vt:lpstr>Turnout and population</vt:lpstr>
      <vt:lpstr>Turnout by result and type of issue</vt:lpstr>
      <vt:lpstr>Distribution of for vote share</vt:lpstr>
      <vt:lpstr>Turnout and for vote share</vt:lpstr>
      <vt:lpstr>Religion and elections</vt:lpstr>
      <vt:lpstr>Religious composition of Texas Population</vt:lpstr>
      <vt:lpstr>Religious composition and voting</vt:lpstr>
      <vt:lpstr>Religious composition and turnout in elections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Group Meeting (7/9)</dc:title>
  <dc:creator>Das, Somdeepa</dc:creator>
  <cp:lastModifiedBy>Das, Somdeepa</cp:lastModifiedBy>
  <cp:revision>13</cp:revision>
  <dcterms:created xsi:type="dcterms:W3CDTF">2024-07-09T13:31:23Z</dcterms:created>
  <dcterms:modified xsi:type="dcterms:W3CDTF">2024-07-09T19:11:41Z</dcterms:modified>
</cp:coreProperties>
</file>