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9AB69-54C6-40F0-944D-A77DA2AF50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7209F7-CD08-4C52-B0A0-E6FE0BEBF8A0}">
      <dgm:prSet/>
      <dgm:spPr>
        <a:ln>
          <a:solidFill>
            <a:schemeClr val="accent4">
              <a:lumMod val="60000"/>
              <a:lumOff val="40000"/>
            </a:schemeClr>
          </a:solidFill>
        </a:ln>
      </dgm:spPr>
      <dgm:t>
        <a:bodyPr/>
        <a:lstStyle/>
        <a:p>
          <a:pPr rtl="0"/>
          <a:r>
            <a:rPr lang="en-US" dirty="0"/>
            <a:t>SOMDEV SHEEL</a:t>
          </a:r>
        </a:p>
      </dgm:t>
    </dgm:pt>
    <dgm:pt modelId="{18C18D37-564A-41D8-9014-BA5191EBB7F9}" type="parTrans" cxnId="{47C0FB8A-5EF3-41C0-B124-6E594DAFEC23}">
      <dgm:prSet/>
      <dgm:spPr/>
      <dgm:t>
        <a:bodyPr/>
        <a:lstStyle/>
        <a:p>
          <a:endParaRPr lang="en-US"/>
        </a:p>
      </dgm:t>
    </dgm:pt>
    <dgm:pt modelId="{FD46AD89-1F35-4BE3-8200-52592EF63A72}" type="sibTrans" cxnId="{47C0FB8A-5EF3-41C0-B124-6E594DAFEC23}">
      <dgm:prSet/>
      <dgm:spPr/>
      <dgm:t>
        <a:bodyPr/>
        <a:lstStyle/>
        <a:p>
          <a:endParaRPr lang="en-US"/>
        </a:p>
      </dgm:t>
    </dgm:pt>
    <dgm:pt modelId="{92E06734-C9ED-4CAC-8C1C-9678ED0F8F6C}" type="pres">
      <dgm:prSet presAssocID="{4179AB69-54C6-40F0-944D-A77DA2AF50A3}" presName="linear" presStyleCnt="0">
        <dgm:presLayoutVars>
          <dgm:animLvl val="lvl"/>
          <dgm:resizeHandles val="exact"/>
        </dgm:presLayoutVars>
      </dgm:prSet>
      <dgm:spPr/>
    </dgm:pt>
    <dgm:pt modelId="{4C093A03-0363-4B13-9D98-9F8FBE2ADF6A}" type="pres">
      <dgm:prSet presAssocID="{B87209F7-CD08-4C52-B0A0-E6FE0BEBF8A0}" presName="parentText" presStyleLbl="node1" presStyleIdx="0" presStyleCnt="1">
        <dgm:presLayoutVars>
          <dgm:chMax val="0"/>
          <dgm:bulletEnabled val="1"/>
        </dgm:presLayoutVars>
      </dgm:prSet>
      <dgm:spPr/>
    </dgm:pt>
  </dgm:ptLst>
  <dgm:cxnLst>
    <dgm:cxn modelId="{47C0FB8A-5EF3-41C0-B124-6E594DAFEC23}" srcId="{4179AB69-54C6-40F0-944D-A77DA2AF50A3}" destId="{B87209F7-CD08-4C52-B0A0-E6FE0BEBF8A0}" srcOrd="0" destOrd="0" parTransId="{18C18D37-564A-41D8-9014-BA5191EBB7F9}" sibTransId="{FD46AD89-1F35-4BE3-8200-52592EF63A72}"/>
    <dgm:cxn modelId="{766054DC-7260-4DE8-8929-A36C30AA9B91}" type="presOf" srcId="{B87209F7-CD08-4C52-B0A0-E6FE0BEBF8A0}" destId="{4C093A03-0363-4B13-9D98-9F8FBE2ADF6A}" srcOrd="0" destOrd="0" presId="urn:microsoft.com/office/officeart/2005/8/layout/vList2"/>
    <dgm:cxn modelId="{0F4488E5-3F3F-46A8-9536-B03744515A21}" type="presOf" srcId="{4179AB69-54C6-40F0-944D-A77DA2AF50A3}" destId="{92E06734-C9ED-4CAC-8C1C-9678ED0F8F6C}" srcOrd="0" destOrd="0" presId="urn:microsoft.com/office/officeart/2005/8/layout/vList2"/>
    <dgm:cxn modelId="{589DE298-FA23-4733-8D4C-49EFBFADF485}" type="presParOf" srcId="{92E06734-C9ED-4CAC-8C1C-9678ED0F8F6C}" destId="{4C093A03-0363-4B13-9D98-9F8FBE2ADF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3A03-0363-4B13-9D98-9F8FBE2ADF6A}">
      <dsp:nvSpPr>
        <dsp:cNvPr id="0" name=""/>
        <dsp:cNvSpPr/>
      </dsp:nvSpPr>
      <dsp:spPr>
        <a:xfrm>
          <a:off x="0" y="9166"/>
          <a:ext cx="1752600" cy="351000"/>
        </a:xfrm>
        <a:prstGeom prst="roundRect">
          <a:avLst/>
        </a:prstGeom>
        <a:solidFill>
          <a:schemeClr val="accent1">
            <a:hueOff val="0"/>
            <a:satOff val="0"/>
            <a:lumOff val="0"/>
            <a:alphaOff val="0"/>
          </a:schemeClr>
        </a:solidFill>
        <a:ln w="11429" cap="flat" cmpd="sng" algn="ctr">
          <a:solidFill>
            <a:schemeClr val="accent4">
              <a:lumMod val="60000"/>
              <a:lumOff val="4000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SOMDEV SHEEL</a:t>
          </a:r>
        </a:p>
      </dsp:txBody>
      <dsp:txXfrm>
        <a:off x="17134" y="26300"/>
        <a:ext cx="1718332" cy="316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60F1D-880E-4E0F-B7C5-1580A95B0D2B}" type="datetimeFigureOut">
              <a:rPr lang="en-US" smtClean="0"/>
              <a:t>5/23/2024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3EE4E-263C-4945-8ED3-D024B68322AC}" type="slidenum">
              <a:rPr lang="en-US" smtClean="0"/>
              <a:t>‹#›</a:t>
            </a:fld>
            <a:endParaRPr lang="en-US"/>
          </a:p>
        </p:txBody>
      </p:sp>
    </p:spTree>
    <p:extLst>
      <p:ext uri="{BB962C8B-B14F-4D97-AF65-F5344CB8AC3E}">
        <p14:creationId xmlns:p14="http://schemas.microsoft.com/office/powerpoint/2010/main" val="1423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1</a:t>
            </a:fld>
            <a:endParaRPr lang="en-US"/>
          </a:p>
        </p:txBody>
      </p:sp>
    </p:spTree>
    <p:extLst>
      <p:ext uri="{BB962C8B-B14F-4D97-AF65-F5344CB8AC3E}">
        <p14:creationId xmlns:p14="http://schemas.microsoft.com/office/powerpoint/2010/main" val="390137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3</a:t>
            </a:fld>
            <a:endParaRPr lang="en-US"/>
          </a:p>
        </p:txBody>
      </p:sp>
    </p:spTree>
    <p:extLst>
      <p:ext uri="{BB962C8B-B14F-4D97-AF65-F5344CB8AC3E}">
        <p14:creationId xmlns:p14="http://schemas.microsoft.com/office/powerpoint/2010/main" val="386855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BC91099-B66E-45BD-88D5-C71C19C68713}" type="datetime1">
              <a:rPr lang="en-US" smtClean="0"/>
              <a:t>5/23/2024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F8CE4C-4908-4FBD-A314-4C37103C1CC1}"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1D867-9C00-428A-94BA-29CA7524A0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021D867-9C00-428A-94BA-29CA7524A07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E2785-A6E7-4C61-9555-E4252A4E1738}"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1638552-48CD-4579-B369-05EA0D93F2D0}"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021D867-9C00-428A-94BA-29CA7524A07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99092B0-DF26-449E-ACFE-B9E23C4D53B2}" type="datetime1">
              <a:rPr lang="en-US" smtClean="0"/>
              <a:t>5/23/2024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3662805-DC71-46B4-8108-4125A1D99AB1}"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1D867-9C00-428A-94BA-29CA7524A07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4B72B4-C0E9-45A0-9EE2-FAEDFB989186}" type="datetime1">
              <a:rPr lang="en-US" smtClean="0"/>
              <a:t>5/23/2024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021D867-9C00-428A-94BA-29CA7524A077}"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012C10-489D-4250-BEB5-2F07D61FB048}" type="datetime1">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021D867-9C00-428A-94BA-29CA7524A0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021D867-9C00-428A-94BA-29CA7524A0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505A0AD-1B8E-484C-ABE1-5598C929D967}" type="datetime1">
              <a:rPr lang="en-US" smtClean="0"/>
              <a:t>5/23/2024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021D867-9C00-428A-94BA-29CA7524A07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9EC6F73-BE5F-4301-99D8-B6BC58F46B58}" type="datetime1">
              <a:rPr lang="en-US" smtClean="0"/>
              <a:t>5/23/2024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A201B5B-9444-491B-B3CA-FB812439E327}" type="datetime1">
              <a:rPr lang="en-US" smtClean="0"/>
              <a:t>5/23/2024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021D867-9C00-428A-94BA-29CA7524A07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somdevsheel/Used-Car-price-pridiction-capstone-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sed-car-price-pridiction-capstone-project-mg7nlovxeokdxmzzh25.streamlit.a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An Exploratory Data Analysis and Machine Learning Model Development</a:t>
            </a:r>
          </a:p>
        </p:txBody>
      </p:sp>
      <p:sp>
        <p:nvSpPr>
          <p:cNvPr id="2" name="Title 1"/>
          <p:cNvSpPr>
            <a:spLocks noGrp="1"/>
          </p:cNvSpPr>
          <p:nvPr>
            <p:ph type="ctrTitle"/>
          </p:nvPr>
        </p:nvSpPr>
        <p:spPr/>
        <p:txBody>
          <a:bodyPr/>
          <a:lstStyle/>
          <a:p>
            <a:r>
              <a:rPr lang="en-US" dirty="0"/>
              <a:t>Car Price Prediction Analysis</a:t>
            </a:r>
          </a:p>
        </p:txBody>
      </p:sp>
      <p:sp>
        <p:nvSpPr>
          <p:cNvPr id="4" name="Date Placeholder 3"/>
          <p:cNvSpPr>
            <a:spLocks noGrp="1"/>
          </p:cNvSpPr>
          <p:nvPr>
            <p:ph type="dt" sz="half" idx="10"/>
          </p:nvPr>
        </p:nvSpPr>
        <p:spPr/>
        <p:txBody>
          <a:bodyPr/>
          <a:lstStyle/>
          <a:p>
            <a:fld id="{50082E9A-8501-4A0D-BFA8-531BC8CFDDC7}" type="datetime1">
              <a:rPr lang="en-US" smtClean="0"/>
              <a:t>5/23/2024</a:t>
            </a:fld>
            <a:endParaRPr lang="en-US"/>
          </a:p>
        </p:txBody>
      </p:sp>
      <p:graphicFrame>
        <p:nvGraphicFramePr>
          <p:cNvPr id="8" name="Diagram 7"/>
          <p:cNvGraphicFramePr/>
          <p:nvPr>
            <p:extLst>
              <p:ext uri="{D42A27DB-BD31-4B8C-83A1-F6EECF244321}">
                <p14:modId xmlns:p14="http://schemas.microsoft.com/office/powerpoint/2010/main" val="1221395930"/>
              </p:ext>
            </p:extLst>
          </p:nvPr>
        </p:nvGraphicFramePr>
        <p:xfrm>
          <a:off x="3657600" y="3810000"/>
          <a:ext cx="175260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83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And </a:t>
            </a:r>
            <a:r>
              <a:rPr lang="en-US" dirty="0" err="1"/>
              <a:t>Tretment</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32765"/>
            <a:ext cx="8504238" cy="4360819"/>
          </a:xfrm>
        </p:spPr>
      </p:pic>
    </p:spTree>
    <p:extLst>
      <p:ext uri="{BB962C8B-B14F-4D97-AF65-F5344CB8AC3E}">
        <p14:creationId xmlns:p14="http://schemas.microsoft.com/office/powerpoint/2010/main" val="12007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Important Features</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24000"/>
            <a:ext cx="8504238" cy="4724399"/>
          </a:xfrm>
        </p:spPr>
      </p:pic>
    </p:spTree>
    <p:extLst>
      <p:ext uri="{BB962C8B-B14F-4D97-AF65-F5344CB8AC3E}">
        <p14:creationId xmlns:p14="http://schemas.microsoft.com/office/powerpoint/2010/main" val="151182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Encoding for Model Building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200"/>
            <a:ext cx="8504238" cy="4724400"/>
          </a:xfrm>
        </p:spPr>
      </p:pic>
    </p:spTree>
    <p:extLst>
      <p:ext uri="{BB962C8B-B14F-4D97-AF65-F5344CB8AC3E}">
        <p14:creationId xmlns:p14="http://schemas.microsoft.com/office/powerpoint/2010/main" val="250738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and Splitting Data</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7174"/>
            <a:ext cx="8534399" cy="4949825"/>
          </a:xfrm>
        </p:spPr>
      </p:pic>
    </p:spTree>
    <p:extLst>
      <p:ext uri="{BB962C8B-B14F-4D97-AF65-F5344CB8AC3E}">
        <p14:creationId xmlns:p14="http://schemas.microsoft.com/office/powerpoint/2010/main" val="16177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eval</a:t>
            </a:r>
            <a:r>
              <a:rPr lang="en-US" dirty="0"/>
              <a:t> Function &amp; Model importing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47206"/>
            <a:ext cx="8504238" cy="4448793"/>
          </a:xfrm>
        </p:spPr>
      </p:pic>
    </p:spTree>
    <p:extLst>
      <p:ext uri="{BB962C8B-B14F-4D97-AF65-F5344CB8AC3E}">
        <p14:creationId xmlns:p14="http://schemas.microsoft.com/office/powerpoint/2010/main" val="207471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Comparison</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371600"/>
            <a:ext cx="8504238" cy="4876800"/>
          </a:xfrm>
        </p:spPr>
      </p:pic>
    </p:spTree>
    <p:extLst>
      <p:ext uri="{BB962C8B-B14F-4D97-AF65-F5344CB8AC3E}">
        <p14:creationId xmlns:p14="http://schemas.microsoft.com/office/powerpoint/2010/main" val="8982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Finalizing Model</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447800"/>
            <a:ext cx="8686800" cy="4953000"/>
          </a:xfrm>
        </p:spPr>
      </p:pic>
    </p:spTree>
    <p:extLst>
      <p:ext uri="{BB962C8B-B14F-4D97-AF65-F5344CB8AC3E}">
        <p14:creationId xmlns:p14="http://schemas.microsoft.com/office/powerpoint/2010/main" val="1592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Random Data Points and Model Testing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71600"/>
            <a:ext cx="8763000" cy="5105399"/>
          </a:xfrm>
        </p:spPr>
      </p:pic>
    </p:spTree>
    <p:extLst>
      <p:ext uri="{BB962C8B-B14F-4D97-AF65-F5344CB8AC3E}">
        <p14:creationId xmlns:p14="http://schemas.microsoft.com/office/powerpoint/2010/main" val="159875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Model</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76400"/>
            <a:ext cx="8305800" cy="4495800"/>
          </a:xfrm>
        </p:spPr>
      </p:pic>
    </p:spTree>
    <p:extLst>
      <p:ext uri="{BB962C8B-B14F-4D97-AF65-F5344CB8AC3E}">
        <p14:creationId xmlns:p14="http://schemas.microsoft.com/office/powerpoint/2010/main" val="427535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l"/>
            <a:r>
              <a:rPr lang="en-US" sz="1800" dirty="0"/>
              <a:t>File Uploading in </a:t>
            </a:r>
            <a:r>
              <a:rPr lang="en-US" sz="1800" dirty="0" err="1"/>
              <a:t>Github</a:t>
            </a:r>
            <a:r>
              <a:rPr lang="en-US" sz="1800" dirty="0"/>
              <a:t> Repo.</a:t>
            </a:r>
            <a:br>
              <a:rPr lang="en-US" sz="1800" dirty="0"/>
            </a:br>
            <a:r>
              <a:rPr lang="en-US" sz="1800" dirty="0"/>
              <a:t>LINK- </a:t>
            </a:r>
            <a:r>
              <a:rPr lang="en-US" sz="1800" dirty="0">
                <a:hlinkClick r:id="rId2"/>
              </a:rPr>
              <a:t>https://github.com/somdevsheel/Used-Car-price-pridiction-capstone-project</a:t>
            </a:r>
            <a:endParaRPr lang="en-US" sz="1800" dirty="0"/>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sp>
        <p:nvSpPr>
          <p:cNvPr id="6" name="Content Placeholder 5">
            <a:extLst>
              <a:ext uri="{FF2B5EF4-FFF2-40B4-BE49-F238E27FC236}">
                <a16:creationId xmlns:a16="http://schemas.microsoft.com/office/drawing/2014/main" id="{8199EA1C-F569-4A42-93A4-EAB82FE98396}"/>
              </a:ext>
            </a:extLst>
          </p:cNvPr>
          <p:cNvSpPr>
            <a:spLocks noGrp="1"/>
          </p:cNvSpPr>
          <p:nvPr>
            <p:ph sz="quarter" idx="1"/>
          </p:nvPr>
        </p:nvSpPr>
        <p:spPr/>
        <p:txBody>
          <a:bodyPr/>
          <a:lstStyle/>
          <a:p>
            <a:endParaRPr lang="en-IN"/>
          </a:p>
        </p:txBody>
      </p:sp>
      <p:pic>
        <p:nvPicPr>
          <p:cNvPr id="10" name="Picture 9">
            <a:extLst>
              <a:ext uri="{FF2B5EF4-FFF2-40B4-BE49-F238E27FC236}">
                <a16:creationId xmlns:a16="http://schemas.microsoft.com/office/drawing/2014/main" id="{A15CF214-F5F6-AEE7-D8EE-A36CF13D560A}"/>
              </a:ext>
            </a:extLst>
          </p:cNvPr>
          <p:cNvPicPr>
            <a:picLocks noChangeAspect="1"/>
          </p:cNvPicPr>
          <p:nvPr/>
        </p:nvPicPr>
        <p:blipFill>
          <a:blip r:embed="rId3"/>
          <a:stretch>
            <a:fillRect/>
          </a:stretch>
        </p:blipFill>
        <p:spPr>
          <a:xfrm>
            <a:off x="152400" y="1311160"/>
            <a:ext cx="8839200" cy="5093824"/>
          </a:xfrm>
          <a:prstGeom prst="rect">
            <a:avLst/>
          </a:prstGeom>
        </p:spPr>
      </p:pic>
    </p:spTree>
    <p:extLst>
      <p:ext uri="{BB962C8B-B14F-4D97-AF65-F5344CB8AC3E}">
        <p14:creationId xmlns:p14="http://schemas.microsoft.com/office/powerpoint/2010/main" val="127208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2000" y="2819400"/>
            <a:ext cx="7620000" cy="3505200"/>
          </a:xfrm>
        </p:spPr>
        <p:txBody>
          <a:bodyPr>
            <a:normAutofit/>
          </a:bodyPr>
          <a:lstStyle/>
          <a:p>
            <a:r>
              <a:rPr lang="en-US" dirty="0"/>
              <a:t>This capstone project revolves around exploring and predicting the prices of old cars. By initially analyzing the dataset in Excel, I've identified numerous columns directly impacting the car prices. Now, I'm embarking on the exploration and model-building phase using Python to delve deeper into these insights and develop accurate price prediction models."</a:t>
            </a:r>
          </a:p>
          <a:p>
            <a:br>
              <a:rPr lang="en-US" b="0" dirty="0"/>
            </a:br>
            <a:endParaRPr lang="en-US" dirty="0"/>
          </a:p>
        </p:txBody>
      </p:sp>
      <p:sp>
        <p:nvSpPr>
          <p:cNvPr id="3" name="Date Placeholder 2"/>
          <p:cNvSpPr>
            <a:spLocks noGrp="1"/>
          </p:cNvSpPr>
          <p:nvPr>
            <p:ph type="dt" sz="half" idx="10"/>
          </p:nvPr>
        </p:nvSpPr>
        <p:spPr/>
        <p:txBody>
          <a:bodyPr/>
          <a:lstStyle/>
          <a:p>
            <a:fld id="{9BC91099-B66E-45BD-88D5-C71C19C68713}" type="datetime1">
              <a:rPr lang="en-US" smtClean="0"/>
              <a:t>5/23/2024</a:t>
            </a:fld>
            <a:endParaRPr lang="en-US"/>
          </a:p>
        </p:txBody>
      </p:sp>
      <p:sp>
        <p:nvSpPr>
          <p:cNvPr id="4" name="Title 3"/>
          <p:cNvSpPr>
            <a:spLocks noGrp="1"/>
          </p:cNvSpPr>
          <p:nvPr>
            <p:ph type="ctrTitle"/>
          </p:nvPr>
        </p:nvSpPr>
        <p:spPr/>
        <p:txBody>
          <a:bodyPr>
            <a:normAutofit/>
          </a:bodyPr>
          <a:lstStyle/>
          <a:p>
            <a:r>
              <a:rPr lang="en-US" dirty="0"/>
              <a:t>Used Car Price Prediction</a:t>
            </a:r>
            <a:br>
              <a:rPr lang="en-US" dirty="0"/>
            </a:br>
            <a:endParaRPr lang="en-US" dirty="0"/>
          </a:p>
        </p:txBody>
      </p:sp>
    </p:spTree>
    <p:extLst>
      <p:ext uri="{BB962C8B-B14F-4D97-AF65-F5344CB8AC3E}">
        <p14:creationId xmlns:p14="http://schemas.microsoft.com/office/powerpoint/2010/main" val="64305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STREAMLIT APP LINK-</a:t>
            </a:r>
            <a:r>
              <a:rPr lang="en-IN" sz="1600" b="0" i="0" u="sng" dirty="0">
                <a:effectLst/>
                <a:latin typeface="-apple-system"/>
                <a:hlinkClick r:id="rId2"/>
              </a:rPr>
              <a:t>https://used-car-price-pridiction-capstone-project-mg7nlovxeokdxmzzh25.streamlit.app/</a:t>
            </a:r>
            <a:endParaRPr lang="en-US" sz="1600" dirty="0"/>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16" name="Content Placeholder 15">
            <a:extLst>
              <a:ext uri="{FF2B5EF4-FFF2-40B4-BE49-F238E27FC236}">
                <a16:creationId xmlns:a16="http://schemas.microsoft.com/office/drawing/2014/main" id="{FE520200-E3F2-B13E-F678-AEC7FD74F1ED}"/>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2400" y="1295400"/>
            <a:ext cx="8839200" cy="5109584"/>
          </a:xfrm>
        </p:spPr>
      </p:pic>
    </p:spTree>
    <p:extLst>
      <p:ext uri="{BB962C8B-B14F-4D97-AF65-F5344CB8AC3E}">
        <p14:creationId xmlns:p14="http://schemas.microsoft.com/office/powerpoint/2010/main" val="70107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2057400"/>
            <a:ext cx="8001000" cy="3886200"/>
          </a:xfrm>
        </p:spPr>
      </p:pic>
    </p:spTree>
    <p:extLst>
      <p:ext uri="{BB962C8B-B14F-4D97-AF65-F5344CB8AC3E}">
        <p14:creationId xmlns:p14="http://schemas.microsoft.com/office/powerpoint/2010/main" val="223573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37938"/>
            <a:ext cx="7772400" cy="4782124"/>
          </a:xfrm>
          <a:prstGeom prst="rect">
            <a:avLst/>
          </a:prstGeom>
        </p:spPr>
      </p:pic>
      <p:sp>
        <p:nvSpPr>
          <p:cNvPr id="5" name="TextBox 4"/>
          <p:cNvSpPr txBox="1"/>
          <p:nvPr/>
        </p:nvSpPr>
        <p:spPr>
          <a:xfrm>
            <a:off x="3276600" y="533400"/>
            <a:ext cx="2133600" cy="369332"/>
          </a:xfrm>
          <a:prstGeom prst="rect">
            <a:avLst/>
          </a:prstGeom>
          <a:noFill/>
        </p:spPr>
        <p:txBody>
          <a:bodyPr wrap="square" rtlCol="0">
            <a:spAutoFit/>
          </a:bodyPr>
          <a:lstStyle/>
          <a:p>
            <a:r>
              <a:rPr lang="en-US" dirty="0"/>
              <a:t>Analyzing Dataset</a:t>
            </a:r>
          </a:p>
        </p:txBody>
      </p:sp>
    </p:spTree>
    <p:extLst>
      <p:ext uri="{BB962C8B-B14F-4D97-AF65-F5344CB8AC3E}">
        <p14:creationId xmlns:p14="http://schemas.microsoft.com/office/powerpoint/2010/main" val="353678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982980"/>
            <a:ext cx="6126480" cy="4892040"/>
          </a:xfrm>
          <a:prstGeom prst="rect">
            <a:avLst/>
          </a:prstGeom>
        </p:spPr>
      </p:pic>
      <p:sp>
        <p:nvSpPr>
          <p:cNvPr id="4" name="TextBox 3"/>
          <p:cNvSpPr txBox="1"/>
          <p:nvPr/>
        </p:nvSpPr>
        <p:spPr>
          <a:xfrm>
            <a:off x="2514600" y="533400"/>
            <a:ext cx="3961341" cy="369332"/>
          </a:xfrm>
          <a:prstGeom prst="rect">
            <a:avLst/>
          </a:prstGeom>
          <a:noFill/>
        </p:spPr>
        <p:txBody>
          <a:bodyPr wrap="none" rtlCol="0">
            <a:spAutoFit/>
          </a:bodyPr>
          <a:lstStyle/>
          <a:p>
            <a:r>
              <a:rPr lang="en-US" dirty="0"/>
              <a:t>Handling Duplicates and Null Values</a:t>
            </a:r>
          </a:p>
        </p:txBody>
      </p:sp>
    </p:spTree>
    <p:extLst>
      <p:ext uri="{BB962C8B-B14F-4D97-AF65-F5344CB8AC3E}">
        <p14:creationId xmlns:p14="http://schemas.microsoft.com/office/powerpoint/2010/main" val="172495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685800"/>
          </a:xfrm>
        </p:spPr>
        <p:txBody>
          <a:bodyPr>
            <a:noAutofit/>
          </a:bodyPr>
          <a:lstStyle/>
          <a:p>
            <a:r>
              <a:rPr lang="en-US" sz="1400" dirty="0"/>
              <a:t>Inference: Here, we clearly see that over the years, the total kilometers driven by cars being resold vary. Before 2012, the usage was not as high, but it peaked in 2012. After that, the trend slowed down, and by 2020, cars arriving for resale had driven less than 50,000 kilometers.</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24000"/>
            <a:ext cx="4419599"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524000"/>
            <a:ext cx="4267200" cy="4648199"/>
          </a:xfrm>
        </p:spPr>
      </p:pic>
    </p:spTree>
    <p:extLst>
      <p:ext uri="{BB962C8B-B14F-4D97-AF65-F5344CB8AC3E}">
        <p14:creationId xmlns:p14="http://schemas.microsoft.com/office/powerpoint/2010/main" val="426310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a:t>Inference: The selling price is higher in the </a:t>
            </a:r>
            <a:r>
              <a:rPr lang="en-US" sz="1400" dirty="0" err="1"/>
              <a:t>Trustmaker</a:t>
            </a:r>
            <a:r>
              <a:rPr lang="en-US" sz="1400" dirty="0"/>
              <a:t> Dealer category with a lower rate of distance driven by cars. Conversely, individual selling prices are lower when the kilometers driven are higher.</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3434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1676400"/>
            <a:ext cx="4191000" cy="4267200"/>
          </a:xfrm>
        </p:spPr>
      </p:pic>
    </p:spTree>
    <p:extLst>
      <p:ext uri="{BB962C8B-B14F-4D97-AF65-F5344CB8AC3E}">
        <p14:creationId xmlns:p14="http://schemas.microsoft.com/office/powerpoint/2010/main" val="31058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1200" dirty="0"/>
            </a:br>
            <a:r>
              <a:rPr lang="en-US" sz="1600" dirty="0"/>
              <a:t>Inference: In the automatic transmission segment, prices are higher than in the manual vehicle segment. Conversely, automatic vehicles tend to be driven less compared to manual vehicles.</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00200"/>
            <a:ext cx="4267200" cy="4648200"/>
          </a:xfrm>
        </p:spPr>
      </p:pic>
    </p:spTree>
    <p:extLst>
      <p:ext uri="{BB962C8B-B14F-4D97-AF65-F5344CB8AC3E}">
        <p14:creationId xmlns:p14="http://schemas.microsoft.com/office/powerpoint/2010/main" val="17228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t>Inference: In the automatic segment, dealer prices are higher than those of Trustmark Dealers and individuals. However, in the manual segment, Trustmark Dealers have higher prices than the others.</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371600"/>
            <a:ext cx="8382000" cy="4952999"/>
          </a:xfrm>
        </p:spPr>
      </p:pic>
    </p:spTree>
    <p:extLst>
      <p:ext uri="{BB962C8B-B14F-4D97-AF65-F5344CB8AC3E}">
        <p14:creationId xmlns:p14="http://schemas.microsoft.com/office/powerpoint/2010/main" val="27974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Inference: Examining patterns over the years reveals trends in used car prices, kilometers driven, and the quantity of cars available.</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4" y="1447800"/>
            <a:ext cx="8613775" cy="4724400"/>
          </a:xfrm>
        </p:spPr>
      </p:pic>
    </p:spTree>
    <p:extLst>
      <p:ext uri="{BB962C8B-B14F-4D97-AF65-F5344CB8AC3E}">
        <p14:creationId xmlns:p14="http://schemas.microsoft.com/office/powerpoint/2010/main" val="964668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260</TotalTime>
  <Words>360</Words>
  <Application>Microsoft Office PowerPoint</Application>
  <PresentationFormat>On-screen Show (4:3)</PresentationFormat>
  <Paragraphs>47</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Calibri</vt:lpstr>
      <vt:lpstr>Georgia</vt:lpstr>
      <vt:lpstr>Wingdings</vt:lpstr>
      <vt:lpstr>Wingdings 2</vt:lpstr>
      <vt:lpstr>Civic</vt:lpstr>
      <vt:lpstr>Car Price Prediction Analysis</vt:lpstr>
      <vt:lpstr>Used Car Price Prediction </vt:lpstr>
      <vt:lpstr>PowerPoint Presentation</vt:lpstr>
      <vt:lpstr>PowerPoint Presentation</vt:lpstr>
      <vt:lpstr>Inference: Here, we clearly see that over the years, the total kilometers driven by cars being resold vary. Before 2012, the usage was not as high, but it peaked in 2012. After that, the trend slowed down, and by 2020, cars arriving for resale had driven less than 50,000 kilometers.</vt:lpstr>
      <vt:lpstr>Inference: The selling price is higher in the Trustmaker Dealer category with a lower rate of distance driven by cars. Conversely, individual selling prices are lower when the kilometers driven are higher.</vt:lpstr>
      <vt:lpstr> Inference: In the automatic transmission segment, prices are higher than in the manual vehicle segment. Conversely, automatic vehicles tend to be driven less compared to manual vehicles.</vt:lpstr>
      <vt:lpstr>Inference: In the automatic segment, dealer prices are higher than those of Trustmark Dealers and individuals. However, in the manual segment, Trustmark Dealers have higher prices than the others.</vt:lpstr>
      <vt:lpstr>Inference: Examining patterns over the years reveals trends in used car prices, kilometers driven, and the quantity of cars available.</vt:lpstr>
      <vt:lpstr>Outlier Detection And Tretment</vt:lpstr>
      <vt:lpstr>Extracting Important Features</vt:lpstr>
      <vt:lpstr>Label Encoding for Model Building</vt:lpstr>
      <vt:lpstr>Selecting and Splitting Data</vt:lpstr>
      <vt:lpstr>Creating eval Function &amp; Model importing</vt:lpstr>
      <vt:lpstr>Model Comparison</vt:lpstr>
      <vt:lpstr>Finalizing Model</vt:lpstr>
      <vt:lpstr>Generating Random Data Points and Model Testing</vt:lpstr>
      <vt:lpstr>Loading Model</vt:lpstr>
      <vt:lpstr>File Uploading in Github Repo. LINK- https://github.com/somdevsheel/Used-Car-price-pridiction-capstone-project</vt:lpstr>
      <vt:lpstr>STREAMLIT APP LINK-https://used-car-price-pridiction-capstone-project-mg7nlovxeokdxmzzh25.streamlit.app/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Submission</dc:title>
  <dc:creator>Pcc</dc:creator>
  <cp:lastModifiedBy>somdev sheel</cp:lastModifiedBy>
  <cp:revision>24</cp:revision>
  <dcterms:created xsi:type="dcterms:W3CDTF">2024-05-03T13:07:48Z</dcterms:created>
  <dcterms:modified xsi:type="dcterms:W3CDTF">2024-05-23T15:01:36Z</dcterms:modified>
</cp:coreProperties>
</file>