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E98C81-8EA1-4B8F-9C73-2C8698633C8C}">
  <a:tblStyle styleId="{E9E98C81-8EA1-4B8F-9C73-2C8698633C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4b176546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4b176546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0"/>
              </a:spcAft>
              <a:buNone/>
            </a:pPr>
            <a:r>
              <a:rPr lang="en" sz="1200">
                <a:solidFill>
                  <a:schemeClr val="dk1"/>
                </a:solidFill>
                <a:latin typeface="Calibri"/>
                <a:ea typeface="Calibri"/>
                <a:cs typeface="Calibri"/>
                <a:sym typeface="Calibri"/>
              </a:rPr>
              <a:t>FURPS:</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Functionality - Jobs are the most important piece of the app; literally, the object and purpose of it.</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Usability - Should be simple, obvious, and quick to glance over. Workers will be seeing a lot of these, and customers should be able to create them easily.</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Reliability - If this piece doesn’t work reliably, then the whole project is pointless.</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Performance - Since a huge number of jobs will (hopefully) be created as time goes on, operations upon them must be quick and simple for users of all types.</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Supportability - Should have options for many different types of jobs.</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MOSCOW:</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Must Have - Clearly stated in the requirements definition</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Should Have - Good selection and scheduling methods</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Could Have - Notifications for new jobs</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Won’t - Complex scheduling method</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From Requirements Definition</a:t>
            </a:r>
            <a:endParaRPr b="1" sz="1200">
              <a:solidFill>
                <a:schemeClr val="dk1"/>
              </a:solidFill>
              <a:latin typeface="Calibri"/>
              <a:ea typeface="Calibri"/>
              <a:cs typeface="Calibri"/>
              <a:sym typeface="Calibri"/>
            </a:endParaRPr>
          </a:p>
          <a:p>
            <a:pPr indent="0" lvl="0" marL="228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Post Jobs</a:t>
            </a:r>
            <a:endParaRPr sz="1200">
              <a:solidFill>
                <a:schemeClr val="dk1"/>
              </a:solidFill>
              <a:latin typeface="Calibri"/>
              <a:ea typeface="Calibri"/>
              <a:cs typeface="Calibri"/>
              <a:sym typeface="Calibri"/>
            </a:endParaRPr>
          </a:p>
          <a:p>
            <a:pPr indent="-457200" lvl="0" marL="9144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Customer must be permitted to create and post jobs for Workers to acquire.</a:t>
            </a:r>
            <a:endParaRPr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3.2.1.1.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job must be categorized</a:t>
            </a:r>
            <a:endParaRPr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3.2.1.2.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job must include an expected time to completion for the job.</a:t>
            </a:r>
            <a:endParaRPr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3.2.1.3.</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job must include a desired completion window for when the job can be performed.</a:t>
            </a:r>
            <a:endParaRPr sz="1200">
              <a:solidFill>
                <a:schemeClr val="dk1"/>
              </a:solidFill>
              <a:latin typeface="Calibri"/>
              <a:ea typeface="Calibri"/>
              <a:cs typeface="Calibri"/>
              <a:sym typeface="Calibri"/>
            </a:endParaRPr>
          </a:p>
          <a:p>
            <a:pPr indent="-457200" lvl="0" marL="9144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Customer must be permitted to approve or decline Workers that have placed a bid on the Customer’s job.</a:t>
            </a:r>
            <a:endParaRPr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None/>
            </a:pPr>
            <a:r>
              <a:rPr b="1" lang="en" sz="1200">
                <a:solidFill>
                  <a:schemeClr val="dk1"/>
                </a:solidFill>
                <a:latin typeface="Calibri"/>
                <a:ea typeface="Calibri"/>
                <a:cs typeface="Calibri"/>
                <a:sym typeface="Calibri"/>
              </a:rPr>
              <a:t>3.2.2.1.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Payment must happen from Customer to Owner at this time.</a:t>
            </a:r>
            <a:endParaRPr sz="1200">
              <a:solidFill>
                <a:schemeClr val="dk1"/>
              </a:solidFill>
              <a:latin typeface="Calibri"/>
              <a:ea typeface="Calibri"/>
              <a:cs typeface="Calibri"/>
              <a:sym typeface="Calibri"/>
            </a:endParaRPr>
          </a:p>
          <a:p>
            <a:pPr indent="0" lvl="0" marL="0" rtl="0" algn="l">
              <a:lnSpc>
                <a:spcPct val="106999"/>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4b176546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4b176546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Job Posting</a:t>
            </a:r>
            <a:endParaRPr b="1" sz="1200">
              <a:solidFill>
                <a:schemeClr val="dk1"/>
              </a:solidFill>
              <a:latin typeface="Calibri"/>
              <a:ea typeface="Calibri"/>
              <a:cs typeface="Calibri"/>
              <a:sym typeface="Calibri"/>
            </a:endParaRPr>
          </a:p>
          <a:p>
            <a:pPr indent="-298450" lvl="0" marL="457200" rtl="0" algn="l">
              <a:lnSpc>
                <a:spcPct val="106999"/>
              </a:lnSpc>
              <a:spcBef>
                <a:spcPts val="0"/>
              </a:spcBef>
              <a:spcAft>
                <a:spcPts val="0"/>
              </a:spcAft>
              <a:buSzPts val="1100"/>
              <a:buChar char="-"/>
            </a:pPr>
            <a:r>
              <a:rPr lang="en"/>
              <a:t>Selection Method: Bidding</a:t>
            </a:r>
            <a:endParaRPr/>
          </a:p>
          <a:p>
            <a:pPr indent="-298450" lvl="1" marL="914400" rtl="0" algn="l">
              <a:lnSpc>
                <a:spcPct val="106999"/>
              </a:lnSpc>
              <a:spcBef>
                <a:spcPts val="0"/>
              </a:spcBef>
              <a:spcAft>
                <a:spcPts val="0"/>
              </a:spcAft>
              <a:buSzPts val="1100"/>
              <a:buChar char="-"/>
            </a:pPr>
            <a:r>
              <a:rPr lang="en"/>
              <a:t>Pros &amp; Cons</a:t>
            </a:r>
            <a:endParaRPr/>
          </a:p>
          <a:p>
            <a:pPr indent="-298450" lvl="0" marL="457200" rtl="0" algn="l">
              <a:lnSpc>
                <a:spcPct val="106999"/>
              </a:lnSpc>
              <a:spcBef>
                <a:spcPts val="0"/>
              </a:spcBef>
              <a:spcAft>
                <a:spcPts val="0"/>
              </a:spcAft>
              <a:buSzPts val="1100"/>
              <a:buChar char="-"/>
            </a:pPr>
            <a:r>
              <a:rPr lang="en"/>
              <a:t>Scheduling Method: Completion Window</a:t>
            </a:r>
            <a:endParaRPr/>
          </a:p>
          <a:p>
            <a:pPr indent="-298450" lvl="0" marL="457200" rtl="0" algn="l">
              <a:lnSpc>
                <a:spcPct val="106999"/>
              </a:lnSpc>
              <a:spcBef>
                <a:spcPts val="0"/>
              </a:spcBef>
              <a:spcAft>
                <a:spcPts val="0"/>
              </a:spcAft>
              <a:buSzPts val="1100"/>
              <a:buChar char="-"/>
            </a:pPr>
            <a:r>
              <a:rPr lang="en"/>
              <a:t>Compensation Method: Complaints</a:t>
            </a:r>
            <a:endParaRPr/>
          </a:p>
          <a:p>
            <a:pPr indent="-298450" lvl="0" marL="457200" rtl="0" algn="l">
              <a:lnSpc>
                <a:spcPct val="106999"/>
              </a:lnSpc>
              <a:spcBef>
                <a:spcPts val="0"/>
              </a:spcBef>
              <a:spcAft>
                <a:spcPts val="0"/>
              </a:spcAft>
              <a:buSzPts val="1100"/>
              <a:buChar char="-"/>
            </a:pPr>
            <a:r>
              <a:rPr lang="en"/>
              <a:t>Cancellation Method: Cancel/Rescind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4b176546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4b176546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28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Post Jobs</a:t>
            </a:r>
            <a:endParaRPr sz="1200">
              <a:solidFill>
                <a:schemeClr val="dk1"/>
              </a:solidFill>
              <a:latin typeface="Calibri"/>
              <a:ea typeface="Calibri"/>
              <a:cs typeface="Calibri"/>
              <a:sym typeface="Calibri"/>
            </a:endParaRPr>
          </a:p>
          <a:p>
            <a:pPr indent="-457200" lvl="0" marL="9144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Customer must be permitted to create and post jobs for Workers to acquire. (/jobs/create)</a:t>
            </a:r>
            <a:endParaRPr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3.2.1.1.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job must be categorized (JobType Model)</a:t>
            </a:r>
            <a:endParaRPr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3.2.1.2.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job must include an expected time to completion for the job. (Time Estimate in image)</a:t>
            </a:r>
            <a:endParaRPr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3.2.1.3.</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job must include a desired completion window for when the job can be performed. (Completion Window in image)</a:t>
            </a:r>
            <a:endParaRPr sz="1200">
              <a:solidFill>
                <a:schemeClr val="dk1"/>
              </a:solidFill>
              <a:latin typeface="Calibri"/>
              <a:ea typeface="Calibri"/>
              <a:cs typeface="Calibri"/>
              <a:sym typeface="Calibri"/>
            </a:endParaRPr>
          </a:p>
          <a:p>
            <a:pPr indent="-457200" lvl="0" marL="9144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Customer must be permitted to approve or decline Workers that have placed a bid on the Customer’s job. (Accept button in image)</a:t>
            </a:r>
            <a:endParaRPr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3.2.2.1.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Payment must happen from Customer to Owner at this time. (It does :D)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4b1765462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4b1765462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0"/>
              </a:spcAft>
              <a:buNone/>
            </a:pPr>
            <a:r>
              <a:rPr b="1" lang="en" sz="1200">
                <a:solidFill>
                  <a:schemeClr val="dk1"/>
                </a:solidFill>
                <a:latin typeface="Calibri"/>
                <a:ea typeface="Calibri"/>
                <a:cs typeface="Calibri"/>
                <a:sym typeface="Calibri"/>
              </a:rPr>
              <a:t>Dependencies</a:t>
            </a:r>
            <a:endParaRPr sz="1200">
              <a:solidFill>
                <a:schemeClr val="dk1"/>
              </a:solidFill>
              <a:latin typeface="Calibri"/>
              <a:ea typeface="Calibri"/>
              <a:cs typeface="Calibri"/>
              <a:sym typeface="Calibri"/>
            </a:endParaRPr>
          </a:p>
          <a:p>
            <a:pPr indent="0" lvl="0" marL="0" rtl="0" algn="l">
              <a:lnSpc>
                <a:spcPct val="106999"/>
              </a:lnSpc>
              <a:spcBef>
                <a:spcPts val="0"/>
              </a:spcBef>
              <a:spcAft>
                <a:spcPts val="0"/>
              </a:spcAft>
              <a:buNone/>
            </a:pPr>
            <a:r>
              <a:rPr lang="en" sz="1200">
                <a:solidFill>
                  <a:schemeClr val="dk1"/>
                </a:solidFill>
                <a:latin typeface="Calibri"/>
                <a:ea typeface="Calibri"/>
                <a:cs typeface="Calibri"/>
                <a:sym typeface="Calibri"/>
              </a:rPr>
              <a:t>Depends on the Job and Bid models, which result in a dependency on the User and JobType models</a:t>
            </a:r>
            <a:endParaRPr sz="1200">
              <a:solidFill>
                <a:schemeClr val="dk1"/>
              </a:solidFill>
              <a:latin typeface="Calibri"/>
              <a:ea typeface="Calibri"/>
              <a:cs typeface="Calibri"/>
              <a:sym typeface="Calibri"/>
            </a:endParaRPr>
          </a:p>
          <a:p>
            <a:pPr indent="0" lvl="0" marL="0" rtl="0" algn="l">
              <a:lnSpc>
                <a:spcPct val="106999"/>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06999"/>
              </a:lnSpc>
              <a:spcBef>
                <a:spcPts val="0"/>
              </a:spcBef>
              <a:spcAft>
                <a:spcPts val="0"/>
              </a:spcAft>
              <a:buNone/>
            </a:pPr>
            <a:r>
              <a:rPr b="1" lang="en" sz="1200">
                <a:solidFill>
                  <a:schemeClr val="dk1"/>
                </a:solidFill>
                <a:latin typeface="Calibri"/>
                <a:ea typeface="Calibri"/>
                <a:cs typeface="Calibri"/>
                <a:sym typeface="Calibri"/>
              </a:rPr>
              <a:t>Testing</a:t>
            </a:r>
            <a:endParaRPr sz="1200">
              <a:solidFill>
                <a:schemeClr val="dk1"/>
              </a:solidFill>
              <a:latin typeface="Calibri"/>
              <a:ea typeface="Calibri"/>
              <a:cs typeface="Calibri"/>
              <a:sym typeface="Calibri"/>
            </a:endParaRPr>
          </a:p>
          <a:p>
            <a:pPr indent="0" lvl="0" marL="0" rtl="0" algn="l">
              <a:lnSpc>
                <a:spcPct val="106999"/>
              </a:lnSpc>
              <a:spcBef>
                <a:spcPts val="0"/>
              </a:spcBef>
              <a:spcAft>
                <a:spcPts val="0"/>
              </a:spcAft>
              <a:buNone/>
            </a:pPr>
            <a:r>
              <a:rPr lang="en" sz="1200">
                <a:solidFill>
                  <a:schemeClr val="dk1"/>
                </a:solidFill>
                <a:latin typeface="Calibri"/>
                <a:ea typeface="Calibri"/>
                <a:cs typeface="Calibri"/>
                <a:sym typeface="Calibri"/>
              </a:rPr>
              <a:t>Use cases - ensuring that everything had basic functionality.</a:t>
            </a:r>
            <a:endParaRPr sz="1200">
              <a:solidFill>
                <a:schemeClr val="dk1"/>
              </a:solidFill>
              <a:latin typeface="Calibri"/>
              <a:ea typeface="Calibri"/>
              <a:cs typeface="Calibri"/>
              <a:sym typeface="Calibri"/>
            </a:endParaRPr>
          </a:p>
          <a:p>
            <a:pPr indent="0" lvl="0" marL="0" rtl="0" algn="l">
              <a:lnSpc>
                <a:spcPct val="106999"/>
              </a:lnSpc>
              <a:spcBef>
                <a:spcPts val="0"/>
              </a:spcBef>
              <a:spcAft>
                <a:spcPts val="0"/>
              </a:spcAft>
              <a:buNone/>
            </a:pPr>
            <a:r>
              <a:rPr lang="en" sz="1200">
                <a:solidFill>
                  <a:schemeClr val="dk1"/>
                </a:solidFill>
                <a:latin typeface="Calibri"/>
                <a:ea typeface="Calibri"/>
                <a:cs typeface="Calibri"/>
                <a:sym typeface="Calibri"/>
              </a:rPr>
              <a:t>Django Shell - ensuring data was being computed properly by modifying different attributes separately.</a:t>
            </a:r>
            <a:endParaRPr sz="1200">
              <a:solidFill>
                <a:schemeClr val="dk1"/>
              </a:solidFill>
              <a:latin typeface="Calibri"/>
              <a:ea typeface="Calibri"/>
              <a:cs typeface="Calibri"/>
              <a:sym typeface="Calibri"/>
            </a:endParaRPr>
          </a:p>
          <a:p>
            <a:pPr indent="0" lvl="0" marL="0" rtl="0" algn="l">
              <a:lnSpc>
                <a:spcPct val="106999"/>
              </a:lnSpc>
              <a:spcBef>
                <a:spcPts val="0"/>
              </a:spcBef>
              <a:spcAft>
                <a:spcPts val="0"/>
              </a:spcAft>
              <a:buNone/>
            </a:pPr>
            <a:r>
              <a:rPr lang="en" sz="1200">
                <a:solidFill>
                  <a:schemeClr val="dk1"/>
                </a:solidFill>
                <a:latin typeface="Calibri"/>
                <a:ea typeface="Calibri"/>
                <a:cs typeface="Calibri"/>
                <a:sym typeface="Calibri"/>
              </a:rPr>
              <a:t>A keen eye - lots and lots of GUI and styling work, and looking for improper display of job attributes.</a:t>
            </a:r>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4b17654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4b17654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4b17654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4b17654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4b176546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4b176546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4b176546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4b176546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4b176546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4b176546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490e5c39f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490e5c39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490e5c39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490e5c39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4b0ef9c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4b0ef9c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490e5c39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490e5c39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1eaeacc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1eaeacc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Planned Velocities per Sprint:</a:t>
            </a:r>
            <a:endParaRPr b="1"/>
          </a:p>
          <a:p>
            <a:pPr indent="0" lvl="0" marL="0" rtl="0" algn="l">
              <a:spcBef>
                <a:spcPts val="0"/>
              </a:spcBef>
              <a:spcAft>
                <a:spcPts val="0"/>
              </a:spcAft>
              <a:buNone/>
            </a:pPr>
            <a:r>
              <a:rPr lang="en"/>
              <a:t>Sprint 1: 1.8 h/d</a:t>
            </a:r>
            <a:endParaRPr/>
          </a:p>
          <a:p>
            <a:pPr indent="0" lvl="0" marL="0" rtl="0" algn="l">
              <a:spcBef>
                <a:spcPts val="0"/>
              </a:spcBef>
              <a:spcAft>
                <a:spcPts val="0"/>
              </a:spcAft>
              <a:buNone/>
            </a:pPr>
            <a:r>
              <a:rPr lang="en"/>
              <a:t>Sprint 2: 2.8 h/d</a:t>
            </a:r>
            <a:endParaRPr/>
          </a:p>
          <a:p>
            <a:pPr indent="0" lvl="0" marL="0" rtl="0" algn="l">
              <a:spcBef>
                <a:spcPts val="0"/>
              </a:spcBef>
              <a:spcAft>
                <a:spcPts val="0"/>
              </a:spcAft>
              <a:buNone/>
            </a:pPr>
            <a:r>
              <a:rPr lang="en"/>
              <a:t>Sprint 3: 4.7 h/d</a:t>
            </a:r>
            <a:endParaRPr/>
          </a:p>
          <a:p>
            <a:pPr indent="0" lvl="0" marL="0" rtl="0" algn="l">
              <a:spcBef>
                <a:spcPts val="0"/>
              </a:spcBef>
              <a:spcAft>
                <a:spcPts val="0"/>
              </a:spcAft>
              <a:buNone/>
            </a:pPr>
            <a:r>
              <a:rPr lang="en"/>
              <a:t>Sprint 4: 4.7 h/d</a:t>
            </a:r>
            <a:endParaRPr/>
          </a:p>
          <a:p>
            <a:pPr indent="0" lvl="0" marL="0" rtl="0" algn="l">
              <a:spcBef>
                <a:spcPts val="0"/>
              </a:spcBef>
              <a:spcAft>
                <a:spcPts val="0"/>
              </a:spcAft>
              <a:buNone/>
            </a:pPr>
            <a:r>
              <a:rPr lang="en"/>
              <a:t>Sprint 5: 4.7 h/d</a:t>
            </a:r>
            <a:endParaRPr/>
          </a:p>
          <a:p>
            <a:pPr indent="0" lvl="0" marL="0" rtl="0" algn="l">
              <a:spcBef>
                <a:spcPts val="0"/>
              </a:spcBef>
              <a:spcAft>
                <a:spcPts val="0"/>
              </a:spcAft>
              <a:buNone/>
            </a:pPr>
            <a:r>
              <a:rPr lang="en"/>
              <a:t>Sprint 6: 2.4 h/d</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Actual Velocities per Sprint:</a:t>
            </a:r>
            <a:endParaRPr/>
          </a:p>
          <a:p>
            <a:pPr indent="0" lvl="0" marL="0" rtl="0" algn="l">
              <a:spcBef>
                <a:spcPts val="0"/>
              </a:spcBef>
              <a:spcAft>
                <a:spcPts val="0"/>
              </a:spcAft>
              <a:buNone/>
            </a:pPr>
            <a:r>
              <a:rPr lang="en"/>
              <a:t>Sprint 1: 2.4 h/d</a:t>
            </a:r>
            <a:endParaRPr/>
          </a:p>
          <a:p>
            <a:pPr indent="0" lvl="0" marL="0" rtl="0" algn="l">
              <a:spcBef>
                <a:spcPts val="0"/>
              </a:spcBef>
              <a:spcAft>
                <a:spcPts val="0"/>
              </a:spcAft>
              <a:buNone/>
            </a:pPr>
            <a:r>
              <a:rPr lang="en"/>
              <a:t>Sprint 2: 4.9 h/d</a:t>
            </a:r>
            <a:endParaRPr/>
          </a:p>
          <a:p>
            <a:pPr indent="0" lvl="0" marL="0" rtl="0" algn="l">
              <a:spcBef>
                <a:spcPts val="0"/>
              </a:spcBef>
              <a:spcAft>
                <a:spcPts val="0"/>
              </a:spcAft>
              <a:buNone/>
            </a:pPr>
            <a:r>
              <a:rPr lang="en"/>
              <a:t>Sprint 3: 3.8 h/d</a:t>
            </a:r>
            <a:endParaRPr/>
          </a:p>
          <a:p>
            <a:pPr indent="0" lvl="0" marL="0" rtl="0" algn="l">
              <a:spcBef>
                <a:spcPts val="0"/>
              </a:spcBef>
              <a:spcAft>
                <a:spcPts val="0"/>
              </a:spcAft>
              <a:buNone/>
            </a:pPr>
            <a:r>
              <a:rPr lang="en"/>
              <a:t>Sprint 4: 2.4 h/d</a:t>
            </a:r>
            <a:endParaRPr/>
          </a:p>
          <a:p>
            <a:pPr indent="0" lvl="0" marL="0" rtl="0" algn="l">
              <a:spcBef>
                <a:spcPts val="0"/>
              </a:spcBef>
              <a:spcAft>
                <a:spcPts val="0"/>
              </a:spcAft>
              <a:buNone/>
            </a:pPr>
            <a:r>
              <a:rPr lang="en"/>
              <a:t>Sprint 5: 3.1 h/d</a:t>
            </a:r>
            <a:endParaRPr/>
          </a:p>
          <a:p>
            <a:pPr indent="0" lvl="0" marL="0" rtl="0" algn="l">
              <a:spcBef>
                <a:spcPts val="0"/>
              </a:spcBef>
              <a:spcAft>
                <a:spcPts val="0"/>
              </a:spcAft>
              <a:buNone/>
            </a:pPr>
            <a:r>
              <a:rPr lang="en"/>
              <a:t>Sprint 6: 7.2 h/d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Total Project Planned Velocity:</a:t>
            </a:r>
            <a:endParaRPr b="1"/>
          </a:p>
          <a:p>
            <a:pPr indent="0" lvl="0" marL="0" rtl="0" algn="l">
              <a:spcBef>
                <a:spcPts val="0"/>
              </a:spcBef>
              <a:spcAft>
                <a:spcPts val="0"/>
              </a:spcAft>
              <a:buNone/>
            </a:pPr>
            <a:r>
              <a:rPr lang="en"/>
              <a:t>3.5 team-hours/day</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Total Project Actual Velocity:</a:t>
            </a:r>
            <a:endParaRPr b="1"/>
          </a:p>
          <a:p>
            <a:pPr indent="0" lvl="0" marL="0" rtl="0" algn="l">
              <a:spcBef>
                <a:spcPts val="0"/>
              </a:spcBef>
              <a:spcAft>
                <a:spcPts val="0"/>
              </a:spcAft>
              <a:buNone/>
            </a:pPr>
            <a:r>
              <a:rPr lang="en"/>
              <a:t>3.9 team-hours/day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490e5c39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490e5c39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47c786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47c786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0"/>
              </a:spcAft>
              <a:buNone/>
            </a:pPr>
            <a:r>
              <a:rPr lang="en" sz="1200">
                <a:solidFill>
                  <a:schemeClr val="dk1"/>
                </a:solidFill>
                <a:latin typeface="Calibri"/>
                <a:ea typeface="Calibri"/>
                <a:cs typeface="Calibri"/>
                <a:sym typeface="Calibri"/>
              </a:rPr>
              <a:t>FURPS:</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Functionality - We needed a user account to authenticate users into the system, associate app activity with a user, and provide a profile that other users could view to determine some things about them.</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Usability - We need it to be uniform for each user. We also needed it to be quick and efficient to help users easily get into our app. We wanted to make sure it was forgiving if invalid credentials were provided.</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Reliability - Authentication into the system is one of the most frequent activities a user can perform - it needs to work consistently.</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Performance - We needed this to scale with our application, to handle a significant number of users, and to happen quickly with no delay.</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Supportability - We needed this to work for all user types.</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MOSCOW:</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Must Have - Clearly stated in the requirements definition.</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Should Have - A phone number, address</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Could Have - A </a:t>
            </a:r>
            <a:r>
              <a:rPr lang="en" sz="1200">
                <a:solidFill>
                  <a:schemeClr val="dk1"/>
                </a:solidFill>
                <a:latin typeface="Calibri"/>
                <a:ea typeface="Calibri"/>
                <a:cs typeface="Calibri"/>
                <a:sym typeface="Calibri"/>
              </a:rPr>
              <a:t>preferred</a:t>
            </a:r>
            <a:r>
              <a:rPr lang="en" sz="1200">
                <a:solidFill>
                  <a:schemeClr val="dk1"/>
                </a:solidFill>
                <a:latin typeface="Calibri"/>
                <a:ea typeface="Calibri"/>
                <a:cs typeface="Calibri"/>
                <a:sym typeface="Calibri"/>
              </a:rPr>
              <a:t> contact method</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rPr lang="en" sz="1200">
                <a:solidFill>
                  <a:schemeClr val="dk1"/>
                </a:solidFill>
                <a:latin typeface="Calibri"/>
                <a:ea typeface="Calibri"/>
                <a:cs typeface="Calibri"/>
                <a:sym typeface="Calibri"/>
              </a:rPr>
              <a:t>Won’t - prohibit a user from trying again if they initially enter the incorrect information.</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t/>
            </a:r>
            <a:endParaRPr sz="1200">
              <a:solidFill>
                <a:schemeClr val="dk1"/>
              </a:solidFill>
              <a:latin typeface="Calibri"/>
              <a:ea typeface="Calibri"/>
              <a:cs typeface="Calibri"/>
              <a:sym typeface="Calibri"/>
            </a:endParaRPr>
          </a:p>
          <a:p>
            <a:pPr indent="0" lvl="0" marL="0" rtl="0" algn="l">
              <a:spcBef>
                <a:spcPts val="800"/>
              </a:spcBef>
              <a:spcAft>
                <a:spcPts val="0"/>
              </a:spcAft>
              <a:buNone/>
            </a:pPr>
            <a:r>
              <a:rPr lang="en">
                <a:solidFill>
                  <a:schemeClr val="dk1"/>
                </a:solidFill>
              </a:rPr>
              <a:t>From Requirements Definition:</a:t>
            </a:r>
            <a:endParaRPr>
              <a:solidFill>
                <a:schemeClr val="dk1"/>
              </a:solidFill>
            </a:endParaRPr>
          </a:p>
          <a:p>
            <a:pPr indent="0" lvl="0" marL="508000" rtl="0" algn="l">
              <a:lnSpc>
                <a:spcPct val="106999"/>
              </a:lnSpc>
              <a:spcBef>
                <a:spcPts val="0"/>
              </a:spcBef>
              <a:spcAft>
                <a:spcPts val="0"/>
              </a:spcAft>
              <a:buNone/>
            </a:pPr>
            <a:r>
              <a:rPr b="1" lang="en" sz="1200">
                <a:solidFill>
                  <a:schemeClr val="dk1"/>
                </a:solidFill>
                <a:latin typeface="Calibri"/>
                <a:ea typeface="Calibri"/>
                <a:cs typeface="Calibri"/>
                <a:sym typeface="Calibri"/>
              </a:rPr>
              <a:t>1.1.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user must authenticate using an email address and password before gaining access to the system.</a:t>
            </a:r>
            <a:endParaRPr sz="1200">
              <a:solidFill>
                <a:schemeClr val="dk1"/>
              </a:solidFill>
              <a:latin typeface="Calibri"/>
              <a:ea typeface="Calibri"/>
              <a:cs typeface="Calibri"/>
              <a:sym typeface="Calibri"/>
            </a:endParaRPr>
          </a:p>
          <a:p>
            <a:pPr indent="0" lvl="0" marL="774700" rtl="0" algn="l">
              <a:lnSpc>
                <a:spcPct val="106999"/>
              </a:lnSpc>
              <a:spcBef>
                <a:spcPts val="0"/>
              </a:spcBef>
              <a:spcAft>
                <a:spcPts val="0"/>
              </a:spcAft>
              <a:buNone/>
            </a:pPr>
            <a:r>
              <a:rPr b="1" lang="en" sz="1200">
                <a:solidFill>
                  <a:schemeClr val="dk1"/>
                </a:solidFill>
                <a:latin typeface="Calibri"/>
                <a:ea typeface="Calibri"/>
                <a:cs typeface="Calibri"/>
                <a:sym typeface="Calibri"/>
              </a:rPr>
              <a:t>1.1.1.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user must be able to create a new account by providing an email address and password. The user should also provide:</a:t>
            </a:r>
            <a:endParaRPr sz="1200">
              <a:solidFill>
                <a:schemeClr val="dk1"/>
              </a:solidFill>
              <a:latin typeface="Calibri"/>
              <a:ea typeface="Calibri"/>
              <a:cs typeface="Calibri"/>
              <a:sym typeface="Calibri"/>
            </a:endParaRPr>
          </a:p>
          <a:p>
            <a:pPr indent="0" lvl="0" marL="1092200" rtl="0" algn="l">
              <a:lnSpc>
                <a:spcPct val="106999"/>
              </a:lnSpc>
              <a:spcBef>
                <a:spcPts val="0"/>
              </a:spcBef>
              <a:spcAft>
                <a:spcPts val="0"/>
              </a:spcAft>
              <a:buNone/>
            </a:pPr>
            <a:r>
              <a:rPr b="1" lang="en" sz="1200">
                <a:solidFill>
                  <a:schemeClr val="dk1"/>
                </a:solidFill>
                <a:latin typeface="Calibri"/>
                <a:ea typeface="Calibri"/>
                <a:cs typeface="Calibri"/>
                <a:sym typeface="Calibri"/>
              </a:rPr>
              <a:t>1.1.1.1.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preferred contact method (Email, Phone)</a:t>
            </a:r>
            <a:endParaRPr sz="1200">
              <a:solidFill>
                <a:schemeClr val="dk1"/>
              </a:solidFill>
              <a:latin typeface="Calibri"/>
              <a:ea typeface="Calibri"/>
              <a:cs typeface="Calibri"/>
              <a:sym typeface="Calibri"/>
            </a:endParaRPr>
          </a:p>
          <a:p>
            <a:pPr indent="0" lvl="0" marL="1092200" rtl="0" algn="l">
              <a:lnSpc>
                <a:spcPct val="106999"/>
              </a:lnSpc>
              <a:spcBef>
                <a:spcPts val="0"/>
              </a:spcBef>
              <a:spcAft>
                <a:spcPts val="0"/>
              </a:spcAft>
              <a:buNone/>
            </a:pPr>
            <a:r>
              <a:rPr b="1" lang="en" sz="1200">
                <a:solidFill>
                  <a:schemeClr val="dk1"/>
                </a:solidFill>
                <a:latin typeface="Calibri"/>
                <a:ea typeface="Calibri"/>
                <a:cs typeface="Calibri"/>
                <a:sym typeface="Calibri"/>
              </a:rPr>
              <a:t>1.1.1.2.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phone number (if phone preferred)</a:t>
            </a:r>
            <a:endParaRPr sz="1200">
              <a:solidFill>
                <a:schemeClr val="dk1"/>
              </a:solidFill>
              <a:latin typeface="Calibri"/>
              <a:ea typeface="Calibri"/>
              <a:cs typeface="Calibri"/>
              <a:sym typeface="Calibri"/>
            </a:endParaRPr>
          </a:p>
          <a:p>
            <a:pPr indent="0" lvl="0" marL="1092200" rtl="0" algn="l">
              <a:lnSpc>
                <a:spcPct val="106999"/>
              </a:lnSpc>
              <a:spcBef>
                <a:spcPts val="0"/>
              </a:spcBef>
              <a:spcAft>
                <a:spcPts val="0"/>
              </a:spcAft>
              <a:buNone/>
            </a:pPr>
            <a:r>
              <a:rPr b="1" lang="en" sz="1200">
                <a:solidFill>
                  <a:schemeClr val="dk1"/>
                </a:solidFill>
                <a:latin typeface="Calibri"/>
                <a:ea typeface="Calibri"/>
                <a:cs typeface="Calibri"/>
                <a:sym typeface="Calibri"/>
              </a:rPr>
              <a:t>1.1.1.3.</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For Customers - An address</a:t>
            </a:r>
            <a:endParaRPr sz="1200">
              <a:solidFill>
                <a:schemeClr val="dk1"/>
              </a:solidFill>
              <a:latin typeface="Calibri"/>
              <a:ea typeface="Calibri"/>
              <a:cs typeface="Calibri"/>
              <a:sym typeface="Calibri"/>
            </a:endParaRPr>
          </a:p>
          <a:p>
            <a:pPr indent="0" lvl="0" marL="774700" rtl="0" algn="l">
              <a:lnSpc>
                <a:spcPct val="106999"/>
              </a:lnSpc>
              <a:spcBef>
                <a:spcPts val="0"/>
              </a:spcBef>
              <a:spcAft>
                <a:spcPts val="0"/>
              </a:spcAft>
              <a:buNone/>
            </a:pPr>
            <a:r>
              <a:rPr b="1" lang="en" sz="1200">
                <a:solidFill>
                  <a:schemeClr val="dk1"/>
                </a:solidFill>
                <a:latin typeface="Calibri"/>
                <a:ea typeface="Calibri"/>
                <a:cs typeface="Calibri"/>
                <a:sym typeface="Calibri"/>
              </a:rPr>
              <a:t>1.1.2.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For future logins, if a user enters an incorrect email address/password combination, they must be allowed to attempt another login.</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None/>
            </a:pPr>
            <a:r>
              <a:t/>
            </a:r>
            <a:endParaRPr sz="1200">
              <a:solidFill>
                <a:schemeClr val="dk1"/>
              </a:solidFill>
              <a:latin typeface="Calibri"/>
              <a:ea typeface="Calibri"/>
              <a:cs typeface="Calibri"/>
              <a:sym typeface="Calibri"/>
            </a:endParaRPr>
          </a:p>
          <a:p>
            <a:pPr indent="0" lvl="0" marL="0" rtl="0" algn="l">
              <a:lnSpc>
                <a:spcPct val="106999"/>
              </a:lnSpc>
              <a:spcBef>
                <a:spcPts val="80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47c7869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47c7869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Django Built-In User Authentication</a:t>
            </a:r>
            <a:endParaRPr b="1"/>
          </a:p>
          <a:p>
            <a:pPr indent="0" lvl="0" marL="0" rtl="0" algn="l">
              <a:spcBef>
                <a:spcPts val="0"/>
              </a:spcBef>
              <a:spcAft>
                <a:spcPts val="0"/>
              </a:spcAft>
              <a:buNone/>
            </a:pPr>
            <a:r>
              <a:rPr lang="en"/>
              <a:t>Django has built-in functionality to authenticate users, but it didn’t have everything we needed. We wanted to be efficient and leverage existing functionality, while adapting it to meet our needs.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to use the “Groups” feature of Django Authentication to classify different types of users and control their authorized actions. After selecting a user type, the system would place them into that type’s group.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inherited the UserForm and User model provided by Django and added our own custom fields: namely, address, phone number, first name, last name, email,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 UserForm to gather input from the user and register it into the database. Django Forms work great for collecting information and posting it to the database - we just had to show it where to go.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47c7869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47c7869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Project Issues:</a:t>
            </a:r>
            <a:endParaRPr/>
          </a:p>
          <a:p>
            <a:pPr indent="-298450" lvl="0" marL="457200" rtl="0" algn="l">
              <a:spcBef>
                <a:spcPts val="0"/>
              </a:spcBef>
              <a:spcAft>
                <a:spcPts val="0"/>
              </a:spcAft>
              <a:buSzPts val="1100"/>
              <a:buChar char="-"/>
            </a:pPr>
            <a:r>
              <a:rPr lang="en"/>
              <a:t>32, Setup Authentication, Hagen</a:t>
            </a:r>
            <a:endParaRPr/>
          </a:p>
          <a:p>
            <a:pPr indent="-298450" lvl="1" marL="914400" rtl="0" algn="l">
              <a:spcBef>
                <a:spcPts val="0"/>
              </a:spcBef>
              <a:spcAft>
                <a:spcPts val="0"/>
              </a:spcAft>
              <a:buSzPts val="1100"/>
              <a:buChar char="-"/>
            </a:pPr>
            <a:r>
              <a:rPr lang="en"/>
              <a:t>This was the initial setup. After completion of this task, and admin could register users, but only with a username and password.</a:t>
            </a:r>
            <a:endParaRPr/>
          </a:p>
          <a:p>
            <a:pPr indent="-298450" lvl="0" marL="457200" rtl="0" algn="l">
              <a:spcBef>
                <a:spcPts val="0"/>
              </a:spcBef>
              <a:spcAft>
                <a:spcPts val="0"/>
              </a:spcAft>
              <a:buSzPts val="1100"/>
              <a:buChar char="-"/>
            </a:pPr>
            <a:r>
              <a:rPr lang="en"/>
              <a:t>45, Design Authentication Forms, Hagen</a:t>
            </a:r>
            <a:endParaRPr/>
          </a:p>
          <a:p>
            <a:pPr indent="-298450" lvl="1" marL="914400" rtl="0" algn="l">
              <a:spcBef>
                <a:spcPts val="0"/>
              </a:spcBef>
              <a:spcAft>
                <a:spcPts val="0"/>
              </a:spcAft>
              <a:buSzPts val="1100"/>
              <a:buChar char="-"/>
            </a:pPr>
            <a:r>
              <a:rPr lang="en"/>
              <a:t>After this task was completed, users could register themselves through a simple form. Custom fields were added to the user at this time.</a:t>
            </a:r>
            <a:endParaRPr/>
          </a:p>
          <a:p>
            <a:pPr indent="-298450" lvl="0" marL="457200" rtl="0" algn="l">
              <a:spcBef>
                <a:spcPts val="0"/>
              </a:spcBef>
              <a:spcAft>
                <a:spcPts val="0"/>
              </a:spcAft>
              <a:buSzPts val="1100"/>
              <a:buChar char="-"/>
            </a:pPr>
            <a:r>
              <a:rPr lang="en"/>
              <a:t>121, Authentication Cleanup/Simplification, Bennett</a:t>
            </a:r>
            <a:endParaRPr/>
          </a:p>
          <a:p>
            <a:pPr indent="-298450" lvl="1" marL="914400" rtl="0" algn="l">
              <a:spcBef>
                <a:spcPts val="0"/>
              </a:spcBef>
              <a:spcAft>
                <a:spcPts val="0"/>
              </a:spcAft>
              <a:buSzPts val="1100"/>
              <a:buChar char="-"/>
            </a:pPr>
            <a:r>
              <a:rPr lang="en"/>
              <a:t>After this task was completed, user registration was complete. The form was finalized. Errors were also displayed in the event of an incorrect password or username.</a:t>
            </a:r>
            <a:endParaRPr/>
          </a:p>
          <a:p>
            <a:pPr indent="-298450" lvl="0" marL="457200" rtl="0" algn="l">
              <a:spcBef>
                <a:spcPts val="0"/>
              </a:spcBef>
              <a:spcAft>
                <a:spcPts val="0"/>
              </a:spcAft>
              <a:buSzPts val="1100"/>
              <a:buChar char="-"/>
            </a:pPr>
            <a:r>
              <a:rPr lang="en"/>
              <a:t>81, 88, 89, Access Rights, Bennett</a:t>
            </a:r>
            <a:endParaRPr/>
          </a:p>
          <a:p>
            <a:pPr indent="-298450" lvl="1" marL="914400" rtl="0" algn="l">
              <a:spcBef>
                <a:spcPts val="0"/>
              </a:spcBef>
              <a:spcAft>
                <a:spcPts val="0"/>
              </a:spcAft>
              <a:buSzPts val="1100"/>
              <a:buChar char="-"/>
            </a:pPr>
            <a:r>
              <a:rPr lang="en"/>
              <a:t>After completion of this step, a user’s account type was affiliated with a Group, and users were actually restricted from viewing things they shouldn’t see within the application.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47c7869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47c7869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Dependencies: </a:t>
            </a:r>
            <a:r>
              <a:rPr lang="en"/>
              <a:t>This part of the application didn’t depend on anything - however, the rest of the application depended on this! It was important that we got this done, which is why it was done so early in Milestone 2. Having the basis for authentication helped us establish a lot of things later 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Testing:</a:t>
            </a:r>
            <a:r>
              <a:rPr lang="en"/>
              <a:t> Testing for this was primarily done by executing our use cases and monitoring </a:t>
            </a:r>
            <a:r>
              <a:rPr lang="en"/>
              <a:t>records</a:t>
            </a:r>
            <a:r>
              <a:rPr lang="en"/>
              <a:t> created in the Django Admin portal.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4049113" y="307825"/>
            <a:ext cx="4779300" cy="14181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000"/>
              <a:buNone/>
              <a:defRPr sz="3000">
                <a:solidFill>
                  <a:schemeClr val="dk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53" name="Google Shape;53;p13"/>
          <p:cNvSpPr txBox="1"/>
          <p:nvPr>
            <p:ph idx="1" type="body"/>
          </p:nvPr>
        </p:nvSpPr>
        <p:spPr>
          <a:xfrm>
            <a:off x="4054888" y="1808125"/>
            <a:ext cx="4779300" cy="27687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54" name="Google Shape;5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6.png"/><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zWkZpSqP6mzUT7379O1QYjDTtUBzk7hf/view" TargetMode="External"/><Relationship Id="rId4" Type="http://schemas.openxmlformats.org/officeDocument/2006/relationships/image" Target="../media/image5.png"/><Relationship Id="rId5" Type="http://schemas.openxmlformats.org/officeDocument/2006/relationships/hyperlink" Target="http://drive.google.com/file/d/1auTIJfpXi88H91vgfaSEzvXpmQYv1Aar/view" TargetMode="External"/><Relationship Id="rId6" Type="http://schemas.openxmlformats.org/officeDocument/2006/relationships/hyperlink" Target="http://drive.google.com/file/d/1Z80XtHBg4gu-MqPzg5erARcWRO2JJ735/view" TargetMode="External"/><Relationship Id="rId7" Type="http://schemas.openxmlformats.org/officeDocument/2006/relationships/hyperlink" Target="http://drive.google.com/file/d/1ULqRFX0NtZH1BuVgWgtkk_qzt_phY195/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atlassian.com/agile/scrum" TargetMode="External"/><Relationship Id="rId4" Type="http://schemas.openxmlformats.org/officeDocument/2006/relationships/hyperlink" Target="https://www.djangoproject.com" TargetMode="External"/><Relationship Id="rId5" Type="http://schemas.openxmlformats.org/officeDocument/2006/relationships/hyperlink" Target="https://getbootstra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762400"/>
            <a:ext cx="8520600" cy="86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HUSTLE</a:t>
            </a:r>
            <a:endParaRPr b="1"/>
          </a:p>
        </p:txBody>
      </p:sp>
      <p:sp>
        <p:nvSpPr>
          <p:cNvPr id="60" name="Google Shape;60;p14"/>
          <p:cNvSpPr txBox="1"/>
          <p:nvPr>
            <p:ph idx="1" type="subTitle"/>
          </p:nvPr>
        </p:nvSpPr>
        <p:spPr>
          <a:xfrm>
            <a:off x="311700" y="14625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dk1"/>
                </a:solidFill>
              </a:rPr>
              <a:t>3 Musketeers and a Rifleman</a:t>
            </a:r>
            <a:endParaRPr b="1">
              <a:solidFill>
                <a:schemeClr val="dk1"/>
              </a:solidFill>
            </a:endParaRPr>
          </a:p>
        </p:txBody>
      </p:sp>
      <p:sp>
        <p:nvSpPr>
          <p:cNvPr id="61" name="Google Shape;61;p14"/>
          <p:cNvSpPr txBox="1"/>
          <p:nvPr/>
        </p:nvSpPr>
        <p:spPr>
          <a:xfrm>
            <a:off x="1433550" y="2828850"/>
            <a:ext cx="6276900" cy="1416000"/>
          </a:xfrm>
          <a:prstGeom prst="rect">
            <a:avLst/>
          </a:prstGeom>
          <a:solidFill>
            <a:srgbClr val="FFFFFF">
              <a:alpha val="60670"/>
            </a:srgbClr>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rPr>
              <a:t>Bennett DenBleyker: User Access and Authorization</a:t>
            </a:r>
            <a:endParaRPr sz="2000">
              <a:solidFill>
                <a:schemeClr val="dk1"/>
              </a:solidFill>
            </a:endParaRPr>
          </a:p>
          <a:p>
            <a:pPr indent="0" lvl="0" marL="0" rtl="0" algn="ctr">
              <a:spcBef>
                <a:spcPts val="0"/>
              </a:spcBef>
              <a:spcAft>
                <a:spcPts val="0"/>
              </a:spcAft>
              <a:buNone/>
            </a:pPr>
            <a:r>
              <a:rPr lang="en" sz="2000">
                <a:solidFill>
                  <a:schemeClr val="dk1"/>
                </a:solidFill>
              </a:rPr>
              <a:t>Jacob Haight: Account Balances and Transfers</a:t>
            </a:r>
            <a:endParaRPr sz="2000">
              <a:solidFill>
                <a:schemeClr val="dk1"/>
              </a:solidFill>
            </a:endParaRPr>
          </a:p>
          <a:p>
            <a:pPr indent="0" lvl="0" marL="0" rtl="0" algn="ctr">
              <a:spcBef>
                <a:spcPts val="0"/>
              </a:spcBef>
              <a:spcAft>
                <a:spcPts val="0"/>
              </a:spcAft>
              <a:buNone/>
            </a:pPr>
            <a:r>
              <a:rPr lang="en" sz="2000">
                <a:solidFill>
                  <a:schemeClr val="dk1"/>
                </a:solidFill>
              </a:rPr>
              <a:t>Hagen Larsen: User Experience and Design</a:t>
            </a:r>
            <a:endParaRPr sz="2000">
              <a:solidFill>
                <a:schemeClr val="dk1"/>
              </a:solidFill>
            </a:endParaRPr>
          </a:p>
          <a:p>
            <a:pPr indent="0" lvl="0" marL="0" rtl="0" algn="ctr">
              <a:spcBef>
                <a:spcPts val="0"/>
              </a:spcBef>
              <a:spcAft>
                <a:spcPts val="0"/>
              </a:spcAft>
              <a:buNone/>
            </a:pPr>
            <a:r>
              <a:rPr lang="en" sz="2000">
                <a:solidFill>
                  <a:schemeClr val="dk1"/>
                </a:solidFill>
              </a:rPr>
              <a:t>Jade Blunt: Job Functionality and Documentation</a:t>
            </a:r>
            <a:endParaRPr sz="2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 Posting</a:t>
            </a:r>
            <a:r>
              <a:rPr lang="en"/>
              <a:t> - Requirement Definition</a:t>
            </a:r>
            <a:endParaRPr/>
          </a:p>
        </p:txBody>
      </p:sp>
      <p:sp>
        <p:nvSpPr>
          <p:cNvPr id="142" name="Google Shape;142;p23"/>
          <p:cNvSpPr txBox="1"/>
          <p:nvPr>
            <p:ph idx="1" type="body"/>
          </p:nvPr>
        </p:nvSpPr>
        <p:spPr>
          <a:xfrm>
            <a:off x="311700" y="1152475"/>
            <a:ext cx="5199900" cy="3416400"/>
          </a:xfrm>
          <a:prstGeom prst="rect">
            <a:avLst/>
          </a:prstGeom>
        </p:spPr>
        <p:txBody>
          <a:bodyPr anchorCtr="0" anchor="t" bIns="91425" lIns="91425" spcFirstLastPara="1" rIns="91425" wrap="square" tIns="91425">
            <a:normAutofit/>
          </a:bodyPr>
          <a:lstStyle/>
          <a:p>
            <a:pPr indent="0" lvl="0" marL="0" rtl="0" algn="l">
              <a:lnSpc>
                <a:spcPct val="106999"/>
              </a:lnSpc>
              <a:spcBef>
                <a:spcPts val="0"/>
              </a:spcBef>
              <a:spcAft>
                <a:spcPts val="0"/>
              </a:spcAft>
              <a:buNone/>
            </a:pPr>
            <a:r>
              <a:rPr b="1" lang="en" sz="1200">
                <a:solidFill>
                  <a:schemeClr val="dk1"/>
                </a:solidFill>
                <a:latin typeface="Calibri"/>
                <a:ea typeface="Calibri"/>
                <a:cs typeface="Calibri"/>
                <a:sym typeface="Calibri"/>
              </a:rPr>
              <a:t>From Requirements Definition</a:t>
            </a:r>
            <a:endParaRPr b="1" sz="1200">
              <a:solidFill>
                <a:schemeClr val="dk1"/>
              </a:solidFill>
              <a:latin typeface="Calibri"/>
              <a:ea typeface="Calibri"/>
              <a:cs typeface="Calibri"/>
              <a:sym typeface="Calibri"/>
            </a:endParaRPr>
          </a:p>
          <a:p>
            <a:pPr indent="0" lvl="0" marL="508000" rtl="0" algn="l">
              <a:lnSpc>
                <a:spcPct val="106999"/>
              </a:lnSpc>
              <a:spcBef>
                <a:spcPts val="0"/>
              </a:spcBef>
              <a:spcAft>
                <a:spcPts val="0"/>
              </a:spcAft>
              <a:buNone/>
            </a:pPr>
            <a:r>
              <a:t/>
            </a:r>
            <a:endParaRPr b="1" sz="1200">
              <a:solidFill>
                <a:schemeClr val="dk1"/>
              </a:solidFill>
              <a:latin typeface="Calibri"/>
              <a:ea typeface="Calibri"/>
              <a:cs typeface="Calibri"/>
              <a:sym typeface="Calibri"/>
            </a:endParaRPr>
          </a:p>
          <a:p>
            <a:pPr indent="0" lvl="0" marL="228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Post Jobs</a:t>
            </a:r>
            <a:endParaRPr sz="1200">
              <a:solidFill>
                <a:schemeClr val="dk1"/>
              </a:solidFill>
              <a:latin typeface="Calibri"/>
              <a:ea typeface="Calibri"/>
              <a:cs typeface="Calibri"/>
              <a:sym typeface="Calibri"/>
            </a:endParaRPr>
          </a:p>
          <a:p>
            <a:pPr indent="-457200" lvl="0" marL="9144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a:t>
            </a:r>
            <a:r>
              <a:rPr b="1" lang="en" sz="1200">
                <a:solidFill>
                  <a:schemeClr val="dk1"/>
                </a:solidFill>
                <a:latin typeface="Calibri"/>
                <a:ea typeface="Calibri"/>
                <a:cs typeface="Calibri"/>
                <a:sym typeface="Calibri"/>
              </a:rPr>
              <a:t>.2.1.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Customer must be permitted to create and post jobs for Workers to acquire.</a:t>
            </a:r>
            <a:endParaRPr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a:t>
            </a:r>
            <a:r>
              <a:rPr b="1" lang="en" sz="1200">
                <a:solidFill>
                  <a:schemeClr val="dk1"/>
                </a:solidFill>
                <a:latin typeface="Calibri"/>
                <a:ea typeface="Calibri"/>
                <a:cs typeface="Calibri"/>
                <a:sym typeface="Calibri"/>
              </a:rPr>
              <a:t>.2.1.1.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job must be categorized</a:t>
            </a:r>
            <a:endParaRPr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a:t>
            </a:r>
            <a:r>
              <a:rPr b="1" lang="en" sz="1200">
                <a:solidFill>
                  <a:schemeClr val="dk1"/>
                </a:solidFill>
                <a:latin typeface="Calibri"/>
                <a:ea typeface="Calibri"/>
                <a:cs typeface="Calibri"/>
                <a:sym typeface="Calibri"/>
              </a:rPr>
              <a:t>.2.1.2.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job must include an expected time to completion for the job.</a:t>
            </a:r>
            <a:endParaRPr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a:t>
            </a:r>
            <a:r>
              <a:rPr b="1" lang="en" sz="1200">
                <a:solidFill>
                  <a:schemeClr val="dk1"/>
                </a:solidFill>
                <a:latin typeface="Calibri"/>
                <a:ea typeface="Calibri"/>
                <a:cs typeface="Calibri"/>
                <a:sym typeface="Calibri"/>
              </a:rPr>
              <a:t>.2.1.3.</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job must include a desired completion window for when the job can be performed.</a:t>
            </a:r>
            <a:endParaRPr sz="1200">
              <a:solidFill>
                <a:schemeClr val="dk1"/>
              </a:solidFill>
              <a:latin typeface="Calibri"/>
              <a:ea typeface="Calibri"/>
              <a:cs typeface="Calibri"/>
              <a:sym typeface="Calibri"/>
            </a:endParaRPr>
          </a:p>
          <a:p>
            <a:pPr indent="-457200" lvl="0" marL="9144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a:t>
            </a:r>
            <a:r>
              <a:rPr b="1" lang="en" sz="1200">
                <a:solidFill>
                  <a:schemeClr val="dk1"/>
                </a:solidFill>
                <a:latin typeface="Calibri"/>
                <a:ea typeface="Calibri"/>
                <a:cs typeface="Calibri"/>
                <a:sym typeface="Calibri"/>
              </a:rPr>
              <a:t>.2.2.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Customer must be permitted to approve or decline Workers that have placed a bid on the Customer’s job.</a:t>
            </a:r>
            <a:endParaRPr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3.2.2.1.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Payment must happen from Customer to Owner at this time.</a:t>
            </a:r>
            <a:endParaRPr sz="1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143" name="Google Shape;143;p23"/>
          <p:cNvPicPr preferRelativeResize="0"/>
          <p:nvPr/>
        </p:nvPicPr>
        <p:blipFill rotWithShape="1">
          <a:blip r:embed="rId3">
            <a:alphaModFix/>
          </a:blip>
          <a:srcRect b="37746" l="16995" r="16849" t="15916"/>
          <a:stretch/>
        </p:blipFill>
        <p:spPr>
          <a:xfrm>
            <a:off x="5536358" y="1552600"/>
            <a:ext cx="3482800" cy="2288225"/>
          </a:xfrm>
          <a:prstGeom prst="rect">
            <a:avLst/>
          </a:prstGeom>
          <a:noFill/>
          <a:ln>
            <a:noFill/>
          </a:ln>
        </p:spPr>
      </p:pic>
      <p:sp>
        <p:nvSpPr>
          <p:cNvPr id="144" name="Google Shape;144;p23"/>
          <p:cNvSpPr txBox="1"/>
          <p:nvPr/>
        </p:nvSpPr>
        <p:spPr>
          <a:xfrm>
            <a:off x="5536375" y="1260561"/>
            <a:ext cx="348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2"/>
                </a:solidFill>
                <a:latin typeface="Courier New"/>
                <a:ea typeface="Courier New"/>
                <a:cs typeface="Courier New"/>
                <a:sym typeface="Courier New"/>
              </a:rPr>
              <a:t>/jobs/create</a:t>
            </a:r>
            <a:endParaRPr b="1" sz="1200">
              <a:solidFill>
                <a:schemeClr val="lt2"/>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 Posting - Design Choices</a:t>
            </a:r>
            <a:endParaRPr/>
          </a:p>
        </p:txBody>
      </p:sp>
      <p:sp>
        <p:nvSpPr>
          <p:cNvPr id="150" name="Google Shape;150;p24"/>
          <p:cNvSpPr txBox="1"/>
          <p:nvPr>
            <p:ph idx="1" type="body"/>
          </p:nvPr>
        </p:nvSpPr>
        <p:spPr>
          <a:xfrm>
            <a:off x="311700" y="1152475"/>
            <a:ext cx="4742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chemeClr val="dk1"/>
                </a:solidFill>
                <a:latin typeface="Calibri"/>
                <a:ea typeface="Calibri"/>
                <a:cs typeface="Calibri"/>
                <a:sym typeface="Calibri"/>
              </a:rPr>
              <a:t>Selection Method: Bidding</a:t>
            </a:r>
            <a:endParaRPr i="1">
              <a:solidFill>
                <a:schemeClr val="dk1"/>
              </a:solidFill>
              <a:latin typeface="Calibri"/>
              <a:ea typeface="Calibri"/>
              <a:cs typeface="Calibri"/>
              <a:sym typeface="Calibri"/>
            </a:endParaRPr>
          </a:p>
          <a:p>
            <a:pPr indent="0" lvl="0" marL="228600" rtl="0" algn="l">
              <a:spcBef>
                <a:spcPts val="0"/>
              </a:spcBef>
              <a:spcAft>
                <a:spcPts val="0"/>
              </a:spcAft>
              <a:buNone/>
            </a:pPr>
            <a:r>
              <a:rPr i="1" lang="en">
                <a:solidFill>
                  <a:schemeClr val="dk1"/>
                </a:solidFill>
                <a:latin typeface="Calibri"/>
                <a:ea typeface="Calibri"/>
                <a:cs typeface="Calibri"/>
                <a:sym typeface="Calibri"/>
              </a:rPr>
              <a:t>Pros</a:t>
            </a:r>
            <a:endParaRPr i="1">
              <a:solidFill>
                <a:schemeClr val="dk1"/>
              </a:solidFill>
              <a:latin typeface="Calibri"/>
              <a:ea typeface="Calibri"/>
              <a:cs typeface="Calibri"/>
              <a:sym typeface="Calibri"/>
            </a:endParaRPr>
          </a:p>
          <a:p>
            <a:pPr indent="-342900" lvl="0" marL="6858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Who you pick is your fault</a:t>
            </a:r>
            <a:endParaRPr>
              <a:solidFill>
                <a:schemeClr val="dk1"/>
              </a:solidFill>
              <a:latin typeface="Calibri"/>
              <a:ea typeface="Calibri"/>
              <a:cs typeface="Calibri"/>
              <a:sym typeface="Calibri"/>
            </a:endParaRPr>
          </a:p>
          <a:p>
            <a:pPr indent="-342900" lvl="0" marL="6858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Creates competition between workers</a:t>
            </a:r>
            <a:endParaRPr>
              <a:solidFill>
                <a:schemeClr val="dk1"/>
              </a:solidFill>
              <a:latin typeface="Calibri"/>
              <a:ea typeface="Calibri"/>
              <a:cs typeface="Calibri"/>
              <a:sym typeface="Calibri"/>
            </a:endParaRPr>
          </a:p>
          <a:p>
            <a:pPr indent="0" lvl="0" marL="228600" rtl="0" algn="l">
              <a:spcBef>
                <a:spcPts val="0"/>
              </a:spcBef>
              <a:spcAft>
                <a:spcPts val="0"/>
              </a:spcAft>
              <a:buNone/>
            </a:pPr>
            <a:r>
              <a:rPr i="1" lang="en">
                <a:solidFill>
                  <a:schemeClr val="dk1"/>
                </a:solidFill>
                <a:latin typeface="Calibri"/>
                <a:ea typeface="Calibri"/>
                <a:cs typeface="Calibri"/>
                <a:sym typeface="Calibri"/>
              </a:rPr>
              <a:t>Cons</a:t>
            </a:r>
            <a:endParaRPr>
              <a:solidFill>
                <a:schemeClr val="dk1"/>
              </a:solidFill>
              <a:latin typeface="Calibri"/>
              <a:ea typeface="Calibri"/>
              <a:cs typeface="Calibri"/>
              <a:sym typeface="Calibri"/>
            </a:endParaRPr>
          </a:p>
          <a:p>
            <a:pPr indent="-342900" lvl="0" marL="6858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Requires several stages of bidding/acceptance</a:t>
            </a:r>
            <a:endParaRPr>
              <a:solidFill>
                <a:schemeClr val="dk1"/>
              </a:solidFill>
              <a:latin typeface="Calibri"/>
              <a:ea typeface="Calibri"/>
              <a:cs typeface="Calibri"/>
              <a:sym typeface="Calibri"/>
            </a:endParaRPr>
          </a:p>
          <a:p>
            <a:pPr indent="-342900" lvl="0" marL="6858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Requires some way to value individual workers</a:t>
            </a:r>
            <a:endParaRPr>
              <a:solidFill>
                <a:schemeClr val="dk1"/>
              </a:solidFill>
              <a:latin typeface="Calibri"/>
              <a:ea typeface="Calibri"/>
              <a:cs typeface="Calibri"/>
              <a:sym typeface="Calibri"/>
            </a:endParaRPr>
          </a:p>
        </p:txBody>
      </p:sp>
      <p:pic>
        <p:nvPicPr>
          <p:cNvPr id="151" name="Google Shape;151;p24"/>
          <p:cNvPicPr preferRelativeResize="0"/>
          <p:nvPr/>
        </p:nvPicPr>
        <p:blipFill rotWithShape="1">
          <a:blip r:embed="rId3">
            <a:alphaModFix/>
          </a:blip>
          <a:srcRect b="773" l="494" r="563" t="1292"/>
          <a:stretch/>
        </p:blipFill>
        <p:spPr>
          <a:xfrm>
            <a:off x="5054075" y="1278904"/>
            <a:ext cx="3962926" cy="3675725"/>
          </a:xfrm>
          <a:prstGeom prst="rect">
            <a:avLst/>
          </a:prstGeom>
          <a:noFill/>
          <a:ln>
            <a:noFill/>
          </a:ln>
        </p:spPr>
      </p:pic>
      <p:sp>
        <p:nvSpPr>
          <p:cNvPr id="152" name="Google Shape;152;p24"/>
          <p:cNvSpPr txBox="1"/>
          <p:nvPr/>
        </p:nvSpPr>
        <p:spPr>
          <a:xfrm>
            <a:off x="5054075" y="975767"/>
            <a:ext cx="3963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2"/>
                </a:solidFill>
                <a:latin typeface="Courier New"/>
                <a:ea typeface="Courier New"/>
                <a:cs typeface="Courier New"/>
                <a:sym typeface="Courier New"/>
              </a:rPr>
              <a:t>/</a:t>
            </a:r>
            <a:r>
              <a:rPr b="1" lang="en" sz="1200">
                <a:solidFill>
                  <a:schemeClr val="lt2"/>
                </a:solidFill>
                <a:latin typeface="Courier New"/>
                <a:ea typeface="Courier New"/>
                <a:cs typeface="Courier New"/>
                <a:sym typeface="Courier New"/>
              </a:rPr>
              <a:t>jobs/view/1</a:t>
            </a:r>
            <a:endParaRPr b="1" sz="1200">
              <a:solidFill>
                <a:schemeClr val="lt2"/>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 Posting - Tasks</a:t>
            </a:r>
            <a:endParaRPr/>
          </a:p>
        </p:txBody>
      </p:sp>
      <p:sp>
        <p:nvSpPr>
          <p:cNvPr id="158" name="Google Shape;158;p25"/>
          <p:cNvSpPr txBox="1"/>
          <p:nvPr>
            <p:ph idx="1" type="body"/>
          </p:nvPr>
        </p:nvSpPr>
        <p:spPr>
          <a:xfrm>
            <a:off x="311700" y="1152475"/>
            <a:ext cx="5199900" cy="3416400"/>
          </a:xfrm>
          <a:prstGeom prst="rect">
            <a:avLst/>
          </a:prstGeom>
        </p:spPr>
        <p:txBody>
          <a:bodyPr anchorCtr="0" anchor="t" bIns="91425" lIns="91425" spcFirstLastPara="1" rIns="91425" wrap="square" tIns="91425">
            <a:normAutofit/>
          </a:bodyPr>
          <a:lstStyle/>
          <a:p>
            <a:pPr indent="0" lvl="0" marL="0" rtl="0" algn="l">
              <a:lnSpc>
                <a:spcPct val="106999"/>
              </a:lnSpc>
              <a:spcBef>
                <a:spcPts val="0"/>
              </a:spcBef>
              <a:spcAft>
                <a:spcPts val="0"/>
              </a:spcAft>
              <a:buNone/>
            </a:pPr>
            <a:r>
              <a:rPr b="1" lang="en" sz="1200">
                <a:solidFill>
                  <a:schemeClr val="dk1"/>
                </a:solidFill>
                <a:latin typeface="Calibri"/>
                <a:ea typeface="Calibri"/>
                <a:cs typeface="Calibri"/>
                <a:sym typeface="Calibri"/>
              </a:rPr>
              <a:t>From Requirements Definition</a:t>
            </a:r>
            <a:endParaRPr b="1" sz="1200">
              <a:solidFill>
                <a:schemeClr val="dk1"/>
              </a:solidFill>
              <a:latin typeface="Calibri"/>
              <a:ea typeface="Calibri"/>
              <a:cs typeface="Calibri"/>
              <a:sym typeface="Calibri"/>
            </a:endParaRPr>
          </a:p>
          <a:p>
            <a:pPr indent="0" lvl="0" marL="508000" rtl="0" algn="l">
              <a:lnSpc>
                <a:spcPct val="106999"/>
              </a:lnSpc>
              <a:spcBef>
                <a:spcPts val="0"/>
              </a:spcBef>
              <a:spcAft>
                <a:spcPts val="0"/>
              </a:spcAft>
              <a:buNone/>
            </a:pPr>
            <a:r>
              <a:t/>
            </a:r>
            <a:endParaRPr b="1" sz="1200">
              <a:solidFill>
                <a:schemeClr val="dk1"/>
              </a:solidFill>
              <a:latin typeface="Calibri"/>
              <a:ea typeface="Calibri"/>
              <a:cs typeface="Calibri"/>
              <a:sym typeface="Calibri"/>
            </a:endParaRPr>
          </a:p>
          <a:p>
            <a:pPr indent="0" lvl="0" marL="228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Post Jobs</a:t>
            </a:r>
            <a:endParaRPr sz="1200">
              <a:solidFill>
                <a:schemeClr val="dk1"/>
              </a:solidFill>
              <a:latin typeface="Calibri"/>
              <a:ea typeface="Calibri"/>
              <a:cs typeface="Calibri"/>
              <a:sym typeface="Calibri"/>
            </a:endParaRPr>
          </a:p>
          <a:p>
            <a:pPr indent="-457200" lvl="0" marL="9144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Customer must be permitted to create and post jobs for Workers to acquire. </a:t>
            </a:r>
            <a:r>
              <a:rPr i="1" lang="en" sz="1200">
                <a:solidFill>
                  <a:schemeClr val="dk1"/>
                </a:solidFill>
                <a:latin typeface="Calibri"/>
                <a:ea typeface="Calibri"/>
                <a:cs typeface="Calibri"/>
                <a:sym typeface="Calibri"/>
              </a:rPr>
              <a:t>(/jobs/create)</a:t>
            </a:r>
            <a:endParaRPr i="1"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3.2.1.1.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job must be categorized </a:t>
            </a:r>
            <a:r>
              <a:rPr i="1" lang="en" sz="1200">
                <a:solidFill>
                  <a:schemeClr val="dk1"/>
                </a:solidFill>
                <a:latin typeface="Calibri"/>
                <a:ea typeface="Calibri"/>
                <a:cs typeface="Calibri"/>
                <a:sym typeface="Calibri"/>
              </a:rPr>
              <a:t>(JobType Model)</a:t>
            </a:r>
            <a:endParaRPr i="1"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3.2.1.2.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job must include an expected time to completion for the job. </a:t>
            </a:r>
            <a:r>
              <a:rPr i="1" lang="en" sz="1200">
                <a:solidFill>
                  <a:schemeClr val="dk1"/>
                </a:solidFill>
                <a:latin typeface="Calibri"/>
                <a:ea typeface="Calibri"/>
                <a:cs typeface="Calibri"/>
                <a:sym typeface="Calibri"/>
              </a:rPr>
              <a:t>(Time Estimate field)</a:t>
            </a:r>
            <a:endParaRPr i="1"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3.2.1.3.</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job must include a desired completion window for when the job can be performed.</a:t>
            </a:r>
            <a:r>
              <a:rPr i="1" lang="en" sz="1200">
                <a:solidFill>
                  <a:schemeClr val="dk1"/>
                </a:solidFill>
                <a:latin typeface="Calibri"/>
                <a:ea typeface="Calibri"/>
                <a:cs typeface="Calibri"/>
                <a:sym typeface="Calibri"/>
              </a:rPr>
              <a:t> (Completion Window fields)</a:t>
            </a:r>
            <a:endParaRPr i="1" sz="1200">
              <a:solidFill>
                <a:schemeClr val="dk1"/>
              </a:solidFill>
              <a:latin typeface="Calibri"/>
              <a:ea typeface="Calibri"/>
              <a:cs typeface="Calibri"/>
              <a:sym typeface="Calibri"/>
            </a:endParaRPr>
          </a:p>
          <a:p>
            <a:pPr indent="-457200" lvl="0" marL="9144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Customer must be permitted to approve or decline Workers that have placed a bid on the Customer’s job. </a:t>
            </a:r>
            <a:r>
              <a:rPr i="1" lang="en" sz="1200">
                <a:solidFill>
                  <a:schemeClr val="dk1"/>
                </a:solidFill>
                <a:latin typeface="Calibri"/>
                <a:ea typeface="Calibri"/>
                <a:cs typeface="Calibri"/>
                <a:sym typeface="Calibri"/>
              </a:rPr>
              <a:t>(Accept button)</a:t>
            </a:r>
            <a:endParaRPr i="1" sz="1200">
              <a:solidFill>
                <a:schemeClr val="dk1"/>
              </a:solidFill>
              <a:latin typeface="Calibri"/>
              <a:ea typeface="Calibri"/>
              <a:cs typeface="Calibri"/>
              <a:sym typeface="Calibri"/>
            </a:endParaRPr>
          </a:p>
          <a:p>
            <a:pPr indent="-685800" lvl="0" marL="13716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3.2.2.1.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Payment must happen from Customer to Owner at this time.</a:t>
            </a:r>
            <a:r>
              <a:rPr i="1" lang="en" sz="1200">
                <a:solidFill>
                  <a:schemeClr val="dk1"/>
                </a:solidFill>
                <a:latin typeface="Calibri"/>
                <a:ea typeface="Calibri"/>
                <a:cs typeface="Calibri"/>
                <a:sym typeface="Calibri"/>
              </a:rPr>
              <a:t> (It does :D)</a:t>
            </a:r>
            <a:endParaRPr i="1" sz="1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
        <p:nvSpPr>
          <p:cNvPr id="159" name="Google Shape;159;p25"/>
          <p:cNvSpPr txBox="1"/>
          <p:nvPr/>
        </p:nvSpPr>
        <p:spPr>
          <a:xfrm>
            <a:off x="6035350" y="4109500"/>
            <a:ext cx="3108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 Commits to the Model Form</a:t>
            </a:r>
            <a:endParaRPr/>
          </a:p>
          <a:p>
            <a:pPr indent="0" lvl="0" marL="0" rtl="0" algn="l">
              <a:spcBef>
                <a:spcPts val="0"/>
              </a:spcBef>
              <a:spcAft>
                <a:spcPts val="0"/>
              </a:spcAft>
              <a:buNone/>
            </a:pPr>
            <a:r>
              <a:rPr lang="en"/>
              <a:t>10 Commits to the Create Template</a:t>
            </a:r>
            <a:endParaRPr/>
          </a:p>
          <a:p>
            <a:pPr indent="0" lvl="0" marL="0" rtl="0" algn="l">
              <a:spcBef>
                <a:spcPts val="0"/>
              </a:spcBef>
              <a:spcAft>
                <a:spcPts val="0"/>
              </a:spcAft>
              <a:buNone/>
            </a:pPr>
            <a:r>
              <a:rPr lang="en"/>
              <a:t>23 Commits to the View Template</a:t>
            </a:r>
            <a:endParaRPr/>
          </a:p>
          <a:p>
            <a:pPr indent="0" lvl="0" marL="0" rtl="0" algn="l">
              <a:spcBef>
                <a:spcPts val="0"/>
              </a:spcBef>
              <a:spcAft>
                <a:spcPts val="0"/>
              </a:spcAft>
              <a:buNone/>
            </a:pPr>
            <a:r>
              <a:rPr lang="en"/>
              <a:t>24 Commits to the Python Handler</a:t>
            </a:r>
            <a:endParaRPr/>
          </a:p>
        </p:txBody>
      </p:sp>
      <p:sp>
        <p:nvSpPr>
          <p:cNvPr id="160" name="Google Shape;160;p25"/>
          <p:cNvSpPr txBox="1"/>
          <p:nvPr/>
        </p:nvSpPr>
        <p:spPr>
          <a:xfrm>
            <a:off x="6035350" y="1152475"/>
            <a:ext cx="2744700" cy="291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Job Form: #55 (Jade)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JobType Model: #57 (Jade)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Job Model: #58 (Jade)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Job View: #72 (Jade)</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Include Bids: #85 (Jade)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Bid Functionality: #84 (Jade)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Bid View: #85 (Jade)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Bid Model: #87 (Jacob)</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Access Rights / Ownership: #88 (Bennett)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Access Rights / Roles: #102 (Bennett)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Adding Job States: #106 (Jade)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Styling: #118 (Hagen)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Styling: #158 (Jade)</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 Posting - Testing, Dependencies</a:t>
            </a:r>
            <a:endParaRPr/>
          </a:p>
        </p:txBody>
      </p:sp>
      <p:sp>
        <p:nvSpPr>
          <p:cNvPr id="166" name="Google Shape;166;p26"/>
          <p:cNvSpPr txBox="1"/>
          <p:nvPr>
            <p:ph idx="1" type="body"/>
          </p:nvPr>
        </p:nvSpPr>
        <p:spPr>
          <a:xfrm>
            <a:off x="311700" y="1152475"/>
            <a:ext cx="51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Dependencies</a:t>
            </a:r>
            <a:endParaRPr b="1"/>
          </a:p>
          <a:p>
            <a:pPr indent="-342900" lvl="0" marL="457200" rtl="0" algn="l">
              <a:spcBef>
                <a:spcPts val="1200"/>
              </a:spcBef>
              <a:spcAft>
                <a:spcPts val="0"/>
              </a:spcAft>
              <a:buSzPts val="1800"/>
              <a:buChar char="●"/>
            </a:pPr>
            <a:r>
              <a:rPr lang="en"/>
              <a:t>Job Model</a:t>
            </a:r>
            <a:endParaRPr/>
          </a:p>
          <a:p>
            <a:pPr indent="-317500" lvl="1" marL="914400" rtl="0" algn="l">
              <a:spcBef>
                <a:spcPts val="0"/>
              </a:spcBef>
              <a:spcAft>
                <a:spcPts val="0"/>
              </a:spcAft>
              <a:buSzPts val="1400"/>
              <a:buChar char="○"/>
            </a:pPr>
            <a:r>
              <a:rPr lang="en"/>
              <a:t>User Model</a:t>
            </a:r>
            <a:endParaRPr/>
          </a:p>
          <a:p>
            <a:pPr indent="-317500" lvl="1" marL="914400" rtl="0" algn="l">
              <a:spcBef>
                <a:spcPts val="0"/>
              </a:spcBef>
              <a:spcAft>
                <a:spcPts val="0"/>
              </a:spcAft>
              <a:buSzPts val="1400"/>
              <a:buChar char="○"/>
            </a:pPr>
            <a:r>
              <a:rPr lang="en"/>
              <a:t>JobType Model</a:t>
            </a:r>
            <a:endParaRPr/>
          </a:p>
          <a:p>
            <a:pPr indent="-342900" lvl="0" marL="457200" rtl="0" algn="l">
              <a:spcBef>
                <a:spcPts val="0"/>
              </a:spcBef>
              <a:spcAft>
                <a:spcPts val="0"/>
              </a:spcAft>
              <a:buSzPts val="1800"/>
              <a:buChar char="●"/>
            </a:pPr>
            <a:r>
              <a:rPr lang="en"/>
              <a:t>Bid Model</a:t>
            </a:r>
            <a:endParaRPr/>
          </a:p>
          <a:p>
            <a:pPr indent="0" lvl="0" marL="0" rtl="0" algn="l">
              <a:spcBef>
                <a:spcPts val="1200"/>
              </a:spcBef>
              <a:spcAft>
                <a:spcPts val="0"/>
              </a:spcAft>
              <a:buNone/>
            </a:pPr>
            <a:r>
              <a:rPr b="1" lang="en"/>
              <a:t>Testing</a:t>
            </a:r>
            <a:endParaRPr/>
          </a:p>
          <a:p>
            <a:pPr indent="-342900" lvl="0" marL="457200" rtl="0" algn="l">
              <a:spcBef>
                <a:spcPts val="1200"/>
              </a:spcBef>
              <a:spcAft>
                <a:spcPts val="0"/>
              </a:spcAft>
              <a:buSzPts val="1800"/>
              <a:buChar char="●"/>
            </a:pPr>
            <a:r>
              <a:rPr lang="en"/>
              <a:t>Use cases</a:t>
            </a:r>
            <a:endParaRPr/>
          </a:p>
          <a:p>
            <a:pPr indent="-342900" lvl="0" marL="457200" rtl="0" algn="l">
              <a:spcBef>
                <a:spcPts val="0"/>
              </a:spcBef>
              <a:spcAft>
                <a:spcPts val="0"/>
              </a:spcAft>
              <a:buSzPts val="1800"/>
              <a:buChar char="●"/>
            </a:pPr>
            <a:r>
              <a:rPr lang="en"/>
              <a:t>Django Shell</a:t>
            </a:r>
            <a:endParaRPr/>
          </a:p>
          <a:p>
            <a:pPr indent="-342900" lvl="0" marL="457200" rtl="0" algn="l">
              <a:spcBef>
                <a:spcPts val="0"/>
              </a:spcBef>
              <a:spcAft>
                <a:spcPts val="0"/>
              </a:spcAft>
              <a:buSzPts val="1800"/>
              <a:buChar char="●"/>
            </a:pPr>
            <a:r>
              <a:rPr lang="en"/>
              <a:t>A keen eye</a:t>
            </a:r>
            <a:endParaRPr/>
          </a:p>
        </p:txBody>
      </p:sp>
      <p:pic>
        <p:nvPicPr>
          <p:cNvPr id="167" name="Google Shape;167;p26"/>
          <p:cNvPicPr preferRelativeResize="0"/>
          <p:nvPr/>
        </p:nvPicPr>
        <p:blipFill>
          <a:blip r:embed="rId3">
            <a:alphaModFix/>
          </a:blip>
          <a:stretch>
            <a:fillRect/>
          </a:stretch>
        </p:blipFill>
        <p:spPr>
          <a:xfrm>
            <a:off x="4347575" y="3868921"/>
            <a:ext cx="4541050" cy="458625"/>
          </a:xfrm>
          <a:prstGeom prst="rect">
            <a:avLst/>
          </a:prstGeom>
          <a:noFill/>
          <a:ln>
            <a:noFill/>
          </a:ln>
        </p:spPr>
      </p:pic>
      <p:pic>
        <p:nvPicPr>
          <p:cNvPr id="168" name="Google Shape;168;p26"/>
          <p:cNvPicPr preferRelativeResize="0"/>
          <p:nvPr/>
        </p:nvPicPr>
        <p:blipFill>
          <a:blip r:embed="rId4">
            <a:alphaModFix/>
          </a:blip>
          <a:stretch>
            <a:fillRect/>
          </a:stretch>
        </p:blipFill>
        <p:spPr>
          <a:xfrm>
            <a:off x="3675000" y="4367700"/>
            <a:ext cx="5269875" cy="458625"/>
          </a:xfrm>
          <a:prstGeom prst="rect">
            <a:avLst/>
          </a:prstGeom>
          <a:noFill/>
          <a:ln>
            <a:noFill/>
          </a:ln>
        </p:spPr>
      </p:pic>
      <p:pic>
        <p:nvPicPr>
          <p:cNvPr id="169" name="Google Shape;169;p26"/>
          <p:cNvPicPr preferRelativeResize="0"/>
          <p:nvPr/>
        </p:nvPicPr>
        <p:blipFill>
          <a:blip r:embed="rId5">
            <a:alphaModFix/>
          </a:blip>
          <a:stretch>
            <a:fillRect/>
          </a:stretch>
        </p:blipFill>
        <p:spPr>
          <a:xfrm>
            <a:off x="3053122" y="2574325"/>
            <a:ext cx="5800613" cy="572700"/>
          </a:xfrm>
          <a:prstGeom prst="rect">
            <a:avLst/>
          </a:prstGeom>
          <a:noFill/>
          <a:ln>
            <a:noFill/>
          </a:ln>
        </p:spPr>
      </p:pic>
      <p:pic>
        <p:nvPicPr>
          <p:cNvPr id="170" name="Google Shape;170;p26"/>
          <p:cNvPicPr preferRelativeResize="0"/>
          <p:nvPr/>
        </p:nvPicPr>
        <p:blipFill>
          <a:blip r:embed="rId6">
            <a:alphaModFix/>
          </a:blip>
          <a:stretch>
            <a:fillRect/>
          </a:stretch>
        </p:blipFill>
        <p:spPr>
          <a:xfrm>
            <a:off x="4245775" y="1057888"/>
            <a:ext cx="4267200" cy="124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 </a:t>
            </a:r>
            <a:r>
              <a:rPr lang="en"/>
              <a:t>Balance - Requirements Definition</a:t>
            </a:r>
            <a:endParaRPr/>
          </a:p>
        </p:txBody>
      </p:sp>
      <p:sp>
        <p:nvSpPr>
          <p:cNvPr id="176" name="Google Shape;17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7"/>
          <p:cNvPicPr preferRelativeResize="0"/>
          <p:nvPr/>
        </p:nvPicPr>
        <p:blipFill>
          <a:blip r:embed="rId3">
            <a:alphaModFix/>
          </a:blip>
          <a:stretch>
            <a:fillRect/>
          </a:stretch>
        </p:blipFill>
        <p:spPr>
          <a:xfrm>
            <a:off x="311702" y="1152475"/>
            <a:ext cx="7125251" cy="1478625"/>
          </a:xfrm>
          <a:prstGeom prst="rect">
            <a:avLst/>
          </a:prstGeom>
          <a:noFill/>
          <a:ln>
            <a:noFill/>
          </a:ln>
        </p:spPr>
      </p:pic>
      <p:pic>
        <p:nvPicPr>
          <p:cNvPr id="178" name="Google Shape;178;p27"/>
          <p:cNvPicPr preferRelativeResize="0"/>
          <p:nvPr/>
        </p:nvPicPr>
        <p:blipFill>
          <a:blip r:embed="rId4">
            <a:alphaModFix/>
          </a:blip>
          <a:stretch>
            <a:fillRect/>
          </a:stretch>
        </p:blipFill>
        <p:spPr>
          <a:xfrm>
            <a:off x="5917575" y="2631099"/>
            <a:ext cx="2757124" cy="1753225"/>
          </a:xfrm>
          <a:prstGeom prst="rect">
            <a:avLst/>
          </a:prstGeom>
          <a:noFill/>
          <a:ln>
            <a:noFill/>
          </a:ln>
        </p:spPr>
      </p:pic>
      <p:pic>
        <p:nvPicPr>
          <p:cNvPr id="179" name="Google Shape;179;p27"/>
          <p:cNvPicPr preferRelativeResize="0"/>
          <p:nvPr/>
        </p:nvPicPr>
        <p:blipFill>
          <a:blip r:embed="rId5">
            <a:alphaModFix/>
          </a:blip>
          <a:stretch>
            <a:fillRect/>
          </a:stretch>
        </p:blipFill>
        <p:spPr>
          <a:xfrm>
            <a:off x="3087512" y="2631100"/>
            <a:ext cx="2531891" cy="1753225"/>
          </a:xfrm>
          <a:prstGeom prst="rect">
            <a:avLst/>
          </a:prstGeom>
          <a:noFill/>
          <a:ln>
            <a:noFill/>
          </a:ln>
        </p:spPr>
      </p:pic>
      <p:pic>
        <p:nvPicPr>
          <p:cNvPr id="180" name="Google Shape;180;p27"/>
          <p:cNvPicPr preferRelativeResize="0"/>
          <p:nvPr/>
        </p:nvPicPr>
        <p:blipFill>
          <a:blip r:embed="rId6">
            <a:alphaModFix/>
          </a:blip>
          <a:stretch>
            <a:fillRect/>
          </a:stretch>
        </p:blipFill>
        <p:spPr>
          <a:xfrm>
            <a:off x="232545" y="2812450"/>
            <a:ext cx="2645825" cy="1274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 Balance - Design Choices</a:t>
            </a:r>
            <a:endParaRPr/>
          </a:p>
        </p:txBody>
      </p:sp>
      <p:sp>
        <p:nvSpPr>
          <p:cNvPr id="186" name="Google Shape;186;p28"/>
          <p:cNvSpPr txBox="1"/>
          <p:nvPr/>
        </p:nvSpPr>
        <p:spPr>
          <a:xfrm>
            <a:off x="311700" y="1152475"/>
            <a:ext cx="3753600" cy="281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900">
                <a:solidFill>
                  <a:schemeClr val="dk1"/>
                </a:solidFill>
                <a:latin typeface="Calibri"/>
                <a:ea typeface="Calibri"/>
                <a:cs typeface="Calibri"/>
                <a:sym typeface="Calibri"/>
              </a:rPr>
              <a:t>Withdrawing</a:t>
            </a:r>
            <a:r>
              <a:rPr b="1" i="1" lang="en" sz="1900">
                <a:solidFill>
                  <a:schemeClr val="dk1"/>
                </a:solidFill>
                <a:latin typeface="Calibri"/>
                <a:ea typeface="Calibri"/>
                <a:cs typeface="Calibri"/>
                <a:sym typeface="Calibri"/>
              </a:rPr>
              <a:t> and Depositing</a:t>
            </a:r>
            <a:endParaRPr i="1" sz="1900">
              <a:solidFill>
                <a:schemeClr val="dk1"/>
              </a:solidFill>
              <a:latin typeface="Calibri"/>
              <a:ea typeface="Calibri"/>
              <a:cs typeface="Calibri"/>
              <a:sym typeface="Calibri"/>
            </a:endParaRPr>
          </a:p>
          <a:p>
            <a:pPr indent="0" lvl="0" marL="228600" rtl="0" algn="l">
              <a:lnSpc>
                <a:spcPct val="115000"/>
              </a:lnSpc>
              <a:spcBef>
                <a:spcPts val="0"/>
              </a:spcBef>
              <a:spcAft>
                <a:spcPts val="0"/>
              </a:spcAft>
              <a:buNone/>
            </a:pPr>
            <a:r>
              <a:rPr i="1" lang="en" sz="1900">
                <a:solidFill>
                  <a:schemeClr val="dk1"/>
                </a:solidFill>
                <a:latin typeface="Calibri"/>
                <a:ea typeface="Calibri"/>
                <a:cs typeface="Calibri"/>
                <a:sym typeface="Calibri"/>
              </a:rPr>
              <a:t>Pros</a:t>
            </a:r>
            <a:endParaRPr sz="1900">
              <a:solidFill>
                <a:schemeClr val="dk1"/>
              </a:solidFill>
              <a:latin typeface="Calibri"/>
              <a:ea typeface="Calibri"/>
              <a:cs typeface="Calibri"/>
              <a:sym typeface="Calibri"/>
            </a:endParaRPr>
          </a:p>
          <a:p>
            <a:pPr indent="-349250" lvl="0" marL="685800" rtl="0" algn="l">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 Pop up is makes the total UI less cluttered</a:t>
            </a:r>
            <a:endParaRPr sz="1900">
              <a:solidFill>
                <a:schemeClr val="dk1"/>
              </a:solidFill>
              <a:latin typeface="Calibri"/>
              <a:ea typeface="Calibri"/>
              <a:cs typeface="Calibri"/>
              <a:sym typeface="Calibri"/>
            </a:endParaRPr>
          </a:p>
          <a:p>
            <a:pPr indent="-349250" lvl="0" marL="685800" rtl="0" algn="l">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Users can deposit money and withdraw money</a:t>
            </a:r>
            <a:endParaRPr sz="1900">
              <a:solidFill>
                <a:schemeClr val="dk1"/>
              </a:solidFill>
              <a:latin typeface="Calibri"/>
              <a:ea typeface="Calibri"/>
              <a:cs typeface="Calibri"/>
              <a:sym typeface="Calibri"/>
            </a:endParaRPr>
          </a:p>
          <a:p>
            <a:pPr indent="0" lvl="0" marL="228600" rtl="0" algn="l">
              <a:lnSpc>
                <a:spcPct val="115000"/>
              </a:lnSpc>
              <a:spcBef>
                <a:spcPts val="0"/>
              </a:spcBef>
              <a:spcAft>
                <a:spcPts val="0"/>
              </a:spcAft>
              <a:buNone/>
            </a:pPr>
            <a:r>
              <a:rPr i="1" lang="en" sz="1900">
                <a:solidFill>
                  <a:schemeClr val="dk1"/>
                </a:solidFill>
                <a:latin typeface="Calibri"/>
                <a:ea typeface="Calibri"/>
                <a:cs typeface="Calibri"/>
                <a:sym typeface="Calibri"/>
              </a:rPr>
              <a:t>Cons</a:t>
            </a:r>
            <a:endParaRPr sz="1900">
              <a:solidFill>
                <a:schemeClr val="dk1"/>
              </a:solidFill>
              <a:latin typeface="Calibri"/>
              <a:ea typeface="Calibri"/>
              <a:cs typeface="Calibri"/>
              <a:sym typeface="Calibri"/>
            </a:endParaRPr>
          </a:p>
          <a:p>
            <a:pPr indent="-342900" lvl="0" marL="6858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Popup is in a weird place</a:t>
            </a:r>
            <a:endParaRPr sz="1800">
              <a:solidFill>
                <a:schemeClr val="dk1"/>
              </a:solidFill>
              <a:latin typeface="Calibri"/>
              <a:ea typeface="Calibri"/>
              <a:cs typeface="Calibri"/>
              <a:sym typeface="Calibri"/>
            </a:endParaRPr>
          </a:p>
        </p:txBody>
      </p:sp>
      <p:pic>
        <p:nvPicPr>
          <p:cNvPr id="187" name="Google Shape;187;p28"/>
          <p:cNvPicPr preferRelativeResize="0"/>
          <p:nvPr/>
        </p:nvPicPr>
        <p:blipFill>
          <a:blip r:embed="rId3">
            <a:alphaModFix/>
          </a:blip>
          <a:stretch>
            <a:fillRect/>
          </a:stretch>
        </p:blipFill>
        <p:spPr>
          <a:xfrm>
            <a:off x="6530222" y="1085450"/>
            <a:ext cx="2495103" cy="1407739"/>
          </a:xfrm>
          <a:prstGeom prst="rect">
            <a:avLst/>
          </a:prstGeom>
          <a:noFill/>
          <a:ln>
            <a:noFill/>
          </a:ln>
        </p:spPr>
      </p:pic>
      <p:pic>
        <p:nvPicPr>
          <p:cNvPr id="188" name="Google Shape;188;p28"/>
          <p:cNvPicPr preferRelativeResize="0"/>
          <p:nvPr/>
        </p:nvPicPr>
        <p:blipFill>
          <a:blip r:embed="rId4">
            <a:alphaModFix/>
          </a:blip>
          <a:stretch>
            <a:fillRect/>
          </a:stretch>
        </p:blipFill>
        <p:spPr>
          <a:xfrm>
            <a:off x="5024800" y="2867736"/>
            <a:ext cx="2495106" cy="1296514"/>
          </a:xfrm>
          <a:prstGeom prst="rect">
            <a:avLst/>
          </a:prstGeom>
          <a:noFill/>
          <a:ln>
            <a:noFill/>
          </a:ln>
        </p:spPr>
      </p:pic>
      <p:pic>
        <p:nvPicPr>
          <p:cNvPr id="189" name="Google Shape;189;p28"/>
          <p:cNvPicPr preferRelativeResize="0"/>
          <p:nvPr/>
        </p:nvPicPr>
        <p:blipFill>
          <a:blip r:embed="rId5">
            <a:alphaModFix/>
          </a:blip>
          <a:stretch>
            <a:fillRect/>
          </a:stretch>
        </p:blipFill>
        <p:spPr>
          <a:xfrm>
            <a:off x="4269325" y="1085450"/>
            <a:ext cx="2146450" cy="1486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 Balance - Tasks</a:t>
            </a:r>
            <a:endParaRPr/>
          </a:p>
        </p:txBody>
      </p:sp>
      <p:sp>
        <p:nvSpPr>
          <p:cNvPr id="195" name="Google Shape;19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Completed in Sprint 1 by Jacob Haight</a:t>
            </a:r>
            <a:endParaRPr/>
          </a:p>
        </p:txBody>
      </p:sp>
      <p:pic>
        <p:nvPicPr>
          <p:cNvPr id="196" name="Google Shape;196;p29"/>
          <p:cNvPicPr preferRelativeResize="0"/>
          <p:nvPr/>
        </p:nvPicPr>
        <p:blipFill>
          <a:blip r:embed="rId3">
            <a:alphaModFix/>
          </a:blip>
          <a:stretch>
            <a:fillRect/>
          </a:stretch>
        </p:blipFill>
        <p:spPr>
          <a:xfrm>
            <a:off x="4696613" y="1152475"/>
            <a:ext cx="4086225" cy="2133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 Balance - Testing, </a:t>
            </a:r>
            <a:r>
              <a:rPr lang="en"/>
              <a:t>Dependencies</a:t>
            </a:r>
            <a:endParaRPr/>
          </a:p>
        </p:txBody>
      </p:sp>
      <p:sp>
        <p:nvSpPr>
          <p:cNvPr id="202" name="Google Shape;202;p30"/>
          <p:cNvSpPr txBox="1"/>
          <p:nvPr>
            <p:ph idx="1" type="body"/>
          </p:nvPr>
        </p:nvSpPr>
        <p:spPr>
          <a:xfrm>
            <a:off x="311700" y="1152475"/>
            <a:ext cx="35559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Clr>
                <a:schemeClr val="dk1"/>
              </a:buClr>
              <a:buSzPct val="61111"/>
              <a:buFont typeface="Arial"/>
              <a:buNone/>
            </a:pPr>
            <a:r>
              <a:rPr b="1" lang="en"/>
              <a:t>Dependencies</a:t>
            </a:r>
            <a:endParaRPr/>
          </a:p>
          <a:p>
            <a:pPr indent="-308610" lvl="0" marL="457200" rtl="0" algn="l">
              <a:spcBef>
                <a:spcPts val="1200"/>
              </a:spcBef>
              <a:spcAft>
                <a:spcPts val="0"/>
              </a:spcAft>
              <a:buSzPct val="100000"/>
              <a:buChar char="-"/>
            </a:pPr>
            <a:r>
              <a:rPr lang="en"/>
              <a:t>This only depended on the user data, because that is where the users money amount is stored</a:t>
            </a:r>
            <a:endParaRPr/>
          </a:p>
          <a:p>
            <a:pPr indent="-308610" lvl="0" marL="457200" rtl="0" algn="l">
              <a:spcBef>
                <a:spcPts val="0"/>
              </a:spcBef>
              <a:spcAft>
                <a:spcPts val="0"/>
              </a:spcAft>
              <a:buSzPct val="100000"/>
              <a:buChar char="-"/>
            </a:pPr>
            <a:r>
              <a:rPr lang="en"/>
              <a:t>Other process are dependent on this to be able to access the users money</a:t>
            </a:r>
            <a:endParaRPr/>
          </a:p>
          <a:p>
            <a:pPr indent="0" lvl="0" marL="0" rtl="0" algn="l">
              <a:spcBef>
                <a:spcPts val="1200"/>
              </a:spcBef>
              <a:spcAft>
                <a:spcPts val="0"/>
              </a:spcAft>
              <a:buClr>
                <a:schemeClr val="dk1"/>
              </a:buClr>
              <a:buSzPct val="61111"/>
              <a:buFont typeface="Arial"/>
              <a:buNone/>
            </a:pPr>
            <a:r>
              <a:rPr b="1" lang="en"/>
              <a:t>Testing:</a:t>
            </a:r>
            <a:endParaRPr b="1"/>
          </a:p>
          <a:p>
            <a:pPr indent="-308610" lvl="0" marL="457200" rtl="0" algn="l">
              <a:spcBef>
                <a:spcPts val="1200"/>
              </a:spcBef>
              <a:spcAft>
                <a:spcPts val="0"/>
              </a:spcAft>
              <a:buSzPct val="100000"/>
              <a:buChar char="-"/>
            </a:pPr>
            <a:r>
              <a:rPr lang="en"/>
              <a:t>This is tested in the unit tests to make sure that the user can add and subtract money from the account and that it will save</a:t>
            </a:r>
            <a:endParaRPr/>
          </a:p>
          <a:p>
            <a:pPr indent="0" lvl="0" marL="0" rtl="0" algn="l">
              <a:spcBef>
                <a:spcPts val="1200"/>
              </a:spcBef>
              <a:spcAft>
                <a:spcPts val="1200"/>
              </a:spcAft>
              <a:buNone/>
            </a:pPr>
            <a:r>
              <a:t/>
            </a:r>
            <a:endParaRPr/>
          </a:p>
        </p:txBody>
      </p:sp>
      <p:pic>
        <p:nvPicPr>
          <p:cNvPr id="203" name="Google Shape;203;p30"/>
          <p:cNvPicPr preferRelativeResize="0"/>
          <p:nvPr/>
        </p:nvPicPr>
        <p:blipFill>
          <a:blip r:embed="rId3">
            <a:alphaModFix/>
          </a:blip>
          <a:stretch>
            <a:fillRect/>
          </a:stretch>
        </p:blipFill>
        <p:spPr>
          <a:xfrm>
            <a:off x="4452493" y="1231463"/>
            <a:ext cx="3871124" cy="268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Videos</a:t>
            </a:r>
            <a:endParaRPr/>
          </a:p>
        </p:txBody>
      </p:sp>
      <p:sp>
        <p:nvSpPr>
          <p:cNvPr id="209" name="Google Shape;20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1" title="LeaveWorkerReview.mp4">
            <a:hlinkClick r:id="rId3"/>
          </p:cNvPr>
          <p:cNvPicPr preferRelativeResize="0"/>
          <p:nvPr/>
        </p:nvPicPr>
        <p:blipFill>
          <a:blip r:embed="rId4">
            <a:alphaModFix/>
          </a:blip>
          <a:stretch>
            <a:fillRect/>
          </a:stretch>
        </p:blipFill>
        <p:spPr>
          <a:xfrm>
            <a:off x="311700" y="1152475"/>
            <a:ext cx="2386350" cy="1789750"/>
          </a:xfrm>
          <a:prstGeom prst="rect">
            <a:avLst/>
          </a:prstGeom>
          <a:noFill/>
          <a:ln>
            <a:noFill/>
          </a:ln>
        </p:spPr>
      </p:pic>
      <p:pic>
        <p:nvPicPr>
          <p:cNvPr id="211" name="Google Shape;211;p31" title="AcceptBid.mp4">
            <a:hlinkClick r:id="rId5"/>
          </p:cNvPr>
          <p:cNvPicPr preferRelativeResize="0"/>
          <p:nvPr/>
        </p:nvPicPr>
        <p:blipFill>
          <a:blip r:embed="rId4">
            <a:alphaModFix/>
          </a:blip>
          <a:stretch>
            <a:fillRect/>
          </a:stretch>
        </p:blipFill>
        <p:spPr>
          <a:xfrm>
            <a:off x="4270200" y="1152463"/>
            <a:ext cx="2386350" cy="1789767"/>
          </a:xfrm>
          <a:prstGeom prst="rect">
            <a:avLst/>
          </a:prstGeom>
          <a:noFill/>
          <a:ln>
            <a:noFill/>
          </a:ln>
        </p:spPr>
      </p:pic>
      <p:pic>
        <p:nvPicPr>
          <p:cNvPr id="212" name="Google Shape;212;p31" title="LeaveABid.mp4">
            <a:hlinkClick r:id="rId6"/>
          </p:cNvPr>
          <p:cNvPicPr preferRelativeResize="0"/>
          <p:nvPr/>
        </p:nvPicPr>
        <p:blipFill>
          <a:blip r:embed="rId4">
            <a:alphaModFix/>
          </a:blip>
          <a:stretch>
            <a:fillRect/>
          </a:stretch>
        </p:blipFill>
        <p:spPr>
          <a:xfrm>
            <a:off x="311700" y="3208825"/>
            <a:ext cx="2386350" cy="1789773"/>
          </a:xfrm>
          <a:prstGeom prst="rect">
            <a:avLst/>
          </a:prstGeom>
          <a:noFill/>
          <a:ln>
            <a:noFill/>
          </a:ln>
        </p:spPr>
      </p:pic>
      <p:pic>
        <p:nvPicPr>
          <p:cNvPr id="213" name="Google Shape;213;p31" title="ViewAccount.mp4">
            <a:hlinkClick r:id="rId7"/>
          </p:cNvPr>
          <p:cNvPicPr preferRelativeResize="0"/>
          <p:nvPr/>
        </p:nvPicPr>
        <p:blipFill>
          <a:blip r:embed="rId4">
            <a:alphaModFix/>
          </a:blip>
          <a:stretch>
            <a:fillRect/>
          </a:stretch>
        </p:blipFill>
        <p:spPr>
          <a:xfrm>
            <a:off x="4270200" y="3208838"/>
            <a:ext cx="2386350" cy="1789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Resources</a:t>
            </a:r>
            <a:endParaRPr/>
          </a:p>
          <a:p>
            <a:pPr indent="0" lvl="0" marL="0" rtl="0" algn="l">
              <a:spcBef>
                <a:spcPts val="0"/>
              </a:spcBef>
              <a:spcAft>
                <a:spcPts val="0"/>
              </a:spcAft>
              <a:buNone/>
            </a:pPr>
            <a:r>
              <a:t/>
            </a:r>
            <a:endParaRPr/>
          </a:p>
        </p:txBody>
      </p:sp>
      <p:sp>
        <p:nvSpPr>
          <p:cNvPr id="219" name="Google Shape;21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457200" rtl="0" algn="l">
              <a:lnSpc>
                <a:spcPct val="200000"/>
              </a:lnSpc>
              <a:spcBef>
                <a:spcPts val="0"/>
              </a:spcBef>
              <a:spcAft>
                <a:spcPts val="0"/>
              </a:spcAft>
              <a:buNone/>
            </a:pPr>
            <a:r>
              <a:rPr lang="en" sz="1200">
                <a:solidFill>
                  <a:schemeClr val="dk1"/>
                </a:solidFill>
              </a:rPr>
              <a:t>Atlassian, &amp; Drumond, C. D. (2022). </a:t>
            </a:r>
            <a:r>
              <a:rPr i="1" lang="en" sz="1200">
                <a:solidFill>
                  <a:schemeClr val="dk1"/>
                </a:solidFill>
              </a:rPr>
              <a:t>What is Scrum?</a:t>
            </a:r>
            <a:r>
              <a:rPr lang="en" sz="1200">
                <a:solidFill>
                  <a:schemeClr val="dk1"/>
                </a:solidFill>
              </a:rPr>
              <a:t> Atlassian. </a:t>
            </a:r>
            <a:r>
              <a:rPr lang="en" sz="1200" u="sng">
                <a:solidFill>
                  <a:schemeClr val="hlink"/>
                </a:solidFill>
                <a:hlinkClick r:id="rId3"/>
              </a:rPr>
              <a:t>https://www.atlassian.com/agile/scrum</a:t>
            </a:r>
            <a:endParaRPr sz="1200">
              <a:solidFill>
                <a:schemeClr val="dk1"/>
              </a:solidFill>
            </a:endParaRPr>
          </a:p>
          <a:p>
            <a:pPr indent="0" lvl="0" marL="457200" rtl="0" algn="l">
              <a:lnSpc>
                <a:spcPct val="200000"/>
              </a:lnSpc>
              <a:spcBef>
                <a:spcPts val="0"/>
              </a:spcBef>
              <a:spcAft>
                <a:spcPts val="0"/>
              </a:spcAft>
              <a:buNone/>
            </a:pPr>
            <a:r>
              <a:t/>
            </a:r>
            <a:endParaRPr sz="1200">
              <a:solidFill>
                <a:schemeClr val="dk1"/>
              </a:solidFill>
            </a:endParaRPr>
          </a:p>
          <a:p>
            <a:pPr indent="0" lvl="0" marL="457200" rtl="0" algn="l">
              <a:lnSpc>
                <a:spcPct val="200000"/>
              </a:lnSpc>
              <a:spcBef>
                <a:spcPts val="0"/>
              </a:spcBef>
              <a:spcAft>
                <a:spcPts val="0"/>
              </a:spcAft>
              <a:buNone/>
            </a:pPr>
            <a:r>
              <a:rPr i="1" lang="en" sz="1200">
                <a:solidFill>
                  <a:schemeClr val="dk1"/>
                </a:solidFill>
              </a:rPr>
              <a:t>The web framework for perfectionists with deadlines | Django</a:t>
            </a:r>
            <a:r>
              <a:rPr lang="en" sz="1200">
                <a:solidFill>
                  <a:schemeClr val="dk1"/>
                </a:solidFill>
              </a:rPr>
              <a:t>. (2022). Django. </a:t>
            </a:r>
            <a:r>
              <a:rPr lang="en" sz="1200" u="sng">
                <a:solidFill>
                  <a:schemeClr val="hlink"/>
                </a:solidFill>
                <a:hlinkClick r:id="rId4"/>
              </a:rPr>
              <a:t>https://www.djangoproject.com</a:t>
            </a:r>
            <a:endParaRPr sz="1200">
              <a:solidFill>
                <a:schemeClr val="dk1"/>
              </a:solidFill>
            </a:endParaRPr>
          </a:p>
          <a:p>
            <a:pPr indent="0" lvl="0" marL="457200" rtl="0" algn="l">
              <a:lnSpc>
                <a:spcPct val="200000"/>
              </a:lnSpc>
              <a:spcBef>
                <a:spcPts val="0"/>
              </a:spcBef>
              <a:spcAft>
                <a:spcPts val="0"/>
              </a:spcAft>
              <a:buNone/>
            </a:pPr>
            <a:r>
              <a:t/>
            </a:r>
            <a:endParaRPr sz="1200">
              <a:solidFill>
                <a:schemeClr val="dk1"/>
              </a:solidFill>
            </a:endParaRPr>
          </a:p>
          <a:p>
            <a:pPr indent="0" lvl="0" marL="457200" rtl="0" algn="l">
              <a:lnSpc>
                <a:spcPct val="200000"/>
              </a:lnSpc>
              <a:spcBef>
                <a:spcPts val="0"/>
              </a:spcBef>
              <a:spcAft>
                <a:spcPts val="0"/>
              </a:spcAft>
              <a:buNone/>
            </a:pPr>
            <a:r>
              <a:rPr lang="en" sz="1200">
                <a:solidFill>
                  <a:schemeClr val="dk1"/>
                </a:solidFill>
              </a:rPr>
              <a:t>Otto, M. J. T. (2022). </a:t>
            </a:r>
            <a:r>
              <a:rPr i="1" lang="en" sz="1200">
                <a:solidFill>
                  <a:schemeClr val="dk1"/>
                </a:solidFill>
              </a:rPr>
              <a:t>Bootstrap</a:t>
            </a:r>
            <a:r>
              <a:rPr lang="en" sz="1200">
                <a:solidFill>
                  <a:schemeClr val="dk1"/>
                </a:solidFill>
              </a:rPr>
              <a:t>. Bootstrap. </a:t>
            </a:r>
            <a:r>
              <a:rPr lang="en" sz="1200" u="sng">
                <a:solidFill>
                  <a:schemeClr val="hlink"/>
                </a:solidFill>
                <a:hlinkClick r:id="rId5"/>
              </a:rPr>
              <a:t>https://getbootstrap.com</a:t>
            </a:r>
            <a:endParaRPr sz="1200">
              <a:solidFill>
                <a:schemeClr val="dk1"/>
              </a:solidFill>
            </a:endParaRPr>
          </a:p>
          <a:p>
            <a:pPr indent="0" lvl="0" marL="457200" rtl="0" algn="l">
              <a:lnSpc>
                <a:spcPct val="200000"/>
              </a:lnSpc>
              <a:spcBef>
                <a:spcPts val="0"/>
              </a:spcBef>
              <a:spcAft>
                <a:spcPts val="0"/>
              </a:spcAft>
              <a:buNone/>
            </a:pPr>
            <a:r>
              <a:t/>
            </a:r>
            <a:endParaRPr sz="1200">
              <a:solidFill>
                <a:schemeClr val="dk1"/>
              </a:solidFill>
            </a:endParaRPr>
          </a:p>
          <a:p>
            <a:pPr indent="0" lvl="0" marL="457200" rtl="0" algn="l">
              <a:lnSpc>
                <a:spcPct val="200000"/>
              </a:lnSpc>
              <a:spcBef>
                <a:spcPts val="0"/>
              </a:spcBef>
              <a:spcAft>
                <a:spcPts val="0"/>
              </a:spcAft>
              <a:buNone/>
            </a:pPr>
            <a:r>
              <a:rPr lang="en" sz="1200">
                <a:solidFill>
                  <a:schemeClr val="dk1"/>
                </a:solidFill>
              </a:rPr>
              <a:t>Github. (2022). </a:t>
            </a:r>
            <a:r>
              <a:rPr i="1" lang="en" sz="1200">
                <a:solidFill>
                  <a:schemeClr val="dk1"/>
                </a:solidFill>
              </a:rPr>
              <a:t>Github Docs</a:t>
            </a:r>
            <a:r>
              <a:rPr lang="en" sz="1200">
                <a:solidFill>
                  <a:schemeClr val="dk1"/>
                </a:solidFill>
              </a:rPr>
              <a:t>. Github Documentation.</a:t>
            </a:r>
            <a:r>
              <a:rPr lang="en" sz="1200">
                <a:solidFill>
                  <a:schemeClr val="lt1"/>
                </a:solidFill>
              </a:rPr>
              <a:t> </a:t>
            </a:r>
            <a:r>
              <a:rPr lang="en" sz="1200" u="sng">
                <a:solidFill>
                  <a:schemeClr val="hlink"/>
                </a:solidFill>
              </a:rPr>
              <a:t>https://docs.github.com/en</a:t>
            </a:r>
            <a:endParaRPr sz="1200">
              <a:solidFill>
                <a:schemeClr val="dk1"/>
              </a:solidFill>
            </a:endParaRPr>
          </a:p>
          <a:p>
            <a:pPr indent="0" lvl="0" marL="0" rtl="0" algn="l">
              <a:lnSpc>
                <a:spcPct val="200000"/>
              </a:lnSpc>
              <a:spcBef>
                <a:spcPts val="0"/>
              </a:spcBef>
              <a:spcAft>
                <a:spcPts val="0"/>
              </a:spcAft>
              <a:buNone/>
            </a:pPr>
            <a:r>
              <a:t/>
            </a:r>
            <a:endParaRPr sz="1200">
              <a:solidFill>
                <a:schemeClr val="dk1"/>
              </a:solidFill>
            </a:endParaRPr>
          </a:p>
          <a:p>
            <a:pPr indent="0" lvl="0" marL="457200" rtl="0" algn="l">
              <a:lnSpc>
                <a:spcPct val="200000"/>
              </a:lnSpc>
              <a:spcBef>
                <a:spcPts val="0"/>
              </a:spcBef>
              <a:spcAft>
                <a:spcPts val="0"/>
              </a:spcAft>
              <a:buNone/>
            </a:pPr>
            <a:r>
              <a:rPr lang="en" sz="1200">
                <a:solidFill>
                  <a:schemeClr val="dk1"/>
                </a:solidFill>
              </a:rPr>
              <a:t>Atlassian. (2022). </a:t>
            </a:r>
            <a:r>
              <a:rPr i="1" lang="en" sz="1200">
                <a:solidFill>
                  <a:schemeClr val="dk1"/>
                </a:solidFill>
              </a:rPr>
              <a:t>Learn burndown charts with Jira Software</a:t>
            </a:r>
            <a:r>
              <a:rPr lang="en" sz="1200">
                <a:solidFill>
                  <a:schemeClr val="dk1"/>
                </a:solidFill>
              </a:rPr>
              <a:t>. Burndown Charts. </a:t>
            </a:r>
            <a:r>
              <a:rPr lang="en" sz="1200" u="sng">
                <a:solidFill>
                  <a:schemeClr val="hlink"/>
                </a:solidFill>
              </a:rPr>
              <a:t>https://www.atlassian.com/agile/tutorials/burndown-charts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aphicFrame>
        <p:nvGraphicFramePr>
          <p:cNvPr id="66" name="Google Shape;66;p15"/>
          <p:cNvGraphicFramePr/>
          <p:nvPr/>
        </p:nvGraphicFramePr>
        <p:xfrm>
          <a:off x="189700" y="1023875"/>
          <a:ext cx="3000000" cy="3000000"/>
        </p:xfrm>
        <a:graphic>
          <a:graphicData uri="http://schemas.openxmlformats.org/drawingml/2006/table">
            <a:tbl>
              <a:tblPr>
                <a:noFill/>
                <a:tableStyleId>{E9E98C81-8EA1-4B8F-9C73-2C8698633C8C}</a:tableStyleId>
              </a:tblPr>
              <a:tblGrid>
                <a:gridCol w="4296725"/>
              </a:tblGrid>
              <a:tr h="385225">
                <a:tc>
                  <a:txBody>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rPr>
                        <a:t>Reusable templates for similar views</a:t>
                      </a:r>
                      <a:endParaRPr/>
                    </a:p>
                  </a:txBody>
                  <a:tcPr marT="91425" marB="91425" marR="91425" marL="91425">
                    <a:lnL cap="flat" cmpd="sng" w="19050">
                      <a:solidFill>
                        <a:srgbClr val="6AA84F"/>
                      </a:solidFill>
                      <a:prstDash val="solid"/>
                      <a:round/>
                      <a:headEnd len="sm" w="sm" type="none"/>
                      <a:tailEnd len="sm" w="sm" type="none"/>
                    </a:lnL>
                    <a:lnR cap="flat" cmpd="sng" w="19050">
                      <a:solidFill>
                        <a:srgbClr val="6AA84F"/>
                      </a:solidFill>
                      <a:prstDash val="solid"/>
                      <a:round/>
                      <a:headEnd len="sm" w="sm" type="none"/>
                      <a:tailEnd len="sm" w="sm" type="none"/>
                    </a:lnR>
                    <a:lnT cap="flat" cmpd="sng" w="19050">
                      <a:solidFill>
                        <a:srgbClr val="6AA84F"/>
                      </a:solidFill>
                      <a:prstDash val="solid"/>
                      <a:round/>
                      <a:headEnd len="sm" w="sm" type="none"/>
                      <a:tailEnd len="sm" w="sm" type="none"/>
                    </a:lnT>
                    <a:lnB cap="flat" cmpd="sng" w="19050">
                      <a:solidFill>
                        <a:srgbClr val="6AA84F"/>
                      </a:solidFill>
                      <a:prstDash val="solid"/>
                      <a:round/>
                      <a:headEnd len="sm" w="sm" type="none"/>
                      <a:tailEnd len="sm" w="sm" type="none"/>
                    </a:lnB>
                  </a:tcPr>
                </a:tc>
              </a:tr>
              <a:tr h="1439075">
                <a:tc>
                  <a:txBody>
                    <a:bodyPr/>
                    <a:lstStyle/>
                    <a:p>
                      <a:pPr indent="-304800" lvl="0" marL="457200" rtl="0" algn="l">
                        <a:lnSpc>
                          <a:spcPct val="115000"/>
                        </a:lnSpc>
                        <a:spcBef>
                          <a:spcPts val="0"/>
                        </a:spcBef>
                        <a:spcAft>
                          <a:spcPts val="0"/>
                        </a:spcAft>
                        <a:buClr>
                          <a:schemeClr val="dk2"/>
                        </a:buClr>
                        <a:buSzPts val="1200"/>
                        <a:buChar char="●"/>
                      </a:pPr>
                      <a:r>
                        <a:rPr lang="en" sz="1200">
                          <a:solidFill>
                            <a:schemeClr val="dk2"/>
                          </a:solidFill>
                        </a:rPr>
                        <a:t>4.2.1: A Worker must be able to view available jobs</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3.3.1: A Customer must be able to change the details of the job if it has not been claimed</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5.2.1: An Owner must be permitted to review complaints submitted by Customers</a:t>
                      </a:r>
                      <a:endParaRPr sz="1200"/>
                    </a:p>
                  </a:txBody>
                  <a:tcPr marT="91425" marB="91425" marR="91425" marL="91425">
                    <a:lnL cap="flat" cmpd="sng" w="19050">
                      <a:solidFill>
                        <a:srgbClr val="6AA84F"/>
                      </a:solidFill>
                      <a:prstDash val="solid"/>
                      <a:round/>
                      <a:headEnd len="sm" w="sm" type="none"/>
                      <a:tailEnd len="sm" w="sm" type="none"/>
                    </a:lnL>
                    <a:lnR cap="flat" cmpd="sng" w="19050">
                      <a:solidFill>
                        <a:srgbClr val="6AA84F"/>
                      </a:solidFill>
                      <a:prstDash val="solid"/>
                      <a:round/>
                      <a:headEnd len="sm" w="sm" type="none"/>
                      <a:tailEnd len="sm" w="sm" type="none"/>
                    </a:lnR>
                    <a:lnT cap="flat" cmpd="sng" w="19050">
                      <a:solidFill>
                        <a:srgbClr val="6AA84F"/>
                      </a:solidFill>
                      <a:prstDash val="solid"/>
                      <a:round/>
                      <a:headEnd len="sm" w="sm" type="none"/>
                      <a:tailEnd len="sm" w="sm" type="none"/>
                    </a:lnT>
                    <a:lnB cap="flat" cmpd="sng" w="19050">
                      <a:solidFill>
                        <a:srgbClr val="6AA84F"/>
                      </a:solidFill>
                      <a:prstDash val="solid"/>
                      <a:round/>
                      <a:headEnd len="sm" w="sm" type="none"/>
                      <a:tailEnd len="sm" w="sm" type="none"/>
                    </a:lnB>
                  </a:tcPr>
                </a:tc>
              </a:tr>
            </a:tbl>
          </a:graphicData>
        </a:graphic>
      </p:graphicFrame>
      <p:graphicFrame>
        <p:nvGraphicFramePr>
          <p:cNvPr id="67" name="Google Shape;67;p15"/>
          <p:cNvGraphicFramePr/>
          <p:nvPr/>
        </p:nvGraphicFramePr>
        <p:xfrm>
          <a:off x="189700" y="3061825"/>
          <a:ext cx="3000000" cy="3000000"/>
        </p:xfrm>
        <a:graphic>
          <a:graphicData uri="http://schemas.openxmlformats.org/drawingml/2006/table">
            <a:tbl>
              <a:tblPr>
                <a:noFill/>
                <a:tableStyleId>{E9E98C81-8EA1-4B8F-9C73-2C8698633C8C}</a:tableStyleId>
              </a:tblPr>
              <a:tblGrid>
                <a:gridCol w="4296725"/>
              </a:tblGrid>
              <a:tr h="396200">
                <a:tc>
                  <a:txBody>
                    <a:bodyPr/>
                    <a:lstStyle/>
                    <a:p>
                      <a:pPr indent="0" lvl="0" marL="0" rtl="0" algn="l">
                        <a:lnSpc>
                          <a:spcPct val="115000"/>
                        </a:lnSpc>
                        <a:spcBef>
                          <a:spcPts val="0"/>
                        </a:spcBef>
                        <a:spcAft>
                          <a:spcPts val="1200"/>
                        </a:spcAft>
                        <a:buNone/>
                      </a:pPr>
                      <a:r>
                        <a:rPr lang="en"/>
                        <a:t>Workers can bid on jobs</a:t>
                      </a:r>
                      <a:endParaRPr/>
                    </a:p>
                  </a:txBody>
                  <a:tcPr marT="91425" marB="91425" marR="91425" marL="91425">
                    <a:lnL cap="flat" cmpd="sng" w="19050">
                      <a:solidFill>
                        <a:srgbClr val="6AA84F"/>
                      </a:solidFill>
                      <a:prstDash val="solid"/>
                      <a:round/>
                      <a:headEnd len="sm" w="sm" type="none"/>
                      <a:tailEnd len="sm" w="sm" type="none"/>
                    </a:lnL>
                    <a:lnR cap="flat" cmpd="sng" w="19050">
                      <a:solidFill>
                        <a:srgbClr val="6AA84F"/>
                      </a:solidFill>
                      <a:prstDash val="solid"/>
                      <a:round/>
                      <a:headEnd len="sm" w="sm" type="none"/>
                      <a:tailEnd len="sm" w="sm" type="none"/>
                    </a:lnR>
                    <a:lnT cap="flat" cmpd="sng" w="19050">
                      <a:solidFill>
                        <a:srgbClr val="6AA84F"/>
                      </a:solidFill>
                      <a:prstDash val="solid"/>
                      <a:round/>
                      <a:headEnd len="sm" w="sm" type="none"/>
                      <a:tailEnd len="sm" w="sm" type="none"/>
                    </a:lnT>
                    <a:lnB cap="flat" cmpd="sng" w="19050">
                      <a:solidFill>
                        <a:srgbClr val="6AA84F"/>
                      </a:solidFill>
                      <a:prstDash val="solid"/>
                      <a:round/>
                      <a:headEnd len="sm" w="sm" type="none"/>
                      <a:tailEnd len="sm" w="sm" type="none"/>
                    </a:lnB>
                  </a:tcPr>
                </a:tc>
              </a:tr>
              <a:tr h="1433425">
                <a:tc>
                  <a:txBody>
                    <a:bodyPr/>
                    <a:lstStyle/>
                    <a:p>
                      <a:pPr indent="-304800" lvl="0" marL="457200" rtl="0" algn="l">
                        <a:lnSpc>
                          <a:spcPct val="115000"/>
                        </a:lnSpc>
                        <a:spcBef>
                          <a:spcPts val="0"/>
                        </a:spcBef>
                        <a:spcAft>
                          <a:spcPts val="0"/>
                        </a:spcAft>
                        <a:buClr>
                          <a:schemeClr val="dk2"/>
                        </a:buClr>
                        <a:buSzPts val="1200"/>
                        <a:buChar char="●"/>
                      </a:pPr>
                      <a:r>
                        <a:rPr lang="en" sz="1200"/>
                        <a:t>3.2.2: A Customer must be permitted to approve or decline Workers that have placed a bid on the Customer’s job.</a:t>
                      </a:r>
                      <a:endParaRPr sz="1200"/>
                    </a:p>
                    <a:p>
                      <a:pPr indent="-304800" lvl="0" marL="457200" rtl="0" algn="l">
                        <a:lnSpc>
                          <a:spcPct val="115000"/>
                        </a:lnSpc>
                        <a:spcBef>
                          <a:spcPts val="0"/>
                        </a:spcBef>
                        <a:spcAft>
                          <a:spcPts val="0"/>
                        </a:spcAft>
                        <a:buClr>
                          <a:schemeClr val="dk2"/>
                        </a:buClr>
                        <a:buSzPts val="1200"/>
                        <a:buChar char="●"/>
                      </a:pPr>
                      <a:r>
                        <a:rPr lang="en" sz="1200"/>
                        <a:t>4.2.2.3: When bidding on a job, a Worker must also define the wage that they will accept. This can be different than the proposed wage by the Customer.</a:t>
                      </a:r>
                      <a:endParaRPr sz="1200"/>
                    </a:p>
                  </a:txBody>
                  <a:tcPr marT="91425" marB="91425" marR="91425" marL="91425">
                    <a:lnL cap="flat" cmpd="sng" w="19050">
                      <a:solidFill>
                        <a:srgbClr val="6AA84F"/>
                      </a:solidFill>
                      <a:prstDash val="solid"/>
                      <a:round/>
                      <a:headEnd len="sm" w="sm" type="none"/>
                      <a:tailEnd len="sm" w="sm" type="none"/>
                    </a:lnL>
                    <a:lnR cap="flat" cmpd="sng" w="19050">
                      <a:solidFill>
                        <a:srgbClr val="6AA84F"/>
                      </a:solidFill>
                      <a:prstDash val="solid"/>
                      <a:round/>
                      <a:headEnd len="sm" w="sm" type="none"/>
                      <a:tailEnd len="sm" w="sm" type="none"/>
                    </a:lnR>
                    <a:lnT cap="flat" cmpd="sng" w="19050">
                      <a:solidFill>
                        <a:srgbClr val="6AA84F"/>
                      </a:solidFill>
                      <a:prstDash val="solid"/>
                      <a:round/>
                      <a:headEnd len="sm" w="sm" type="none"/>
                      <a:tailEnd len="sm" w="sm" type="none"/>
                    </a:lnT>
                    <a:lnB cap="flat" cmpd="sng" w="19050">
                      <a:solidFill>
                        <a:srgbClr val="6AA84F"/>
                      </a:solidFill>
                      <a:prstDash val="solid"/>
                      <a:round/>
                      <a:headEnd len="sm" w="sm" type="none"/>
                      <a:tailEnd len="sm" w="sm" type="none"/>
                    </a:lnB>
                  </a:tcPr>
                </a:tc>
              </a:tr>
            </a:tbl>
          </a:graphicData>
        </a:graphic>
      </p:graphicFrame>
      <p:graphicFrame>
        <p:nvGraphicFramePr>
          <p:cNvPr id="68" name="Google Shape;68;p15"/>
          <p:cNvGraphicFramePr/>
          <p:nvPr/>
        </p:nvGraphicFramePr>
        <p:xfrm>
          <a:off x="4657225" y="1012900"/>
          <a:ext cx="3000000" cy="3000000"/>
        </p:xfrm>
        <a:graphic>
          <a:graphicData uri="http://schemas.openxmlformats.org/drawingml/2006/table">
            <a:tbl>
              <a:tblPr>
                <a:noFill/>
                <a:tableStyleId>{E9E98C81-8EA1-4B8F-9C73-2C8698633C8C}</a:tableStyleId>
              </a:tblPr>
              <a:tblGrid>
                <a:gridCol w="4296725"/>
              </a:tblGrid>
              <a:tr h="312025">
                <a:tc>
                  <a:txBody>
                    <a:bodyPr/>
                    <a:lstStyle/>
                    <a:p>
                      <a:pPr indent="0" lvl="0" marL="0" rtl="0" algn="l">
                        <a:lnSpc>
                          <a:spcPct val="115000"/>
                        </a:lnSpc>
                        <a:spcBef>
                          <a:spcPts val="0"/>
                        </a:spcBef>
                        <a:spcAft>
                          <a:spcPts val="1200"/>
                        </a:spcAft>
                        <a:buNone/>
                      </a:pPr>
                      <a:r>
                        <a:rPr lang="en">
                          <a:solidFill>
                            <a:schemeClr val="dk2"/>
                          </a:solidFill>
                        </a:rPr>
                        <a:t>Three states of jobs</a:t>
                      </a:r>
                      <a:endParaRPr/>
                    </a:p>
                  </a:txBody>
                  <a:tcPr marT="91425" marB="91425" marR="91425" marL="91425">
                    <a:lnL cap="flat" cmpd="sng" w="19050">
                      <a:solidFill>
                        <a:srgbClr val="6AA84F"/>
                      </a:solidFill>
                      <a:prstDash val="solid"/>
                      <a:round/>
                      <a:headEnd len="sm" w="sm" type="none"/>
                      <a:tailEnd len="sm" w="sm" type="none"/>
                    </a:lnL>
                    <a:lnR cap="flat" cmpd="sng" w="19050">
                      <a:solidFill>
                        <a:srgbClr val="6AA84F"/>
                      </a:solidFill>
                      <a:prstDash val="solid"/>
                      <a:round/>
                      <a:headEnd len="sm" w="sm" type="none"/>
                      <a:tailEnd len="sm" w="sm" type="none"/>
                    </a:lnR>
                    <a:lnT cap="flat" cmpd="sng" w="19050">
                      <a:solidFill>
                        <a:srgbClr val="6AA84F"/>
                      </a:solidFill>
                      <a:prstDash val="solid"/>
                      <a:round/>
                      <a:headEnd len="sm" w="sm" type="none"/>
                      <a:tailEnd len="sm" w="sm" type="none"/>
                    </a:lnT>
                    <a:lnB cap="flat" cmpd="sng" w="19050">
                      <a:solidFill>
                        <a:srgbClr val="6AA84F"/>
                      </a:solidFill>
                      <a:prstDash val="solid"/>
                      <a:round/>
                      <a:headEnd len="sm" w="sm" type="none"/>
                      <a:tailEnd len="sm" w="sm" type="none"/>
                    </a:lnB>
                  </a:tcPr>
                </a:tc>
              </a:tr>
              <a:tr h="1450050">
                <a:tc>
                  <a:txBody>
                    <a:bodyPr/>
                    <a:lstStyle/>
                    <a:p>
                      <a:pPr indent="-304800" lvl="0" marL="457200" rtl="0" algn="l">
                        <a:lnSpc>
                          <a:spcPct val="115000"/>
                        </a:lnSpc>
                        <a:spcBef>
                          <a:spcPts val="0"/>
                        </a:spcBef>
                        <a:spcAft>
                          <a:spcPts val="0"/>
                        </a:spcAft>
                        <a:buClr>
                          <a:schemeClr val="dk2"/>
                        </a:buClr>
                        <a:buSzPts val="1200"/>
                        <a:buChar char="●"/>
                      </a:pPr>
                      <a:r>
                        <a:rPr lang="en" sz="1200">
                          <a:solidFill>
                            <a:schemeClr val="dk2"/>
                          </a:solidFill>
                        </a:rPr>
                        <a:t>3.2.1:	A Customer must be permitted to create and post jobs for Workers to acquire</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3.7: A Customer can cancel any job up to 24 hours before the start time of the job</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4.3.1: A Worker must be able to mark accepted jobs as complete</a:t>
                      </a:r>
                      <a:endParaRPr sz="1200"/>
                    </a:p>
                  </a:txBody>
                  <a:tcPr marT="91425" marB="91425" marR="91425" marL="91425">
                    <a:lnL cap="flat" cmpd="sng" w="19050">
                      <a:solidFill>
                        <a:srgbClr val="6AA84F"/>
                      </a:solidFill>
                      <a:prstDash val="solid"/>
                      <a:round/>
                      <a:headEnd len="sm" w="sm" type="none"/>
                      <a:tailEnd len="sm" w="sm" type="none"/>
                    </a:lnL>
                    <a:lnR cap="flat" cmpd="sng" w="19050">
                      <a:solidFill>
                        <a:srgbClr val="6AA84F"/>
                      </a:solidFill>
                      <a:prstDash val="solid"/>
                      <a:round/>
                      <a:headEnd len="sm" w="sm" type="none"/>
                      <a:tailEnd len="sm" w="sm" type="none"/>
                    </a:lnR>
                    <a:lnT cap="flat" cmpd="sng" w="19050">
                      <a:solidFill>
                        <a:srgbClr val="6AA84F"/>
                      </a:solidFill>
                      <a:prstDash val="solid"/>
                      <a:round/>
                      <a:headEnd len="sm" w="sm" type="none"/>
                      <a:tailEnd len="sm" w="sm" type="none"/>
                    </a:lnT>
                    <a:lnB cap="flat" cmpd="sng" w="19050">
                      <a:solidFill>
                        <a:srgbClr val="6AA84F"/>
                      </a:solidFill>
                      <a:prstDash val="solid"/>
                      <a:round/>
                      <a:headEnd len="sm" w="sm" type="none"/>
                      <a:tailEnd len="sm" w="sm" type="none"/>
                    </a:lnB>
                  </a:tcPr>
                </a:tc>
              </a:tr>
            </a:tbl>
          </a:graphicData>
        </a:graphic>
      </p:graphicFrame>
      <p:graphicFrame>
        <p:nvGraphicFramePr>
          <p:cNvPr id="69" name="Google Shape;69;p15"/>
          <p:cNvGraphicFramePr/>
          <p:nvPr/>
        </p:nvGraphicFramePr>
        <p:xfrm>
          <a:off x="4657225" y="3061825"/>
          <a:ext cx="3000000" cy="3000000"/>
        </p:xfrm>
        <a:graphic>
          <a:graphicData uri="http://schemas.openxmlformats.org/drawingml/2006/table">
            <a:tbl>
              <a:tblPr>
                <a:noFill/>
                <a:tableStyleId>{E9E98C81-8EA1-4B8F-9C73-2C8698633C8C}</a:tableStyleId>
              </a:tblPr>
              <a:tblGrid>
                <a:gridCol w="4296725"/>
              </a:tblGrid>
              <a:tr h="336625">
                <a:tc>
                  <a:txBody>
                    <a:bodyPr/>
                    <a:lstStyle/>
                    <a:p>
                      <a:pPr indent="0" lvl="0" marL="0" rtl="0" algn="l">
                        <a:lnSpc>
                          <a:spcPct val="115000"/>
                        </a:lnSpc>
                        <a:spcBef>
                          <a:spcPts val="0"/>
                        </a:spcBef>
                        <a:spcAft>
                          <a:spcPts val="1200"/>
                        </a:spcAft>
                        <a:buNone/>
                      </a:pPr>
                      <a:r>
                        <a:rPr lang="en">
                          <a:solidFill>
                            <a:schemeClr val="dk2"/>
                          </a:solidFill>
                        </a:rPr>
                        <a:t>Surveys of Jobs by Workers</a:t>
                      </a:r>
                      <a:endParaRPr/>
                    </a:p>
                  </a:txBody>
                  <a:tcPr marT="91425" marB="91425" marR="91425" marL="91425">
                    <a:lnL cap="flat" cmpd="sng" w="19050">
                      <a:solidFill>
                        <a:srgbClr val="6AA84F"/>
                      </a:solidFill>
                      <a:prstDash val="solid"/>
                      <a:round/>
                      <a:headEnd len="sm" w="sm" type="none"/>
                      <a:tailEnd len="sm" w="sm" type="none"/>
                    </a:lnL>
                    <a:lnR cap="flat" cmpd="sng" w="19050">
                      <a:solidFill>
                        <a:srgbClr val="6AA84F"/>
                      </a:solidFill>
                      <a:prstDash val="solid"/>
                      <a:round/>
                      <a:headEnd len="sm" w="sm" type="none"/>
                      <a:tailEnd len="sm" w="sm" type="none"/>
                    </a:lnR>
                    <a:lnT cap="flat" cmpd="sng" w="19050">
                      <a:solidFill>
                        <a:srgbClr val="6AA84F"/>
                      </a:solidFill>
                      <a:prstDash val="solid"/>
                      <a:round/>
                      <a:headEnd len="sm" w="sm" type="none"/>
                      <a:tailEnd len="sm" w="sm" type="none"/>
                    </a:lnT>
                    <a:lnB cap="flat" cmpd="sng" w="19050">
                      <a:solidFill>
                        <a:srgbClr val="6AA84F"/>
                      </a:solidFill>
                      <a:prstDash val="solid"/>
                      <a:round/>
                      <a:headEnd len="sm" w="sm" type="none"/>
                      <a:tailEnd len="sm" w="sm" type="none"/>
                    </a:lnB>
                  </a:tcPr>
                </a:tc>
              </a:tr>
              <a:tr h="1433425">
                <a:tc>
                  <a:txBody>
                    <a:bodyPr/>
                    <a:lstStyle/>
                    <a:p>
                      <a:pPr indent="-304800" lvl="0" marL="457200" rtl="0" algn="l">
                        <a:lnSpc>
                          <a:spcPct val="115000"/>
                        </a:lnSpc>
                        <a:spcBef>
                          <a:spcPts val="0"/>
                        </a:spcBef>
                        <a:spcAft>
                          <a:spcPts val="0"/>
                        </a:spcAft>
                        <a:buClr>
                          <a:schemeClr val="dk2"/>
                        </a:buClr>
                        <a:buSzPts val="1200"/>
                        <a:buChar char="●"/>
                      </a:pPr>
                      <a:r>
                        <a:rPr lang="en" sz="1200">
                          <a:solidFill>
                            <a:schemeClr val="dk2"/>
                          </a:solidFill>
                        </a:rPr>
                        <a:t>4.2.2: A Worker must be able to bid on jobs they would like to work</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4.3.2.1: The survey must include the degree of complexity of the job (relative to expectation)</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4.3.2.2: The survey must also include the duration of the job (relative to the expected duration)</a:t>
                      </a:r>
                      <a:endParaRPr sz="1200">
                        <a:solidFill>
                          <a:schemeClr val="dk2"/>
                        </a:solidFill>
                      </a:endParaRPr>
                    </a:p>
                  </a:txBody>
                  <a:tcPr marT="91425" marB="91425" marR="91425" marL="91425">
                    <a:lnL cap="flat" cmpd="sng" w="19050">
                      <a:solidFill>
                        <a:srgbClr val="6AA84F"/>
                      </a:solidFill>
                      <a:prstDash val="solid"/>
                      <a:round/>
                      <a:headEnd len="sm" w="sm" type="none"/>
                      <a:tailEnd len="sm" w="sm" type="none"/>
                    </a:lnL>
                    <a:lnR cap="flat" cmpd="sng" w="19050">
                      <a:solidFill>
                        <a:srgbClr val="6AA84F"/>
                      </a:solidFill>
                      <a:prstDash val="solid"/>
                      <a:round/>
                      <a:headEnd len="sm" w="sm" type="none"/>
                      <a:tailEnd len="sm" w="sm" type="none"/>
                    </a:lnR>
                    <a:lnT cap="flat" cmpd="sng" w="19050">
                      <a:solidFill>
                        <a:srgbClr val="6AA84F"/>
                      </a:solidFill>
                      <a:prstDash val="solid"/>
                      <a:round/>
                      <a:headEnd len="sm" w="sm" type="none"/>
                      <a:tailEnd len="sm" w="sm" type="none"/>
                    </a:lnT>
                    <a:lnB cap="flat" cmpd="sng" w="19050">
                      <a:solidFill>
                        <a:srgbClr val="6AA84F"/>
                      </a:solidFill>
                      <a:prstDash val="solid"/>
                      <a:round/>
                      <a:headEnd len="sm" w="sm" type="none"/>
                      <a:tailEnd len="sm" w="sm" type="none"/>
                    </a:lnB>
                  </a:tcPr>
                </a:tc>
              </a:tr>
            </a:tbl>
          </a:graphicData>
        </a:graphic>
      </p:graphicFrame>
      <p:sp>
        <p:nvSpPr>
          <p:cNvPr id="70" name="Google Shape;70;p15"/>
          <p:cNvSpPr txBox="1"/>
          <p:nvPr/>
        </p:nvSpPr>
        <p:spPr>
          <a:xfrm>
            <a:off x="1439100" y="179925"/>
            <a:ext cx="6265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Design Decisions and Fulfilled Requirements</a:t>
            </a:r>
            <a:endParaRPr sz="2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33"/>
          <p:cNvSpPr txBox="1"/>
          <p:nvPr>
            <p:ph type="ctrTitle"/>
          </p:nvPr>
        </p:nvSpPr>
        <p:spPr>
          <a:xfrm>
            <a:off x="311700" y="762400"/>
            <a:ext cx="8520600" cy="86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Questions?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SCRUM Practices</a:t>
            </a:r>
            <a:endParaRPr/>
          </a:p>
        </p:txBody>
      </p:sp>
      <p:sp>
        <p:nvSpPr>
          <p:cNvPr id="76" name="Google Shape;76;p16"/>
          <p:cNvSpPr txBox="1"/>
          <p:nvPr>
            <p:ph idx="1" type="body"/>
          </p:nvPr>
        </p:nvSpPr>
        <p:spPr>
          <a:xfrm>
            <a:off x="311700" y="1152475"/>
            <a:ext cx="8520600" cy="3860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Sprints</a:t>
            </a:r>
            <a:endParaRPr/>
          </a:p>
          <a:p>
            <a:pPr indent="-342900" lvl="0" marL="457200" rtl="0" algn="l">
              <a:spcBef>
                <a:spcPts val="1200"/>
              </a:spcBef>
              <a:spcAft>
                <a:spcPts val="0"/>
              </a:spcAft>
              <a:buSzPts val="1800"/>
              <a:buChar char="●"/>
            </a:pPr>
            <a:r>
              <a:rPr lang="en"/>
              <a:t>Two-week periods of time</a:t>
            </a:r>
            <a:endParaRPr/>
          </a:p>
          <a:p>
            <a:pPr indent="-342900" lvl="0" marL="457200" rtl="0" algn="l">
              <a:spcBef>
                <a:spcPts val="0"/>
              </a:spcBef>
              <a:spcAft>
                <a:spcPts val="0"/>
              </a:spcAft>
              <a:buSzPts val="1800"/>
              <a:buChar char="●"/>
            </a:pPr>
            <a:r>
              <a:rPr lang="en"/>
              <a:t>Started with a planning meeting</a:t>
            </a:r>
            <a:endParaRPr/>
          </a:p>
          <a:p>
            <a:pPr indent="-342900" lvl="0" marL="457200" rtl="0" algn="l">
              <a:spcBef>
                <a:spcPts val="0"/>
              </a:spcBef>
              <a:spcAft>
                <a:spcPts val="0"/>
              </a:spcAft>
              <a:buSzPts val="1800"/>
              <a:buChar char="●"/>
            </a:pPr>
            <a:r>
              <a:rPr lang="en"/>
              <a:t>Multiple standup meetings throughout</a:t>
            </a:r>
            <a:endParaRPr/>
          </a:p>
          <a:p>
            <a:pPr indent="-342900" lvl="0" marL="457200" rtl="0" algn="l">
              <a:spcBef>
                <a:spcPts val="0"/>
              </a:spcBef>
              <a:spcAft>
                <a:spcPts val="0"/>
              </a:spcAft>
              <a:buSzPts val="1800"/>
              <a:buChar char="●"/>
            </a:pPr>
            <a:r>
              <a:rPr lang="en"/>
              <a:t>Retrospective at the end</a:t>
            </a:r>
            <a:endParaRPr/>
          </a:p>
          <a:p>
            <a:pPr indent="-342900" lvl="0" marL="457200" rtl="0" algn="l">
              <a:spcBef>
                <a:spcPts val="0"/>
              </a:spcBef>
              <a:spcAft>
                <a:spcPts val="0"/>
              </a:spcAft>
              <a:buSzPts val="1800"/>
              <a:buChar char="●"/>
            </a:pPr>
            <a:r>
              <a:rPr lang="en"/>
              <a:t>All tasks logged and tracked in the backlog in Github</a:t>
            </a:r>
            <a:endParaRPr/>
          </a:p>
          <a:p>
            <a:pPr indent="-342900" lvl="0" marL="457200" rtl="0" algn="l">
              <a:spcBef>
                <a:spcPts val="0"/>
              </a:spcBef>
              <a:spcAft>
                <a:spcPts val="0"/>
              </a:spcAft>
              <a:buSzPts val="1800"/>
              <a:buChar char="●"/>
            </a:pPr>
            <a:r>
              <a:rPr lang="en"/>
              <a:t>Scrum Master:</a:t>
            </a:r>
            <a:endParaRPr/>
          </a:p>
          <a:p>
            <a:pPr indent="-317500" lvl="1" marL="914400" rtl="0" algn="l">
              <a:spcBef>
                <a:spcPts val="0"/>
              </a:spcBef>
              <a:spcAft>
                <a:spcPts val="0"/>
              </a:spcAft>
              <a:buSzPts val="1400"/>
              <a:buChar char="○"/>
            </a:pPr>
            <a:r>
              <a:rPr lang="en"/>
              <a:t>In charge of </a:t>
            </a:r>
            <a:r>
              <a:rPr lang="en"/>
              <a:t>maintaining</a:t>
            </a:r>
            <a:r>
              <a:rPr lang="en"/>
              <a:t> the backlog and keeping the sprint on task</a:t>
            </a:r>
            <a:endParaRPr/>
          </a:p>
          <a:p>
            <a:pPr indent="-317500" lvl="1" marL="914400" rtl="0" algn="l">
              <a:spcBef>
                <a:spcPts val="0"/>
              </a:spcBef>
              <a:spcAft>
                <a:spcPts val="0"/>
              </a:spcAft>
              <a:buSzPts val="1400"/>
              <a:buChar char="○"/>
            </a:pPr>
            <a:r>
              <a:rPr lang="en"/>
              <a:t>Alternated each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All sprint documents are located in the git </a:t>
            </a:r>
            <a:r>
              <a:rPr lang="en"/>
              <a:t>repository</a:t>
            </a:r>
            <a:r>
              <a:rPr lang="en"/>
              <a:t> in docs/planning/</a:t>
            </a:r>
            <a:endParaRPr/>
          </a:p>
        </p:txBody>
      </p:sp>
      <p:pic>
        <p:nvPicPr>
          <p:cNvPr id="77" name="Google Shape;77;p16"/>
          <p:cNvPicPr preferRelativeResize="0"/>
          <p:nvPr/>
        </p:nvPicPr>
        <p:blipFill>
          <a:blip r:embed="rId3">
            <a:alphaModFix/>
          </a:blip>
          <a:stretch>
            <a:fillRect/>
          </a:stretch>
        </p:blipFill>
        <p:spPr>
          <a:xfrm>
            <a:off x="5922900" y="0"/>
            <a:ext cx="3221100" cy="322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145625" y="3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Burndown</a:t>
            </a:r>
            <a:endParaRPr/>
          </a:p>
          <a:p>
            <a:pPr indent="0" lvl="0" marL="0" rtl="0" algn="l">
              <a:spcBef>
                <a:spcPts val="0"/>
              </a:spcBef>
              <a:spcAft>
                <a:spcPts val="0"/>
              </a:spcAft>
              <a:buNone/>
            </a:pPr>
            <a:r>
              <a:t/>
            </a:r>
            <a:endParaRPr/>
          </a:p>
        </p:txBody>
      </p:sp>
      <p:pic>
        <p:nvPicPr>
          <p:cNvPr id="83" name="Google Shape;83;p17"/>
          <p:cNvPicPr preferRelativeResize="0"/>
          <p:nvPr/>
        </p:nvPicPr>
        <p:blipFill>
          <a:blip r:embed="rId3">
            <a:alphaModFix/>
          </a:blip>
          <a:stretch>
            <a:fillRect/>
          </a:stretch>
        </p:blipFill>
        <p:spPr>
          <a:xfrm>
            <a:off x="0" y="611113"/>
            <a:ext cx="4426376" cy="3421109"/>
          </a:xfrm>
          <a:prstGeom prst="rect">
            <a:avLst/>
          </a:prstGeom>
          <a:noFill/>
          <a:ln>
            <a:noFill/>
          </a:ln>
        </p:spPr>
      </p:pic>
      <p:pic>
        <p:nvPicPr>
          <p:cNvPr id="84" name="Google Shape;84;p17"/>
          <p:cNvPicPr preferRelativeResize="0"/>
          <p:nvPr/>
        </p:nvPicPr>
        <p:blipFill>
          <a:blip r:embed="rId4">
            <a:alphaModFix/>
          </a:blip>
          <a:stretch>
            <a:fillRect/>
          </a:stretch>
        </p:blipFill>
        <p:spPr>
          <a:xfrm>
            <a:off x="4717625" y="611113"/>
            <a:ext cx="4426376" cy="3421080"/>
          </a:xfrm>
          <a:prstGeom prst="rect">
            <a:avLst/>
          </a:prstGeom>
          <a:noFill/>
          <a:ln>
            <a:noFill/>
          </a:ln>
        </p:spPr>
      </p:pic>
      <p:cxnSp>
        <p:nvCxnSpPr>
          <p:cNvPr id="85" name="Google Shape;85;p17"/>
          <p:cNvCxnSpPr/>
          <p:nvPr/>
        </p:nvCxnSpPr>
        <p:spPr>
          <a:xfrm rot="10800000">
            <a:off x="795125" y="1581975"/>
            <a:ext cx="0" cy="2095500"/>
          </a:xfrm>
          <a:prstGeom prst="straightConnector1">
            <a:avLst/>
          </a:prstGeom>
          <a:noFill/>
          <a:ln cap="flat" cmpd="sng" w="9525">
            <a:solidFill>
              <a:schemeClr val="dk1"/>
            </a:solidFill>
            <a:prstDash val="solid"/>
            <a:round/>
            <a:headEnd len="med" w="med" type="none"/>
            <a:tailEnd len="med" w="med" type="none"/>
          </a:ln>
        </p:spPr>
      </p:cxnSp>
      <p:cxnSp>
        <p:nvCxnSpPr>
          <p:cNvPr id="86" name="Google Shape;86;p17"/>
          <p:cNvCxnSpPr/>
          <p:nvPr/>
        </p:nvCxnSpPr>
        <p:spPr>
          <a:xfrm flipH="1" rot="10800000">
            <a:off x="1634975" y="1954575"/>
            <a:ext cx="5100" cy="1722900"/>
          </a:xfrm>
          <a:prstGeom prst="straightConnector1">
            <a:avLst/>
          </a:prstGeom>
          <a:noFill/>
          <a:ln cap="flat" cmpd="sng" w="9525">
            <a:solidFill>
              <a:schemeClr val="dk1"/>
            </a:solidFill>
            <a:prstDash val="solid"/>
            <a:round/>
            <a:headEnd len="med" w="med" type="none"/>
            <a:tailEnd len="med" w="med" type="none"/>
          </a:ln>
        </p:spPr>
      </p:cxnSp>
      <p:cxnSp>
        <p:nvCxnSpPr>
          <p:cNvPr id="87" name="Google Shape;87;p17"/>
          <p:cNvCxnSpPr/>
          <p:nvPr/>
        </p:nvCxnSpPr>
        <p:spPr>
          <a:xfrm flipH="1" rot="10800000">
            <a:off x="3601275" y="3437175"/>
            <a:ext cx="1800" cy="240300"/>
          </a:xfrm>
          <a:prstGeom prst="straightConnector1">
            <a:avLst/>
          </a:prstGeom>
          <a:noFill/>
          <a:ln cap="flat" cmpd="sng" w="9525">
            <a:solidFill>
              <a:schemeClr val="dk1"/>
            </a:solidFill>
            <a:prstDash val="solid"/>
            <a:round/>
            <a:headEnd len="med" w="med" type="none"/>
            <a:tailEnd len="med" w="med" type="none"/>
          </a:ln>
        </p:spPr>
      </p:cxnSp>
      <p:cxnSp>
        <p:nvCxnSpPr>
          <p:cNvPr id="88" name="Google Shape;88;p17"/>
          <p:cNvCxnSpPr/>
          <p:nvPr/>
        </p:nvCxnSpPr>
        <p:spPr>
          <a:xfrm flipH="1" rot="10800000">
            <a:off x="5502950" y="1300275"/>
            <a:ext cx="5100" cy="2377200"/>
          </a:xfrm>
          <a:prstGeom prst="straightConnector1">
            <a:avLst/>
          </a:prstGeom>
          <a:noFill/>
          <a:ln cap="flat" cmpd="sng" w="9525">
            <a:solidFill>
              <a:schemeClr val="dk1"/>
            </a:solidFill>
            <a:prstDash val="solid"/>
            <a:round/>
            <a:headEnd len="med" w="med" type="none"/>
            <a:tailEnd len="med" w="med" type="none"/>
          </a:ln>
        </p:spPr>
      </p:cxnSp>
      <p:cxnSp>
        <p:nvCxnSpPr>
          <p:cNvPr id="89" name="Google Shape;89;p17"/>
          <p:cNvCxnSpPr/>
          <p:nvPr/>
        </p:nvCxnSpPr>
        <p:spPr>
          <a:xfrm flipH="1" rot="10800000">
            <a:off x="6409225" y="2029275"/>
            <a:ext cx="1500" cy="1648200"/>
          </a:xfrm>
          <a:prstGeom prst="straightConnector1">
            <a:avLst/>
          </a:prstGeom>
          <a:noFill/>
          <a:ln cap="flat" cmpd="sng" w="9525">
            <a:solidFill>
              <a:schemeClr val="dk1"/>
            </a:solidFill>
            <a:prstDash val="solid"/>
            <a:round/>
            <a:headEnd len="med" w="med" type="none"/>
            <a:tailEnd len="med" w="med" type="none"/>
          </a:ln>
        </p:spPr>
      </p:cxnSp>
      <p:cxnSp>
        <p:nvCxnSpPr>
          <p:cNvPr id="90" name="Google Shape;90;p17"/>
          <p:cNvCxnSpPr/>
          <p:nvPr/>
        </p:nvCxnSpPr>
        <p:spPr>
          <a:xfrm flipH="1" rot="10800000">
            <a:off x="8317375" y="2956875"/>
            <a:ext cx="6600" cy="720600"/>
          </a:xfrm>
          <a:prstGeom prst="straightConnector1">
            <a:avLst/>
          </a:prstGeom>
          <a:noFill/>
          <a:ln cap="flat" cmpd="sng" w="9525">
            <a:solidFill>
              <a:schemeClr val="dk1"/>
            </a:solidFill>
            <a:prstDash val="solid"/>
            <a:round/>
            <a:headEnd len="med" w="med" type="none"/>
            <a:tailEnd len="med" w="med" type="none"/>
          </a:ln>
        </p:spPr>
      </p:cxnSp>
      <p:graphicFrame>
        <p:nvGraphicFramePr>
          <p:cNvPr id="91" name="Google Shape;91;p17"/>
          <p:cNvGraphicFramePr/>
          <p:nvPr/>
        </p:nvGraphicFramePr>
        <p:xfrm>
          <a:off x="-12" y="4351075"/>
          <a:ext cx="3000000" cy="3000000"/>
        </p:xfrm>
        <a:graphic>
          <a:graphicData uri="http://schemas.openxmlformats.org/drawingml/2006/table">
            <a:tbl>
              <a:tblPr>
                <a:noFill/>
                <a:tableStyleId>{E9E98C81-8EA1-4B8F-9C73-2C8698633C8C}</a:tableStyleId>
              </a:tblPr>
              <a:tblGrid>
                <a:gridCol w="795125"/>
                <a:gridCol w="844950"/>
                <a:gridCol w="1961200"/>
                <a:gridCol w="825125"/>
              </a:tblGrid>
              <a:tr h="27255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272550">
                <a:tc>
                  <a:txBody>
                    <a:bodyPr/>
                    <a:lstStyle/>
                    <a:p>
                      <a:pPr indent="0" lvl="0" marL="0" rtl="0" algn="ctr">
                        <a:spcBef>
                          <a:spcPts val="0"/>
                        </a:spcBef>
                        <a:spcAft>
                          <a:spcPts val="0"/>
                        </a:spcAft>
                        <a:buNone/>
                      </a:pPr>
                      <a:r>
                        <a:rPr lang="en"/>
                        <a:t>1.8 h/d</a:t>
                      </a:r>
                      <a:endParaRPr/>
                    </a:p>
                  </a:txBody>
                  <a:tcPr marT="91425" marB="91425" marR="91425" marL="91425"/>
                </a:tc>
                <a:tc>
                  <a:txBody>
                    <a:bodyPr/>
                    <a:lstStyle/>
                    <a:p>
                      <a:pPr indent="0" lvl="0" marL="0" rtl="0" algn="ctr">
                        <a:spcBef>
                          <a:spcPts val="0"/>
                        </a:spcBef>
                        <a:spcAft>
                          <a:spcPts val="0"/>
                        </a:spcAft>
                        <a:buNone/>
                      </a:pPr>
                      <a:r>
                        <a:rPr lang="en"/>
                        <a:t>2.8 h/d</a:t>
                      </a:r>
                      <a:endParaRPr/>
                    </a:p>
                  </a:txBody>
                  <a:tcPr marT="91425" marB="91425" marR="91425" marL="91425"/>
                </a:tc>
                <a:tc>
                  <a:txBody>
                    <a:bodyPr/>
                    <a:lstStyle/>
                    <a:p>
                      <a:pPr indent="0" lvl="0" marL="0" rtl="0" algn="ctr">
                        <a:spcBef>
                          <a:spcPts val="0"/>
                        </a:spcBef>
                        <a:spcAft>
                          <a:spcPts val="0"/>
                        </a:spcAft>
                        <a:buNone/>
                      </a:pPr>
                      <a:r>
                        <a:rPr lang="en"/>
                        <a:t>4.7 h/d</a:t>
                      </a:r>
                      <a:endParaRPr/>
                    </a:p>
                  </a:txBody>
                  <a:tcPr marT="91425" marB="91425" marR="91425" marL="91425"/>
                </a:tc>
                <a:tc>
                  <a:txBody>
                    <a:bodyPr/>
                    <a:lstStyle/>
                    <a:p>
                      <a:pPr indent="0" lvl="0" marL="0" rtl="0" algn="ctr">
                        <a:spcBef>
                          <a:spcPts val="0"/>
                        </a:spcBef>
                        <a:spcAft>
                          <a:spcPts val="0"/>
                        </a:spcAft>
                        <a:buNone/>
                      </a:pPr>
                      <a:r>
                        <a:rPr lang="en"/>
                        <a:t>2.4 h/d</a:t>
                      </a:r>
                      <a:endParaRPr/>
                    </a:p>
                  </a:txBody>
                  <a:tcPr marT="91425" marB="91425" marR="91425" marL="91425"/>
                </a:tc>
              </a:tr>
            </a:tbl>
          </a:graphicData>
        </a:graphic>
      </p:graphicFrame>
      <p:graphicFrame>
        <p:nvGraphicFramePr>
          <p:cNvPr id="92" name="Google Shape;92;p17"/>
          <p:cNvGraphicFramePr/>
          <p:nvPr/>
        </p:nvGraphicFramePr>
        <p:xfrm>
          <a:off x="4717613" y="4355197"/>
          <a:ext cx="3000000" cy="3000000"/>
        </p:xfrm>
        <a:graphic>
          <a:graphicData uri="http://schemas.openxmlformats.org/drawingml/2006/table">
            <a:tbl>
              <a:tblPr>
                <a:noFill/>
                <a:tableStyleId>{E9E98C81-8EA1-4B8F-9C73-2C8698633C8C}</a:tableStyleId>
              </a:tblPr>
              <a:tblGrid>
                <a:gridCol w="790425"/>
                <a:gridCol w="902675"/>
                <a:gridCol w="1913250"/>
                <a:gridCol w="820050"/>
              </a:tblGrid>
              <a:tr h="40030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392125">
                <a:tc>
                  <a:txBody>
                    <a:bodyPr/>
                    <a:lstStyle/>
                    <a:p>
                      <a:pPr indent="0" lvl="0" marL="0" rtl="0" algn="ctr">
                        <a:spcBef>
                          <a:spcPts val="0"/>
                        </a:spcBef>
                        <a:spcAft>
                          <a:spcPts val="0"/>
                        </a:spcAft>
                        <a:buNone/>
                      </a:pPr>
                      <a:r>
                        <a:rPr lang="en"/>
                        <a:t>2.4 h/d</a:t>
                      </a:r>
                      <a:endParaRPr/>
                    </a:p>
                  </a:txBody>
                  <a:tcPr marT="91425" marB="91425" marR="91425" marL="91425"/>
                </a:tc>
                <a:tc>
                  <a:txBody>
                    <a:bodyPr/>
                    <a:lstStyle/>
                    <a:p>
                      <a:pPr indent="0" lvl="0" marL="0" rtl="0" algn="ctr">
                        <a:spcBef>
                          <a:spcPts val="0"/>
                        </a:spcBef>
                        <a:spcAft>
                          <a:spcPts val="0"/>
                        </a:spcAft>
                        <a:buNone/>
                      </a:pPr>
                      <a:r>
                        <a:rPr lang="en"/>
                        <a:t>4.9 h/d</a:t>
                      </a:r>
                      <a:endParaRPr/>
                    </a:p>
                  </a:txBody>
                  <a:tcPr marT="91425" marB="91425" marR="91425" marL="91425"/>
                </a:tc>
                <a:tc>
                  <a:txBody>
                    <a:bodyPr/>
                    <a:lstStyle/>
                    <a:p>
                      <a:pPr indent="0" lvl="0" marL="0" rtl="0" algn="ctr">
                        <a:spcBef>
                          <a:spcPts val="0"/>
                        </a:spcBef>
                        <a:spcAft>
                          <a:spcPts val="0"/>
                        </a:spcAft>
                        <a:buNone/>
                      </a:pPr>
                      <a:r>
                        <a:rPr lang="en"/>
                        <a:t>3.1 h/d</a:t>
                      </a:r>
                      <a:endParaRPr/>
                    </a:p>
                  </a:txBody>
                  <a:tcPr marT="91425" marB="91425" marR="91425" marL="91425"/>
                </a:tc>
                <a:tc>
                  <a:txBody>
                    <a:bodyPr/>
                    <a:lstStyle/>
                    <a:p>
                      <a:pPr indent="0" lvl="0" marL="0" rtl="0" algn="ctr">
                        <a:spcBef>
                          <a:spcPts val="0"/>
                        </a:spcBef>
                        <a:spcAft>
                          <a:spcPts val="0"/>
                        </a:spcAft>
                        <a:buNone/>
                      </a:pPr>
                      <a:r>
                        <a:rPr lang="en"/>
                        <a:t>7.2 h/d</a:t>
                      </a:r>
                      <a:endParaRPr/>
                    </a:p>
                  </a:txBody>
                  <a:tcPr marT="91425" marB="91425" marR="91425" marL="91425"/>
                </a:tc>
              </a:tr>
            </a:tbl>
          </a:graphicData>
        </a:graphic>
      </p:graphicFrame>
      <p:sp>
        <p:nvSpPr>
          <p:cNvPr id="93" name="Google Shape;93;p17"/>
          <p:cNvSpPr txBox="1"/>
          <p:nvPr/>
        </p:nvSpPr>
        <p:spPr>
          <a:xfrm>
            <a:off x="6775" y="4032125"/>
            <a:ext cx="44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Planned Velocity for each Milestone (team hours/day)</a:t>
            </a:r>
            <a:endParaRPr/>
          </a:p>
        </p:txBody>
      </p:sp>
      <p:sp>
        <p:nvSpPr>
          <p:cNvPr id="94" name="Google Shape;94;p17"/>
          <p:cNvSpPr txBox="1"/>
          <p:nvPr/>
        </p:nvSpPr>
        <p:spPr>
          <a:xfrm>
            <a:off x="4717575" y="4032125"/>
            <a:ext cx="44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Actual</a:t>
            </a:r>
            <a:r>
              <a:rPr lang="en"/>
              <a:t> Velocity for each Milestone (team hours/day)</a:t>
            </a:r>
            <a:endParaRPr/>
          </a:p>
        </p:txBody>
      </p:sp>
      <p:sp>
        <p:nvSpPr>
          <p:cNvPr id="95" name="Google Shape;95;p17"/>
          <p:cNvSpPr/>
          <p:nvPr/>
        </p:nvSpPr>
        <p:spPr>
          <a:xfrm>
            <a:off x="7031925" y="2418525"/>
            <a:ext cx="397500" cy="1217700"/>
          </a:xfrm>
          <a:prstGeom prst="rect">
            <a:avLst/>
          </a:prstGeom>
          <a:solidFill>
            <a:srgbClr val="FFFFFF">
              <a:alpha val="606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7570325" y="2007700"/>
            <a:ext cx="13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Spring Break</a:t>
            </a:r>
            <a:endParaRPr/>
          </a:p>
        </p:txBody>
      </p:sp>
      <p:sp>
        <p:nvSpPr>
          <p:cNvPr id="97" name="Google Shape;97;p17"/>
          <p:cNvSpPr/>
          <p:nvPr/>
        </p:nvSpPr>
        <p:spPr>
          <a:xfrm rot="10800000">
            <a:off x="7172825" y="2167600"/>
            <a:ext cx="397500" cy="2403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832400" y="2713900"/>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Deployment</a:t>
            </a:r>
            <a:endParaRPr sz="2000"/>
          </a:p>
        </p:txBody>
      </p:sp>
      <p:sp>
        <p:nvSpPr>
          <p:cNvPr id="103" name="Google Shape;103;p18"/>
          <p:cNvSpPr txBox="1"/>
          <p:nvPr>
            <p:ph idx="1" type="body"/>
          </p:nvPr>
        </p:nvSpPr>
        <p:spPr>
          <a:xfrm>
            <a:off x="311700" y="1046775"/>
            <a:ext cx="3999900" cy="342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 3: We created unit testing. These tests can be ran by running:</a:t>
            </a:r>
            <a:endParaRPr/>
          </a:p>
          <a:p>
            <a:pPr indent="0" lvl="0" marL="0" rtl="0" algn="l">
              <a:spcBef>
                <a:spcPts val="1200"/>
              </a:spcBef>
              <a:spcAft>
                <a:spcPts val="0"/>
              </a:spcAft>
              <a:buNone/>
            </a:pPr>
            <a:r>
              <a:rPr lang="en" sz="1200">
                <a:solidFill>
                  <a:srgbClr val="24292F"/>
                </a:solidFill>
                <a:latin typeface="Courier New"/>
                <a:ea typeface="Courier New"/>
                <a:cs typeface="Courier New"/>
                <a:sym typeface="Courier New"/>
              </a:rPr>
              <a:t>python manage.py test </a:t>
            </a:r>
            <a:endParaRPr sz="1200">
              <a:solidFill>
                <a:srgbClr val="24292F"/>
              </a:solidFill>
              <a:latin typeface="Courier New"/>
              <a:ea typeface="Courier New"/>
              <a:cs typeface="Courier New"/>
              <a:sym typeface="Courier New"/>
            </a:endParaRPr>
          </a:p>
          <a:p>
            <a:pPr indent="0" lvl="0" marL="0" rtl="0" algn="l">
              <a:spcBef>
                <a:spcPts val="1200"/>
              </a:spcBef>
              <a:spcAft>
                <a:spcPts val="0"/>
              </a:spcAft>
              <a:buNone/>
            </a:pPr>
            <a:r>
              <a:rPr lang="en"/>
              <a:t>a</a:t>
            </a:r>
            <a:r>
              <a:rPr lang="en"/>
              <a:t>fter </a:t>
            </a:r>
            <a:r>
              <a:rPr lang="en"/>
              <a:t>completing</a:t>
            </a:r>
            <a:r>
              <a:rPr lang="en"/>
              <a:t> all the build instructions. Extended instructions can be found in the README.md document.</a:t>
            </a:r>
            <a:endParaRPr/>
          </a:p>
          <a:p>
            <a:pPr indent="0" lvl="0" marL="0" rtl="0" algn="l">
              <a:spcBef>
                <a:spcPts val="1200"/>
              </a:spcBef>
              <a:spcAft>
                <a:spcPts val="1200"/>
              </a:spcAft>
              <a:buNone/>
            </a:pPr>
            <a:r>
              <a:rPr lang="en"/>
              <a:t>M</a:t>
            </a:r>
            <a:r>
              <a:rPr lang="en"/>
              <a:t>ilestone</a:t>
            </a:r>
            <a:r>
              <a:rPr lang="en"/>
              <a:t> 4: We ran system testing by </a:t>
            </a:r>
            <a:r>
              <a:rPr lang="en"/>
              <a:t>testing</a:t>
            </a:r>
            <a:r>
              <a:rPr lang="en"/>
              <a:t> the app as a whole. Each requirement from our requirements definition document was checked. Every use case was ran through. </a:t>
            </a:r>
            <a:endParaRPr/>
          </a:p>
        </p:txBody>
      </p:sp>
      <p:sp>
        <p:nvSpPr>
          <p:cNvPr id="104" name="Google Shape;104;p18"/>
          <p:cNvSpPr txBox="1"/>
          <p:nvPr>
            <p:ph idx="2" type="body"/>
          </p:nvPr>
        </p:nvSpPr>
        <p:spPr>
          <a:xfrm>
            <a:off x="4832400" y="1046775"/>
            <a:ext cx="3999900" cy="132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We are </a:t>
            </a:r>
            <a:r>
              <a:rPr lang="en"/>
              <a:t>confident that our code is correct and professional. We know that our app does what we intended it to do. It is simple and easy to read. It follows the ACM code of ethics. Our testing procedures have helped prove this. </a:t>
            </a:r>
            <a:endParaRPr/>
          </a:p>
        </p:txBody>
      </p:sp>
      <p:sp>
        <p:nvSpPr>
          <p:cNvPr id="105" name="Google Shape;105;p18"/>
          <p:cNvSpPr txBox="1"/>
          <p:nvPr>
            <p:ph type="title"/>
          </p:nvPr>
        </p:nvSpPr>
        <p:spPr>
          <a:xfrm>
            <a:off x="311825" y="397875"/>
            <a:ext cx="39999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Testing Procedures</a:t>
            </a:r>
            <a:endParaRPr sz="2000"/>
          </a:p>
        </p:txBody>
      </p:sp>
      <p:sp>
        <p:nvSpPr>
          <p:cNvPr id="106" name="Google Shape;106;p18"/>
          <p:cNvSpPr txBox="1"/>
          <p:nvPr>
            <p:ph type="title"/>
          </p:nvPr>
        </p:nvSpPr>
        <p:spPr>
          <a:xfrm>
            <a:off x="4832400" y="397875"/>
            <a:ext cx="39999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Correctness of Code</a:t>
            </a:r>
            <a:endParaRPr sz="2000"/>
          </a:p>
        </p:txBody>
      </p:sp>
      <p:sp>
        <p:nvSpPr>
          <p:cNvPr id="107" name="Google Shape;107;p18"/>
          <p:cNvSpPr txBox="1"/>
          <p:nvPr>
            <p:ph idx="2" type="body"/>
          </p:nvPr>
        </p:nvSpPr>
        <p:spPr>
          <a:xfrm>
            <a:off x="4832400" y="3286600"/>
            <a:ext cx="3999900" cy="1524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O</a:t>
            </a:r>
            <a:r>
              <a:rPr lang="en"/>
              <a:t>ur code is ready for deployment. We have </a:t>
            </a:r>
            <a:r>
              <a:rPr lang="en"/>
              <a:t>tested the code and verified its correctness. In the context of this course, deployment means submitting the project and turning it in. However, if we were planning to actually deploy this, we believe it would be ready.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Registration</a:t>
            </a:r>
            <a:r>
              <a:rPr lang="en"/>
              <a:t> - Requirement Definition</a:t>
            </a:r>
            <a:endParaRPr/>
          </a:p>
        </p:txBody>
      </p:sp>
      <p:sp>
        <p:nvSpPr>
          <p:cNvPr id="113" name="Google Shape;113;p19"/>
          <p:cNvSpPr txBox="1"/>
          <p:nvPr>
            <p:ph idx="1" type="body"/>
          </p:nvPr>
        </p:nvSpPr>
        <p:spPr>
          <a:xfrm>
            <a:off x="311700" y="1152475"/>
            <a:ext cx="5199900" cy="3416400"/>
          </a:xfrm>
          <a:prstGeom prst="rect">
            <a:avLst/>
          </a:prstGeom>
        </p:spPr>
        <p:txBody>
          <a:bodyPr anchorCtr="0" anchor="t" bIns="91425" lIns="91425" spcFirstLastPara="1" rIns="91425" wrap="square" tIns="91425">
            <a:normAutofit/>
          </a:bodyPr>
          <a:lstStyle/>
          <a:p>
            <a:pPr indent="0" lvl="0" marL="0" rtl="0" algn="l">
              <a:lnSpc>
                <a:spcPct val="106999"/>
              </a:lnSpc>
              <a:spcBef>
                <a:spcPts val="0"/>
              </a:spcBef>
              <a:spcAft>
                <a:spcPts val="0"/>
              </a:spcAft>
              <a:buNone/>
            </a:pPr>
            <a:r>
              <a:rPr b="1" lang="en" sz="1200">
                <a:solidFill>
                  <a:schemeClr val="dk1"/>
                </a:solidFill>
                <a:latin typeface="Calibri"/>
                <a:ea typeface="Calibri"/>
                <a:cs typeface="Calibri"/>
                <a:sym typeface="Calibri"/>
              </a:rPr>
              <a:t>From Requirements Definition</a:t>
            </a:r>
            <a:endParaRPr b="1" sz="1200">
              <a:solidFill>
                <a:schemeClr val="dk1"/>
              </a:solidFill>
              <a:latin typeface="Calibri"/>
              <a:ea typeface="Calibri"/>
              <a:cs typeface="Calibri"/>
              <a:sym typeface="Calibri"/>
            </a:endParaRPr>
          </a:p>
          <a:p>
            <a:pPr indent="0" lvl="0" marL="508000" rtl="0" algn="l">
              <a:lnSpc>
                <a:spcPct val="106999"/>
              </a:lnSpc>
              <a:spcBef>
                <a:spcPts val="0"/>
              </a:spcBef>
              <a:spcAft>
                <a:spcPts val="0"/>
              </a:spcAft>
              <a:buNone/>
            </a:pPr>
            <a:r>
              <a:t/>
            </a:r>
            <a:endParaRPr b="1" sz="1200">
              <a:solidFill>
                <a:schemeClr val="dk1"/>
              </a:solidFill>
              <a:latin typeface="Calibri"/>
              <a:ea typeface="Calibri"/>
              <a:cs typeface="Calibri"/>
              <a:sym typeface="Calibri"/>
            </a:endParaRPr>
          </a:p>
          <a:p>
            <a:pPr indent="0" lvl="0" marL="5080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1.1.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user must authenticate using an email address and password before gaining access to the system.</a:t>
            </a:r>
            <a:endParaRPr sz="1200">
              <a:solidFill>
                <a:schemeClr val="dk1"/>
              </a:solidFill>
              <a:latin typeface="Calibri"/>
              <a:ea typeface="Calibri"/>
              <a:cs typeface="Calibri"/>
              <a:sym typeface="Calibri"/>
            </a:endParaRPr>
          </a:p>
          <a:p>
            <a:pPr indent="0" lvl="0" marL="7747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1.1.1.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user must be able to create a new account by providing an email address and password. The user should also provide:</a:t>
            </a:r>
            <a:endParaRPr sz="1200">
              <a:solidFill>
                <a:schemeClr val="dk1"/>
              </a:solidFill>
              <a:latin typeface="Calibri"/>
              <a:ea typeface="Calibri"/>
              <a:cs typeface="Calibri"/>
              <a:sym typeface="Calibri"/>
            </a:endParaRPr>
          </a:p>
          <a:p>
            <a:pPr indent="0" lvl="0" marL="10922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1.1.1.1.</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preferred contact method (Email, Phone)</a:t>
            </a:r>
            <a:endParaRPr sz="1200">
              <a:solidFill>
                <a:schemeClr val="dk1"/>
              </a:solidFill>
              <a:latin typeface="Calibri"/>
              <a:ea typeface="Calibri"/>
              <a:cs typeface="Calibri"/>
              <a:sym typeface="Calibri"/>
            </a:endParaRPr>
          </a:p>
          <a:p>
            <a:pPr indent="0" lvl="0" marL="10922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1.1.1.2.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A phone number (if phone preferred)</a:t>
            </a:r>
            <a:endParaRPr sz="1200">
              <a:solidFill>
                <a:schemeClr val="dk1"/>
              </a:solidFill>
              <a:latin typeface="Calibri"/>
              <a:ea typeface="Calibri"/>
              <a:cs typeface="Calibri"/>
              <a:sym typeface="Calibri"/>
            </a:endParaRPr>
          </a:p>
          <a:p>
            <a:pPr indent="0" lvl="0" marL="10922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1.1.1.3.</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For Customers - An address</a:t>
            </a:r>
            <a:endParaRPr sz="1200">
              <a:solidFill>
                <a:schemeClr val="dk1"/>
              </a:solidFill>
              <a:latin typeface="Calibri"/>
              <a:ea typeface="Calibri"/>
              <a:cs typeface="Calibri"/>
              <a:sym typeface="Calibri"/>
            </a:endParaRPr>
          </a:p>
          <a:p>
            <a:pPr indent="0" lvl="0" marL="774700" rtl="0" algn="l">
              <a:lnSpc>
                <a:spcPct val="106999"/>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1.1.2.</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For future logins, if a user enters an incorrect email address/password combination, they must be allowed to attempt another login.</a:t>
            </a:r>
            <a:endParaRPr sz="1200">
              <a:solidFill>
                <a:schemeClr val="dk1"/>
              </a:solidFill>
              <a:latin typeface="Calibri"/>
              <a:ea typeface="Calibri"/>
              <a:cs typeface="Calibri"/>
              <a:sym typeface="Calibri"/>
            </a:endParaRPr>
          </a:p>
          <a:p>
            <a:pPr indent="0" lvl="0" marL="0" rtl="0" algn="l">
              <a:spcBef>
                <a:spcPts val="800"/>
              </a:spcBef>
              <a:spcAft>
                <a:spcPts val="1200"/>
              </a:spcAft>
              <a:buNone/>
            </a:pPr>
            <a:r>
              <a:t/>
            </a:r>
            <a:endParaRPr/>
          </a:p>
        </p:txBody>
      </p:sp>
      <p:pic>
        <p:nvPicPr>
          <p:cNvPr id="114" name="Google Shape;114;p19"/>
          <p:cNvPicPr preferRelativeResize="0"/>
          <p:nvPr/>
        </p:nvPicPr>
        <p:blipFill rotWithShape="1">
          <a:blip r:embed="rId3">
            <a:alphaModFix/>
          </a:blip>
          <a:srcRect b="0" l="22756" r="23189" t="0"/>
          <a:stretch/>
        </p:blipFill>
        <p:spPr>
          <a:xfrm>
            <a:off x="5878275" y="1325350"/>
            <a:ext cx="2860324" cy="2818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Registration - Design Choices</a:t>
            </a:r>
            <a:endParaRPr/>
          </a:p>
          <a:p>
            <a:pPr indent="0" lvl="0" marL="0" rtl="0" algn="l">
              <a:spcBef>
                <a:spcPts val="0"/>
              </a:spcBef>
              <a:spcAft>
                <a:spcPts val="0"/>
              </a:spcAft>
              <a:buNone/>
            </a:pPr>
            <a:r>
              <a:t/>
            </a:r>
            <a:endParaRPr/>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Django Built-In Authentication</a:t>
            </a:r>
            <a:endParaRPr/>
          </a:p>
          <a:p>
            <a:pPr indent="-342900" lvl="0" marL="457200" rtl="0" algn="l">
              <a:spcBef>
                <a:spcPts val="1200"/>
              </a:spcBef>
              <a:spcAft>
                <a:spcPts val="0"/>
              </a:spcAft>
              <a:buSzPts val="1800"/>
              <a:buChar char="●"/>
            </a:pPr>
            <a:r>
              <a:rPr lang="en"/>
              <a:t>Pros</a:t>
            </a:r>
            <a:endParaRPr/>
          </a:p>
          <a:p>
            <a:pPr indent="-317500" lvl="1" marL="914400" rtl="0" algn="l">
              <a:spcBef>
                <a:spcPts val="0"/>
              </a:spcBef>
              <a:spcAft>
                <a:spcPts val="0"/>
              </a:spcAft>
              <a:buSzPts val="1400"/>
              <a:buChar char="○"/>
            </a:pPr>
            <a:r>
              <a:rPr lang="en"/>
              <a:t>Username, Secure Password</a:t>
            </a:r>
            <a:endParaRPr/>
          </a:p>
          <a:p>
            <a:pPr indent="-317500" lvl="1" marL="914400" rtl="0" algn="l">
              <a:spcBef>
                <a:spcPts val="0"/>
              </a:spcBef>
              <a:spcAft>
                <a:spcPts val="0"/>
              </a:spcAft>
              <a:buSzPts val="1400"/>
              <a:buChar char="○"/>
            </a:pPr>
            <a:r>
              <a:rPr lang="en"/>
              <a:t>Users could be affiliated with Groups</a:t>
            </a:r>
            <a:endParaRPr/>
          </a:p>
          <a:p>
            <a:pPr indent="-342900" lvl="0" marL="457200" rtl="0" algn="l">
              <a:spcBef>
                <a:spcPts val="0"/>
              </a:spcBef>
              <a:spcAft>
                <a:spcPts val="0"/>
              </a:spcAft>
              <a:buSzPts val="1800"/>
              <a:buChar char="●"/>
            </a:pPr>
            <a:r>
              <a:rPr lang="en"/>
              <a:t>Cons</a:t>
            </a:r>
            <a:endParaRPr/>
          </a:p>
          <a:p>
            <a:pPr indent="-317500" lvl="1" marL="914400" rtl="0" algn="l">
              <a:spcBef>
                <a:spcPts val="0"/>
              </a:spcBef>
              <a:spcAft>
                <a:spcPts val="0"/>
              </a:spcAft>
              <a:buSzPts val="1400"/>
              <a:buChar char="○"/>
            </a:pPr>
            <a:r>
              <a:rPr lang="en"/>
              <a:t>No email, address, phone number, etc.</a:t>
            </a:r>
            <a:endParaRPr/>
          </a:p>
          <a:p>
            <a:pPr indent="-317500" lvl="1" marL="914400" rtl="0" algn="l">
              <a:spcBef>
                <a:spcPts val="0"/>
              </a:spcBef>
              <a:spcAft>
                <a:spcPts val="0"/>
              </a:spcAft>
              <a:buSzPts val="1400"/>
              <a:buChar char="○"/>
            </a:pPr>
            <a:r>
              <a:rPr lang="en"/>
              <a:t>No way for users to register themselves</a:t>
            </a:r>
            <a:endParaRPr/>
          </a:p>
          <a:p>
            <a:pPr indent="0" lvl="0" marL="0" rtl="0" algn="l">
              <a:spcBef>
                <a:spcPts val="1200"/>
              </a:spcBef>
              <a:spcAft>
                <a:spcPts val="0"/>
              </a:spcAft>
              <a:buNone/>
            </a:pPr>
            <a:r>
              <a:rPr lang="en"/>
              <a:t>Leveraged existing functionality, </a:t>
            </a:r>
            <a:endParaRPr/>
          </a:p>
          <a:p>
            <a:pPr indent="0" lvl="0" marL="0" rtl="0" algn="l">
              <a:spcBef>
                <a:spcPts val="1200"/>
              </a:spcBef>
              <a:spcAft>
                <a:spcPts val="1200"/>
              </a:spcAft>
              <a:buNone/>
            </a:pPr>
            <a:r>
              <a:rPr lang="en"/>
              <a:t>modified to meet our needs.</a:t>
            </a:r>
            <a:endParaRPr/>
          </a:p>
        </p:txBody>
      </p:sp>
      <p:pic>
        <p:nvPicPr>
          <p:cNvPr id="121" name="Google Shape;121;p20"/>
          <p:cNvPicPr preferRelativeResize="0"/>
          <p:nvPr/>
        </p:nvPicPr>
        <p:blipFill>
          <a:blip r:embed="rId3">
            <a:alphaModFix/>
          </a:blip>
          <a:stretch>
            <a:fillRect/>
          </a:stretch>
        </p:blipFill>
        <p:spPr>
          <a:xfrm>
            <a:off x="5947549" y="1017724"/>
            <a:ext cx="2148475" cy="3551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1"/>
          <p:cNvPicPr preferRelativeResize="0"/>
          <p:nvPr/>
        </p:nvPicPr>
        <p:blipFill rotWithShape="1">
          <a:blip r:embed="rId3">
            <a:alphaModFix/>
          </a:blip>
          <a:srcRect b="0" l="4313" r="4304" t="0"/>
          <a:stretch/>
        </p:blipFill>
        <p:spPr>
          <a:xfrm>
            <a:off x="3" y="0"/>
            <a:ext cx="3445527" cy="2571753"/>
          </a:xfrm>
          <a:prstGeom prst="rect">
            <a:avLst/>
          </a:prstGeom>
          <a:noFill/>
          <a:ln>
            <a:noFill/>
          </a:ln>
        </p:spPr>
      </p:pic>
      <p:pic>
        <p:nvPicPr>
          <p:cNvPr id="127" name="Google Shape;127;p21"/>
          <p:cNvPicPr preferRelativeResize="0"/>
          <p:nvPr/>
        </p:nvPicPr>
        <p:blipFill rotWithShape="1">
          <a:blip r:embed="rId4">
            <a:alphaModFix/>
          </a:blip>
          <a:srcRect b="23611" l="0" r="0" t="23611"/>
          <a:stretch/>
        </p:blipFill>
        <p:spPr>
          <a:xfrm>
            <a:off x="0" y="2571750"/>
            <a:ext cx="3445526" cy="2571750"/>
          </a:xfrm>
          <a:prstGeom prst="rect">
            <a:avLst/>
          </a:prstGeom>
          <a:noFill/>
          <a:ln>
            <a:noFill/>
          </a:ln>
        </p:spPr>
      </p:pic>
      <p:sp>
        <p:nvSpPr>
          <p:cNvPr id="128" name="Google Shape;128;p21"/>
          <p:cNvSpPr txBox="1"/>
          <p:nvPr>
            <p:ph type="title"/>
          </p:nvPr>
        </p:nvSpPr>
        <p:spPr>
          <a:xfrm>
            <a:off x="4049113" y="307825"/>
            <a:ext cx="4779300" cy="1418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Registration - Tasks</a:t>
            </a:r>
            <a:endParaRPr/>
          </a:p>
          <a:p>
            <a:pPr indent="0" lvl="0" marL="0" rtl="0" algn="l">
              <a:spcBef>
                <a:spcPts val="0"/>
              </a:spcBef>
              <a:spcAft>
                <a:spcPts val="0"/>
              </a:spcAft>
              <a:buNone/>
            </a:pPr>
            <a:r>
              <a:t/>
            </a:r>
            <a:endParaRPr/>
          </a:p>
        </p:txBody>
      </p:sp>
      <p:sp>
        <p:nvSpPr>
          <p:cNvPr id="129" name="Google Shape;129;p21"/>
          <p:cNvSpPr txBox="1"/>
          <p:nvPr>
            <p:ph idx="1" type="body"/>
          </p:nvPr>
        </p:nvSpPr>
        <p:spPr>
          <a:xfrm>
            <a:off x="4054888" y="1808125"/>
            <a:ext cx="4779300" cy="27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 2</a:t>
            </a:r>
            <a:endParaRPr/>
          </a:p>
          <a:p>
            <a:pPr indent="-317500" lvl="0" marL="457200" rtl="0" algn="l">
              <a:spcBef>
                <a:spcPts val="1600"/>
              </a:spcBef>
              <a:spcAft>
                <a:spcPts val="0"/>
              </a:spcAft>
              <a:buSzPts val="1400"/>
              <a:buChar char="●"/>
            </a:pPr>
            <a:r>
              <a:rPr lang="en"/>
              <a:t>32 - Setup Authentication - Hagen</a:t>
            </a:r>
            <a:endParaRPr/>
          </a:p>
          <a:p>
            <a:pPr indent="-317500" lvl="0" marL="457200" rtl="0" algn="l">
              <a:spcBef>
                <a:spcPts val="0"/>
              </a:spcBef>
              <a:spcAft>
                <a:spcPts val="0"/>
              </a:spcAft>
              <a:buSzPts val="1400"/>
              <a:buChar char="●"/>
            </a:pPr>
            <a:r>
              <a:rPr lang="en"/>
              <a:t>45 - </a:t>
            </a:r>
            <a:r>
              <a:rPr lang="en"/>
              <a:t>Design</a:t>
            </a:r>
            <a:r>
              <a:rPr lang="en"/>
              <a:t> Authentication Forms - Hagen</a:t>
            </a:r>
            <a:endParaRPr/>
          </a:p>
          <a:p>
            <a:pPr indent="0" lvl="0" marL="0" rtl="0" algn="l">
              <a:spcBef>
                <a:spcPts val="1600"/>
              </a:spcBef>
              <a:spcAft>
                <a:spcPts val="0"/>
              </a:spcAft>
              <a:buNone/>
            </a:pPr>
            <a:r>
              <a:rPr lang="en"/>
              <a:t>Milestone 3</a:t>
            </a:r>
            <a:endParaRPr/>
          </a:p>
          <a:p>
            <a:pPr indent="-317500" lvl="0" marL="457200" rtl="0" algn="l">
              <a:spcBef>
                <a:spcPts val="1600"/>
              </a:spcBef>
              <a:spcAft>
                <a:spcPts val="0"/>
              </a:spcAft>
              <a:buSzPts val="1400"/>
              <a:buChar char="●"/>
            </a:pPr>
            <a:r>
              <a:rPr lang="en"/>
              <a:t>Tasks 81, 88, 89 - Cleanup/Simplification - Bennett</a:t>
            </a:r>
            <a:endParaRPr/>
          </a:p>
          <a:p>
            <a:pPr indent="-317500" lvl="0" marL="457200" rtl="0" algn="l">
              <a:spcBef>
                <a:spcPts val="0"/>
              </a:spcBef>
              <a:spcAft>
                <a:spcPts val="0"/>
              </a:spcAft>
              <a:buSzPts val="1400"/>
              <a:buChar char="●"/>
            </a:pPr>
            <a:r>
              <a:rPr lang="en"/>
              <a:t>Task 121 - Access Rights - Bennett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Registration - Testing, Dependencies</a:t>
            </a:r>
            <a:endParaRPr/>
          </a:p>
        </p:txBody>
      </p:sp>
      <p:sp>
        <p:nvSpPr>
          <p:cNvPr id="135" name="Google Shape;135;p22"/>
          <p:cNvSpPr txBox="1"/>
          <p:nvPr>
            <p:ph idx="1" type="body"/>
          </p:nvPr>
        </p:nvSpPr>
        <p:spPr>
          <a:xfrm>
            <a:off x="311700" y="1152475"/>
            <a:ext cx="44847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Dependencies</a:t>
            </a:r>
            <a:endParaRPr/>
          </a:p>
          <a:p>
            <a:pPr indent="-325755" lvl="0" marL="457200" rtl="0" algn="l">
              <a:spcBef>
                <a:spcPts val="1200"/>
              </a:spcBef>
              <a:spcAft>
                <a:spcPts val="0"/>
              </a:spcAft>
              <a:buSzPct val="100000"/>
              <a:buChar char="-"/>
            </a:pPr>
            <a:r>
              <a:rPr lang="en"/>
              <a:t>This part of the app didn’t depend on anything else (other than the project being created), however most everything else in the app depended on authentication!</a:t>
            </a:r>
            <a:endParaRPr/>
          </a:p>
          <a:p>
            <a:pPr indent="-325755" lvl="0" marL="457200" rtl="0" algn="l">
              <a:spcBef>
                <a:spcPts val="0"/>
              </a:spcBef>
              <a:spcAft>
                <a:spcPts val="0"/>
              </a:spcAft>
              <a:buSzPct val="100000"/>
              <a:buChar char="-"/>
            </a:pPr>
            <a:r>
              <a:rPr lang="en"/>
              <a:t>It was </a:t>
            </a:r>
            <a:r>
              <a:rPr lang="en"/>
              <a:t>imperative</a:t>
            </a:r>
            <a:r>
              <a:rPr lang="en"/>
              <a:t> to get this done early</a:t>
            </a:r>
            <a:endParaRPr/>
          </a:p>
          <a:p>
            <a:pPr indent="0" lvl="0" marL="0" rtl="0" algn="l">
              <a:spcBef>
                <a:spcPts val="1200"/>
              </a:spcBef>
              <a:spcAft>
                <a:spcPts val="0"/>
              </a:spcAft>
              <a:buNone/>
            </a:pPr>
            <a:r>
              <a:rPr b="1" lang="en"/>
              <a:t>Testing:</a:t>
            </a:r>
            <a:endParaRPr b="1"/>
          </a:p>
          <a:p>
            <a:pPr indent="-325755" lvl="0" marL="457200" rtl="0" algn="l">
              <a:spcBef>
                <a:spcPts val="1200"/>
              </a:spcBef>
              <a:spcAft>
                <a:spcPts val="0"/>
              </a:spcAft>
              <a:buSzPct val="100000"/>
              <a:buChar char="-"/>
            </a:pPr>
            <a:r>
              <a:rPr lang="en"/>
              <a:t>Testing for this requirement was done by executing our use cases while monitoring the data </a:t>
            </a:r>
            <a:r>
              <a:rPr lang="en"/>
              <a:t>being</a:t>
            </a:r>
            <a:r>
              <a:rPr lang="en"/>
              <a:t> stored through the Django Admin portal</a:t>
            </a:r>
            <a:endParaRPr/>
          </a:p>
        </p:txBody>
      </p:sp>
      <p:pic>
        <p:nvPicPr>
          <p:cNvPr id="136" name="Google Shape;136;p22"/>
          <p:cNvPicPr preferRelativeResize="0"/>
          <p:nvPr/>
        </p:nvPicPr>
        <p:blipFill>
          <a:blip r:embed="rId3">
            <a:alphaModFix/>
          </a:blip>
          <a:stretch>
            <a:fillRect/>
          </a:stretch>
        </p:blipFill>
        <p:spPr>
          <a:xfrm>
            <a:off x="4985726" y="1697894"/>
            <a:ext cx="3926874" cy="174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