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750" y="318419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ka-GE" sz="6000" dirty="0" smtClean="0">
                <a:solidFill>
                  <a:schemeClr val="bg1"/>
                </a:solidFill>
              </a:rPr>
              <a:t>მაგიური კვადრატი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750" y="5606945"/>
            <a:ext cx="1986240" cy="590321"/>
          </a:xfrm>
        </p:spPr>
        <p:txBody>
          <a:bodyPr/>
          <a:lstStyle/>
          <a:p>
            <a:pPr algn="r"/>
            <a:r>
              <a:rPr lang="ka-GE" dirty="0" smtClean="0"/>
              <a:t>წყარო : </a:t>
            </a:r>
            <a:r>
              <a:rPr lang="en-US" dirty="0"/>
              <a:t>wolfram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588500" y="5606945"/>
            <a:ext cx="198624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a-GE" dirty="0" smtClean="0"/>
              <a:t>თორნიკე კიკაჩეიშვილი</a:t>
            </a:r>
            <a:endParaRPr lang="en-US" dirty="0"/>
          </a:p>
        </p:txBody>
      </p:sp>
      <p:pic>
        <p:nvPicPr>
          <p:cNvPr id="1026" name="Picture 2" descr="Magic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40" y="529710"/>
            <a:ext cx="23241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M_2(n)=1/nsum_(k=1)^(n^2)k=1/2n(n^2+1)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1423297"/>
            <a:ext cx="2927350" cy="8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8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icSqua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25" y="530225"/>
            <a:ext cx="6644685" cy="437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13193" y="1582177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 Shu  :  3X3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1192" y="3191404"/>
            <a:ext cx="3940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 Dürer's magic </a:t>
            </a:r>
            <a:r>
              <a:rPr lang="en-US" sz="2400" dirty="0" smtClean="0">
                <a:latin typeface="Arial" panose="020B0604020202020204" pitchFamily="34" charset="0"/>
              </a:rPr>
              <a:t>square : 4x4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553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Dürer's magic </a:t>
            </a:r>
            <a:r>
              <a:rPr lang="en-US" dirty="0" smtClean="0">
                <a:latin typeface="Arial" panose="020B0604020202020204" pitchFamily="34" charset="0"/>
              </a:rPr>
              <a:t>square 34</a:t>
            </a:r>
            <a:endParaRPr lang="en-US" dirty="0"/>
          </a:p>
        </p:txBody>
      </p:sp>
      <p:pic>
        <p:nvPicPr>
          <p:cNvPr id="4098" name="Picture 2" descr="Magic Square pendant by Albrecht Dürer (white bronze) | Roi Doré Bijou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863725"/>
            <a:ext cx="3617561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urersMagicSquareBox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2073274"/>
            <a:ext cx="4010026" cy="181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2500" y="6464301"/>
            <a:ext cx="8479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engraving entitled </a:t>
            </a:r>
            <a:r>
              <a:rPr lang="en-US" sz="1400" i="1" dirty="0"/>
              <a:t>Melancholia I</a:t>
            </a:r>
            <a:r>
              <a:rPr lang="en-US" sz="1400" dirty="0"/>
              <a:t> by Albrecht Dürer (The British Museum, Burton 1989, Gellert </a:t>
            </a:r>
            <a:r>
              <a:rPr lang="en-US" sz="1400" i="1" dirty="0"/>
              <a:t>et al. </a:t>
            </a:r>
            <a:r>
              <a:rPr lang="en-US" sz="1400" dirty="0"/>
              <a:t>1989)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289902" y="4883429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1514</a:t>
            </a:r>
          </a:p>
          <a:p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603817" y="4021655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gnomon magic square</a:t>
            </a:r>
          </a:p>
        </p:txBody>
      </p:sp>
    </p:spTree>
    <p:extLst>
      <p:ext uri="{BB962C8B-B14F-4D97-AF65-F5344CB8AC3E}">
        <p14:creationId xmlns:p14="http://schemas.microsoft.com/office/powerpoint/2010/main" val="284763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14295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4x4 : 880 Frénicle </a:t>
            </a:r>
            <a:r>
              <a:rPr lang="en-US" dirty="0"/>
              <a:t>de Bessy in </a:t>
            </a:r>
            <a:r>
              <a:rPr lang="en-US" dirty="0" smtClean="0"/>
              <a:t>1693</a:t>
            </a:r>
          </a:p>
          <a:p>
            <a:r>
              <a:rPr lang="en-US" dirty="0" smtClean="0"/>
              <a:t>5x5 : </a:t>
            </a:r>
            <a:r>
              <a:rPr lang="en-US" dirty="0"/>
              <a:t>R. Schroeppel in </a:t>
            </a:r>
            <a:r>
              <a:rPr lang="en-US" dirty="0" smtClean="0"/>
              <a:t>1973</a:t>
            </a:r>
          </a:p>
          <a:p>
            <a:r>
              <a:rPr lang="en-US" dirty="0" smtClean="0"/>
              <a:t>6x6 : </a:t>
            </a:r>
            <a:r>
              <a:rPr lang="en-US" dirty="0"/>
              <a:t>not </a:t>
            </a:r>
            <a:r>
              <a:rPr lang="en-US" dirty="0" smtClean="0"/>
              <a:t>known (</a:t>
            </a:r>
            <a:r>
              <a:rPr lang="en-US" dirty="0"/>
              <a:t>Pinn and Wieczerkowski (1998</a:t>
            </a:r>
            <a:r>
              <a:rPr lang="en-US" dirty="0" smtClean="0"/>
              <a:t>)) </a:t>
            </a:r>
            <a:endParaRPr lang="en-US" dirty="0"/>
          </a:p>
        </p:txBody>
      </p:sp>
      <p:pic>
        <p:nvPicPr>
          <p:cNvPr id="5122" name="Picture 2" descr="MagicSquareSiames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3" y="1858963"/>
            <a:ext cx="4879807" cy="47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2801" y="3575253"/>
            <a:ext cx="18742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Monte Carlo simulation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(1.7745+/-0.0016)×10^(1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3657600"/>
            <a:ext cx="1673225" cy="20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2700" y="4140200"/>
            <a:ext cx="4991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Semimagic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Panmagic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Bimagic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Trimagic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Associative magic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Multiplication magic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Addition-multiplication magic squares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59296" y="627948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Siamese </a:t>
            </a:r>
            <a:r>
              <a:rPr lang="en-US" dirty="0"/>
              <a:t>Kraitchik 1942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4EVEN &amp; 4m+2</a:t>
            </a:r>
            <a:endParaRPr lang="en-US" dirty="0"/>
          </a:p>
        </p:txBody>
      </p:sp>
      <p:pic>
        <p:nvPicPr>
          <p:cNvPr id="6148" name="Picture 4" descr="MagicSquareDoublyEve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37" y="2228003"/>
            <a:ext cx="4119563" cy="41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gicSquareLUX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3" y="2228003"/>
            <a:ext cx="5882128" cy="40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4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gicSquareNumer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77862"/>
            <a:ext cx="5181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30925" y="1981200"/>
            <a:ext cx="463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6000" dirty="0" smtClean="0"/>
              <a:t>სიმულაცია</a:t>
            </a:r>
            <a:endParaRPr lang="en-US" sz="6000" dirty="0"/>
          </a:p>
        </p:txBody>
      </p:sp>
      <p:sp>
        <p:nvSpPr>
          <p:cNvPr id="3" name="Right Arrow 2"/>
          <p:cNvSpPr/>
          <p:nvPr/>
        </p:nvSpPr>
        <p:spPr>
          <a:xfrm>
            <a:off x="2400300" y="4533563"/>
            <a:ext cx="8956675" cy="850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40</TotalTime>
  <Words>108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 MT</vt:lpstr>
      <vt:lpstr>Arial</vt:lpstr>
      <vt:lpstr>Sylfaen</vt:lpstr>
      <vt:lpstr>Wingdings 2</vt:lpstr>
      <vt:lpstr>Dividend</vt:lpstr>
      <vt:lpstr>მაგიური კვადრატი</vt:lpstr>
      <vt:lpstr>PowerPoint Presentation</vt:lpstr>
      <vt:lpstr>Dürer's magic square 34</vt:lpstr>
      <vt:lpstr>Types</vt:lpstr>
      <vt:lpstr>4EVEN &amp; 4m+2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მაგიური კვადრატი</dc:title>
  <dc:creator>somebody .</dc:creator>
  <cp:lastModifiedBy>somebody .</cp:lastModifiedBy>
  <cp:revision>5</cp:revision>
  <dcterms:created xsi:type="dcterms:W3CDTF">2021-01-30T07:10:38Z</dcterms:created>
  <dcterms:modified xsi:type="dcterms:W3CDTF">2021-01-30T07:51:15Z</dcterms:modified>
</cp:coreProperties>
</file>