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59" r:id="rId4"/>
    <p:sldId id="260" r:id="rId5"/>
    <p:sldId id="262" r:id="rId6"/>
    <p:sldId id="261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ory" id="{A4C488FD-2004-49F1-8CA1-0E6F979F8451}">
          <p14:sldIdLst>
            <p14:sldId id="256"/>
            <p14:sldId id="263"/>
            <p14:sldId id="259"/>
            <p14:sldId id="260"/>
            <p14:sldId id="262"/>
          </p14:sldIdLst>
        </p14:section>
        <p14:section name="Example" id="{AC242BA4-262E-4C33-996A-96928AD5735C}">
          <p14:sldIdLst>
            <p14:sldId id="261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6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4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9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06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0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0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3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7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E84DEB-F13A-46DC-A534-6E5A6AFEBD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E0F9AF-23AC-4DBC-BA5A-CE552898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a-GE" dirty="0" smtClean="0"/>
              <a:t>როტაციული კრიპტაცია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a-GE" dirty="0" smtClean="0"/>
              <a:t>თორნიკე კიკაჩეიშვილი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შთაგონება</a:t>
            </a:r>
            <a:r>
              <a:rPr lang="en-US" dirty="0" smtClean="0"/>
              <a:t> </a:t>
            </a:r>
            <a:r>
              <a:rPr lang="ka-GE" dirty="0" smtClean="0"/>
              <a:t>ტენზორებში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505" y="1754775"/>
                <a:ext cx="3022376" cy="312420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𝑗𝑘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505" y="1754775"/>
                <a:ext cx="3022376" cy="31242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620881" y="1765662"/>
                <a:ext cx="4764090" cy="3124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𝑗𝑘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ka-G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თუ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ka-G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თუ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</a:t>
                </a:r>
                <a:endParaRPr lang="en-US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81" y="1765662"/>
                <a:ext cx="4764090" cy="3124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76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2755" y="0"/>
            <a:ext cx="373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975670" y="0"/>
            <a:ext cx="562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II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6020058" y="-1"/>
            <a:ext cx="752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III</a:t>
            </a:r>
            <a:endParaRPr lang="en-US" sz="6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50869" y="1015662"/>
            <a:ext cx="8934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31129" y="1024641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Sylfaen" panose="010A0502050306030303" pitchFamily="18" charset="0"/>
              </a:rPr>
              <a:t>e </a:t>
            </a:r>
            <a:endParaRPr lang="en-US" sz="4400" dirty="0">
              <a:latin typeface="Sylfaen" panose="010A050205030603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5912" y="1190489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13747" y="1147751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2387450" y="2014978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lfaen" panose="010A0502050306030303" pitchFamily="18" charset="0"/>
              </a:rPr>
              <a:t>eA</a:t>
            </a:r>
            <a:endParaRPr lang="en-US" sz="2000" dirty="0">
              <a:latin typeface="Sylfaen" panose="010A05020503060303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41207" y="201497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lfaen" panose="010A0502050306030303" pitchFamily="18" charset="0"/>
              </a:rPr>
              <a:t>eB</a:t>
            </a:r>
            <a:endParaRPr lang="en-US" sz="2000" dirty="0">
              <a:latin typeface="Sylfaen" panose="010A050205030603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24252" y="2788096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lfaen" panose="010A0502050306030303" pitchFamily="18" charset="0"/>
              </a:rPr>
              <a:t>{eB}A</a:t>
            </a:r>
            <a:endParaRPr lang="en-US" sz="2000" dirty="0">
              <a:latin typeface="Sylfaen" panose="010A05020503060303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66479" y="2788096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lfaen" panose="010A0502050306030303" pitchFamily="18" charset="0"/>
              </a:rPr>
              <a:t>{eA}B</a:t>
            </a:r>
            <a:endParaRPr lang="en-US" sz="2000" dirty="0">
              <a:latin typeface="Sylfaen" panose="010A050205030603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82875" y="3708729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latin typeface="Sylfaen" panose="010A0502050306030303" pitchFamily="18" charset="0"/>
              </a:rPr>
              <a:t>Θ</a:t>
            </a:r>
            <a:r>
              <a:rPr lang="en-US" sz="2000" b="1" dirty="0" smtClean="0">
                <a:latin typeface="Sylfaen" panose="010A0502050306030303" pitchFamily="18" charset="0"/>
              </a:rPr>
              <a:t> = (</a:t>
            </a:r>
            <a:r>
              <a:rPr lang="el-GR" sz="2000" b="1" dirty="0" smtClean="0">
                <a:latin typeface="Sylfaen" panose="010A0502050306030303" pitchFamily="18" charset="0"/>
              </a:rPr>
              <a:t>Θ</a:t>
            </a:r>
            <a:r>
              <a:rPr lang="en-US" sz="2000" b="1" baseline="-25000" dirty="0">
                <a:latin typeface="Sylfaen" panose="010A0502050306030303" pitchFamily="18" charset="0"/>
              </a:rPr>
              <a:t>1</a:t>
            </a:r>
            <a:r>
              <a:rPr lang="en-US" sz="2000" b="1" dirty="0" smtClean="0">
                <a:latin typeface="Sylfaen" panose="010A0502050306030303" pitchFamily="18" charset="0"/>
              </a:rPr>
              <a:t>, </a:t>
            </a:r>
            <a:r>
              <a:rPr lang="el-GR" sz="2000" b="1" dirty="0" smtClean="0">
                <a:latin typeface="Sylfaen" panose="010A0502050306030303" pitchFamily="18" charset="0"/>
              </a:rPr>
              <a:t>Θ</a:t>
            </a:r>
            <a:r>
              <a:rPr lang="en-US" sz="2000" b="1" baseline="-25000" dirty="0" smtClean="0">
                <a:latin typeface="Sylfaen" panose="010A0502050306030303" pitchFamily="18" charset="0"/>
              </a:rPr>
              <a:t>2</a:t>
            </a:r>
            <a:r>
              <a:rPr lang="en-US" sz="2000" b="1" dirty="0" smtClean="0">
                <a:latin typeface="Sylfaen" panose="010A0502050306030303" pitchFamily="18" charset="0"/>
              </a:rPr>
              <a:t>, </a:t>
            </a:r>
            <a:r>
              <a:rPr lang="el-GR" sz="2000" b="1" dirty="0" smtClean="0">
                <a:latin typeface="Sylfaen" panose="010A0502050306030303" pitchFamily="18" charset="0"/>
              </a:rPr>
              <a:t>Θ</a:t>
            </a:r>
            <a:r>
              <a:rPr lang="en-US" sz="2000" b="1" baseline="-25000" dirty="0" smtClean="0">
                <a:latin typeface="Sylfaen" panose="010A0502050306030303" pitchFamily="18" charset="0"/>
              </a:rPr>
              <a:t>3  ...............</a:t>
            </a:r>
            <a:r>
              <a:rPr lang="en-US" sz="2000" b="1" dirty="0" smtClean="0">
                <a:latin typeface="Sylfaen" panose="010A0502050306030303" pitchFamily="18" charset="0"/>
              </a:rPr>
              <a:t>)</a:t>
            </a:r>
            <a:endParaRPr lang="en-US" sz="2000" dirty="0">
              <a:latin typeface="Sylfaen" panose="010A050205030603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36312" y="3757859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latin typeface="Sylfaen" panose="010A0502050306030303" pitchFamily="18" charset="0"/>
              </a:rPr>
              <a:t>Θ</a:t>
            </a:r>
            <a:r>
              <a:rPr lang="en-US" sz="2000" b="1" dirty="0">
                <a:latin typeface="Sylfaen" panose="010A0502050306030303" pitchFamily="18" charset="0"/>
              </a:rPr>
              <a:t> = (</a:t>
            </a:r>
            <a:r>
              <a:rPr lang="el-GR" sz="2000" b="1" dirty="0">
                <a:latin typeface="Sylfaen" panose="010A0502050306030303" pitchFamily="18" charset="0"/>
              </a:rPr>
              <a:t>Θ</a:t>
            </a:r>
            <a:r>
              <a:rPr lang="en-US" sz="2000" b="1" baseline="-25000" dirty="0">
                <a:latin typeface="Sylfaen" panose="010A0502050306030303" pitchFamily="18" charset="0"/>
              </a:rPr>
              <a:t>1</a:t>
            </a:r>
            <a:r>
              <a:rPr lang="en-US" sz="2000" b="1" dirty="0">
                <a:latin typeface="Sylfaen" panose="010A0502050306030303" pitchFamily="18" charset="0"/>
              </a:rPr>
              <a:t>, </a:t>
            </a:r>
            <a:r>
              <a:rPr lang="el-GR" sz="2000" b="1" dirty="0">
                <a:latin typeface="Sylfaen" panose="010A0502050306030303" pitchFamily="18" charset="0"/>
              </a:rPr>
              <a:t>Θ</a:t>
            </a:r>
            <a:r>
              <a:rPr lang="en-US" sz="2000" b="1" baseline="-25000" dirty="0">
                <a:latin typeface="Sylfaen" panose="010A0502050306030303" pitchFamily="18" charset="0"/>
              </a:rPr>
              <a:t>2</a:t>
            </a:r>
            <a:r>
              <a:rPr lang="en-US" sz="2000" b="1" dirty="0">
                <a:latin typeface="Sylfaen" panose="010A0502050306030303" pitchFamily="18" charset="0"/>
              </a:rPr>
              <a:t>, </a:t>
            </a:r>
            <a:r>
              <a:rPr lang="el-GR" sz="2000" b="1" dirty="0">
                <a:latin typeface="Sylfaen" panose="010A0502050306030303" pitchFamily="18" charset="0"/>
              </a:rPr>
              <a:t>Θ</a:t>
            </a:r>
            <a:r>
              <a:rPr lang="en-US" sz="2000" b="1" baseline="-25000" dirty="0">
                <a:latin typeface="Sylfaen" panose="010A0502050306030303" pitchFamily="18" charset="0"/>
              </a:rPr>
              <a:t>3  ...............</a:t>
            </a:r>
            <a:r>
              <a:rPr lang="en-US" sz="2000" b="1" dirty="0">
                <a:latin typeface="Sylfaen" panose="010A0502050306030303" pitchFamily="18" charset="0"/>
              </a:rPr>
              <a:t>)</a:t>
            </a:r>
            <a:endParaRPr lang="en-US" sz="2000" dirty="0">
              <a:latin typeface="Sylfaen" panose="010A050205030603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26207" y="4175943"/>
            <a:ext cx="296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ylfaen" panose="010A0502050306030303" pitchFamily="18" charset="0"/>
              </a:rPr>
              <a:t>-</a:t>
            </a:r>
            <a:r>
              <a:rPr lang="el-GR" sz="2000" b="1" dirty="0" smtClean="0">
                <a:latin typeface="Sylfaen" panose="010A0502050306030303" pitchFamily="18" charset="0"/>
              </a:rPr>
              <a:t>Θ</a:t>
            </a:r>
            <a:r>
              <a:rPr lang="en-US" sz="2000" b="1" dirty="0" smtClean="0">
                <a:latin typeface="Sylfaen" panose="010A0502050306030303" pitchFamily="18" charset="0"/>
              </a:rPr>
              <a:t> = (-</a:t>
            </a:r>
            <a:r>
              <a:rPr lang="el-GR" sz="2000" b="1" dirty="0" smtClean="0">
                <a:latin typeface="Sylfaen" panose="010A0502050306030303" pitchFamily="18" charset="0"/>
              </a:rPr>
              <a:t>Θ</a:t>
            </a:r>
            <a:r>
              <a:rPr lang="en-US" sz="2000" b="1" baseline="-25000" dirty="0">
                <a:latin typeface="Sylfaen" panose="010A0502050306030303" pitchFamily="18" charset="0"/>
              </a:rPr>
              <a:t>1</a:t>
            </a:r>
            <a:r>
              <a:rPr lang="en-US" sz="2000" b="1" dirty="0">
                <a:latin typeface="Sylfaen" panose="010A0502050306030303" pitchFamily="18" charset="0"/>
              </a:rPr>
              <a:t>, </a:t>
            </a:r>
            <a:r>
              <a:rPr lang="en-US" sz="2000" b="1" dirty="0" smtClean="0">
                <a:latin typeface="Sylfaen" panose="010A0502050306030303" pitchFamily="18" charset="0"/>
              </a:rPr>
              <a:t>-</a:t>
            </a:r>
            <a:r>
              <a:rPr lang="el-GR" sz="2000" b="1" dirty="0" smtClean="0">
                <a:latin typeface="Sylfaen" panose="010A0502050306030303" pitchFamily="18" charset="0"/>
              </a:rPr>
              <a:t>Θ</a:t>
            </a:r>
            <a:r>
              <a:rPr lang="en-US" sz="2000" b="1" baseline="-25000" dirty="0">
                <a:latin typeface="Sylfaen" panose="010A0502050306030303" pitchFamily="18" charset="0"/>
              </a:rPr>
              <a:t>2</a:t>
            </a:r>
            <a:r>
              <a:rPr lang="en-US" sz="2000" b="1" dirty="0">
                <a:latin typeface="Sylfaen" panose="010A0502050306030303" pitchFamily="18" charset="0"/>
              </a:rPr>
              <a:t>, </a:t>
            </a:r>
            <a:r>
              <a:rPr lang="en-US" sz="2000" b="1" dirty="0" smtClean="0">
                <a:latin typeface="Sylfaen" panose="010A0502050306030303" pitchFamily="18" charset="0"/>
              </a:rPr>
              <a:t>-</a:t>
            </a:r>
            <a:r>
              <a:rPr lang="el-GR" sz="2000" b="1" dirty="0" smtClean="0">
                <a:latin typeface="Sylfaen" panose="010A0502050306030303" pitchFamily="18" charset="0"/>
              </a:rPr>
              <a:t>Θ</a:t>
            </a:r>
            <a:r>
              <a:rPr lang="en-US" sz="2000" b="1" baseline="-25000" dirty="0">
                <a:latin typeface="Sylfaen" panose="010A0502050306030303" pitchFamily="18" charset="0"/>
              </a:rPr>
              <a:t>3  ...............</a:t>
            </a:r>
            <a:r>
              <a:rPr lang="en-US" sz="2000" b="1" dirty="0" smtClean="0">
                <a:latin typeface="Sylfaen" panose="010A0502050306030303" pitchFamily="18" charset="0"/>
              </a:rPr>
              <a:t>)</a:t>
            </a:r>
            <a:endParaRPr lang="en-US" sz="2000" dirty="0">
              <a:latin typeface="Sylfaen" panose="010A05020503060303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81136" y="4127191"/>
            <a:ext cx="296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ylfaen" panose="010A0502050306030303" pitchFamily="18" charset="0"/>
              </a:rPr>
              <a:t>-</a:t>
            </a:r>
            <a:r>
              <a:rPr lang="el-GR" sz="2000" b="1" dirty="0">
                <a:latin typeface="Sylfaen" panose="010A0502050306030303" pitchFamily="18" charset="0"/>
              </a:rPr>
              <a:t>Θ</a:t>
            </a:r>
            <a:r>
              <a:rPr lang="en-US" sz="2000" b="1" dirty="0">
                <a:latin typeface="Sylfaen" panose="010A0502050306030303" pitchFamily="18" charset="0"/>
              </a:rPr>
              <a:t> = (-</a:t>
            </a:r>
            <a:r>
              <a:rPr lang="el-GR" sz="2000" b="1" dirty="0">
                <a:latin typeface="Sylfaen" panose="010A0502050306030303" pitchFamily="18" charset="0"/>
              </a:rPr>
              <a:t>Θ</a:t>
            </a:r>
            <a:r>
              <a:rPr lang="en-US" sz="2000" b="1" baseline="-25000" dirty="0">
                <a:latin typeface="Sylfaen" panose="010A0502050306030303" pitchFamily="18" charset="0"/>
              </a:rPr>
              <a:t>1</a:t>
            </a:r>
            <a:r>
              <a:rPr lang="en-US" sz="2000" b="1" dirty="0">
                <a:latin typeface="Sylfaen" panose="010A0502050306030303" pitchFamily="18" charset="0"/>
              </a:rPr>
              <a:t>, -</a:t>
            </a:r>
            <a:r>
              <a:rPr lang="el-GR" sz="2000" b="1" dirty="0">
                <a:latin typeface="Sylfaen" panose="010A0502050306030303" pitchFamily="18" charset="0"/>
              </a:rPr>
              <a:t>Θ</a:t>
            </a:r>
            <a:r>
              <a:rPr lang="en-US" sz="2000" b="1" baseline="-25000" dirty="0">
                <a:latin typeface="Sylfaen" panose="010A0502050306030303" pitchFamily="18" charset="0"/>
              </a:rPr>
              <a:t>2</a:t>
            </a:r>
            <a:r>
              <a:rPr lang="en-US" sz="2000" b="1" dirty="0">
                <a:latin typeface="Sylfaen" panose="010A0502050306030303" pitchFamily="18" charset="0"/>
              </a:rPr>
              <a:t>, -</a:t>
            </a:r>
            <a:r>
              <a:rPr lang="el-GR" sz="2000" b="1" dirty="0">
                <a:latin typeface="Sylfaen" panose="010A0502050306030303" pitchFamily="18" charset="0"/>
              </a:rPr>
              <a:t>Θ</a:t>
            </a:r>
            <a:r>
              <a:rPr lang="en-US" sz="2000" b="1" baseline="-25000" dirty="0">
                <a:latin typeface="Sylfaen" panose="010A0502050306030303" pitchFamily="18" charset="0"/>
              </a:rPr>
              <a:t>3  ...............</a:t>
            </a:r>
            <a:r>
              <a:rPr lang="en-US" sz="2000" b="1" dirty="0">
                <a:latin typeface="Sylfaen" panose="010A0502050306030303" pitchFamily="18" charset="0"/>
              </a:rPr>
              <a:t>)</a:t>
            </a:r>
            <a:endParaRPr lang="en-US" sz="2000" dirty="0">
              <a:latin typeface="Sylfaen" panose="010A0502050306030303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29049" y="4917103"/>
            <a:ext cx="2752290" cy="1210381"/>
            <a:chOff x="1193037" y="1101745"/>
            <a:chExt cx="2752290" cy="1210381"/>
          </a:xfrm>
        </p:grpSpPr>
        <p:sp>
          <p:nvSpPr>
            <p:cNvPr id="36" name="TextBox 35"/>
            <p:cNvSpPr txBox="1"/>
            <p:nvPr/>
          </p:nvSpPr>
          <p:spPr>
            <a:xfrm>
              <a:off x="1973876" y="1227909"/>
              <a:ext cx="19239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ylfaen" panose="010A0502050306030303" pitchFamily="18" charset="0"/>
                </a:rPr>
                <a:t>Cos(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 smtClean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	-sin(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</a:t>
              </a:r>
            </a:p>
            <a:p>
              <a:endParaRPr lang="en-US" sz="2000" dirty="0">
                <a:latin typeface="Sylfaen" panose="010A0502050306030303" pitchFamily="18" charset="0"/>
              </a:endParaRPr>
            </a:p>
            <a:p>
              <a:r>
                <a:rPr lang="en-US" sz="2000" dirty="0" smtClean="0">
                  <a:latin typeface="Sylfaen" panose="010A0502050306030303" pitchFamily="18" charset="0"/>
                </a:rPr>
                <a:t>Sin(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</a:t>
              </a:r>
              <a:r>
                <a:rPr lang="en-US" sz="2000" dirty="0">
                  <a:latin typeface="Sylfaen" panose="010A0502050306030303" pitchFamily="18" charset="0"/>
                </a:rPr>
                <a:t>	</a:t>
              </a:r>
              <a:r>
                <a:rPr lang="en-US" sz="2000" dirty="0" smtClean="0">
                  <a:latin typeface="Sylfaen" panose="010A0502050306030303" pitchFamily="18" charset="0"/>
                </a:rPr>
                <a:t>cos(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 smtClean="0">
                  <a:latin typeface="Sylfaen" panose="010A0502050306030303" pitchFamily="18" charset="0"/>
                </a:rPr>
                <a:t>i)</a:t>
              </a:r>
              <a:endParaRPr lang="en-US" sz="2000" dirty="0" smtClean="0">
                <a:latin typeface="Sylfaen" panose="010A05020503060303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93037" y="1367730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ylfaen" panose="010A0502050306030303" pitchFamily="18" charset="0"/>
                </a:rPr>
                <a:t>R</a:t>
              </a:r>
              <a:r>
                <a:rPr lang="en-US" sz="2800" baseline="-25000" dirty="0" smtClean="0">
                  <a:latin typeface="Sylfaen" panose="010A0502050306030303" pitchFamily="18" charset="0"/>
                </a:rPr>
                <a:t>i</a:t>
              </a:r>
              <a:r>
                <a:rPr lang="en-US" sz="2800" dirty="0" smtClean="0">
                  <a:latin typeface="Sylfaen" panose="010A0502050306030303" pitchFamily="18" charset="0"/>
                </a:rPr>
                <a:t> =</a:t>
              </a:r>
              <a:endParaRPr lang="en-US" sz="2800" dirty="0">
                <a:latin typeface="Sylfaen" panose="010A0502050306030303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10800000">
              <a:off x="3774023" y="1101745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83882" y="4917103"/>
            <a:ext cx="2701981" cy="1178729"/>
            <a:chOff x="1334053" y="1133397"/>
            <a:chExt cx="2701981" cy="1178729"/>
          </a:xfrm>
        </p:grpSpPr>
        <p:sp>
          <p:nvSpPr>
            <p:cNvPr id="41" name="TextBox 40"/>
            <p:cNvSpPr txBox="1"/>
            <p:nvPr/>
          </p:nvSpPr>
          <p:spPr>
            <a:xfrm>
              <a:off x="1973876" y="1227909"/>
              <a:ext cx="20217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ylfaen" panose="010A0502050306030303" pitchFamily="18" charset="0"/>
                </a:rPr>
                <a:t>Cos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	-sin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</a:t>
              </a:r>
            </a:p>
            <a:p>
              <a:endParaRPr lang="en-US" sz="2000" dirty="0">
                <a:latin typeface="Sylfaen" panose="010A0502050306030303" pitchFamily="18" charset="0"/>
              </a:endParaRPr>
            </a:p>
            <a:p>
              <a:r>
                <a:rPr lang="en-US" sz="2000" dirty="0">
                  <a:latin typeface="Sylfaen" panose="010A0502050306030303" pitchFamily="18" charset="0"/>
                </a:rPr>
                <a:t>Sin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	cos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i)</a:t>
              </a:r>
              <a:endParaRPr lang="en-US" sz="2000" dirty="0">
                <a:latin typeface="Sylfaen" panose="010A0502050306030303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34053" y="1476326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R</a:t>
              </a:r>
              <a:r>
                <a:rPr lang="en-US" baseline="-25000" dirty="0" smtClean="0">
                  <a:latin typeface="Sylfaen" panose="010A0502050306030303" pitchFamily="18" charset="0"/>
                </a:rPr>
                <a:t>i</a:t>
              </a:r>
              <a:r>
                <a:rPr lang="en-US" baseline="30000" dirty="0" smtClean="0">
                  <a:latin typeface="Sylfaen" panose="010A0502050306030303" pitchFamily="18" charset="0"/>
                </a:rPr>
                <a:t>- </a:t>
              </a:r>
              <a:r>
                <a:rPr lang="en-US" dirty="0" smtClean="0">
                  <a:latin typeface="Sylfaen" panose="010A0502050306030303" pitchFamily="18" charset="0"/>
                </a:rPr>
                <a:t>=</a:t>
              </a:r>
              <a:endParaRPr lang="en-US" dirty="0">
                <a:latin typeface="Sylfaen" panose="010A0502050306030303" pitchFamily="18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3864730" y="1133397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496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6641 0.04004 C 0.20092 0.04907 0.253 0.05393 0.30769 0.05393 C 0.36967 0.05393 0.41954 0.04907 0.45404 0.04004 L 0.62058 3.33333E-6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29" y="268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018 3.33333E-6 L -0.4539 0.04004 C -0.41927 0.04907 -0.36731 0.05393 -0.31276 0.05393 C -0.25078 0.05393 -0.20104 0.04907 -0.1664 0.04004 L -4.375E-6 3.33333E-6 " pathEditMode="relative" rAng="0" ptsTypes="AAAAA">
                                      <p:cBhvr>
                                        <p:cTn id="27" dur="2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1" grpId="0"/>
      <p:bldP spid="24" grpId="0"/>
      <p:bldP spid="24" grpId="1"/>
      <p:bldP spid="28" grpId="0"/>
      <p:bldP spid="28" grpId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2755" y="0"/>
            <a:ext cx="373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975670" y="0"/>
            <a:ext cx="562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II</a:t>
            </a:r>
            <a:endParaRPr lang="en-US" sz="6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50869" y="1015662"/>
            <a:ext cx="8934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650048" y="1100101"/>
            <a:ext cx="1987385" cy="1210381"/>
            <a:chOff x="1957942" y="1101745"/>
            <a:chExt cx="1987385" cy="1210381"/>
          </a:xfrm>
        </p:grpSpPr>
        <p:sp>
          <p:nvSpPr>
            <p:cNvPr id="36" name="TextBox 35"/>
            <p:cNvSpPr txBox="1"/>
            <p:nvPr/>
          </p:nvSpPr>
          <p:spPr>
            <a:xfrm>
              <a:off x="1973876" y="1227909"/>
              <a:ext cx="19239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ylfaen" panose="010A0502050306030303" pitchFamily="18" charset="0"/>
                </a:rPr>
                <a:t>Cos(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 smtClean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	-sin(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</a:t>
              </a:r>
            </a:p>
            <a:p>
              <a:endParaRPr lang="en-US" sz="2000" dirty="0">
                <a:latin typeface="Sylfaen" panose="010A0502050306030303" pitchFamily="18" charset="0"/>
              </a:endParaRPr>
            </a:p>
            <a:p>
              <a:r>
                <a:rPr lang="en-US" sz="2000" dirty="0" smtClean="0">
                  <a:latin typeface="Sylfaen" panose="010A0502050306030303" pitchFamily="18" charset="0"/>
                </a:rPr>
                <a:t>Sin(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</a:t>
              </a:r>
              <a:r>
                <a:rPr lang="en-US" sz="2000" dirty="0">
                  <a:latin typeface="Sylfaen" panose="010A0502050306030303" pitchFamily="18" charset="0"/>
                </a:rPr>
                <a:t>	</a:t>
              </a:r>
              <a:r>
                <a:rPr lang="en-US" sz="2000" dirty="0" smtClean="0">
                  <a:latin typeface="Sylfaen" panose="010A0502050306030303" pitchFamily="18" charset="0"/>
                </a:rPr>
                <a:t>cos(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 smtClean="0">
                  <a:latin typeface="Sylfaen" panose="010A0502050306030303" pitchFamily="18" charset="0"/>
                </a:rPr>
                <a:t>i)</a:t>
              </a:r>
              <a:endParaRPr lang="en-US" sz="2000" dirty="0" smtClean="0">
                <a:latin typeface="Sylfaen" panose="010A0502050306030303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10800000">
              <a:off x="3774023" y="1101745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19980" y="1141826"/>
            <a:ext cx="1401666" cy="3548654"/>
            <a:chOff x="1919980" y="1141826"/>
            <a:chExt cx="1401666" cy="3548654"/>
          </a:xfrm>
        </p:grpSpPr>
        <p:sp>
          <p:nvSpPr>
            <p:cNvPr id="45" name="TextBox 44"/>
            <p:cNvSpPr txBox="1"/>
            <p:nvPr/>
          </p:nvSpPr>
          <p:spPr>
            <a:xfrm>
              <a:off x="2648901" y="1274160"/>
              <a:ext cx="450764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1</a:t>
              </a:r>
            </a:p>
            <a:p>
              <a:pPr algn="ctr"/>
              <a:endParaRPr lang="en-US" dirty="0">
                <a:latin typeface="Sylfaen" panose="010A0502050306030303" pitchFamily="18" charset="0"/>
              </a:endParaRPr>
            </a:p>
            <a:p>
              <a:pPr algn="ctr"/>
              <a:r>
                <a:rPr lang="en-US" dirty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2</a:t>
              </a:r>
            </a:p>
            <a:p>
              <a:pPr algn="ctr"/>
              <a:endParaRPr lang="en-US" dirty="0" smtClean="0">
                <a:latin typeface="Sylfaen" panose="010A0502050306030303" pitchFamily="18" charset="0"/>
              </a:endParaRPr>
            </a:p>
            <a:p>
              <a:pPr algn="ctr"/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3</a:t>
              </a:r>
            </a:p>
            <a:p>
              <a:pPr algn="ctr"/>
              <a:endParaRPr lang="en-US" dirty="0" smtClean="0">
                <a:latin typeface="Sylfaen" panose="010A0502050306030303" pitchFamily="18" charset="0"/>
              </a:endParaRPr>
            </a:p>
            <a:p>
              <a:pPr algn="ctr"/>
              <a:r>
                <a:rPr lang="en-US" dirty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4</a:t>
              </a:r>
              <a:r>
                <a:rPr lang="en-US" dirty="0" smtClean="0">
                  <a:latin typeface="Sylfaen" panose="010A0502050306030303" pitchFamily="18" charset="0"/>
                </a:rPr>
                <a:t/>
              </a:r>
              <a:br>
                <a:rPr lang="en-US" dirty="0" smtClean="0">
                  <a:latin typeface="Sylfaen" panose="010A0502050306030303" pitchFamily="18" charset="0"/>
                </a:rPr>
              </a:br>
              <a:endParaRPr lang="en-US" dirty="0">
                <a:latin typeface="Sylfaen" panose="010A0502050306030303" pitchFamily="18" charset="0"/>
              </a:endParaRPr>
            </a:p>
            <a:p>
              <a:pPr algn="ctr"/>
              <a:r>
                <a:rPr lang="en-US" dirty="0" smtClean="0">
                  <a:latin typeface="Sylfaen" panose="010A0502050306030303" pitchFamily="18" charset="0"/>
                </a:rPr>
                <a:t>.</a:t>
              </a:r>
            </a:p>
            <a:p>
              <a:pPr algn="ctr"/>
              <a:r>
                <a:rPr lang="en-US" dirty="0" smtClean="0">
                  <a:latin typeface="Sylfaen" panose="010A0502050306030303" pitchFamily="18" charset="0"/>
                </a:rPr>
                <a:t>.</a:t>
              </a:r>
            </a:p>
            <a:p>
              <a:pPr algn="ctr"/>
              <a:r>
                <a:rPr lang="en-US" dirty="0" smtClean="0">
                  <a:latin typeface="Sylfaen" panose="010A0502050306030303" pitchFamily="18" charset="0"/>
                </a:rPr>
                <a:t>.</a:t>
              </a:r>
            </a:p>
            <a:p>
              <a:pPr algn="ctr"/>
              <a:endParaRPr lang="en-US" dirty="0" smtClean="0">
                <a:latin typeface="Sylfaen" panose="010A0502050306030303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19980" y="1561514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M = </a:t>
              </a:r>
              <a:endParaRPr lang="en-US" dirty="0">
                <a:latin typeface="Sylfaen" panose="010A0502050306030303" pitchFamily="18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535161" y="1177832"/>
              <a:ext cx="281414" cy="3216746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0800000">
              <a:off x="3086198" y="1141826"/>
              <a:ext cx="235448" cy="3252752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15398" y="1134825"/>
            <a:ext cx="688629" cy="1193429"/>
            <a:chOff x="2535161" y="1160060"/>
            <a:chExt cx="688629" cy="1193429"/>
          </a:xfrm>
        </p:grpSpPr>
        <p:sp>
          <p:nvSpPr>
            <p:cNvPr id="50" name="TextBox 49"/>
            <p:cNvSpPr txBox="1"/>
            <p:nvPr/>
          </p:nvSpPr>
          <p:spPr>
            <a:xfrm>
              <a:off x="2629665" y="1274160"/>
              <a:ext cx="4507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1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2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0800000">
              <a:off x="3052486" y="1160060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15398" y="2579196"/>
            <a:ext cx="688629" cy="1193429"/>
            <a:chOff x="2535161" y="1160060"/>
            <a:chExt cx="688629" cy="1193429"/>
          </a:xfrm>
        </p:grpSpPr>
        <p:sp>
          <p:nvSpPr>
            <p:cNvPr id="55" name="TextBox 54"/>
            <p:cNvSpPr txBox="1"/>
            <p:nvPr/>
          </p:nvSpPr>
          <p:spPr>
            <a:xfrm>
              <a:off x="2629665" y="1274160"/>
              <a:ext cx="4507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>
                  <a:latin typeface="Sylfaen" panose="010A0502050306030303" pitchFamily="18" charset="0"/>
                </a:rPr>
                <a:t>3</a:t>
              </a:r>
              <a:endParaRPr lang="en-US" baseline="-25000" dirty="0" smtClean="0">
                <a:latin typeface="Sylfaen" panose="010A0502050306030303" pitchFamily="18" charset="0"/>
              </a:endParaRP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4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0800000">
              <a:off x="3052486" y="1160060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615398" y="4066603"/>
            <a:ext cx="688629" cy="1193429"/>
            <a:chOff x="2535161" y="1160060"/>
            <a:chExt cx="688629" cy="1193429"/>
          </a:xfrm>
        </p:grpSpPr>
        <p:sp>
          <p:nvSpPr>
            <p:cNvPr id="60" name="TextBox 59"/>
            <p:cNvSpPr txBox="1"/>
            <p:nvPr/>
          </p:nvSpPr>
          <p:spPr>
            <a:xfrm>
              <a:off x="2629665" y="1274160"/>
              <a:ext cx="53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5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......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0800000">
              <a:off x="3052486" y="1160060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9105" y="5444698"/>
            <a:ext cx="688629" cy="1193429"/>
            <a:chOff x="2535161" y="1160060"/>
            <a:chExt cx="688629" cy="1193429"/>
          </a:xfrm>
        </p:grpSpPr>
        <p:sp>
          <p:nvSpPr>
            <p:cNvPr id="65" name="TextBox 64"/>
            <p:cNvSpPr txBox="1"/>
            <p:nvPr/>
          </p:nvSpPr>
          <p:spPr>
            <a:xfrm>
              <a:off x="2629665" y="1274160"/>
              <a:ext cx="53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.....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......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rot="10800000">
              <a:off x="3052486" y="1160060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35700" y="2495734"/>
            <a:ext cx="1987385" cy="1210381"/>
            <a:chOff x="1957942" y="1101745"/>
            <a:chExt cx="1987385" cy="1210381"/>
          </a:xfrm>
        </p:grpSpPr>
        <p:sp>
          <p:nvSpPr>
            <p:cNvPr id="69" name="TextBox 68"/>
            <p:cNvSpPr txBox="1"/>
            <p:nvPr/>
          </p:nvSpPr>
          <p:spPr>
            <a:xfrm>
              <a:off x="1973876" y="1227909"/>
              <a:ext cx="19239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ylfaen" panose="010A0502050306030303" pitchFamily="18" charset="0"/>
                </a:rPr>
                <a:t>Cos(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 smtClean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	-sin(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</a:t>
              </a:r>
            </a:p>
            <a:p>
              <a:endParaRPr lang="en-US" sz="2000" dirty="0">
                <a:latin typeface="Sylfaen" panose="010A0502050306030303" pitchFamily="18" charset="0"/>
              </a:endParaRPr>
            </a:p>
            <a:p>
              <a:r>
                <a:rPr lang="en-US" sz="2000" dirty="0" smtClean="0">
                  <a:latin typeface="Sylfaen" panose="010A0502050306030303" pitchFamily="18" charset="0"/>
                </a:rPr>
                <a:t>Sin(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</a:t>
              </a:r>
              <a:r>
                <a:rPr lang="en-US" sz="2000" dirty="0">
                  <a:latin typeface="Sylfaen" panose="010A0502050306030303" pitchFamily="18" charset="0"/>
                </a:rPr>
                <a:t>	</a:t>
              </a:r>
              <a:r>
                <a:rPr lang="en-US" sz="2000" dirty="0" smtClean="0">
                  <a:latin typeface="Sylfaen" panose="010A0502050306030303" pitchFamily="18" charset="0"/>
                </a:rPr>
                <a:t>cos(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 smtClean="0">
                  <a:latin typeface="Sylfaen" panose="010A0502050306030303" pitchFamily="18" charset="0"/>
                </a:rPr>
                <a:t>i)</a:t>
              </a:r>
              <a:endParaRPr lang="en-US" sz="2000" dirty="0" smtClean="0">
                <a:latin typeface="Sylfaen" panose="010A0502050306030303" pitchFamily="18" charset="0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0800000">
              <a:off x="3774023" y="1101745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35700" y="4001902"/>
            <a:ext cx="1987385" cy="1210381"/>
            <a:chOff x="1957942" y="1101745"/>
            <a:chExt cx="1987385" cy="1210381"/>
          </a:xfrm>
        </p:grpSpPr>
        <p:sp>
          <p:nvSpPr>
            <p:cNvPr id="73" name="TextBox 72"/>
            <p:cNvSpPr txBox="1"/>
            <p:nvPr/>
          </p:nvSpPr>
          <p:spPr>
            <a:xfrm>
              <a:off x="1973876" y="1227909"/>
              <a:ext cx="19239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ylfaen" panose="010A0502050306030303" pitchFamily="18" charset="0"/>
                </a:rPr>
                <a:t>Cos(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 smtClean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	-sin(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</a:t>
              </a:r>
            </a:p>
            <a:p>
              <a:endParaRPr lang="en-US" sz="2000" dirty="0">
                <a:latin typeface="Sylfaen" panose="010A0502050306030303" pitchFamily="18" charset="0"/>
              </a:endParaRPr>
            </a:p>
            <a:p>
              <a:r>
                <a:rPr lang="en-US" sz="2000" dirty="0" smtClean="0">
                  <a:latin typeface="Sylfaen" panose="010A0502050306030303" pitchFamily="18" charset="0"/>
                </a:rPr>
                <a:t>Sin(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</a:t>
              </a:r>
              <a:r>
                <a:rPr lang="en-US" sz="2000" dirty="0">
                  <a:latin typeface="Sylfaen" panose="010A0502050306030303" pitchFamily="18" charset="0"/>
                </a:rPr>
                <a:t>	</a:t>
              </a:r>
              <a:r>
                <a:rPr lang="en-US" sz="2000" dirty="0" smtClean="0">
                  <a:latin typeface="Sylfaen" panose="010A0502050306030303" pitchFamily="18" charset="0"/>
                </a:rPr>
                <a:t>cos(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 smtClean="0">
                  <a:latin typeface="Sylfaen" panose="010A0502050306030303" pitchFamily="18" charset="0"/>
                </a:rPr>
                <a:t>i)</a:t>
              </a:r>
              <a:endParaRPr lang="en-US" sz="2000" dirty="0" smtClean="0">
                <a:latin typeface="Sylfaen" panose="010A0502050306030303" pitchFamily="18" charset="0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rot="10800000">
              <a:off x="3774023" y="1101745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5700" y="5358283"/>
            <a:ext cx="1987385" cy="1210381"/>
            <a:chOff x="1957942" y="1101745"/>
            <a:chExt cx="1987385" cy="1210381"/>
          </a:xfrm>
        </p:grpSpPr>
        <p:sp>
          <p:nvSpPr>
            <p:cNvPr id="77" name="TextBox 76"/>
            <p:cNvSpPr txBox="1"/>
            <p:nvPr/>
          </p:nvSpPr>
          <p:spPr>
            <a:xfrm>
              <a:off x="1973876" y="1227909"/>
              <a:ext cx="19239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ylfaen" panose="010A0502050306030303" pitchFamily="18" charset="0"/>
                </a:rPr>
                <a:t>Cos(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 smtClean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	-sin(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</a:t>
              </a:r>
            </a:p>
            <a:p>
              <a:endParaRPr lang="en-US" sz="2000" dirty="0">
                <a:latin typeface="Sylfaen" panose="010A0502050306030303" pitchFamily="18" charset="0"/>
              </a:endParaRPr>
            </a:p>
            <a:p>
              <a:r>
                <a:rPr lang="en-US" sz="2000" dirty="0" smtClean="0">
                  <a:latin typeface="Sylfaen" panose="010A0502050306030303" pitchFamily="18" charset="0"/>
                </a:rPr>
                <a:t>Sin(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 smtClean="0">
                  <a:latin typeface="Sylfaen" panose="010A0502050306030303" pitchFamily="18" charset="0"/>
                </a:rPr>
                <a:t>)</a:t>
              </a:r>
              <a:r>
                <a:rPr lang="en-US" sz="2000" dirty="0">
                  <a:latin typeface="Sylfaen" panose="010A0502050306030303" pitchFamily="18" charset="0"/>
                </a:rPr>
                <a:t>	</a:t>
              </a:r>
              <a:r>
                <a:rPr lang="en-US" sz="2000" dirty="0" smtClean="0">
                  <a:latin typeface="Sylfaen" panose="010A0502050306030303" pitchFamily="18" charset="0"/>
                </a:rPr>
                <a:t>cos(</a:t>
              </a:r>
              <a:r>
                <a:rPr lang="el-GR" sz="2000" b="1" dirty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 smtClean="0">
                  <a:latin typeface="Sylfaen" panose="010A0502050306030303" pitchFamily="18" charset="0"/>
                </a:rPr>
                <a:t>i)</a:t>
              </a:r>
              <a:endParaRPr lang="en-US" sz="2000" dirty="0" smtClean="0">
                <a:latin typeface="Sylfaen" panose="010A0502050306030303" pitchFamily="18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10800000">
              <a:off x="3774023" y="1101745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424872" y="1164380"/>
            <a:ext cx="688629" cy="1189109"/>
            <a:chOff x="2535161" y="1177832"/>
            <a:chExt cx="688629" cy="1189109"/>
          </a:xfrm>
        </p:grpSpPr>
        <p:sp>
          <p:nvSpPr>
            <p:cNvPr id="81" name="TextBox 80"/>
            <p:cNvSpPr txBox="1"/>
            <p:nvPr/>
          </p:nvSpPr>
          <p:spPr>
            <a:xfrm>
              <a:off x="2629665" y="1274160"/>
              <a:ext cx="5661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1</a:t>
              </a:r>
              <a:r>
                <a:rPr lang="en-US" dirty="0" smtClean="0">
                  <a:latin typeface="Sylfaen" panose="010A0502050306030303" pitchFamily="18" charset="0"/>
                </a:rPr>
                <a:t>`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2</a:t>
              </a:r>
              <a:r>
                <a:rPr lang="en-US" dirty="0" smtClean="0">
                  <a:latin typeface="Sylfaen" panose="010A0502050306030303" pitchFamily="18" charset="0"/>
                </a:rPr>
                <a:t>`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rot="10800000">
              <a:off x="3052486" y="119128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475495" y="2530458"/>
            <a:ext cx="688629" cy="1189109"/>
            <a:chOff x="2535161" y="1177832"/>
            <a:chExt cx="688629" cy="1189109"/>
          </a:xfrm>
        </p:grpSpPr>
        <p:sp>
          <p:nvSpPr>
            <p:cNvPr id="86" name="TextBox 85"/>
            <p:cNvSpPr txBox="1"/>
            <p:nvPr/>
          </p:nvSpPr>
          <p:spPr>
            <a:xfrm>
              <a:off x="2629665" y="1274160"/>
              <a:ext cx="5661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3</a:t>
              </a:r>
              <a:r>
                <a:rPr lang="en-US" dirty="0" smtClean="0">
                  <a:latin typeface="Sylfaen" panose="010A0502050306030303" pitchFamily="18" charset="0"/>
                </a:rPr>
                <a:t>`</a:t>
              </a:r>
            </a:p>
            <a:p>
              <a:endParaRPr lang="en-US" dirty="0" smtClean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>
                  <a:latin typeface="Sylfaen" panose="010A0502050306030303" pitchFamily="18" charset="0"/>
                </a:rPr>
                <a:t>4</a:t>
              </a:r>
              <a:r>
                <a:rPr lang="en-US" dirty="0" smtClean="0">
                  <a:latin typeface="Sylfaen" panose="010A0502050306030303" pitchFamily="18" charset="0"/>
                </a:rPr>
                <a:t>`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 rot="10800000">
              <a:off x="3052486" y="119128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508774" y="3868284"/>
            <a:ext cx="688629" cy="1189109"/>
            <a:chOff x="2535161" y="1177832"/>
            <a:chExt cx="688629" cy="1189109"/>
          </a:xfrm>
        </p:grpSpPr>
        <p:sp>
          <p:nvSpPr>
            <p:cNvPr id="90" name="TextBox 89"/>
            <p:cNvSpPr txBox="1"/>
            <p:nvPr/>
          </p:nvSpPr>
          <p:spPr>
            <a:xfrm>
              <a:off x="2629665" y="1274160"/>
              <a:ext cx="5661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>
                  <a:latin typeface="Sylfaen" panose="010A0502050306030303" pitchFamily="18" charset="0"/>
                </a:rPr>
                <a:t>5</a:t>
              </a:r>
              <a:r>
                <a:rPr lang="en-US" dirty="0" smtClean="0">
                  <a:latin typeface="Sylfaen" panose="010A0502050306030303" pitchFamily="18" charset="0"/>
                </a:rPr>
                <a:t>`</a:t>
              </a:r>
            </a:p>
            <a:p>
              <a:endParaRPr lang="en-US" dirty="0" smtClean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6</a:t>
              </a:r>
              <a:r>
                <a:rPr lang="en-US" dirty="0" smtClean="0">
                  <a:latin typeface="Sylfaen" panose="010A0502050306030303" pitchFamily="18" charset="0"/>
                </a:rPr>
                <a:t>`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 rot="10800000">
              <a:off x="3052486" y="119128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569999" y="5333129"/>
            <a:ext cx="688629" cy="1189109"/>
            <a:chOff x="2535161" y="1177832"/>
            <a:chExt cx="688629" cy="1189109"/>
          </a:xfrm>
        </p:grpSpPr>
        <p:sp>
          <p:nvSpPr>
            <p:cNvPr id="94" name="TextBox 93"/>
            <p:cNvSpPr txBox="1"/>
            <p:nvPr/>
          </p:nvSpPr>
          <p:spPr>
            <a:xfrm>
              <a:off x="2629665" y="1274160"/>
              <a:ext cx="473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.....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.....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10800000">
              <a:off x="3052486" y="119128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592859" y="1137397"/>
            <a:ext cx="2078092" cy="1178729"/>
            <a:chOff x="1957942" y="1133397"/>
            <a:chExt cx="2078092" cy="1178729"/>
          </a:xfrm>
        </p:grpSpPr>
        <p:sp>
          <p:nvSpPr>
            <p:cNvPr id="98" name="TextBox 97"/>
            <p:cNvSpPr txBox="1"/>
            <p:nvPr/>
          </p:nvSpPr>
          <p:spPr>
            <a:xfrm>
              <a:off x="1973876" y="1227909"/>
              <a:ext cx="20217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ylfaen" panose="010A0502050306030303" pitchFamily="18" charset="0"/>
                </a:rPr>
                <a:t>Cos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	-sin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</a:t>
              </a:r>
            </a:p>
            <a:p>
              <a:endParaRPr lang="en-US" sz="2000" dirty="0">
                <a:latin typeface="Sylfaen" panose="010A0502050306030303" pitchFamily="18" charset="0"/>
              </a:endParaRPr>
            </a:p>
            <a:p>
              <a:r>
                <a:rPr lang="en-US" sz="2000" dirty="0">
                  <a:latin typeface="Sylfaen" panose="010A0502050306030303" pitchFamily="18" charset="0"/>
                </a:rPr>
                <a:t>Sin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	cos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i)</a:t>
              </a:r>
              <a:endParaRPr lang="en-US" sz="2000" dirty="0">
                <a:latin typeface="Sylfaen" panose="010A0502050306030303" pitchFamily="18" charset="0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 rot="10800000">
              <a:off x="3864730" y="1133397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582184" y="2532106"/>
            <a:ext cx="2078092" cy="1178729"/>
            <a:chOff x="1957942" y="1133397"/>
            <a:chExt cx="2078092" cy="1178729"/>
          </a:xfrm>
        </p:grpSpPr>
        <p:sp>
          <p:nvSpPr>
            <p:cNvPr id="103" name="TextBox 102"/>
            <p:cNvSpPr txBox="1"/>
            <p:nvPr/>
          </p:nvSpPr>
          <p:spPr>
            <a:xfrm>
              <a:off x="1973876" y="1227909"/>
              <a:ext cx="20217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ylfaen" panose="010A0502050306030303" pitchFamily="18" charset="0"/>
                </a:rPr>
                <a:t>Cos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	-sin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</a:t>
              </a:r>
            </a:p>
            <a:p>
              <a:endParaRPr lang="en-US" sz="2000" dirty="0">
                <a:latin typeface="Sylfaen" panose="010A0502050306030303" pitchFamily="18" charset="0"/>
              </a:endParaRPr>
            </a:p>
            <a:p>
              <a:r>
                <a:rPr lang="en-US" sz="2000" dirty="0">
                  <a:latin typeface="Sylfaen" panose="010A0502050306030303" pitchFamily="18" charset="0"/>
                </a:rPr>
                <a:t>Sin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	cos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i)</a:t>
              </a:r>
              <a:endParaRPr lang="en-US" sz="2000" dirty="0">
                <a:latin typeface="Sylfaen" panose="010A0502050306030303" pitchFamily="18" charset="0"/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 rot="10800000">
              <a:off x="3864730" y="1133397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608793" y="4046901"/>
            <a:ext cx="2078092" cy="1178729"/>
            <a:chOff x="1957942" y="1133397"/>
            <a:chExt cx="2078092" cy="1178729"/>
          </a:xfrm>
        </p:grpSpPr>
        <p:sp>
          <p:nvSpPr>
            <p:cNvPr id="107" name="TextBox 106"/>
            <p:cNvSpPr txBox="1"/>
            <p:nvPr/>
          </p:nvSpPr>
          <p:spPr>
            <a:xfrm>
              <a:off x="1973876" y="1227909"/>
              <a:ext cx="20217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ylfaen" panose="010A0502050306030303" pitchFamily="18" charset="0"/>
                </a:rPr>
                <a:t>Cos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	-sin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</a:t>
              </a:r>
            </a:p>
            <a:p>
              <a:endParaRPr lang="en-US" sz="2000" dirty="0">
                <a:latin typeface="Sylfaen" panose="010A0502050306030303" pitchFamily="18" charset="0"/>
              </a:endParaRPr>
            </a:p>
            <a:p>
              <a:r>
                <a:rPr lang="en-US" sz="2000" dirty="0">
                  <a:latin typeface="Sylfaen" panose="010A0502050306030303" pitchFamily="18" charset="0"/>
                </a:rPr>
                <a:t>Sin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	cos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i)</a:t>
              </a:r>
              <a:endParaRPr lang="en-US" sz="2000" dirty="0">
                <a:latin typeface="Sylfaen" panose="010A0502050306030303" pitchFamily="18" charset="0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3864730" y="1133397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629710" y="5440756"/>
            <a:ext cx="2078092" cy="1178729"/>
            <a:chOff x="1957942" y="1133397"/>
            <a:chExt cx="2078092" cy="1178729"/>
          </a:xfrm>
        </p:grpSpPr>
        <p:sp>
          <p:nvSpPr>
            <p:cNvPr id="111" name="TextBox 110"/>
            <p:cNvSpPr txBox="1"/>
            <p:nvPr/>
          </p:nvSpPr>
          <p:spPr>
            <a:xfrm>
              <a:off x="1973876" y="1227909"/>
              <a:ext cx="20217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ylfaen" panose="010A0502050306030303" pitchFamily="18" charset="0"/>
                </a:rPr>
                <a:t>Cos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	-sin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</a:t>
              </a:r>
            </a:p>
            <a:p>
              <a:endParaRPr lang="en-US" sz="2000" dirty="0">
                <a:latin typeface="Sylfaen" panose="010A0502050306030303" pitchFamily="18" charset="0"/>
              </a:endParaRPr>
            </a:p>
            <a:p>
              <a:r>
                <a:rPr lang="en-US" sz="2000" dirty="0">
                  <a:latin typeface="Sylfaen" panose="010A0502050306030303" pitchFamily="18" charset="0"/>
                </a:rPr>
                <a:t>Sin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</a:t>
              </a:r>
              <a:r>
                <a:rPr lang="en-US" sz="2000" dirty="0">
                  <a:latin typeface="Sylfaen" panose="010A0502050306030303" pitchFamily="18" charset="0"/>
                </a:rPr>
                <a:t>)	cos</a:t>
              </a:r>
              <a:r>
                <a:rPr lang="en-US" sz="2000" dirty="0" smtClean="0">
                  <a:latin typeface="Sylfaen" panose="010A0502050306030303" pitchFamily="18" charset="0"/>
                </a:rPr>
                <a:t>(-</a:t>
              </a:r>
              <a:r>
                <a:rPr lang="el-GR" sz="2000" b="1" dirty="0" smtClean="0">
                  <a:latin typeface="Sylfaen" panose="010A0502050306030303" pitchFamily="18" charset="0"/>
                </a:rPr>
                <a:t>Θ</a:t>
              </a:r>
              <a:r>
                <a:rPr lang="en-US" sz="2000" b="1" baseline="-25000" dirty="0">
                  <a:latin typeface="Sylfaen" panose="010A0502050306030303" pitchFamily="18" charset="0"/>
                </a:rPr>
                <a:t>i)</a:t>
              </a:r>
              <a:endParaRPr lang="en-US" sz="2000" dirty="0">
                <a:latin typeface="Sylfaen" panose="010A0502050306030303" pitchFamily="18" charset="0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112"/>
            <p:cNvSpPr/>
            <p:nvPr/>
          </p:nvSpPr>
          <p:spPr>
            <a:xfrm rot="10800000">
              <a:off x="3864730" y="1133397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115692" y="1139145"/>
            <a:ext cx="688629" cy="1189109"/>
            <a:chOff x="2535161" y="1177832"/>
            <a:chExt cx="688629" cy="1189109"/>
          </a:xfrm>
        </p:grpSpPr>
        <p:sp>
          <p:nvSpPr>
            <p:cNvPr id="115" name="TextBox 114"/>
            <p:cNvSpPr txBox="1"/>
            <p:nvPr/>
          </p:nvSpPr>
          <p:spPr>
            <a:xfrm>
              <a:off x="2629665" y="1274160"/>
              <a:ext cx="4507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1</a:t>
              </a:r>
              <a:endParaRPr lang="en-US" dirty="0" smtClean="0">
                <a:latin typeface="Sylfaen" panose="010A0502050306030303" pitchFamily="18" charset="0"/>
              </a:endParaRP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2</a:t>
              </a:r>
              <a:endParaRPr lang="en-US" dirty="0" smtClean="0">
                <a:latin typeface="Sylfaen" panose="010A0502050306030303" pitchFamily="18" charset="0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 rot="10800000">
              <a:off x="3052486" y="119128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166315" y="2505223"/>
            <a:ext cx="688629" cy="1189109"/>
            <a:chOff x="2535161" y="1177832"/>
            <a:chExt cx="688629" cy="1189109"/>
          </a:xfrm>
        </p:grpSpPr>
        <p:sp>
          <p:nvSpPr>
            <p:cNvPr id="119" name="TextBox 118"/>
            <p:cNvSpPr txBox="1"/>
            <p:nvPr/>
          </p:nvSpPr>
          <p:spPr>
            <a:xfrm>
              <a:off x="2629665" y="1274160"/>
              <a:ext cx="4507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3</a:t>
              </a:r>
              <a:endParaRPr lang="en-US" dirty="0" smtClean="0">
                <a:latin typeface="Sylfaen" panose="010A0502050306030303" pitchFamily="18" charset="0"/>
              </a:endParaRPr>
            </a:p>
            <a:p>
              <a:endParaRPr lang="en-US" dirty="0" smtClean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4</a:t>
              </a:r>
              <a:endParaRPr lang="en-US" dirty="0" smtClean="0">
                <a:latin typeface="Sylfaen" panose="010A0502050306030303" pitchFamily="18" charset="0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 rot="10800000">
              <a:off x="3052486" y="119128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199594" y="3843049"/>
            <a:ext cx="688629" cy="1189109"/>
            <a:chOff x="2535161" y="1177832"/>
            <a:chExt cx="688629" cy="1189109"/>
          </a:xfrm>
        </p:grpSpPr>
        <p:sp>
          <p:nvSpPr>
            <p:cNvPr id="123" name="TextBox 122"/>
            <p:cNvSpPr txBox="1"/>
            <p:nvPr/>
          </p:nvSpPr>
          <p:spPr>
            <a:xfrm>
              <a:off x="2629665" y="1274160"/>
              <a:ext cx="4507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5</a:t>
              </a:r>
              <a:endParaRPr lang="en-US" dirty="0" smtClean="0">
                <a:latin typeface="Sylfaen" panose="010A0502050306030303" pitchFamily="18" charset="0"/>
              </a:endParaRPr>
            </a:p>
            <a:p>
              <a:endParaRPr lang="en-US" dirty="0" smtClean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6</a:t>
              </a:r>
              <a:endParaRPr lang="en-US" dirty="0" smtClean="0">
                <a:latin typeface="Sylfaen" panose="010A0502050306030303" pitchFamily="18" charset="0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 rot="10800000">
              <a:off x="3052486" y="119128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260819" y="5307894"/>
            <a:ext cx="688629" cy="1189109"/>
            <a:chOff x="2535161" y="1177832"/>
            <a:chExt cx="688629" cy="1189109"/>
          </a:xfrm>
        </p:grpSpPr>
        <p:sp>
          <p:nvSpPr>
            <p:cNvPr id="127" name="TextBox 126"/>
            <p:cNvSpPr txBox="1"/>
            <p:nvPr/>
          </p:nvSpPr>
          <p:spPr>
            <a:xfrm>
              <a:off x="2629665" y="1274160"/>
              <a:ext cx="473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.....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.....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rot="10800000">
              <a:off x="3052486" y="119128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66381" y="3349706"/>
            <a:ext cx="500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</a:t>
            </a:r>
            <a:endParaRPr lang="en-US" sz="4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815484" y="3375161"/>
            <a:ext cx="500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25958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06927 0.04004 C 0.08372 0.04907 0.10534 0.05393 0.12812 0.05393 C 0.15391 0.05393 0.17461 0.04907 0.18906 0.04004 L 0.25846 3.7037E-6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26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1111 L 0.07109 0.03704 C 0.08581 0.04792 0.10807 0.05394 0.13151 0.05394 C 0.15794 0.05394 0.1793 0.04792 0.19401 0.03704 L 0.26523 -0.01111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324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L 0.07057 0.04005 C 0.08529 0.04908 0.10742 0.05394 0.1306 0.05394 C 0.1569 0.05394 0.17812 0.04908 0.19284 0.04005 L 0.26354 -1.11111E-6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268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0707 0.04004 C 0.08542 0.04907 0.10768 0.05393 0.13086 0.05393 C 0.15729 0.05393 0.17851 0.04907 0.19323 0.04004 L 0.26406 2.96296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68 -1.48148E-6 L -0.15208 0.04005 C -0.14049 0.04908 -0.12318 0.05394 -0.10482 0.05394 C -0.08411 0.05394 -0.06745 0.04908 -0.05586 0.04005 L -8.33333E-7 -1.48148E-6 " pathEditMode="relative" rAng="0" ptsTypes="AAAAA">
                                      <p:cBhvr>
                                        <p:cTn id="130" dur="200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2685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68 4.44444E-6 L -0.15209 0.04004 C -0.1405 0.04907 -0.12318 0.05393 -0.10482 0.05393 C -0.08412 0.05393 -0.06745 0.04907 -0.05586 0.04004 L 2.5E-6 4.44444E-6 " pathEditMode="relative" rAng="0" ptsTypes="AAAAA">
                                      <p:cBhvr>
                                        <p:cTn id="132" dur="2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2685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68 -4.44444E-6 L -0.15208 0.04005 C -0.14049 0.04908 -0.12318 0.05394 -0.10482 0.05394 C -0.08411 0.05394 -0.06745 0.04908 -0.05586 0.04005 L -1.875E-6 -4.44444E-6 " pathEditMode="relative" rAng="0" ptsTypes="AAAAA">
                                      <p:cBhvr>
                                        <p:cTn id="134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268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68 -3.7037E-7 L -0.15208 0.04005 C -0.14049 0.04907 -0.12318 0.05394 -0.10482 0.05394 C -0.08411 0.05394 -0.06745 0.04907 -0.05586 0.04005 L 2.08333E-7 -3.7037E-7 " pathEditMode="relative" rAng="0" ptsTypes="AAAAA">
                                      <p:cBhvr>
                                        <p:cTn id="136" dur="200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0" grpId="0"/>
      <p:bldP spid="1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18" idx="2"/>
          </p:cNvCxnSpPr>
          <p:nvPr/>
        </p:nvCxnSpPr>
        <p:spPr>
          <a:xfrm flipV="1">
            <a:off x="4338980" y="4114800"/>
            <a:ext cx="4043020" cy="14357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</p:cNvCxnSpPr>
          <p:nvPr/>
        </p:nvCxnSpPr>
        <p:spPr>
          <a:xfrm flipV="1">
            <a:off x="4338980" y="3905250"/>
            <a:ext cx="1033120" cy="1645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63803" y="2485792"/>
            <a:ext cx="3384534" cy="30402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16989" y="3940886"/>
            <a:ext cx="5365734" cy="15740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38980" y="1375356"/>
            <a:ext cx="3521652" cy="41395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27640" y="1246516"/>
            <a:ext cx="1869254" cy="4304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545684" y="1857996"/>
            <a:ext cx="871305" cy="366107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16989" y="1593998"/>
            <a:ext cx="1148926" cy="3914849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20438" y="3123866"/>
            <a:ext cx="1372986" cy="238802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76413" y="4684198"/>
            <a:ext cx="3635954" cy="83160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76413" y="2389029"/>
            <a:ext cx="2967094" cy="311286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476868" y="2167675"/>
            <a:ext cx="366107" cy="335073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304693" y="3888312"/>
            <a:ext cx="3135371" cy="156544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581708" y="1734439"/>
            <a:ext cx="1854505" cy="3809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213754" y="926004"/>
            <a:ext cx="5896311" cy="4812392"/>
            <a:chOff x="2374232" y="401053"/>
            <a:chExt cx="3277998" cy="3272590"/>
          </a:xfrm>
        </p:grpSpPr>
        <p:sp>
          <p:nvSpPr>
            <p:cNvPr id="7" name="Up Arrow 6"/>
            <p:cNvSpPr/>
            <p:nvPr/>
          </p:nvSpPr>
          <p:spPr>
            <a:xfrm>
              <a:off x="2374232" y="401053"/>
              <a:ext cx="288757" cy="319237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3911662" y="1933075"/>
              <a:ext cx="288757" cy="3192379"/>
            </a:xfrm>
            <a:prstGeom prst="upArrow">
              <a:avLst/>
            </a:prstGeom>
            <a:ln>
              <a:solidFill>
                <a:schemeClr val="accent1">
                  <a:shade val="50000"/>
                  <a:alpha val="9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rot="-2100000">
            <a:off x="2421295" y="-255401"/>
            <a:ext cx="5896312" cy="4812391"/>
            <a:chOff x="2374232" y="401053"/>
            <a:chExt cx="3277998" cy="3272589"/>
          </a:xfrm>
        </p:grpSpPr>
        <p:sp>
          <p:nvSpPr>
            <p:cNvPr id="17" name="Up Arrow 16"/>
            <p:cNvSpPr/>
            <p:nvPr/>
          </p:nvSpPr>
          <p:spPr>
            <a:xfrm>
              <a:off x="2374232" y="401053"/>
              <a:ext cx="288757" cy="3192379"/>
            </a:xfrm>
            <a:prstGeom prst="up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 rot="5400000">
              <a:off x="3911662" y="1933074"/>
              <a:ext cx="288757" cy="3192379"/>
            </a:xfrm>
            <a:prstGeom prst="up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shade val="50000"/>
                  <a:alpha val="9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3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017" y="2338136"/>
            <a:ext cx="10018713" cy="1752599"/>
          </a:xfrm>
        </p:spPr>
        <p:txBody>
          <a:bodyPr>
            <a:noAutofit/>
          </a:bodyPr>
          <a:lstStyle/>
          <a:p>
            <a:r>
              <a:rPr lang="en-US" sz="11500" dirty="0" smtClean="0"/>
              <a:t>Example Time!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2887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2755" y="0"/>
            <a:ext cx="373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975670" y="0"/>
            <a:ext cx="562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II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6020058" y="-1"/>
            <a:ext cx="752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III</a:t>
            </a:r>
            <a:endParaRPr lang="en-US" sz="6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50869" y="1015662"/>
            <a:ext cx="8934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16902" y="1227909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lfaen" panose="010A0502050306030303" pitchFamily="18" charset="0"/>
              </a:rPr>
              <a:t>e  = (5, 16, 3)</a:t>
            </a:r>
            <a:endParaRPr lang="en-US" sz="2000" dirty="0">
              <a:latin typeface="Sylfaen" panose="010A0502050306030303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714" y="1135351"/>
            <a:ext cx="1823253" cy="1176775"/>
            <a:chOff x="1524714" y="1135351"/>
            <a:chExt cx="1823253" cy="1176775"/>
          </a:xfrm>
        </p:grpSpPr>
        <p:sp>
          <p:nvSpPr>
            <p:cNvPr id="12" name="TextBox 11"/>
            <p:cNvSpPr txBox="1"/>
            <p:nvPr/>
          </p:nvSpPr>
          <p:spPr>
            <a:xfrm>
              <a:off x="1973876" y="1227909"/>
              <a:ext cx="13115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-5	0	-1</a:t>
              </a:r>
            </a:p>
            <a:p>
              <a:r>
                <a:rPr lang="en-US" dirty="0" smtClean="0">
                  <a:latin typeface="Sylfaen" panose="010A0502050306030303" pitchFamily="18" charset="0"/>
                </a:rPr>
                <a:t>1	2	-1</a:t>
              </a:r>
            </a:p>
            <a:p>
              <a:r>
                <a:rPr lang="en-US" dirty="0" smtClean="0">
                  <a:latin typeface="Sylfaen" panose="010A0502050306030303" pitchFamily="18" charset="0"/>
                </a:rPr>
                <a:t>-3	4	1</a:t>
              </a:r>
              <a:endParaRPr lang="en-US" dirty="0">
                <a:latin typeface="Sylfaen" panose="010A0502050306030303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4714" y="150490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A=</a:t>
              </a:r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3176663" y="1135351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64043" y="1135351"/>
            <a:ext cx="1823253" cy="1176775"/>
            <a:chOff x="1524714" y="1135351"/>
            <a:chExt cx="1823253" cy="1176775"/>
          </a:xfrm>
        </p:grpSpPr>
        <p:sp>
          <p:nvSpPr>
            <p:cNvPr id="20" name="TextBox 19"/>
            <p:cNvSpPr txBox="1"/>
            <p:nvPr/>
          </p:nvSpPr>
          <p:spPr>
            <a:xfrm>
              <a:off x="1973876" y="1227909"/>
              <a:ext cx="13115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28	-4	4</a:t>
              </a:r>
            </a:p>
            <a:p>
              <a:r>
                <a:rPr lang="en-US" dirty="0">
                  <a:latin typeface="Sylfaen" panose="010A0502050306030303" pitchFamily="18" charset="0"/>
                </a:rPr>
                <a:t>0</a:t>
              </a:r>
              <a:r>
                <a:rPr lang="en-US" dirty="0" smtClean="0">
                  <a:latin typeface="Sylfaen" panose="010A0502050306030303" pitchFamily="18" charset="0"/>
                </a:rPr>
                <a:t>	0	-4</a:t>
              </a:r>
            </a:p>
            <a:p>
              <a:r>
                <a:rPr lang="en-US" dirty="0" smtClean="0">
                  <a:latin typeface="Sylfaen" panose="010A0502050306030303" pitchFamily="18" charset="0"/>
                </a:rPr>
                <a:t>16	12	0</a:t>
              </a:r>
              <a:endParaRPr lang="en-US" dirty="0">
                <a:latin typeface="Sylfaen" panose="010A0502050306030303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4714" y="150490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3176663" y="1135351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87450" y="2507171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lfaen" panose="010A0502050306030303" pitchFamily="18" charset="0"/>
              </a:rPr>
              <a:t>eA</a:t>
            </a:r>
            <a:endParaRPr lang="en-US" sz="2000" dirty="0">
              <a:latin typeface="Sylfaen" panose="010A05020503060303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41207" y="250717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lfaen" panose="010A0502050306030303" pitchFamily="18" charset="0"/>
              </a:rPr>
              <a:t>eB</a:t>
            </a:r>
            <a:endParaRPr lang="en-US" sz="2000" dirty="0">
              <a:latin typeface="Sylfaen" panose="010A050205030603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27150" y="3088172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lfaen" panose="010A0502050306030303" pitchFamily="18" charset="0"/>
              </a:rPr>
              <a:t>{eB}A</a:t>
            </a:r>
            <a:endParaRPr lang="en-US" sz="2000" dirty="0">
              <a:latin typeface="Sylfaen" panose="010A05020503060303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69377" y="3088172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lfaen" panose="010A0502050306030303" pitchFamily="18" charset="0"/>
              </a:rPr>
              <a:t>{eA}B</a:t>
            </a:r>
            <a:endParaRPr lang="en-US" sz="2000" dirty="0">
              <a:latin typeface="Sylfaen" panose="010A050205030603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6207" y="3770141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Sylfaen" panose="010A0502050306030303" pitchFamily="18" charset="0"/>
              </a:rPr>
              <a:t>Θ</a:t>
            </a:r>
            <a:r>
              <a:rPr lang="en-US" b="1" dirty="0" smtClean="0">
                <a:latin typeface="Sylfaen" panose="010A0502050306030303" pitchFamily="18" charset="0"/>
              </a:rPr>
              <a:t> = (-792, -144, -248)</a:t>
            </a:r>
            <a:endParaRPr lang="en-US" dirty="0">
              <a:latin typeface="Sylfaen" panose="010A050205030603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36312" y="3757859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Sylfaen" panose="010A0502050306030303" pitchFamily="18" charset="0"/>
              </a:rPr>
              <a:t>Θ</a:t>
            </a:r>
            <a:r>
              <a:rPr lang="en-US" b="1" dirty="0" smtClean="0">
                <a:latin typeface="Sylfaen" panose="010A0502050306030303" pitchFamily="18" charset="0"/>
              </a:rPr>
              <a:t> = (-792, -144, -248)</a:t>
            </a:r>
            <a:endParaRPr lang="en-US" dirty="0">
              <a:latin typeface="Sylfaen" panose="010A050205030603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26207" y="4175943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ylfaen" panose="010A0502050306030303" pitchFamily="18" charset="0"/>
              </a:rPr>
              <a:t>-</a:t>
            </a:r>
            <a:r>
              <a:rPr lang="el-GR" b="1" dirty="0" smtClean="0">
                <a:latin typeface="Sylfaen" panose="010A0502050306030303" pitchFamily="18" charset="0"/>
              </a:rPr>
              <a:t>Θ</a:t>
            </a:r>
            <a:r>
              <a:rPr lang="en-US" b="1" dirty="0" smtClean="0">
                <a:latin typeface="Sylfaen" panose="010A0502050306030303" pitchFamily="18" charset="0"/>
              </a:rPr>
              <a:t> = (792, 144, 248)</a:t>
            </a:r>
            <a:endParaRPr lang="en-US" dirty="0">
              <a:latin typeface="Sylfaen" panose="010A05020503060303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36312" y="412719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ylfaen" panose="010A0502050306030303" pitchFamily="18" charset="0"/>
              </a:rPr>
              <a:t>-</a:t>
            </a:r>
            <a:r>
              <a:rPr lang="el-GR" b="1" dirty="0" smtClean="0">
                <a:latin typeface="Sylfaen" panose="010A0502050306030303" pitchFamily="18" charset="0"/>
              </a:rPr>
              <a:t>Θ</a:t>
            </a:r>
            <a:r>
              <a:rPr lang="en-US" b="1" dirty="0" smtClean="0">
                <a:latin typeface="Sylfaen" panose="010A0502050306030303" pitchFamily="18" charset="0"/>
              </a:rPr>
              <a:t> = (792, 144, 248)</a:t>
            </a:r>
            <a:endParaRPr lang="en-US" dirty="0">
              <a:latin typeface="Sylfaen" panose="010A0502050306030303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61533" y="4888522"/>
            <a:ext cx="3200639" cy="1238962"/>
            <a:chOff x="1425521" y="1073164"/>
            <a:chExt cx="3200639" cy="1238962"/>
          </a:xfrm>
        </p:grpSpPr>
        <p:sp>
          <p:nvSpPr>
            <p:cNvPr id="36" name="TextBox 35"/>
            <p:cNvSpPr txBox="1"/>
            <p:nvPr/>
          </p:nvSpPr>
          <p:spPr>
            <a:xfrm>
              <a:off x="1973876" y="1227909"/>
              <a:ext cx="25506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lfaen" panose="010A0502050306030303" pitchFamily="18" charset="0"/>
                </a:rPr>
                <a:t>0.9496588	</a:t>
              </a:r>
              <a:r>
                <a:rPr lang="en-US" dirty="0" smtClean="0">
                  <a:latin typeface="Sylfaen" panose="010A0502050306030303" pitchFamily="18" charset="0"/>
                </a:rPr>
                <a:t>0.3132860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>
                  <a:latin typeface="Sylfaen" panose="010A0502050306030303" pitchFamily="18" charset="0"/>
                </a:rPr>
                <a:t>-0.3132860	</a:t>
              </a:r>
              <a:r>
                <a:rPr lang="en-US" dirty="0" smtClean="0">
                  <a:latin typeface="Sylfaen" panose="010A0502050306030303" pitchFamily="18" charset="0"/>
                </a:rPr>
                <a:t>0.9496588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25521" y="1476327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R1 =</a:t>
              </a:r>
              <a:endParaRPr lang="en-US" dirty="0">
                <a:latin typeface="Sylfaen" panose="010A0502050306030303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10800000">
              <a:off x="4454856" y="107316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83882" y="4856870"/>
            <a:ext cx="3292107" cy="1238962"/>
            <a:chOff x="1334053" y="1073164"/>
            <a:chExt cx="3292107" cy="1238962"/>
          </a:xfrm>
        </p:grpSpPr>
        <p:sp>
          <p:nvSpPr>
            <p:cNvPr id="41" name="TextBox 40"/>
            <p:cNvSpPr txBox="1"/>
            <p:nvPr/>
          </p:nvSpPr>
          <p:spPr>
            <a:xfrm>
              <a:off x="1973876" y="1227909"/>
              <a:ext cx="26388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lfaen" panose="010A0502050306030303" pitchFamily="18" charset="0"/>
                </a:rPr>
                <a:t>0.9496588	-</a:t>
              </a:r>
              <a:r>
                <a:rPr lang="en-US" dirty="0" smtClean="0">
                  <a:latin typeface="Sylfaen" panose="010A0502050306030303" pitchFamily="18" charset="0"/>
                </a:rPr>
                <a:t>0.3132860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>
                  <a:latin typeface="Sylfaen" panose="010A0502050306030303" pitchFamily="18" charset="0"/>
                </a:rPr>
                <a:t>0.3132860	0.9496588</a:t>
              </a:r>
              <a:endParaRPr lang="en-US" dirty="0" smtClean="0">
                <a:latin typeface="Sylfaen" panose="010A0502050306030303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34053" y="1476326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R1</a:t>
              </a:r>
              <a:r>
                <a:rPr lang="en-US" baseline="30000" dirty="0" smtClean="0">
                  <a:latin typeface="Sylfaen" panose="010A0502050306030303" pitchFamily="18" charset="0"/>
                </a:rPr>
                <a:t>- </a:t>
              </a:r>
              <a:r>
                <a:rPr lang="en-US" dirty="0" smtClean="0">
                  <a:latin typeface="Sylfaen" panose="010A0502050306030303" pitchFamily="18" charset="0"/>
                </a:rPr>
                <a:t>=</a:t>
              </a:r>
              <a:endParaRPr lang="en-US" dirty="0">
                <a:latin typeface="Sylfaen" panose="010A0502050306030303" pitchFamily="18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4454856" y="107316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81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16641 0.04004 C 0.20092 0.04907 0.253 0.05393 0.30769 0.05393 C 0.36967 0.05393 0.41954 0.04907 0.45404 0.04004 L 0.62058 4.07407E-6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29" y="268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018 4.07407E-6 L -0.4539 0.04004 C -0.41927 0.04907 -0.36731 0.05393 -0.31276 0.05393 C -0.25078 0.05393 -0.20104 0.04907 -0.1664 0.04004 L -4.375E-6 4.07407E-6 " pathEditMode="relative" rAng="0" ptsTypes="AAAAA">
                                      <p:cBhvr>
                                        <p:cTn id="37" dur="2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24" grpId="1"/>
      <p:bldP spid="28" grpId="0"/>
      <p:bldP spid="28" grpId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2755" y="0"/>
            <a:ext cx="373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975670" y="0"/>
            <a:ext cx="562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II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6020058" y="-1"/>
            <a:ext cx="752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III</a:t>
            </a:r>
            <a:endParaRPr lang="en-US" sz="6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50869" y="1015662"/>
            <a:ext cx="8934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971475" y="2727514"/>
            <a:ext cx="2668218" cy="1238962"/>
            <a:chOff x="1957942" y="1073164"/>
            <a:chExt cx="2668218" cy="1238962"/>
          </a:xfrm>
        </p:grpSpPr>
        <p:sp>
          <p:nvSpPr>
            <p:cNvPr id="41" name="TextBox 40"/>
            <p:cNvSpPr txBox="1"/>
            <p:nvPr/>
          </p:nvSpPr>
          <p:spPr>
            <a:xfrm>
              <a:off x="1973876" y="1227909"/>
              <a:ext cx="26388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lfaen" panose="010A0502050306030303" pitchFamily="18" charset="0"/>
                </a:rPr>
                <a:t>0.9496588	-</a:t>
              </a:r>
              <a:r>
                <a:rPr lang="en-US" dirty="0" smtClean="0">
                  <a:latin typeface="Sylfaen" panose="010A0502050306030303" pitchFamily="18" charset="0"/>
                </a:rPr>
                <a:t>0.3132860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>
                  <a:latin typeface="Sylfaen" panose="010A0502050306030303" pitchFamily="18" charset="0"/>
                </a:rPr>
                <a:t>0.3132860	0.9496588</a:t>
              </a:r>
              <a:endParaRPr lang="en-US" dirty="0" smtClean="0">
                <a:latin typeface="Sylfaen" panose="010A0502050306030303" pitchFamily="18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4454856" y="107316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01052" y="2664209"/>
            <a:ext cx="2668218" cy="1238962"/>
            <a:chOff x="1957942" y="1073164"/>
            <a:chExt cx="2668218" cy="1238962"/>
          </a:xfrm>
        </p:grpSpPr>
        <p:sp>
          <p:nvSpPr>
            <p:cNvPr id="46" name="TextBox 45"/>
            <p:cNvSpPr txBox="1"/>
            <p:nvPr/>
          </p:nvSpPr>
          <p:spPr>
            <a:xfrm>
              <a:off x="1973876" y="1227909"/>
              <a:ext cx="25506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lfaen" panose="010A0502050306030303" pitchFamily="18" charset="0"/>
                </a:rPr>
                <a:t>0.9496588	</a:t>
              </a:r>
              <a:r>
                <a:rPr lang="en-US" dirty="0" smtClean="0">
                  <a:latin typeface="Sylfaen" panose="010A0502050306030303" pitchFamily="18" charset="0"/>
                </a:rPr>
                <a:t>0.3132860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>
                  <a:latin typeface="Sylfaen" panose="010A0502050306030303" pitchFamily="18" charset="0"/>
                </a:rPr>
                <a:t>-0.3132860	</a:t>
              </a:r>
              <a:r>
                <a:rPr lang="en-US" dirty="0" smtClean="0">
                  <a:latin typeface="Sylfaen" panose="010A0502050306030303" pitchFamily="18" charset="0"/>
                </a:rPr>
                <a:t>0.9496588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957942" y="1136469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0800000">
              <a:off x="4454856" y="1073164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19980" y="1158351"/>
            <a:ext cx="1091482" cy="1195138"/>
            <a:chOff x="1919980" y="1158351"/>
            <a:chExt cx="1091482" cy="1195138"/>
          </a:xfrm>
        </p:grpSpPr>
        <p:sp>
          <p:nvSpPr>
            <p:cNvPr id="50" name="TextBox 49"/>
            <p:cNvSpPr txBox="1"/>
            <p:nvPr/>
          </p:nvSpPr>
          <p:spPr>
            <a:xfrm>
              <a:off x="2629665" y="1274160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7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5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19980" y="156151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M</a:t>
              </a:r>
              <a:r>
                <a:rPr lang="en-US" baseline="-25000" dirty="0" smtClean="0">
                  <a:latin typeface="Sylfaen" panose="010A0502050306030303" pitchFamily="18" charset="0"/>
                </a:rPr>
                <a:t>1</a:t>
              </a:r>
              <a:r>
                <a:rPr lang="en-US" dirty="0" smtClean="0">
                  <a:latin typeface="Sylfaen" panose="010A0502050306030303" pitchFamily="18" charset="0"/>
                </a:rPr>
                <a:t> = </a:t>
              </a:r>
              <a:endParaRPr lang="en-US" dirty="0">
                <a:latin typeface="Sylfaen" panose="010A0502050306030303" pitchFamily="18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535161" y="1177832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10800000">
              <a:off x="2840158" y="1158351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82732" y="2644729"/>
            <a:ext cx="476301" cy="1195138"/>
            <a:chOff x="1660220" y="3589270"/>
            <a:chExt cx="476301" cy="1195138"/>
          </a:xfrm>
        </p:grpSpPr>
        <p:sp>
          <p:nvSpPr>
            <p:cNvPr id="53" name="TextBox 52"/>
            <p:cNvSpPr txBox="1"/>
            <p:nvPr/>
          </p:nvSpPr>
          <p:spPr>
            <a:xfrm>
              <a:off x="1754724" y="3705079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7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5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660220" y="3608751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1965217" y="3589270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62172" y="2672695"/>
            <a:ext cx="1225956" cy="1205493"/>
            <a:chOff x="1660220" y="3578915"/>
            <a:chExt cx="1225956" cy="1205493"/>
          </a:xfrm>
        </p:grpSpPr>
        <p:sp>
          <p:nvSpPr>
            <p:cNvPr id="57" name="TextBox 56"/>
            <p:cNvSpPr txBox="1"/>
            <p:nvPr/>
          </p:nvSpPr>
          <p:spPr>
            <a:xfrm>
              <a:off x="1754724" y="3705079"/>
              <a:ext cx="10502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8.214042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2.555292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660220" y="3608751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0800000">
              <a:off x="2714872" y="3578915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59862" y="305952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472577" y="2746355"/>
            <a:ext cx="476301" cy="1195138"/>
            <a:chOff x="1660220" y="3589270"/>
            <a:chExt cx="476301" cy="1195138"/>
          </a:xfrm>
        </p:grpSpPr>
        <p:sp>
          <p:nvSpPr>
            <p:cNvPr id="69" name="TextBox 68"/>
            <p:cNvSpPr txBox="1"/>
            <p:nvPr/>
          </p:nvSpPr>
          <p:spPr>
            <a:xfrm>
              <a:off x="1754724" y="3705079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lfaen" panose="010A0502050306030303" pitchFamily="18" charset="0"/>
                </a:rPr>
                <a:t>7</a:t>
              </a:r>
            </a:p>
            <a:p>
              <a:endParaRPr lang="en-US" dirty="0">
                <a:latin typeface="Sylfaen" panose="010A0502050306030303" pitchFamily="18" charset="0"/>
              </a:endParaRPr>
            </a:p>
            <a:p>
              <a:r>
                <a:rPr lang="en-US" dirty="0" smtClean="0">
                  <a:latin typeface="Sylfaen" panose="010A0502050306030303" pitchFamily="18" charset="0"/>
                </a:rPr>
                <a:t>5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1660220" y="3608751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0800000">
              <a:off x="1965217" y="3589270"/>
              <a:ext cx="171304" cy="1175657"/>
            </a:xfrm>
            <a:custGeom>
              <a:avLst/>
              <a:gdLst>
                <a:gd name="connsiteX0" fmla="*/ 171304 w 171304"/>
                <a:gd name="connsiteY0" fmla="*/ 1175657 h 1175657"/>
                <a:gd name="connsiteX1" fmla="*/ 1487 w 171304"/>
                <a:gd name="connsiteY1" fmla="*/ 561702 h 1175657"/>
                <a:gd name="connsiteX2" fmla="*/ 119052 w 171304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04" h="1175657">
                  <a:moveTo>
                    <a:pt x="171304" y="1175657"/>
                  </a:moveTo>
                  <a:cubicBezTo>
                    <a:pt x="90750" y="966651"/>
                    <a:pt x="10196" y="757645"/>
                    <a:pt x="1487" y="561702"/>
                  </a:cubicBezTo>
                  <a:cubicBezTo>
                    <a:pt x="-7222" y="365759"/>
                    <a:pt x="21081" y="89263"/>
                    <a:pt x="1190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1063971" y="310335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56468" y="4627495"/>
            <a:ext cx="10631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მადლობა ყურადღებისათვის!</a:t>
            </a:r>
          </a:p>
        </p:txBody>
      </p:sp>
    </p:spTree>
    <p:extLst>
      <p:ext uri="{BB962C8B-B14F-4D97-AF65-F5344CB8AC3E}">
        <p14:creationId xmlns:p14="http://schemas.microsoft.com/office/powerpoint/2010/main" val="3049234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1069 0.04004 C 0.12904 0.04907 0.1625 0.05393 0.19765 0.05393 C 0.2375 0.05393 0.26953 0.04907 0.29167 0.04004 L 0.3987 3.7037E-6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2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149</TotalTime>
  <Words>560</Words>
  <Application>Microsoft Office PowerPoint</Application>
  <PresentationFormat>Widescreen</PresentationFormat>
  <Paragraphs>157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Corbel</vt:lpstr>
      <vt:lpstr>Sylfaen</vt:lpstr>
      <vt:lpstr>Parallax</vt:lpstr>
      <vt:lpstr>როტაციული კრიპტაცია</vt:lpstr>
      <vt:lpstr>შთაგონება ტენზორებში</vt:lpstr>
      <vt:lpstr>PowerPoint Presentation</vt:lpstr>
      <vt:lpstr>PowerPoint Presentation</vt:lpstr>
      <vt:lpstr>PowerPoint Presentation</vt:lpstr>
      <vt:lpstr>Example Time!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როტაციული კრიპტაცია</dc:title>
  <dc:creator>somebody .</dc:creator>
  <cp:lastModifiedBy>somebody .</cp:lastModifiedBy>
  <cp:revision>15</cp:revision>
  <dcterms:created xsi:type="dcterms:W3CDTF">2020-11-28T17:43:08Z</dcterms:created>
  <dcterms:modified xsi:type="dcterms:W3CDTF">2020-11-30T15:05:48Z</dcterms:modified>
</cp:coreProperties>
</file>