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78" r:id="rId6"/>
    <p:sldId id="279" r:id="rId7"/>
    <p:sldId id="280" r:id="rId8"/>
    <p:sldId id="282" r:id="rId9"/>
    <p:sldId id="281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LARAVEl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3927699" cy="342720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PHP Framework for Web Artisans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aravel&quot; Icon - Download for free – Iconduck">
            <a:extLst>
              <a:ext uri="{FF2B5EF4-FFF2-40B4-BE49-F238E27FC236}">
                <a16:creationId xmlns:a16="http://schemas.microsoft.com/office/drawing/2014/main" id="{2849A82C-A8FF-406E-BFBC-5BE2F63E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9" y="359535"/>
            <a:ext cx="3151435" cy="32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3AA3-0846-4291-B804-139C97E6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შინაარსი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B4ED-3678-4EC8-A755-EF67324C90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a-GE" dirty="0"/>
              <a:t>მოკლე ისტორია</a:t>
            </a:r>
          </a:p>
          <a:p>
            <a:pPr marL="457200" indent="-457200">
              <a:buFont typeface="+mj-lt"/>
              <a:buAutoNum type="arabicPeriod"/>
            </a:pPr>
            <a:r>
              <a:rPr lang="ka-GE" dirty="0"/>
              <a:t>გამოყენება &amp; მიზანი</a:t>
            </a:r>
          </a:p>
          <a:p>
            <a:pPr marL="457200" indent="-457200">
              <a:buFont typeface="+mj-lt"/>
              <a:buAutoNum type="arabicPeriod"/>
            </a:pPr>
            <a:r>
              <a:rPr lang="ka-GE" dirty="0"/>
              <a:t>როგორც დავაყენოთ</a:t>
            </a:r>
          </a:p>
          <a:p>
            <a:pPr marL="457200" indent="-457200">
              <a:buFont typeface="+mj-lt"/>
              <a:buAutoNum type="arabicPeriod"/>
            </a:pPr>
            <a:r>
              <a:rPr lang="ka-GE" dirty="0"/>
              <a:t>მნიშვნელოვანი ბრძანებები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Artisan(</a:t>
            </a:r>
            <a:r>
              <a:rPr lang="en-US" dirty="0" err="1"/>
              <a:t>Comand</a:t>
            </a:r>
            <a:r>
              <a:rPr lang="en-US" dirty="0"/>
              <a:t> line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C3D35-8C7D-44AA-AA0C-96CA2AECC6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a-GE" dirty="0"/>
              <a:t>ფაითა სტრუქტურა</a:t>
            </a:r>
          </a:p>
          <a:p>
            <a:pPr marL="457200" indent="-457200">
              <a:buFont typeface="+mj-lt"/>
              <a:buAutoNum type="arabicPeriod"/>
            </a:pPr>
            <a:r>
              <a:rPr lang="ka-GE" dirty="0"/>
              <a:t>მონაცემთა ბაზასთან კავშირი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Migrate </a:t>
            </a:r>
            <a:r>
              <a:rPr lang="ka-GE" dirty="0"/>
              <a:t>კონტროლი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-&gt; View</a:t>
            </a:r>
            <a:r>
              <a:rPr lang="ka-GE" dirty="0"/>
              <a:t> (</a:t>
            </a:r>
            <a:r>
              <a:rPr lang="en-US" dirty="0"/>
              <a:t>Bind</a:t>
            </a:r>
            <a:r>
              <a:rPr lang="ka-GE" dirty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Routing::post/::get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</a:t>
            </a:r>
            <a:r>
              <a:rPr lang="ka-GE" dirty="0"/>
              <a:t>-ს კონტროლი და ნებართვები(</a:t>
            </a:r>
            <a:r>
              <a:rPr lang="en-US" dirty="0"/>
              <a:t>middleware</a:t>
            </a:r>
            <a:r>
              <a:rPr lang="ka-GE" dirty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Register, Log In, Log Out</a:t>
            </a:r>
            <a:endParaRPr lang="ka-GE" dirty="0"/>
          </a:p>
          <a:p>
            <a:pPr marL="457200" indent="-457200">
              <a:buFont typeface="+mj-lt"/>
              <a:buAutoNum type="arabicPeriod"/>
            </a:pPr>
            <a:endParaRPr lang="ka-GE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7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12F9-69CC-4E23-B2C9-A1EE8539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მოკლედ ისტორია</a:t>
            </a:r>
            <a:endParaRPr lang="en-US" dirty="0"/>
          </a:p>
        </p:txBody>
      </p:sp>
      <p:pic>
        <p:nvPicPr>
          <p:cNvPr id="2050" name="Picture 2" descr="Developer Taylor Otwell on the art of programming - Talk Business &amp; Politics">
            <a:extLst>
              <a:ext uri="{FF2B5EF4-FFF2-40B4-BE49-F238E27FC236}">
                <a16:creationId xmlns:a16="http://schemas.microsoft.com/office/drawing/2014/main" id="{F475897A-67A0-47BC-89BF-7C5058EB80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802" y="1469387"/>
            <a:ext cx="358453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C4577-505C-492D-BC96-069AD03E66DA}"/>
              </a:ext>
            </a:extLst>
          </p:cNvPr>
          <p:cNvSpPr txBox="1"/>
          <p:nvPr/>
        </p:nvSpPr>
        <p:spPr>
          <a:xfrm>
            <a:off x="8482593" y="5628068"/>
            <a:ext cx="18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Taylor </a:t>
            </a:r>
            <a:r>
              <a:rPr lang="en-US" dirty="0" err="1"/>
              <a:t>Otwell</a:t>
            </a:r>
            <a:endParaRPr lang="en-US" dirty="0"/>
          </a:p>
        </p:txBody>
      </p:sp>
      <p:pic>
        <p:nvPicPr>
          <p:cNvPr id="2052" name="Picture 4" descr="Laravel vs CodeIgniter Which is the best? - Titus Batson">
            <a:extLst>
              <a:ext uri="{FF2B5EF4-FFF2-40B4-BE49-F238E27FC236}">
                <a16:creationId xmlns:a16="http://schemas.microsoft.com/office/drawing/2014/main" id="{F990F64A-065A-46D0-9751-FC7A38A6856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102612"/>
            <a:ext cx="4754562" cy="23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38F7C-5415-44DB-90D7-FB157C1D3F7B}"/>
              </a:ext>
            </a:extLst>
          </p:cNvPr>
          <p:cNvSpPr txBox="1"/>
          <p:nvPr/>
        </p:nvSpPr>
        <p:spPr>
          <a:xfrm>
            <a:off x="1569742" y="5628068"/>
            <a:ext cx="431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2011 </a:t>
            </a:r>
            <a:r>
              <a:rPr lang="ka-GE" dirty="0"/>
              <a:t>ივნისი</a:t>
            </a:r>
            <a:r>
              <a:rPr lang="en-US" dirty="0"/>
              <a:t> Laravel 1</a:t>
            </a:r>
            <a:r>
              <a:rPr lang="ka-GE" dirty="0"/>
              <a:t>გამოშვება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9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628D-FC6F-4B4D-8B44-739E0167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გამოყენება</a:t>
            </a:r>
            <a:endParaRPr lang="en-US" dirty="0"/>
          </a:p>
        </p:txBody>
      </p:sp>
      <p:pic>
        <p:nvPicPr>
          <p:cNvPr id="3074" name="Picture 2" descr="CodeIgniter vs Laravel 2019 | Which is Best?">
            <a:extLst>
              <a:ext uri="{FF2B5EF4-FFF2-40B4-BE49-F238E27FC236}">
                <a16:creationId xmlns:a16="http://schemas.microsoft.com/office/drawing/2014/main" id="{BD154CA1-4F25-4857-BEDD-AE155B8708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748748"/>
            <a:ext cx="4754562" cy="309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ravel vs Symfony: How do these PHP Frameworks Compare?">
            <a:extLst>
              <a:ext uri="{FF2B5EF4-FFF2-40B4-BE49-F238E27FC236}">
                <a16:creationId xmlns:a16="http://schemas.microsoft.com/office/drawing/2014/main" id="{E87DC43A-CD27-4918-8575-1939B78A65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434616"/>
            <a:ext cx="4754562" cy="37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6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1496-D82F-4EBD-92E8-91310D23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რატომ ვისწავლო?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983A-1B5B-406B-8450-F7894C38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Open-source</a:t>
            </a:r>
          </a:p>
          <a:p>
            <a:pPr marL="457200" indent="-457200">
              <a:buFont typeface="+mj-lt"/>
              <a:buAutoNum type="arabicPeriod"/>
            </a:pPr>
            <a:r>
              <a:rPr lang="ka-GE" dirty="0"/>
              <a:t>ჩაშენებულია ხშირად გამოყენებული ფუნქციონალი</a:t>
            </a:r>
          </a:p>
          <a:p>
            <a:pPr marL="457200" indent="-457200">
              <a:buFont typeface="+mj-lt"/>
              <a:buAutoNum type="arabicPeriod"/>
            </a:pPr>
            <a:r>
              <a:rPr lang="ka-GE" dirty="0"/>
              <a:t>უსაბრთხოება</a:t>
            </a:r>
          </a:p>
          <a:p>
            <a:pPr marL="630936" lvl="1" indent="-457200">
              <a:buFont typeface="+mj-lt"/>
              <a:buAutoNum type="arabicPeriod"/>
            </a:pPr>
            <a:r>
              <a:rPr lang="ka-GE" dirty="0"/>
              <a:t>მოთხოვნების შეწყვეტა, დამუშავება</a:t>
            </a:r>
          </a:p>
          <a:p>
            <a:pPr marL="630936" lvl="1" indent="-457200">
              <a:buFont typeface="+mj-lt"/>
              <a:buAutoNum type="arabicPeriod"/>
            </a:pPr>
            <a:r>
              <a:rPr lang="ka-GE" dirty="0"/>
              <a:t>კომპონენტებზე ინდივიდუალური წვდომა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MVC – Model View Control</a:t>
            </a:r>
          </a:p>
          <a:p>
            <a:pPr marL="457200" indent="-457200">
              <a:buFont typeface="+mj-lt"/>
              <a:buAutoNum type="arabicPeriod"/>
            </a:pPr>
            <a:r>
              <a:rPr lang="ka-GE" dirty="0"/>
              <a:t>დიდი ჯგუფის ერთდროულად მუშაობა</a:t>
            </a:r>
          </a:p>
          <a:p>
            <a:pPr marL="457200" indent="-457200">
              <a:buFont typeface="+mj-lt"/>
              <a:buAutoNum type="arabicPeriod"/>
            </a:pPr>
            <a:r>
              <a:rPr lang="ka-GE" dirty="0"/>
              <a:t>ლამაზი კოდი &amp; კარგი სტრუქტურა</a:t>
            </a:r>
          </a:p>
          <a:p>
            <a:pPr marL="457200" indent="-457200">
              <a:buFont typeface="+mj-lt"/>
              <a:buAutoNum type="arabicPeriod"/>
            </a:pP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56251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0B3-8839-48E3-805E-72426C42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როგორ დავაყენო?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2F4A33-9070-45E6-91D8-924E848BB8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5513" y="2286000"/>
            <a:ext cx="4531412" cy="4022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1AD4CE-24AF-4002-8F9A-0B316DE8E9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9152"/>
          <a:stretch/>
        </p:blipFill>
        <p:spPr>
          <a:xfrm>
            <a:off x="6096000" y="3359712"/>
            <a:ext cx="4950188" cy="2826913"/>
          </a:xfrm>
        </p:spPr>
      </p:pic>
      <p:pic>
        <p:nvPicPr>
          <p:cNvPr id="4100" name="Picture 4" descr="The History of PHP. Hypertext preprocessor. Sound familiar… | by John Wolfe  | Medium">
            <a:extLst>
              <a:ext uri="{FF2B5EF4-FFF2-40B4-BE49-F238E27FC236}">
                <a16:creationId xmlns:a16="http://schemas.microsoft.com/office/drawing/2014/main" id="{964B6AF4-F432-4675-9F23-7BFE953E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83" y="181206"/>
            <a:ext cx="3026535" cy="151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oser">
            <a:extLst>
              <a:ext uri="{FF2B5EF4-FFF2-40B4-BE49-F238E27FC236}">
                <a16:creationId xmlns:a16="http://schemas.microsoft.com/office/drawing/2014/main" id="{6C94466C-EFDF-4EED-B7B4-7D1D03DCA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17" y="66793"/>
            <a:ext cx="2651840" cy="325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ode.js - Wikipedia">
            <a:extLst>
              <a:ext uri="{FF2B5EF4-FFF2-40B4-BE49-F238E27FC236}">
                <a16:creationId xmlns:a16="http://schemas.microsoft.com/office/drawing/2014/main" id="{27B12595-1E7B-4D11-B3D2-A28C9AA8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57" y="1756018"/>
            <a:ext cx="2770387" cy="16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94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214-7A8D-44D3-B32A-59F4FFC5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პრაქტიკული ნაწილი</a:t>
            </a:r>
            <a:endParaRPr lang="en-US" dirty="0"/>
          </a:p>
        </p:txBody>
      </p:sp>
      <p:pic>
        <p:nvPicPr>
          <p:cNvPr id="5142" name="Picture 22" descr="Big Red Arrow Pointing To Right - Big Arrow Pointing Right - 800x345 PNG  Download - PNGkit">
            <a:extLst>
              <a:ext uri="{FF2B5EF4-FFF2-40B4-BE49-F238E27FC236}">
                <a16:creationId xmlns:a16="http://schemas.microsoft.com/office/drawing/2014/main" id="{95270B23-FCB4-4158-9B88-F63AABEA3E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41" b="89412" l="3293" r="97195">
                        <a14:foregroundMark x1="3293" y1="46353" x2="7317" y2="47529"/>
                        <a14:foregroundMark x1="93780" y1="48706" x2="89756" y2="53882"/>
                        <a14:foregroundMark x1="97317" y1="50588" x2="91951" y2="50353"/>
                        <a14:foregroundMark x1="60244" y1="8941" x2="60244" y2="8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1" y="2084832"/>
            <a:ext cx="1103009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3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76</TotalTime>
  <Words>101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Sylfaen</vt:lpstr>
      <vt:lpstr>Tw Cen MT</vt:lpstr>
      <vt:lpstr>Tw Cen MT Condensed</vt:lpstr>
      <vt:lpstr>Wingdings 3</vt:lpstr>
      <vt:lpstr>Integral</vt:lpstr>
      <vt:lpstr>LARAVEl</vt:lpstr>
      <vt:lpstr>შინაარსი</vt:lpstr>
      <vt:lpstr>მოკლედ ისტორია</vt:lpstr>
      <vt:lpstr>გამოყენება</vt:lpstr>
      <vt:lpstr>რატომ ვისწავლო?</vt:lpstr>
      <vt:lpstr>როგორ დავაყენო?</vt:lpstr>
      <vt:lpstr>პრაქტიკული ნაწილი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Tornike Kikacheishvili</dc:creator>
  <cp:lastModifiedBy>Tornike Kikacheishvili</cp:lastModifiedBy>
  <cp:revision>8</cp:revision>
  <dcterms:created xsi:type="dcterms:W3CDTF">2021-05-19T06:58:02Z</dcterms:created>
  <dcterms:modified xsi:type="dcterms:W3CDTF">2021-05-19T08:14:56Z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