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16" r:id="rId2"/>
    <p:sldId id="334" r:id="rId3"/>
    <p:sldId id="336" r:id="rId4"/>
    <p:sldId id="317" r:id="rId5"/>
    <p:sldId id="321" r:id="rId6"/>
    <p:sldId id="318" r:id="rId7"/>
    <p:sldId id="337" r:id="rId8"/>
    <p:sldId id="319" r:id="rId9"/>
    <p:sldId id="280" r:id="rId10"/>
    <p:sldId id="333" r:id="rId11"/>
    <p:sldId id="323" r:id="rId12"/>
    <p:sldId id="324" r:id="rId13"/>
    <p:sldId id="325" r:id="rId14"/>
    <p:sldId id="326" r:id="rId15"/>
    <p:sldId id="327" r:id="rId16"/>
    <p:sldId id="330" r:id="rId17"/>
    <p:sldId id="332" r:id="rId18"/>
    <p:sldId id="331" r:id="rId19"/>
    <p:sldId id="335" r:id="rId20"/>
    <p:sldId id="328" r:id="rId21"/>
    <p:sldId id="329" r:id="rId22"/>
    <p:sldId id="293" r:id="rId23"/>
    <p:sldId id="295" r:id="rId24"/>
    <p:sldId id="296" r:id="rId25"/>
    <p:sldId id="297" r:id="rId26"/>
    <p:sldId id="298" r:id="rId27"/>
    <p:sldId id="299" r:id="rId28"/>
    <p:sldId id="300" r:id="rId29"/>
    <p:sldId id="302" r:id="rId30"/>
    <p:sldId id="301" r:id="rId31"/>
    <p:sldId id="303" r:id="rId32"/>
    <p:sldId id="305" r:id="rId33"/>
    <p:sldId id="304" r:id="rId34"/>
    <p:sldId id="306" r:id="rId35"/>
    <p:sldId id="307" r:id="rId36"/>
    <p:sldId id="308" r:id="rId37"/>
    <p:sldId id="311" r:id="rId38"/>
    <p:sldId id="312" r:id="rId39"/>
    <p:sldId id="310" r:id="rId40"/>
    <p:sldId id="309" r:id="rId41"/>
    <p:sldId id="313" r:id="rId42"/>
    <p:sldId id="338" r:id="rId43"/>
    <p:sldId id="294" r:id="rId44"/>
    <p:sldId id="314" r:id="rId45"/>
    <p:sldId id="29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10F05E3-CDB7-4316-BDD1-5B4B1D139CDE}">
          <p14:sldIdLst>
            <p14:sldId id="316"/>
            <p14:sldId id="334"/>
            <p14:sldId id="336"/>
            <p14:sldId id="317"/>
            <p14:sldId id="321"/>
            <p14:sldId id="318"/>
            <p14:sldId id="337"/>
            <p14:sldId id="319"/>
            <p14:sldId id="280"/>
          </p14:sldIdLst>
        </p14:section>
        <p14:section name="Deneb Demo" id="{99315AF2-6CA5-448A-892A-D9D0FB03AAE4}">
          <p14:sldIdLst>
            <p14:sldId id="333"/>
            <p14:sldId id="323"/>
            <p14:sldId id="324"/>
            <p14:sldId id="325"/>
            <p14:sldId id="326"/>
          </p14:sldIdLst>
        </p14:section>
        <p14:section name="Vega Overview" id="{32E57980-9949-4898-8091-9044DF06BFCA}">
          <p14:sldIdLst>
            <p14:sldId id="327"/>
            <p14:sldId id="330"/>
            <p14:sldId id="332"/>
            <p14:sldId id="331"/>
            <p14:sldId id="335"/>
          </p14:sldIdLst>
        </p14:section>
        <p14:section name="Why not Deneb?" id="{BDBA7EB4-1E74-4E01-A6FA-AFD1A4DBAC5C}">
          <p14:sldIdLst>
            <p14:sldId id="328"/>
            <p14:sldId id="329"/>
          </p14:sldIdLst>
        </p14:section>
        <p14:section name="Deneb Walkthrough" id="{9B795D1B-397E-45FD-B7AC-22B8CB76309C}">
          <p14:sldIdLst>
            <p14:sldId id="293"/>
          </p14:sldIdLst>
        </p14:section>
        <p14:section name="- Add Deneb to Power BI" id="{1D7F8324-414D-42CB-A599-25D50280918C}">
          <p14:sldIdLst>
            <p14:sldId id="295"/>
            <p14:sldId id="296"/>
            <p14:sldId id="297"/>
          </p14:sldIdLst>
        </p14:section>
        <p14:section name="- Getting a Vega example" id="{A9131911-D452-4667-B122-2D24C4CD28BD}">
          <p14:sldIdLst>
            <p14:sldId id="298"/>
            <p14:sldId id="299"/>
            <p14:sldId id="300"/>
            <p14:sldId id="302"/>
            <p14:sldId id="301"/>
            <p14:sldId id="303"/>
            <p14:sldId id="305"/>
            <p14:sldId id="304"/>
            <p14:sldId id="306"/>
            <p14:sldId id="307"/>
          </p14:sldIdLst>
        </p14:section>
        <p14:section name="- Modifying sample" id="{7F704329-9459-4BC5-BA60-C82F274A73DA}">
          <p14:sldIdLst>
            <p14:sldId id="308"/>
            <p14:sldId id="311"/>
            <p14:sldId id="312"/>
            <p14:sldId id="310"/>
            <p14:sldId id="309"/>
            <p14:sldId id="313"/>
            <p14:sldId id="338"/>
          </p14:sldIdLst>
        </p14:section>
        <p14:section name="Resources" id="{ABCD80A1-EA24-47BF-97AF-BD3240B21DA7}">
          <p14:sldIdLst>
            <p14:sldId id="294"/>
            <p14:sldId id="314"/>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65B"/>
    <a:srgbClr val="C3C1BF"/>
    <a:srgbClr val="FFCC00"/>
    <a:srgbClr val="FFDD00"/>
    <a:srgbClr val="48A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B7E4F7-7152-4BE4-860E-9726EA2A7677}" v="10" dt="2023-01-19T19:28:28.7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24" autoAdjust="0"/>
  </p:normalViewPr>
  <p:slideViewPr>
    <p:cSldViewPr snapToGrid="0">
      <p:cViewPr varScale="1">
        <p:scale>
          <a:sx n="71" d="100"/>
          <a:sy n="71" d="100"/>
        </p:scale>
        <p:origin x="336" y="62"/>
      </p:cViewPr>
      <p:guideLst/>
    </p:cSldViewPr>
  </p:slideViewPr>
  <p:notesTextViewPr>
    <p:cViewPr>
      <p:scale>
        <a:sx n="3" d="2"/>
        <a:sy n="3" d="2"/>
      </p:scale>
      <p:origin x="0" y="0"/>
    </p:cViewPr>
  </p:notesTextViewPr>
  <p:sorterViewPr>
    <p:cViewPr>
      <p:scale>
        <a:sx n="120" d="100"/>
        <a:sy n="120" d="100"/>
      </p:scale>
      <p:origin x="0" y="-80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292CE-7BE3-413A-ABCA-71F05DE21421}"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4657F-3662-46C7-8940-B47A4ED8AC69}" type="slidenum">
              <a:rPr lang="en-US" smtClean="0"/>
              <a:t>‹#›</a:t>
            </a:fld>
            <a:endParaRPr lang="en-US"/>
          </a:p>
        </p:txBody>
      </p:sp>
    </p:spTree>
    <p:extLst>
      <p:ext uri="{BB962C8B-B14F-4D97-AF65-F5344CB8AC3E}">
        <p14:creationId xmlns:p14="http://schemas.microsoft.com/office/powerpoint/2010/main" val="3861901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vega.github.io/vega-lite/examples/interactive_overview_detail.html" TargetMode="External"/><Relationship Id="rId3" Type="http://schemas.openxmlformats.org/officeDocument/2006/relationships/hyperlink" Target="https://vega.github.io/vega-lite/examples/interactive_seattle_weather.html" TargetMode="External"/><Relationship Id="rId7" Type="http://schemas.openxmlformats.org/officeDocument/2006/relationships/hyperlink" Target="https://kerrykolosko.com/images-and-custom-shapes-in-deneb/"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kerrykolosko.com/raincloud-plots-with-deneb/" TargetMode="External"/><Relationship Id="rId5" Type="http://schemas.openxmlformats.org/officeDocument/2006/relationships/hyperlink" Target="https://github.com/PBI-David/Deneb-Showcase/tree/main/Variance" TargetMode="External"/><Relationship Id="rId10" Type="http://schemas.openxmlformats.org/officeDocument/2006/relationships/hyperlink" Target="https://vega.github.io/vega-lite/examples/interactive_index_chart.html" TargetMode="External"/><Relationship Id="rId4" Type="http://schemas.openxmlformats.org/officeDocument/2006/relationships/hyperlink" Target="https://kerrykolosko.com/thinking-about-target-bands/" TargetMode="External"/><Relationship Id="rId9" Type="http://schemas.openxmlformats.org/officeDocument/2006/relationships/hyperlink" Target="https://vega.github.io/vega-lite/examples/selection_layer_bar_month.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youtube.com/watch?v=zTcIn7YKgjo"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vda-lab.github.io/visualisation-tutorial/index.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astronomytrek.com/summer-constellations-of-the-northern-hemisphere/"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astronomytrek.com/star-constellation-facts-aquila/" TargetMode="External"/><Relationship Id="rId4" Type="http://schemas.openxmlformats.org/officeDocument/2006/relationships/hyperlink" Target="https://www.astronomytrek.com/the-summer-triangle-a-heavenly-landmark-for-stargazer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1" dirty="0"/>
              <a:t>Links to most charts shown here:</a:t>
            </a:r>
          </a:p>
          <a:p>
            <a:pPr marL="228600" indent="-228600">
              <a:buFont typeface="+mj-lt"/>
              <a:buAutoNum type="arabicPeriod"/>
            </a:pPr>
            <a:r>
              <a:rPr lang="en-US" dirty="0">
                <a:hlinkClick r:id="rId3"/>
              </a:rPr>
              <a:t>Seattle Weather Exploration | Vega-Lite</a:t>
            </a:r>
            <a:endParaRPr lang="en-US" dirty="0">
              <a:hlinkClick r:id="rId4"/>
            </a:endParaRPr>
          </a:p>
          <a:p>
            <a:pPr marL="228600" indent="-228600">
              <a:buFont typeface="+mj-lt"/>
              <a:buAutoNum type="arabicPeriod"/>
            </a:pPr>
            <a:r>
              <a:rPr lang="en-US" dirty="0">
                <a:hlinkClick r:id="rId4"/>
              </a:rPr>
              <a:t>Thinking about target bands - EXPLORATIONS IN DATA STORYTELLING WITH POWER BI (kerrykolosko.com)</a:t>
            </a:r>
            <a:endParaRPr lang="en-US" dirty="0"/>
          </a:p>
          <a:p>
            <a:pPr marL="228600" indent="-228600">
              <a:buFont typeface="+mj-lt"/>
              <a:buAutoNum type="arabicPeriod"/>
            </a:pPr>
            <a:r>
              <a:rPr lang="en-US" dirty="0"/>
              <a:t>https://appsource.powerbi.com/deneb.deneb7E15AEF80B9E4D4F8E12924291ECE89A.1.4.0.0.pbix </a:t>
            </a:r>
          </a:p>
          <a:p>
            <a:pPr marL="228600" indent="-228600">
              <a:buFont typeface="+mj-lt"/>
              <a:buAutoNum type="arabicPeriod"/>
            </a:pPr>
            <a:r>
              <a:rPr lang="en-US" dirty="0">
                <a:hlinkClick r:id="rId5"/>
              </a:rPr>
              <a:t>Deneb-Showcase/Variance at main · PBI-David/Deneb-Showcase (github.com)</a:t>
            </a:r>
            <a:endParaRPr lang="en-US" dirty="0"/>
          </a:p>
          <a:p>
            <a:pPr marL="228600" indent="-228600">
              <a:buFont typeface="+mj-lt"/>
              <a:buAutoNum type="arabicPeriod"/>
            </a:pPr>
            <a:r>
              <a:rPr lang="en-US" dirty="0">
                <a:hlinkClick r:id="rId6"/>
              </a:rPr>
              <a:t>Raincloud Plots with Deneb - EXPLORATIONS IN DATA STORYTELLING WITH POWER BI (kerrykolosko.com)</a:t>
            </a:r>
            <a:endParaRPr lang="en-US" dirty="0">
              <a:hlinkClick r:id="rId7"/>
            </a:endParaRPr>
          </a:p>
          <a:p>
            <a:pPr marL="228600" indent="-228600">
              <a:buFont typeface="+mj-lt"/>
              <a:buAutoNum type="arabicPeriod"/>
            </a:pPr>
            <a:r>
              <a:rPr lang="en-US" dirty="0">
                <a:hlinkClick r:id="rId7"/>
              </a:rPr>
              <a:t>Images and custom shapes in Deneb - EXPLORATIONS IN DATA STORYTELLING WITH POWER BI (kerrykolosko.com)</a:t>
            </a:r>
            <a:endParaRPr lang="en-US" dirty="0"/>
          </a:p>
          <a:p>
            <a:pPr marL="228600" indent="-228600">
              <a:buFont typeface="+mj-lt"/>
              <a:buAutoNum type="arabicPeriod"/>
            </a:pPr>
            <a:r>
              <a:rPr lang="en-US" dirty="0">
                <a:hlinkClick r:id="rId8"/>
              </a:rPr>
              <a:t>Overview and Detail | Vega-Lite</a:t>
            </a:r>
            <a:endParaRPr lang="en-US" dirty="0"/>
          </a:p>
          <a:p>
            <a:pPr marL="228600" indent="-228600">
              <a:buFont typeface="+mj-lt"/>
              <a:buAutoNum type="arabicPeriod"/>
            </a:pPr>
            <a:r>
              <a:rPr lang="en-US" dirty="0">
                <a:hlinkClick r:id="rId9"/>
              </a:rPr>
              <a:t>Interactive Average | Vega-Lite</a:t>
            </a:r>
            <a:endParaRPr lang="en-US" dirty="0"/>
          </a:p>
          <a:p>
            <a:pPr marL="228600" indent="-228600">
              <a:buFont typeface="+mj-lt"/>
              <a:buAutoNum type="arabicPeriod"/>
            </a:pPr>
            <a:r>
              <a:rPr lang="en-US" dirty="0">
                <a:hlinkClick r:id="rId10"/>
              </a:rPr>
              <a:t>Interactive Index Chart | Vega-Lite</a:t>
            </a:r>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1</a:t>
            </a:fld>
            <a:endParaRPr lang="en-US"/>
          </a:p>
        </p:txBody>
      </p:sp>
    </p:spTree>
    <p:extLst>
      <p:ext uri="{BB962C8B-B14F-4D97-AF65-F5344CB8AC3E}">
        <p14:creationId xmlns:p14="http://schemas.microsoft.com/office/powerpoint/2010/main" val="1502185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file, I’ve changed the live connection to static images. See the companion Power BI file.</a:t>
            </a:r>
          </a:p>
          <a:p>
            <a:endParaRPr lang="en-US" dirty="0"/>
          </a:p>
          <a:p>
            <a:r>
              <a:rPr lang="en-US" dirty="0"/>
              <a:t>Dynamic labels are hard to do in Power BI. In Vega, this is simple. Vega knows where the mouse is, and lets you layer lines and labels over your chart. Static lines and labels are even easier to add. Any detail in the chart can be formatted however you want.</a:t>
            </a:r>
          </a:p>
          <a:p>
            <a:endParaRPr lang="en-US" dirty="0"/>
          </a:p>
          <a:p>
            <a:r>
              <a:rPr lang="en-US" i="1" dirty="0"/>
              <a:t>Side story</a:t>
            </a:r>
            <a:r>
              <a:rPr lang="en-US" i="0" dirty="0"/>
              <a:t>:</a:t>
            </a:r>
          </a:p>
          <a:p>
            <a:r>
              <a:rPr lang="en-US" i="0" dirty="0"/>
              <a:t>I’ve always said that Tableau is like an artist’s tool. You can make pixel perfect charts. Back in the day, Power BI could only make simple charts, though these days it’s easier to make nice looking charts. With Deneb, we can now make charts that are beautiful, just like Tableau.</a:t>
            </a:r>
          </a:p>
          <a:p>
            <a:endParaRPr lang="en-US" i="0" dirty="0"/>
          </a:p>
          <a:p>
            <a:r>
              <a:rPr lang="en-US" i="0" dirty="0"/>
              <a:t>I once had a manager who told me the limitations of Power BI visuals were not a problem, but a feature. “When I ask for someone to create me a </a:t>
            </a:r>
            <a:r>
              <a:rPr lang="en-US" dirty="0"/>
              <a:t>chart in Tableau, they fuss over it for a week every time I ask for a change. When I ask for a change to a Power BI chart, I get it the same day. I don’t want my team fussing over the shade of black. Just give me a chart!”</a:t>
            </a:r>
          </a:p>
          <a:p>
            <a:endParaRPr lang="en-US" dirty="0"/>
          </a:p>
          <a:p>
            <a:r>
              <a:rPr lang="en-US" dirty="0"/>
              <a:t>The moral of the story is that now that Deneb puts Power BI is on par with Tableau, don’t fuss over a chart that needs to be delivered in a day. Use your new superpower wisely! My advice is to figure out which charts need Vega, make the perfect chart, turn it into a template, and never touch the code again.</a:t>
            </a:r>
          </a:p>
        </p:txBody>
      </p:sp>
      <p:sp>
        <p:nvSpPr>
          <p:cNvPr id="4" name="Slide Number Placeholder 3"/>
          <p:cNvSpPr>
            <a:spLocks noGrp="1"/>
          </p:cNvSpPr>
          <p:nvPr>
            <p:ph type="sldNum" sz="quarter" idx="5"/>
          </p:nvPr>
        </p:nvSpPr>
        <p:spPr/>
        <p:txBody>
          <a:bodyPr/>
          <a:lstStyle/>
          <a:p>
            <a:fld id="{2404657F-3662-46C7-8940-B47A4ED8AC69}" type="slidenum">
              <a:rPr lang="en-US" smtClean="0"/>
              <a:t>11</a:t>
            </a:fld>
            <a:endParaRPr lang="en-US"/>
          </a:p>
        </p:txBody>
      </p:sp>
    </p:spTree>
    <p:extLst>
      <p:ext uri="{BB962C8B-B14F-4D97-AF65-F5344CB8AC3E}">
        <p14:creationId xmlns:p14="http://schemas.microsoft.com/office/powerpoint/2010/main" val="2453327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Demo: adjust the Target value using the slicer to see the KPIs update with conditional formatting.</a:t>
            </a:r>
          </a:p>
          <a:p>
            <a:endParaRPr lang="en-US" dirty="0"/>
          </a:p>
          <a:p>
            <a:r>
              <a:rPr lang="en-US" dirty="0"/>
              <a:t>This page has a dozen KPI visuals to show your ability to customize a chart with Vega. Except for the NPS chart, all of these are showing the same data. If you can envision it, Vega can create it.</a:t>
            </a:r>
          </a:p>
          <a:p>
            <a:endParaRPr lang="en-US" dirty="0"/>
          </a:p>
          <a:p>
            <a:r>
              <a:rPr lang="en-US" dirty="0"/>
              <a:t>Want lines or bars? No problem. Dots for the max and min values? Easy! All the bars the same color, or conditional formatted by month, or just the last month? Check! Text on the right or above? Just tell me where you want it and how you want it to look.</a:t>
            </a:r>
          </a:p>
          <a:p>
            <a:endParaRPr lang="en-US" dirty="0"/>
          </a:p>
          <a:p>
            <a:r>
              <a:rPr lang="en-US" dirty="0"/>
              <a:t>The NPS chart is great example where our metric has a “danger zone”, “watch this space”, and “success” ranges. It’s easy in Vega to set these ranges as background colors and then plot the current value.</a:t>
            </a:r>
          </a:p>
          <a:p>
            <a:endParaRPr lang="en-US" dirty="0"/>
          </a:p>
          <a:p>
            <a:r>
              <a:rPr lang="en-US" dirty="0"/>
              <a:t>How are these easy to create in Vega? Each chart element is specified separately and then layered on top of each other. The first chart is a line chart, and a point for the max, and a point for the min, and a point for the current value, and a text label. It makes it super easy to control the formatting on each piece of the chart.</a:t>
            </a:r>
          </a:p>
          <a:p>
            <a:endParaRPr lang="en-US" dirty="0"/>
          </a:p>
          <a:p>
            <a:r>
              <a:rPr lang="en-US" dirty="0"/>
              <a:t>The visuals on this page come from Kerry </a:t>
            </a:r>
            <a:r>
              <a:rPr lang="en-US" dirty="0" err="1"/>
              <a:t>Kolosko</a:t>
            </a:r>
            <a:r>
              <a:rPr lang="en-US" dirty="0"/>
              <a:t> in the Deneb sample file. In her version, each KPI is separate to make it easier to grab the code for the visual you want. On a dashboard, you want to combine the KPIs into a single visual. That way, the visual updates all at the same time rather than one by one. You’ll have both better performance and a better user experience.</a:t>
            </a:r>
          </a:p>
        </p:txBody>
      </p:sp>
      <p:sp>
        <p:nvSpPr>
          <p:cNvPr id="4" name="Slide Number Placeholder 3"/>
          <p:cNvSpPr>
            <a:spLocks noGrp="1"/>
          </p:cNvSpPr>
          <p:nvPr>
            <p:ph type="sldNum" sz="quarter" idx="5"/>
          </p:nvPr>
        </p:nvSpPr>
        <p:spPr/>
        <p:txBody>
          <a:bodyPr/>
          <a:lstStyle/>
          <a:p>
            <a:fld id="{2404657F-3662-46C7-8940-B47A4ED8AC69}" type="slidenum">
              <a:rPr lang="en-US" smtClean="0"/>
              <a:t>12</a:t>
            </a:fld>
            <a:endParaRPr lang="en-US"/>
          </a:p>
        </p:txBody>
      </p:sp>
    </p:spTree>
    <p:extLst>
      <p:ext uri="{BB962C8B-B14F-4D97-AF65-F5344CB8AC3E}">
        <p14:creationId xmlns:p14="http://schemas.microsoft.com/office/powerpoint/2010/main" val="339811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love IBCS charts, but they are impossible to make without code or paying for a license to a visual on AppSource.</a:t>
            </a:r>
          </a:p>
          <a:p>
            <a:endParaRPr lang="en-US" dirty="0"/>
          </a:p>
          <a:p>
            <a:r>
              <a:rPr lang="en-US" dirty="0"/>
              <a:t>With Deneb, you can create an IBCS template and use it in all your files.</a:t>
            </a:r>
          </a:p>
          <a:p>
            <a:endParaRPr lang="en-US" dirty="0"/>
          </a:p>
          <a:p>
            <a:r>
              <a:rPr lang="en-US" dirty="0"/>
              <a:t>The variance chart is my favorite chart. It’s like a bar chart and a waterfall chart combined. You have the first chart that allows you to focus on the current performance, but it tucks the comparison period behind it in gray. Here the comparison is Forecast, but it could also be Prior Year or Business Plan or a revised Forecast.</a:t>
            </a:r>
          </a:p>
          <a:p>
            <a:endParaRPr lang="en-US" dirty="0"/>
          </a:p>
          <a:p>
            <a:r>
              <a:rPr lang="en-US" dirty="0"/>
              <a:t>The middle chart is like a waterfall chart. It’s showing you the difference between actual results and the comparison period in real dollars. It makes it easy to see which category is driving performance, and all the values are labelled. This format gets all the numbers on the chart in a way that is not overwhelming.</a:t>
            </a:r>
          </a:p>
          <a:p>
            <a:endParaRPr lang="en-US" dirty="0"/>
          </a:p>
          <a:p>
            <a:r>
              <a:rPr lang="en-US" dirty="0"/>
              <a:t>The last chart also shows variances between actual and forecast, but this one is on a percentage basis. It’s shown as a “lollipop chart” to make it clear that these are not in dollars, like the other two charts that have solid bars. Percentages help you see that a number may be small in the big picture, but that a group is way over or under forecast.</a:t>
            </a:r>
          </a:p>
          <a:p>
            <a:endParaRPr lang="en-US" dirty="0"/>
          </a:p>
          <a:p>
            <a:r>
              <a:rPr lang="en-US" dirty="0"/>
              <a:t>So Vega makes combo charts easy. You can create the separate charts and concatenate them together. To create this in Power BI without Vega, you have to create three separate charts, and it doesn’t work well. When I’ve done that, I’ve found that when I filter data, sometimes the number of items that come back on each chart are different, so the labels don’t line up. Or someone sorts one of the charts and then nothing lines up anymore. With Vega, each chart shares the same axis, so they will always stay in sync.</a:t>
            </a:r>
          </a:p>
        </p:txBody>
      </p:sp>
      <p:sp>
        <p:nvSpPr>
          <p:cNvPr id="4" name="Slide Number Placeholder 3"/>
          <p:cNvSpPr>
            <a:spLocks noGrp="1"/>
          </p:cNvSpPr>
          <p:nvPr>
            <p:ph type="sldNum" sz="quarter" idx="5"/>
          </p:nvPr>
        </p:nvSpPr>
        <p:spPr/>
        <p:txBody>
          <a:bodyPr/>
          <a:lstStyle/>
          <a:p>
            <a:fld id="{2404657F-3662-46C7-8940-B47A4ED8AC69}" type="slidenum">
              <a:rPr lang="en-US" smtClean="0"/>
              <a:t>13</a:t>
            </a:fld>
            <a:endParaRPr lang="en-US"/>
          </a:p>
        </p:txBody>
      </p:sp>
    </p:spTree>
    <p:extLst>
      <p:ext uri="{BB962C8B-B14F-4D97-AF65-F5344CB8AC3E}">
        <p14:creationId xmlns:p14="http://schemas.microsoft.com/office/powerpoint/2010/main" val="3570571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Demo: see notes on chart for how to demo the interactions</a:t>
            </a:r>
          </a:p>
          <a:p>
            <a:endParaRPr lang="en-US" dirty="0"/>
          </a:p>
          <a:p>
            <a:r>
              <a:rPr lang="en-US" dirty="0"/>
              <a:t>One of the wow factors with Vega is the interactions. You can select data on the first combo chart and the other charts update, and you can drag the selection. By selecting three months and dragging it, you can see summer is sunny in Seattle, but the fall is really rainy.</a:t>
            </a:r>
          </a:p>
          <a:p>
            <a:endParaRPr lang="en-US" dirty="0"/>
          </a:p>
          <a:p>
            <a:r>
              <a:rPr lang="en-US" dirty="0"/>
              <a:t>On the second chart, you can see that we have a line and label showing the average precipitation for the year, but when you select a couple months, you can see the average update for the selection. Again, you can drag the selection and get the precise values for your selection.</a:t>
            </a:r>
          </a:p>
        </p:txBody>
      </p:sp>
      <p:sp>
        <p:nvSpPr>
          <p:cNvPr id="4" name="Slide Number Placeholder 3"/>
          <p:cNvSpPr>
            <a:spLocks noGrp="1"/>
          </p:cNvSpPr>
          <p:nvPr>
            <p:ph type="sldNum" sz="quarter" idx="5"/>
          </p:nvPr>
        </p:nvSpPr>
        <p:spPr/>
        <p:txBody>
          <a:bodyPr/>
          <a:lstStyle/>
          <a:p>
            <a:fld id="{2404657F-3662-46C7-8940-B47A4ED8AC69}" type="slidenum">
              <a:rPr lang="en-US" smtClean="0"/>
              <a:t>14</a:t>
            </a:fld>
            <a:endParaRPr lang="en-US"/>
          </a:p>
        </p:txBody>
      </p:sp>
    </p:spTree>
    <p:extLst>
      <p:ext uri="{BB962C8B-B14F-4D97-AF65-F5344CB8AC3E}">
        <p14:creationId xmlns:p14="http://schemas.microsoft.com/office/powerpoint/2010/main" val="3835470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I’m showing one of the simplest charts. The code is very straightforward.</a:t>
            </a:r>
          </a:p>
        </p:txBody>
      </p:sp>
      <p:sp>
        <p:nvSpPr>
          <p:cNvPr id="4" name="Slide Number Placeholder 3"/>
          <p:cNvSpPr>
            <a:spLocks noGrp="1"/>
          </p:cNvSpPr>
          <p:nvPr>
            <p:ph type="sldNum" sz="quarter" idx="5"/>
          </p:nvPr>
        </p:nvSpPr>
        <p:spPr/>
        <p:txBody>
          <a:bodyPr/>
          <a:lstStyle/>
          <a:p>
            <a:fld id="{2404657F-3662-46C7-8940-B47A4ED8AC69}" type="slidenum">
              <a:rPr lang="en-US" smtClean="0"/>
              <a:t>15</a:t>
            </a:fld>
            <a:endParaRPr lang="en-US"/>
          </a:p>
        </p:txBody>
      </p:sp>
    </p:spTree>
    <p:extLst>
      <p:ext uri="{BB962C8B-B14F-4D97-AF65-F5344CB8AC3E}">
        <p14:creationId xmlns:p14="http://schemas.microsoft.com/office/powerpoint/2010/main" val="2245794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were to create this same chart in Power BI without Deneb, you’d start by clicking the visualization type. Here I’ve selected a bar chart, but you could switch to a line chart or area chart, and Power BI would update your visual.</a:t>
            </a:r>
          </a:p>
          <a:p>
            <a:endParaRPr lang="en-US" dirty="0"/>
          </a:p>
          <a:p>
            <a:r>
              <a:rPr lang="en-US" dirty="0"/>
              <a:t>In Vega, these are “marks” and you can similarly change “bar” to “line” or “area” and the chart would change as well.</a:t>
            </a:r>
          </a:p>
        </p:txBody>
      </p:sp>
      <p:sp>
        <p:nvSpPr>
          <p:cNvPr id="4" name="Slide Number Placeholder 3"/>
          <p:cNvSpPr>
            <a:spLocks noGrp="1"/>
          </p:cNvSpPr>
          <p:nvPr>
            <p:ph type="sldNum" sz="quarter" idx="5"/>
          </p:nvPr>
        </p:nvSpPr>
        <p:spPr/>
        <p:txBody>
          <a:bodyPr/>
          <a:lstStyle/>
          <a:p>
            <a:fld id="{2404657F-3662-46C7-8940-B47A4ED8AC69}" type="slidenum">
              <a:rPr lang="en-US" smtClean="0"/>
              <a:t>16</a:t>
            </a:fld>
            <a:endParaRPr lang="en-US"/>
          </a:p>
        </p:txBody>
      </p:sp>
    </p:spTree>
    <p:extLst>
      <p:ext uri="{BB962C8B-B14F-4D97-AF65-F5344CB8AC3E}">
        <p14:creationId xmlns:p14="http://schemas.microsoft.com/office/powerpoint/2010/main" val="117777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Power BI, we drag fields into the X-axis, and in Vega, these are called “encodings” and there is a “x” encoding…</a:t>
            </a:r>
          </a:p>
        </p:txBody>
      </p:sp>
      <p:sp>
        <p:nvSpPr>
          <p:cNvPr id="4" name="Slide Number Placeholder 3"/>
          <p:cNvSpPr>
            <a:spLocks noGrp="1"/>
          </p:cNvSpPr>
          <p:nvPr>
            <p:ph type="sldNum" sz="quarter" idx="5"/>
          </p:nvPr>
        </p:nvSpPr>
        <p:spPr/>
        <p:txBody>
          <a:bodyPr/>
          <a:lstStyle/>
          <a:p>
            <a:fld id="{2404657F-3662-46C7-8940-B47A4ED8AC69}" type="slidenum">
              <a:rPr lang="en-US" smtClean="0"/>
              <a:t>17</a:t>
            </a:fld>
            <a:endParaRPr lang="en-US"/>
          </a:p>
        </p:txBody>
      </p:sp>
    </p:spTree>
    <p:extLst>
      <p:ext uri="{BB962C8B-B14F-4D97-AF65-F5344CB8AC3E}">
        <p14:creationId xmlns:p14="http://schemas.microsoft.com/office/powerpoint/2010/main" val="3747420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“y” encoding that match our Power BI counterpart.</a:t>
            </a:r>
          </a:p>
          <a:p>
            <a:endParaRPr lang="en-US" dirty="0"/>
          </a:p>
          <a:p>
            <a:r>
              <a:rPr lang="en-US" dirty="0"/>
              <a:t>So if you could imagine what a Power BI visual that you are using today would look like if it were code, Vega is just that simple.</a:t>
            </a:r>
          </a:p>
        </p:txBody>
      </p:sp>
      <p:sp>
        <p:nvSpPr>
          <p:cNvPr id="4" name="Slide Number Placeholder 3"/>
          <p:cNvSpPr>
            <a:spLocks noGrp="1"/>
          </p:cNvSpPr>
          <p:nvPr>
            <p:ph type="sldNum" sz="quarter" idx="5"/>
          </p:nvPr>
        </p:nvSpPr>
        <p:spPr/>
        <p:txBody>
          <a:bodyPr/>
          <a:lstStyle/>
          <a:p>
            <a:fld id="{2404657F-3662-46C7-8940-B47A4ED8AC69}" type="slidenum">
              <a:rPr lang="en-US" smtClean="0"/>
              <a:t>18</a:t>
            </a:fld>
            <a:endParaRPr lang="en-US"/>
          </a:p>
        </p:txBody>
      </p:sp>
    </p:spTree>
    <p:extLst>
      <p:ext uri="{BB962C8B-B14F-4D97-AF65-F5344CB8AC3E}">
        <p14:creationId xmlns:p14="http://schemas.microsoft.com/office/powerpoint/2010/main" val="3633308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Image from </a:t>
            </a:r>
            <a:r>
              <a:rPr lang="en-US" dirty="0">
                <a:hlinkClick r:id="rId3"/>
              </a:rPr>
              <a:t>Deneb for aesthetics With Kerry </a:t>
            </a:r>
            <a:r>
              <a:rPr lang="en-US" dirty="0" err="1">
                <a:hlinkClick r:id="rId3"/>
              </a:rPr>
              <a:t>Kolosko</a:t>
            </a:r>
            <a:r>
              <a:rPr lang="en-US" dirty="0">
                <a:hlinkClick r:id="rId3"/>
              </a:rPr>
              <a:t> – YouTube</a:t>
            </a:r>
            <a:endParaRPr lang="en-US" dirty="0"/>
          </a:p>
          <a:p>
            <a:endParaRPr lang="en-US" dirty="0"/>
          </a:p>
          <a:p>
            <a:r>
              <a:rPr lang="en-US" b="0" i="0" dirty="0">
                <a:solidFill>
                  <a:srgbClr val="000000"/>
                </a:solidFill>
                <a:effectLst/>
                <a:latin typeface="Open Sans" panose="020B0606030504020204" pitchFamily="34" charset="0"/>
              </a:rPr>
              <a:t>This chart gives you a feel for what you can do with Vega.</a:t>
            </a:r>
          </a:p>
          <a:p>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In the center are all the “marks” that you can use. In Vega, you rarely use just one mark, but you use </a:t>
            </a:r>
            <a:r>
              <a:rPr lang="en-US" b="1" i="0" dirty="0">
                <a:solidFill>
                  <a:srgbClr val="000000"/>
                </a:solidFill>
                <a:effectLst/>
                <a:latin typeface="Open Sans" panose="020B0606030504020204" pitchFamily="34" charset="0"/>
              </a:rPr>
              <a:t>layers</a:t>
            </a:r>
            <a:r>
              <a:rPr lang="en-US" b="0" i="0" dirty="0">
                <a:solidFill>
                  <a:srgbClr val="000000"/>
                </a:solidFill>
                <a:effectLst/>
                <a:latin typeface="Open Sans" panose="020B0606030504020204" pitchFamily="34" charset="0"/>
              </a:rPr>
              <a:t> (see the View Composition section) to combine multiple marks in a single chart. So like in the KPI sample, you might layer a </a:t>
            </a:r>
            <a:r>
              <a:rPr lang="en-US" b="1" i="0" dirty="0">
                <a:solidFill>
                  <a:srgbClr val="000000"/>
                </a:solidFill>
                <a:effectLst/>
                <a:latin typeface="Open Sans" panose="020B0606030504020204" pitchFamily="34" charset="0"/>
              </a:rPr>
              <a:t>Line</a:t>
            </a:r>
            <a:r>
              <a:rPr lang="en-US" b="0" i="0" dirty="0">
                <a:solidFill>
                  <a:srgbClr val="000000"/>
                </a:solidFill>
                <a:effectLst/>
                <a:latin typeface="Open Sans" panose="020B0606030504020204" pitchFamily="34" charset="0"/>
              </a:rPr>
              <a:t> with multiple </a:t>
            </a:r>
            <a:r>
              <a:rPr lang="en-US" b="1" i="0" dirty="0">
                <a:solidFill>
                  <a:srgbClr val="000000"/>
                </a:solidFill>
                <a:effectLst/>
                <a:latin typeface="Open Sans" panose="020B0606030504020204" pitchFamily="34" charset="0"/>
              </a:rPr>
              <a:t>Points</a:t>
            </a:r>
            <a:r>
              <a:rPr lang="en-US" b="0" i="0" dirty="0">
                <a:solidFill>
                  <a:srgbClr val="000000"/>
                </a:solidFill>
                <a:effectLst/>
                <a:latin typeface="Open Sans" panose="020B0606030504020204" pitchFamily="34" charset="0"/>
              </a:rPr>
              <a:t> and </a:t>
            </a:r>
            <a:r>
              <a:rPr lang="en-US" b="1" i="0" dirty="0">
                <a:solidFill>
                  <a:srgbClr val="000000"/>
                </a:solidFill>
                <a:effectLst/>
                <a:latin typeface="Open Sans" panose="020B0606030504020204" pitchFamily="34" charset="0"/>
              </a:rPr>
              <a:t>Text</a:t>
            </a:r>
            <a:r>
              <a:rPr lang="en-US" b="0" i="0" dirty="0">
                <a:solidFill>
                  <a:srgbClr val="000000"/>
                </a:solidFill>
                <a:effectLst/>
                <a:latin typeface="Open Sans" panose="020B0606030504020204" pitchFamily="34" charset="0"/>
              </a:rPr>
              <a:t> marks to make a chart, or as in our other charts, and </a:t>
            </a:r>
            <a:r>
              <a:rPr lang="en-US" b="1" i="0" dirty="0">
                <a:solidFill>
                  <a:srgbClr val="000000"/>
                </a:solidFill>
                <a:effectLst/>
                <a:latin typeface="Open Sans" panose="020B0606030504020204" pitchFamily="34" charset="0"/>
              </a:rPr>
              <a:t>Rule</a:t>
            </a:r>
            <a:r>
              <a:rPr lang="en-US" b="0" i="0" dirty="0">
                <a:solidFill>
                  <a:srgbClr val="000000"/>
                </a:solidFill>
                <a:effectLst/>
                <a:latin typeface="Open Sans" panose="020B0606030504020204" pitchFamily="34" charset="0"/>
              </a:rPr>
              <a:t> and </a:t>
            </a:r>
            <a:r>
              <a:rPr lang="en-US" b="1" i="0" dirty="0">
                <a:solidFill>
                  <a:srgbClr val="000000"/>
                </a:solidFill>
                <a:effectLst/>
                <a:latin typeface="Open Sans" panose="020B0606030504020204" pitchFamily="34" charset="0"/>
              </a:rPr>
              <a:t>Text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lables</a:t>
            </a:r>
            <a:r>
              <a:rPr lang="en-US" b="0" i="0" dirty="0">
                <a:solidFill>
                  <a:srgbClr val="000000"/>
                </a:solidFill>
                <a:effectLst/>
                <a:latin typeface="Open Sans" panose="020B0606030504020204" pitchFamily="34" charset="0"/>
              </a:rPr>
              <a:t> to a chart.</a:t>
            </a:r>
          </a:p>
          <a:p>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For combo charts, you’ll use the other </a:t>
            </a:r>
            <a:r>
              <a:rPr lang="en-US" b="1" i="0" dirty="0">
                <a:solidFill>
                  <a:srgbClr val="000000"/>
                </a:solidFill>
                <a:effectLst/>
                <a:latin typeface="Open Sans" panose="020B0606030504020204" pitchFamily="34" charset="0"/>
              </a:rPr>
              <a:t>View Composition</a:t>
            </a:r>
            <a:r>
              <a:rPr lang="en-US" b="0" i="0" dirty="0">
                <a:solidFill>
                  <a:srgbClr val="000000"/>
                </a:solidFill>
                <a:effectLst/>
                <a:latin typeface="Open Sans" panose="020B0606030504020204" pitchFamily="34" charset="0"/>
              </a:rPr>
              <a:t> options, especially the </a:t>
            </a:r>
            <a:r>
              <a:rPr lang="en-US" b="1" i="0" dirty="0" err="1">
                <a:solidFill>
                  <a:srgbClr val="000000"/>
                </a:solidFill>
                <a:effectLst/>
                <a:latin typeface="Open Sans" panose="020B0606030504020204" pitchFamily="34" charset="0"/>
              </a:rPr>
              <a:t>Concat</a:t>
            </a:r>
            <a:r>
              <a:rPr lang="en-US" b="0" i="0" dirty="0">
                <a:solidFill>
                  <a:srgbClr val="000000"/>
                </a:solidFill>
                <a:effectLst/>
                <a:latin typeface="Open Sans" panose="020B0606030504020204" pitchFamily="34" charset="0"/>
              </a:rPr>
              <a:t> option to vertically or horizontally concatenate or combine separate charts.</a:t>
            </a:r>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19</a:t>
            </a:fld>
            <a:endParaRPr lang="en-US"/>
          </a:p>
        </p:txBody>
      </p:sp>
    </p:spTree>
    <p:extLst>
      <p:ext uri="{BB962C8B-B14F-4D97-AF65-F5344CB8AC3E}">
        <p14:creationId xmlns:p14="http://schemas.microsoft.com/office/powerpoint/2010/main" val="850070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Vega language is great for creating charts, but should I use Deneb in Power BI?</a:t>
            </a:r>
          </a:p>
          <a:p>
            <a:endParaRPr lang="en-US" dirty="0"/>
          </a:p>
          <a:p>
            <a:r>
              <a:rPr lang="en-US" dirty="0"/>
              <a:t>Well, think twice before you use it. It’s code. The KPI sample with 12 KPIs on a page is over a thousand lines of code. And if you have to maintain that, it will take longer than drag and drop visuals and it will break. You will see these error messages, and they really aren’t all that helpful in figuring out what’s wrong with your code. You just have to know that keywords like “</a:t>
            </a:r>
            <a:r>
              <a:rPr lang="en-US" dirty="0" err="1"/>
              <a:t>vconcat</a:t>
            </a:r>
            <a:r>
              <a:rPr lang="en-US" dirty="0"/>
              <a:t>” need to be enclosed in double quotes, and that you need commas between keywords, and your braces { } have to match up, just like parenthesis in your Excel formulas. These errors are just part of working with Vega code.</a:t>
            </a:r>
          </a:p>
        </p:txBody>
      </p:sp>
      <p:sp>
        <p:nvSpPr>
          <p:cNvPr id="4" name="Slide Number Placeholder 3"/>
          <p:cNvSpPr>
            <a:spLocks noGrp="1"/>
          </p:cNvSpPr>
          <p:nvPr>
            <p:ph type="sldNum" sz="quarter" idx="5"/>
          </p:nvPr>
        </p:nvSpPr>
        <p:spPr/>
        <p:txBody>
          <a:bodyPr/>
          <a:lstStyle/>
          <a:p>
            <a:fld id="{2404657F-3662-46C7-8940-B47A4ED8AC69}" type="slidenum">
              <a:rPr lang="en-US" smtClean="0"/>
              <a:t>20</a:t>
            </a:fld>
            <a:endParaRPr lang="en-US"/>
          </a:p>
        </p:txBody>
      </p:sp>
    </p:spTree>
    <p:extLst>
      <p:ext uri="{BB962C8B-B14F-4D97-AF65-F5344CB8AC3E}">
        <p14:creationId xmlns:p14="http://schemas.microsoft.com/office/powerpoint/2010/main" val="3529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great dashboard, you start from the standard visuals in Power BI. They are pretty good!</a:t>
            </a:r>
          </a:p>
        </p:txBody>
      </p:sp>
      <p:sp>
        <p:nvSpPr>
          <p:cNvPr id="4" name="Slide Number Placeholder 3"/>
          <p:cNvSpPr>
            <a:spLocks noGrp="1"/>
          </p:cNvSpPr>
          <p:nvPr>
            <p:ph type="sldNum" sz="quarter" idx="5"/>
          </p:nvPr>
        </p:nvSpPr>
        <p:spPr/>
        <p:txBody>
          <a:bodyPr/>
          <a:lstStyle/>
          <a:p>
            <a:fld id="{2404657F-3662-46C7-8940-B47A4ED8AC69}" type="slidenum">
              <a:rPr lang="en-US" smtClean="0"/>
              <a:t>3</a:t>
            </a:fld>
            <a:endParaRPr lang="en-US"/>
          </a:p>
        </p:txBody>
      </p:sp>
    </p:spTree>
    <p:extLst>
      <p:ext uri="{BB962C8B-B14F-4D97-AF65-F5344CB8AC3E}">
        <p14:creationId xmlns:p14="http://schemas.microsoft.com/office/powerpoint/2010/main" val="3923273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using Deneb in Power BI, first ask, why can’t I use a standard or AppSource visual. They are drag and drop, no code required. Why do I need code? For my simple bar chart example, the Deneb and Power BI versions are identical, so there is no need to use Deneb for that.</a:t>
            </a:r>
          </a:p>
          <a:p>
            <a:endParaRPr lang="en-US" dirty="0"/>
          </a:p>
          <a:p>
            <a:r>
              <a:rPr lang="en-US" dirty="0"/>
              <a:t>But if Deneb will add something more, then ask yourself who’s going to fix it and change it? If you have a team supporting the visual, it’s a great tool. But if it’s just you supporting the code, be careful. For your own files, it’s great. If your boss asks you for a chart that isn’t possible without Vega, have a discussion about support, and push for another person to learn how to use Vega. But for charts in your small workgroup, I don’t recommend Deneb.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If one person knows how to update the code and the rest of the team doesn’t, often they need to make updates, or even just know how the chart works. They are going to be overwhelmed and frustrated by your thousand lines of KPI code. Worse yet, without any training or knowledge, they might try to update your code and break it. Or they give up and create their own file that they can actually use. All of these examples don’t end well for the team. Unless it’s </a:t>
            </a:r>
            <a:r>
              <a:rPr lang="en-US" i="1" dirty="0"/>
              <a:t>really</a:t>
            </a:r>
            <a:r>
              <a:rPr lang="en-US" dirty="0"/>
              <a:t> OK that you’re the only one who can update it or they know how to support Vega, just don’t do it!</a:t>
            </a:r>
          </a:p>
          <a:p>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21</a:t>
            </a:fld>
            <a:endParaRPr lang="en-US"/>
          </a:p>
        </p:txBody>
      </p:sp>
    </p:spTree>
    <p:extLst>
      <p:ext uri="{BB962C8B-B14F-4D97-AF65-F5344CB8AC3E}">
        <p14:creationId xmlns:p14="http://schemas.microsoft.com/office/powerpoint/2010/main" val="3431348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Pause for questions.</a:t>
            </a:r>
          </a:p>
          <a:p>
            <a:endParaRPr lang="en-US" i="1" dirty="0"/>
          </a:p>
          <a:p>
            <a:r>
              <a:rPr lang="en-US" i="0" dirty="0"/>
              <a:t>Next we are going to walkthrough how to take a Vega sample from the web and implement it in Power BI.</a:t>
            </a:r>
          </a:p>
        </p:txBody>
      </p:sp>
      <p:sp>
        <p:nvSpPr>
          <p:cNvPr id="4" name="Slide Number Placeholder 3"/>
          <p:cNvSpPr>
            <a:spLocks noGrp="1"/>
          </p:cNvSpPr>
          <p:nvPr>
            <p:ph type="sldNum" sz="quarter" idx="5"/>
          </p:nvPr>
        </p:nvSpPr>
        <p:spPr/>
        <p:txBody>
          <a:bodyPr/>
          <a:lstStyle/>
          <a:p>
            <a:fld id="{2404657F-3662-46C7-8940-B47A4ED8AC69}" type="slidenum">
              <a:rPr lang="en-US" smtClean="0"/>
              <a:t>22</a:t>
            </a:fld>
            <a:endParaRPr lang="en-US"/>
          </a:p>
        </p:txBody>
      </p:sp>
    </p:spTree>
    <p:extLst>
      <p:ext uri="{BB962C8B-B14F-4D97-AF65-F5344CB8AC3E}">
        <p14:creationId xmlns:p14="http://schemas.microsoft.com/office/powerpoint/2010/main" val="2986623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slides are for people after the demo. They aren’t needed during the demo.</a:t>
            </a:r>
          </a:p>
        </p:txBody>
      </p:sp>
      <p:sp>
        <p:nvSpPr>
          <p:cNvPr id="4" name="Slide Number Placeholder 3"/>
          <p:cNvSpPr>
            <a:spLocks noGrp="1"/>
          </p:cNvSpPr>
          <p:nvPr>
            <p:ph type="sldNum" sz="quarter" idx="5"/>
          </p:nvPr>
        </p:nvSpPr>
        <p:spPr/>
        <p:txBody>
          <a:bodyPr/>
          <a:lstStyle/>
          <a:p>
            <a:fld id="{2404657F-3662-46C7-8940-B47A4ED8AC69}" type="slidenum">
              <a:rPr lang="en-US" smtClean="0"/>
              <a:t>23</a:t>
            </a:fld>
            <a:endParaRPr lang="en-US"/>
          </a:p>
        </p:txBody>
      </p:sp>
    </p:spTree>
    <p:extLst>
      <p:ext uri="{BB962C8B-B14F-4D97-AF65-F5344CB8AC3E}">
        <p14:creationId xmlns:p14="http://schemas.microsoft.com/office/powerpoint/2010/main" val="2024662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24</a:t>
            </a:fld>
            <a:endParaRPr lang="en-US"/>
          </a:p>
        </p:txBody>
      </p:sp>
    </p:spTree>
    <p:extLst>
      <p:ext uri="{BB962C8B-B14F-4D97-AF65-F5344CB8AC3E}">
        <p14:creationId xmlns:p14="http://schemas.microsoft.com/office/powerpoint/2010/main" val="763110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sample file for Deneb has the KPI samples.</a:t>
            </a:r>
          </a:p>
          <a:p>
            <a:endParaRPr lang="en-US" dirty="0"/>
          </a:p>
          <a:p>
            <a:r>
              <a:rPr lang="en-US" dirty="0"/>
              <a:t>For any visual you add to Power BI from AppSource, always check out the sample file!</a:t>
            </a:r>
          </a:p>
        </p:txBody>
      </p:sp>
      <p:sp>
        <p:nvSpPr>
          <p:cNvPr id="4" name="Slide Number Placeholder 3"/>
          <p:cNvSpPr>
            <a:spLocks noGrp="1"/>
          </p:cNvSpPr>
          <p:nvPr>
            <p:ph type="sldNum" sz="quarter" idx="5"/>
          </p:nvPr>
        </p:nvSpPr>
        <p:spPr/>
        <p:txBody>
          <a:bodyPr/>
          <a:lstStyle/>
          <a:p>
            <a:fld id="{2404657F-3662-46C7-8940-B47A4ED8AC69}" type="slidenum">
              <a:rPr lang="en-US" smtClean="0"/>
              <a:t>25</a:t>
            </a:fld>
            <a:endParaRPr lang="en-US"/>
          </a:p>
        </p:txBody>
      </p:sp>
    </p:spTree>
    <p:extLst>
      <p:ext uri="{BB962C8B-B14F-4D97-AF65-F5344CB8AC3E}">
        <p14:creationId xmlns:p14="http://schemas.microsoft.com/office/powerpoint/2010/main" val="2647227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official Vega website is great. It is the definitive place for samples and documentation.</a:t>
            </a:r>
          </a:p>
          <a:p>
            <a:endParaRPr lang="en-US" dirty="0"/>
          </a:p>
          <a:p>
            <a:r>
              <a:rPr lang="en-US" dirty="0"/>
              <a:t>“Vega-Lite” is the “easy to use” version of Vega. It gets converted to “Vega” code that is harder to read, but has more flexibility. This is behind the scenes and mostly you don’t need to worry about it. You can do great charts in “Vega-lite” without ever needing to touch “Vega”. Start with Vega-lite and you’ll know if you hit some limitation that can only be done in Vega. Deneb supports both Vega and Vega-lite.</a:t>
            </a:r>
          </a:p>
        </p:txBody>
      </p:sp>
      <p:sp>
        <p:nvSpPr>
          <p:cNvPr id="4" name="Slide Number Placeholder 3"/>
          <p:cNvSpPr>
            <a:spLocks noGrp="1"/>
          </p:cNvSpPr>
          <p:nvPr>
            <p:ph type="sldNum" sz="quarter" idx="5"/>
          </p:nvPr>
        </p:nvSpPr>
        <p:spPr/>
        <p:txBody>
          <a:bodyPr/>
          <a:lstStyle/>
          <a:p>
            <a:fld id="{2404657F-3662-46C7-8940-B47A4ED8AC69}" type="slidenum">
              <a:rPr lang="en-US" smtClean="0"/>
              <a:t>26</a:t>
            </a:fld>
            <a:endParaRPr lang="en-US"/>
          </a:p>
        </p:txBody>
      </p:sp>
    </p:spTree>
    <p:extLst>
      <p:ext uri="{BB962C8B-B14F-4D97-AF65-F5344CB8AC3E}">
        <p14:creationId xmlns:p14="http://schemas.microsoft.com/office/powerpoint/2010/main" val="800375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Demo: scroll through visuals on the Examples page.</a:t>
            </a:r>
          </a:p>
          <a:p>
            <a:endParaRPr lang="en-US" dirty="0"/>
          </a:p>
          <a:p>
            <a:r>
              <a:rPr lang="en-US" dirty="0"/>
              <a:t>From the website, you can try out any of the visuals. </a:t>
            </a:r>
            <a:r>
              <a:rPr lang="en-US" b="0" dirty="0"/>
              <a:t>Not only does each chart page have a working, interactive version of the chart, but the code to create the chart is below it. </a:t>
            </a:r>
            <a:r>
              <a:rPr lang="en-US" dirty="0"/>
              <a:t>If you want to test changes, click the link to </a:t>
            </a:r>
            <a:r>
              <a:rPr lang="en-US" b="1" dirty="0"/>
              <a:t>View this example in the online editor</a:t>
            </a:r>
            <a:r>
              <a:rPr lang="en-US" b="0" dirty="0"/>
              <a:t>. </a:t>
            </a:r>
          </a:p>
          <a:p>
            <a:endParaRPr lang="en-US" b="0" dirty="0"/>
          </a:p>
          <a:p>
            <a:r>
              <a:rPr lang="en-US" b="0" dirty="0"/>
              <a:t>For this demo, we are going to implement the </a:t>
            </a:r>
            <a:r>
              <a:rPr lang="en-US" b="1" dirty="0"/>
              <a:t>Overview and Detail</a:t>
            </a:r>
            <a:r>
              <a:rPr lang="en-US" b="0" dirty="0"/>
              <a:t> chart. The bottom chart is like a visual legend. You select a period of interest on it, and the detail chart zooms in to the selection. This is great when your chart is really wide and you want to avoid using a scrollbar.</a:t>
            </a:r>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27</a:t>
            </a:fld>
            <a:endParaRPr lang="en-US"/>
          </a:p>
        </p:txBody>
      </p:sp>
    </p:spTree>
    <p:extLst>
      <p:ext uri="{BB962C8B-B14F-4D97-AF65-F5344CB8AC3E}">
        <p14:creationId xmlns:p14="http://schemas.microsoft.com/office/powerpoint/2010/main" val="2750327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get a web sample, I find that it is easier to get it working if I try it with the same data as the sample. To do this on the Vega website, grab the partial URL from the code, and change the URL on the browser page. I just select all the text from “example/…” on, and paste in the partial URL from the code.</a:t>
            </a:r>
          </a:p>
          <a:p>
            <a:endParaRPr lang="en-US" dirty="0"/>
          </a:p>
          <a:p>
            <a:r>
              <a:rPr lang="en-US" dirty="0"/>
              <a:t>Save the file to your Downloads folder.</a:t>
            </a:r>
          </a:p>
          <a:p>
            <a:endParaRPr lang="en-US" dirty="0"/>
          </a:p>
          <a:p>
            <a:r>
              <a:rPr lang="en-US" dirty="0"/>
              <a:t>You don’t have to use the same file as the web sample, but it tends to be easier.</a:t>
            </a:r>
          </a:p>
        </p:txBody>
      </p:sp>
      <p:sp>
        <p:nvSpPr>
          <p:cNvPr id="4" name="Slide Number Placeholder 3"/>
          <p:cNvSpPr>
            <a:spLocks noGrp="1"/>
          </p:cNvSpPr>
          <p:nvPr>
            <p:ph type="sldNum" sz="quarter" idx="5"/>
          </p:nvPr>
        </p:nvSpPr>
        <p:spPr/>
        <p:txBody>
          <a:bodyPr/>
          <a:lstStyle/>
          <a:p>
            <a:fld id="{2404657F-3662-46C7-8940-B47A4ED8AC69}" type="slidenum">
              <a:rPr lang="en-US" smtClean="0"/>
              <a:t>28</a:t>
            </a:fld>
            <a:endParaRPr lang="en-US"/>
          </a:p>
        </p:txBody>
      </p:sp>
    </p:spTree>
    <p:extLst>
      <p:ext uri="{BB962C8B-B14F-4D97-AF65-F5344CB8AC3E}">
        <p14:creationId xmlns:p14="http://schemas.microsoft.com/office/powerpoint/2010/main" val="822956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show the steps here, but load the csv file into your Power BI file.</a:t>
            </a:r>
          </a:p>
        </p:txBody>
      </p:sp>
      <p:sp>
        <p:nvSpPr>
          <p:cNvPr id="4" name="Slide Number Placeholder 3"/>
          <p:cNvSpPr>
            <a:spLocks noGrp="1"/>
          </p:cNvSpPr>
          <p:nvPr>
            <p:ph type="sldNum" sz="quarter" idx="5"/>
          </p:nvPr>
        </p:nvSpPr>
        <p:spPr/>
        <p:txBody>
          <a:bodyPr/>
          <a:lstStyle/>
          <a:p>
            <a:fld id="{2404657F-3662-46C7-8940-B47A4ED8AC69}" type="slidenum">
              <a:rPr lang="en-US" smtClean="0"/>
              <a:t>29</a:t>
            </a:fld>
            <a:endParaRPr lang="en-US"/>
          </a:p>
        </p:txBody>
      </p:sp>
    </p:spTree>
    <p:extLst>
      <p:ext uri="{BB962C8B-B14F-4D97-AF65-F5344CB8AC3E}">
        <p14:creationId xmlns:p14="http://schemas.microsoft.com/office/powerpoint/2010/main" val="583843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grab the code from the website. Make sure you get everything from the starting left brace { to the ending right brace }.</a:t>
            </a:r>
          </a:p>
        </p:txBody>
      </p:sp>
      <p:sp>
        <p:nvSpPr>
          <p:cNvPr id="4" name="Slide Number Placeholder 3"/>
          <p:cNvSpPr>
            <a:spLocks noGrp="1"/>
          </p:cNvSpPr>
          <p:nvPr>
            <p:ph type="sldNum" sz="quarter" idx="5"/>
          </p:nvPr>
        </p:nvSpPr>
        <p:spPr/>
        <p:txBody>
          <a:bodyPr/>
          <a:lstStyle/>
          <a:p>
            <a:fld id="{2404657F-3662-46C7-8940-B47A4ED8AC69}" type="slidenum">
              <a:rPr lang="en-US" smtClean="0"/>
              <a:t>30</a:t>
            </a:fld>
            <a:endParaRPr lang="en-US"/>
          </a:p>
        </p:txBody>
      </p:sp>
    </p:spTree>
    <p:extLst>
      <p:ext uri="{BB962C8B-B14F-4D97-AF65-F5344CB8AC3E}">
        <p14:creationId xmlns:p14="http://schemas.microsoft.com/office/powerpoint/2010/main" val="3775663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often you find you just can’t customize every element. Your boss says “make that text red” or “make just that bar green” and you can’t do it. Or maybe you need a </a:t>
            </a:r>
            <a:r>
              <a:rPr lang="en-US" dirty="0" err="1"/>
              <a:t>gantt</a:t>
            </a:r>
            <a:r>
              <a:rPr lang="en-US" dirty="0"/>
              <a:t> chart or a word cloud and those visuals just don’t exist in Power BI. Or you’re using the waterfall chart, but the standard chart only works when your data is in columns, and your data is in measures.</a:t>
            </a:r>
          </a:p>
        </p:txBody>
      </p:sp>
      <p:sp>
        <p:nvSpPr>
          <p:cNvPr id="4" name="Slide Number Placeholder 3"/>
          <p:cNvSpPr>
            <a:spLocks noGrp="1"/>
          </p:cNvSpPr>
          <p:nvPr>
            <p:ph type="sldNum" sz="quarter" idx="5"/>
          </p:nvPr>
        </p:nvSpPr>
        <p:spPr/>
        <p:txBody>
          <a:bodyPr/>
          <a:lstStyle/>
          <a:p>
            <a:fld id="{2404657F-3662-46C7-8940-B47A4ED8AC69}" type="slidenum">
              <a:rPr lang="en-US" smtClean="0"/>
              <a:t>4</a:t>
            </a:fld>
            <a:endParaRPr lang="en-US"/>
          </a:p>
        </p:txBody>
      </p:sp>
    </p:spTree>
    <p:extLst>
      <p:ext uri="{BB962C8B-B14F-4D97-AF65-F5344CB8AC3E}">
        <p14:creationId xmlns:p14="http://schemas.microsoft.com/office/powerpoint/2010/main" val="94215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in Power BI, click the Deneb visual icon to add it to your report page. Resize it.</a:t>
            </a:r>
          </a:p>
          <a:p>
            <a:endParaRPr lang="en-US" dirty="0"/>
          </a:p>
          <a:p>
            <a:r>
              <a:rPr lang="en-US" dirty="0"/>
              <a:t>No one every reads it, but this screen instructs you on the next step! There are also links to documentation right here.</a:t>
            </a:r>
          </a:p>
        </p:txBody>
      </p:sp>
      <p:sp>
        <p:nvSpPr>
          <p:cNvPr id="4" name="Slide Number Placeholder 3"/>
          <p:cNvSpPr>
            <a:spLocks noGrp="1"/>
          </p:cNvSpPr>
          <p:nvPr>
            <p:ph type="sldNum" sz="quarter" idx="5"/>
          </p:nvPr>
        </p:nvSpPr>
        <p:spPr/>
        <p:txBody>
          <a:bodyPr/>
          <a:lstStyle/>
          <a:p>
            <a:fld id="{2404657F-3662-46C7-8940-B47A4ED8AC69}" type="slidenum">
              <a:rPr lang="en-US" smtClean="0"/>
              <a:t>31</a:t>
            </a:fld>
            <a:endParaRPr lang="en-US"/>
          </a:p>
        </p:txBody>
      </p:sp>
    </p:spTree>
    <p:extLst>
      <p:ext uri="{BB962C8B-B14F-4D97-AF65-F5344CB8AC3E}">
        <p14:creationId xmlns:p14="http://schemas.microsoft.com/office/powerpoint/2010/main" val="3510494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editor won’t come up until you add data, but if you do the next step before doing this, again, the screen will tell you that you need to add data before the editor will show up.</a:t>
            </a:r>
          </a:p>
          <a:p>
            <a:endParaRPr lang="en-US" dirty="0"/>
          </a:p>
          <a:p>
            <a:r>
              <a:rPr lang="en-US" dirty="0"/>
              <a:t>In the slides, I’m showing you to rename the field. In the demo, I like to skip this step so you see what happens if you don’t match the names. Also note that Vega is case sensitive, so “data” works and “Data” with a capital D will not match the sample code and will not work.</a:t>
            </a:r>
          </a:p>
        </p:txBody>
      </p:sp>
      <p:sp>
        <p:nvSpPr>
          <p:cNvPr id="4" name="Slide Number Placeholder 3"/>
          <p:cNvSpPr>
            <a:spLocks noGrp="1"/>
          </p:cNvSpPr>
          <p:nvPr>
            <p:ph type="sldNum" sz="quarter" idx="5"/>
          </p:nvPr>
        </p:nvSpPr>
        <p:spPr/>
        <p:txBody>
          <a:bodyPr/>
          <a:lstStyle/>
          <a:p>
            <a:fld id="{2404657F-3662-46C7-8940-B47A4ED8AC69}" type="slidenum">
              <a:rPr lang="en-US" smtClean="0"/>
              <a:t>32</a:t>
            </a:fld>
            <a:endParaRPr lang="en-US"/>
          </a:p>
        </p:txBody>
      </p:sp>
    </p:spTree>
    <p:extLst>
      <p:ext uri="{BB962C8B-B14F-4D97-AF65-F5344CB8AC3E}">
        <p14:creationId xmlns:p14="http://schemas.microsoft.com/office/powerpoint/2010/main" val="2725648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Demo: show the samples that come with Deneb, and point out that you can save and import your own templates. This makes it easy to create your favorite charts and reuse them in other files. For implementing web samples, use the [empty] option and click </a:t>
            </a:r>
            <a:r>
              <a:rPr lang="en-US" b="1" i="1" dirty="0"/>
              <a:t>Create.</a:t>
            </a:r>
            <a:endParaRPr lang="en-US" i="1" dirty="0"/>
          </a:p>
        </p:txBody>
      </p:sp>
      <p:sp>
        <p:nvSpPr>
          <p:cNvPr id="4" name="Slide Number Placeholder 3"/>
          <p:cNvSpPr>
            <a:spLocks noGrp="1"/>
          </p:cNvSpPr>
          <p:nvPr>
            <p:ph type="sldNum" sz="quarter" idx="5"/>
          </p:nvPr>
        </p:nvSpPr>
        <p:spPr/>
        <p:txBody>
          <a:bodyPr/>
          <a:lstStyle/>
          <a:p>
            <a:fld id="{2404657F-3662-46C7-8940-B47A4ED8AC69}" type="slidenum">
              <a:rPr lang="en-US" smtClean="0"/>
              <a:t>34</a:t>
            </a:fld>
            <a:endParaRPr lang="en-US"/>
          </a:p>
        </p:txBody>
      </p:sp>
    </p:spTree>
    <p:extLst>
      <p:ext uri="{BB962C8B-B14F-4D97-AF65-F5344CB8AC3E}">
        <p14:creationId xmlns:p14="http://schemas.microsoft.com/office/powerpoint/2010/main" val="29431221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doing a web sample, paste the sample below the first 4 lines of code. We need to keep the </a:t>
            </a:r>
            <a:r>
              <a:rPr lang="en-US" b="1" dirty="0"/>
              <a:t>data</a:t>
            </a:r>
            <a:r>
              <a:rPr lang="en-US" b="0" dirty="0"/>
              <a:t> line as-is to integrate with Power BI.</a:t>
            </a:r>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35</a:t>
            </a:fld>
            <a:endParaRPr lang="en-US"/>
          </a:p>
        </p:txBody>
      </p:sp>
    </p:spTree>
    <p:extLst>
      <p:ext uri="{BB962C8B-B14F-4D97-AF65-F5344CB8AC3E}">
        <p14:creationId xmlns:p14="http://schemas.microsoft.com/office/powerpoint/2010/main" val="2621303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Delete lines 3-7. </a:t>
            </a:r>
            <a:r>
              <a:rPr lang="en-US" b="1" dirty="0"/>
              <a:t>Layer</a:t>
            </a:r>
            <a:r>
              <a:rPr lang="en-US" b="0" dirty="0"/>
              <a:t> will be replaced by the web sample code. </a:t>
            </a:r>
            <a:r>
              <a:rPr lang="en-US" b="1" dirty="0"/>
              <a:t>$schema</a:t>
            </a:r>
            <a:r>
              <a:rPr lang="en-US" b="0" dirty="0"/>
              <a:t> tells Vega which version to use. In Deneb, the Vega version is set and you cannot change it, so delete </a:t>
            </a:r>
            <a:r>
              <a:rPr lang="en-US" b="1" dirty="0"/>
              <a:t>$schema</a:t>
            </a:r>
            <a:r>
              <a:rPr lang="en-US" b="0" dirty="0"/>
              <a:t> to avoid confusion. Then delete the </a:t>
            </a:r>
            <a:r>
              <a:rPr lang="en-US" b="1" dirty="0"/>
              <a:t>data</a:t>
            </a:r>
            <a:r>
              <a:rPr lang="en-US" b="0" dirty="0"/>
              <a:t> statement from the web code. You’ll use the Deneb </a:t>
            </a:r>
            <a:r>
              <a:rPr lang="en-US" b="1" dirty="0"/>
              <a:t>data</a:t>
            </a:r>
            <a:r>
              <a:rPr lang="en-US" b="0" dirty="0"/>
              <a:t> statement to get your data from Power BI.</a:t>
            </a:r>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36</a:t>
            </a:fld>
            <a:endParaRPr lang="en-US"/>
          </a:p>
        </p:txBody>
      </p:sp>
    </p:spTree>
    <p:extLst>
      <p:ext uri="{BB962C8B-B14F-4D97-AF65-F5344CB8AC3E}">
        <p14:creationId xmlns:p14="http://schemas.microsoft.com/office/powerpoint/2010/main" val="17979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you’ve deleted those lines of code, you’d think the preview would show your chart, but you have to apply your changes first. The “play” button will apply the changes (or Ctrl + Enter). I always forget to do this and I’m confused when my changes don’t work, so I prefer to use the Auto-apply button. The negative to Auto-apply is that the preview will show as an error when you are in the middle of making a change. If that bothers you, stick to the Apply button. (This will be demoed as further changes are made).</a:t>
            </a:r>
          </a:p>
        </p:txBody>
      </p:sp>
      <p:sp>
        <p:nvSpPr>
          <p:cNvPr id="4" name="Slide Number Placeholder 3"/>
          <p:cNvSpPr>
            <a:spLocks noGrp="1"/>
          </p:cNvSpPr>
          <p:nvPr>
            <p:ph type="sldNum" sz="quarter" idx="5"/>
          </p:nvPr>
        </p:nvSpPr>
        <p:spPr/>
        <p:txBody>
          <a:bodyPr/>
          <a:lstStyle/>
          <a:p>
            <a:fld id="{2404657F-3662-46C7-8940-B47A4ED8AC69}" type="slidenum">
              <a:rPr lang="en-US" smtClean="0"/>
              <a:t>37</a:t>
            </a:fld>
            <a:endParaRPr lang="en-US"/>
          </a:p>
        </p:txBody>
      </p:sp>
    </p:spTree>
    <p:extLst>
      <p:ext uri="{BB962C8B-B14F-4D97-AF65-F5344CB8AC3E}">
        <p14:creationId xmlns:p14="http://schemas.microsoft.com/office/powerpoint/2010/main" val="2807008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do the demo, I’ve not renamed “Sum of price” to “price” yet, so the axes show up, but the area chart doesn’t. It’s a good teaching moment to show that the names have to match exactly.</a:t>
            </a:r>
          </a:p>
          <a:p>
            <a:endParaRPr lang="en-US" dirty="0"/>
          </a:p>
          <a:p>
            <a:r>
              <a:rPr lang="en-US" dirty="0"/>
              <a:t>I don’t cover the “Field Mapping” button (two arrows) here. Sometimes the mapping button shows all the fields, and sometimes it doesn’t. So for the simple demo, I just say “match the names as you see in the code” and I point out the word “field” to show where the names are set in the code.</a:t>
            </a:r>
          </a:p>
          <a:p>
            <a:endParaRPr lang="en-US" dirty="0"/>
          </a:p>
          <a:p>
            <a:r>
              <a:rPr lang="en-US" dirty="0"/>
              <a:t>Field mapping often helps you update the code when field names change. Often, you don’t even need to press the button, the screen just sees the fields changed and it pops up for you. It has the old names on the left and a drop down of the current fields. Map them and Deneb renames the fields in the code for you.</a:t>
            </a:r>
          </a:p>
        </p:txBody>
      </p:sp>
      <p:sp>
        <p:nvSpPr>
          <p:cNvPr id="4" name="Slide Number Placeholder 3"/>
          <p:cNvSpPr>
            <a:spLocks noGrp="1"/>
          </p:cNvSpPr>
          <p:nvPr>
            <p:ph type="sldNum" sz="quarter" idx="5"/>
          </p:nvPr>
        </p:nvSpPr>
        <p:spPr/>
        <p:txBody>
          <a:bodyPr/>
          <a:lstStyle/>
          <a:p>
            <a:fld id="{2404657F-3662-46C7-8940-B47A4ED8AC69}" type="slidenum">
              <a:rPr lang="en-US" smtClean="0"/>
              <a:t>38</a:t>
            </a:fld>
            <a:endParaRPr lang="en-US"/>
          </a:p>
        </p:txBody>
      </p:sp>
    </p:spTree>
    <p:extLst>
      <p:ext uri="{BB962C8B-B14F-4D97-AF65-F5344CB8AC3E}">
        <p14:creationId xmlns:p14="http://schemas.microsoft.com/office/powerpoint/2010/main" val="32401870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39</a:t>
            </a:fld>
            <a:endParaRPr lang="en-US"/>
          </a:p>
        </p:txBody>
      </p:sp>
    </p:spTree>
    <p:extLst>
      <p:ext uri="{BB962C8B-B14F-4D97-AF65-F5344CB8AC3E}">
        <p14:creationId xmlns:p14="http://schemas.microsoft.com/office/powerpoint/2010/main" val="171599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is the only slide I don’t cover in the demo. It’s a good reference for getting started with Vega, but is best handled in a tutorial like the one I pulled it from. I leave it here as reference for people after the presentation.</a:t>
            </a:r>
          </a:p>
          <a:p>
            <a:endParaRPr lang="en-US" dirty="0"/>
          </a:p>
          <a:p>
            <a:r>
              <a:rPr lang="en-US" dirty="0"/>
              <a:t>From </a:t>
            </a:r>
            <a:r>
              <a:rPr lang="it-IT" dirty="0">
                <a:hlinkClick r:id="rId3"/>
              </a:rPr>
              <a:t>Data Visualisation in Data Science | Data Visualisation in Data Science (vda-lab.github.io)</a:t>
            </a:r>
            <a:endParaRPr lang="it-IT" dirty="0"/>
          </a:p>
          <a:p>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40</a:t>
            </a:fld>
            <a:endParaRPr lang="en-US"/>
          </a:p>
        </p:txBody>
      </p:sp>
    </p:spTree>
    <p:extLst>
      <p:ext uri="{BB962C8B-B14F-4D97-AF65-F5344CB8AC3E}">
        <p14:creationId xmlns:p14="http://schemas.microsoft.com/office/powerpoint/2010/main" val="3474801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demo adding titles to the charts. As I always say: “Titles are the most important part of the chart. Without a title, a chart is just a squiggly line.” You can quote me on that.</a:t>
            </a:r>
          </a:p>
          <a:p>
            <a:endParaRPr lang="en-US" dirty="0"/>
          </a:p>
          <a:p>
            <a:r>
              <a:rPr lang="en-US" dirty="0"/>
              <a:t>Vega doesn’t have comments. The closest thing it has is the “description” keyword. You can and should always use this at the top of your Vega code, and then along with each “mark” in the code. As you layer a line, and points, and labels, it makes it easier to figure out the purpose of each mark. Also when you copy code from the Internet, be sure to include a link to the webpage in the description so you can find help if you need it and credit your source.</a:t>
            </a:r>
          </a:p>
          <a:p>
            <a:endParaRPr lang="en-US" dirty="0"/>
          </a:p>
          <a:p>
            <a:r>
              <a:rPr lang="en-US" dirty="0"/>
              <a:t>I also demo the </a:t>
            </a:r>
            <a:r>
              <a:rPr lang="en-US" b="1" dirty="0"/>
              <a:t>config </a:t>
            </a:r>
            <a:r>
              <a:rPr lang="en-US" b="0" dirty="0"/>
              <a:t>tab. This is your style sheet. It’s great because if you want a common look across your charts, just set the styles up and paste them into the config tab. If a particular chart needs to be different, override it in the code. I add “title”: {“</a:t>
            </a:r>
            <a:r>
              <a:rPr lang="en-US" b="0" dirty="0" err="1"/>
              <a:t>fontSize</a:t>
            </a:r>
            <a:r>
              <a:rPr lang="en-US" b="0" dirty="0"/>
              <a:t>”: 18}, to show how to make titles (the most important part of a chart) stand out more. I then add “color”: “red, to show how to change the color in a way that you can tell that it worked, and then I modify it using a web color code like “#ffcc00”. I then copy the color code and add it to the “area” settings. It highlights that an area chart has a line, and to turn it off, I set its config to false.</a:t>
            </a:r>
          </a:p>
          <a:p>
            <a:endParaRPr lang="en-US" b="0" dirty="0"/>
          </a:p>
          <a:p>
            <a:r>
              <a:rPr lang="en-US" b="0" dirty="0"/>
              <a:t>My Deneb sample file has the final version of this demo.</a:t>
            </a:r>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41</a:t>
            </a:fld>
            <a:endParaRPr lang="en-US"/>
          </a:p>
        </p:txBody>
      </p:sp>
    </p:spTree>
    <p:extLst>
      <p:ext uri="{BB962C8B-B14F-4D97-AF65-F5344CB8AC3E}">
        <p14:creationId xmlns:p14="http://schemas.microsoft.com/office/powerpoint/2010/main" val="159775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hit these limitations of the standard Power BI visuals, your next step is to click the “Get more visuals” button and search AppSource. There’s a lot to look at, but often, as in the case of my waterfall challenge, there’s a visual out there that works perfectly, though you may have to sort through a bunch to find the one you are looking for (Simple Waterfall!!!).</a:t>
            </a:r>
          </a:p>
        </p:txBody>
      </p:sp>
      <p:sp>
        <p:nvSpPr>
          <p:cNvPr id="4" name="Slide Number Placeholder 3"/>
          <p:cNvSpPr>
            <a:spLocks noGrp="1"/>
          </p:cNvSpPr>
          <p:nvPr>
            <p:ph type="sldNum" sz="quarter" idx="5"/>
          </p:nvPr>
        </p:nvSpPr>
        <p:spPr/>
        <p:txBody>
          <a:bodyPr/>
          <a:lstStyle/>
          <a:p>
            <a:fld id="{2404657F-3662-46C7-8940-B47A4ED8AC69}" type="slidenum">
              <a:rPr lang="en-US" smtClean="0"/>
              <a:t>5</a:t>
            </a:fld>
            <a:endParaRPr lang="en-US"/>
          </a:p>
        </p:txBody>
      </p:sp>
    </p:spTree>
    <p:extLst>
      <p:ext uri="{BB962C8B-B14F-4D97-AF65-F5344CB8AC3E}">
        <p14:creationId xmlns:p14="http://schemas.microsoft.com/office/powerpoint/2010/main" val="7712977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there’s a lot out there, but these are my favorites.</a:t>
            </a:r>
          </a:p>
          <a:p>
            <a:endParaRPr lang="en-US" dirty="0"/>
          </a:p>
          <a:p>
            <a:r>
              <a:rPr lang="en-US" dirty="0"/>
              <a:t>The Vega-Lite demo shows the “art of the possible” using Vega.</a:t>
            </a:r>
          </a:p>
          <a:p>
            <a:r>
              <a:rPr lang="en-US" dirty="0"/>
              <a:t>The “Deneb” videos show Power BI.</a:t>
            </a:r>
          </a:p>
          <a:p>
            <a:endParaRPr lang="en-US" dirty="0"/>
          </a:p>
          <a:p>
            <a:r>
              <a:rPr lang="en-US" dirty="0"/>
              <a:t>The help links show the definitive sites for Deneb and Vega. You won’t have to search many other sites like for R and Python. These sites are very comprehensive for how to use Deneb and Vega.</a:t>
            </a:r>
          </a:p>
        </p:txBody>
      </p:sp>
      <p:sp>
        <p:nvSpPr>
          <p:cNvPr id="4" name="Slide Number Placeholder 3"/>
          <p:cNvSpPr>
            <a:spLocks noGrp="1"/>
          </p:cNvSpPr>
          <p:nvPr>
            <p:ph type="sldNum" sz="quarter" idx="5"/>
          </p:nvPr>
        </p:nvSpPr>
        <p:spPr/>
        <p:txBody>
          <a:bodyPr/>
          <a:lstStyle/>
          <a:p>
            <a:fld id="{2404657F-3662-46C7-8940-B47A4ED8AC69}" type="slidenum">
              <a:rPr lang="en-US" smtClean="0"/>
              <a:t>44</a:t>
            </a:fld>
            <a:endParaRPr lang="en-US"/>
          </a:p>
        </p:txBody>
      </p:sp>
    </p:spTree>
    <p:extLst>
      <p:ext uri="{BB962C8B-B14F-4D97-AF65-F5344CB8AC3E}">
        <p14:creationId xmlns:p14="http://schemas.microsoft.com/office/powerpoint/2010/main" val="17582936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all the examples except maybe one on the title slide come from these three websites.</a:t>
            </a:r>
          </a:p>
          <a:p>
            <a:r>
              <a:rPr lang="en-US" dirty="0"/>
              <a:t>David has great animation examples and the variance chart.</a:t>
            </a:r>
          </a:p>
          <a:p>
            <a:r>
              <a:rPr lang="en-US" dirty="0"/>
              <a:t>Kerry’s website has great KPIs, the raincloud chart, and shows how to use images in your charts. </a:t>
            </a:r>
          </a:p>
          <a:p>
            <a:endParaRPr lang="en-US" dirty="0"/>
          </a:p>
          <a:p>
            <a:r>
              <a:rPr lang="en-US" dirty="0"/>
              <a:t>For help, </a:t>
            </a:r>
            <a:r>
              <a:rPr lang="en-US" dirty="0" err="1"/>
              <a:t>StackOverflow</a:t>
            </a:r>
            <a:r>
              <a:rPr lang="en-US" dirty="0"/>
              <a:t> is a great place to ask questions. Use Deneb for Power BI specific issues, or Vega-Lite for code specific issues. It’s also not bad to look at what’s out there to get a sense of how other people are using Deneb.</a:t>
            </a:r>
          </a:p>
        </p:txBody>
      </p:sp>
      <p:sp>
        <p:nvSpPr>
          <p:cNvPr id="4" name="Slide Number Placeholder 3"/>
          <p:cNvSpPr>
            <a:spLocks noGrp="1"/>
          </p:cNvSpPr>
          <p:nvPr>
            <p:ph type="sldNum" sz="quarter" idx="5"/>
          </p:nvPr>
        </p:nvSpPr>
        <p:spPr/>
        <p:txBody>
          <a:bodyPr/>
          <a:lstStyle/>
          <a:p>
            <a:fld id="{2404657F-3662-46C7-8940-B47A4ED8AC69}" type="slidenum">
              <a:rPr lang="en-US" smtClean="0"/>
              <a:t>45</a:t>
            </a:fld>
            <a:endParaRPr lang="en-US"/>
          </a:p>
        </p:txBody>
      </p:sp>
    </p:spTree>
    <p:extLst>
      <p:ext uri="{BB962C8B-B14F-4D97-AF65-F5344CB8AC3E}">
        <p14:creationId xmlns:p14="http://schemas.microsoft.com/office/powerpoint/2010/main" val="1437559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just like the standard visuals, these visuals from AppSource only allow so much customization and may also lack features you need. And I find that the best visuals on AppSource prove the saying that “the best things in life are </a:t>
            </a:r>
            <a:r>
              <a:rPr lang="en-US" u="sng" dirty="0"/>
              <a:t>not</a:t>
            </a:r>
            <a:r>
              <a:rPr lang="en-US" u="none" dirty="0"/>
              <a:t> free.” So what then?</a:t>
            </a:r>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6</a:t>
            </a:fld>
            <a:endParaRPr lang="en-US"/>
          </a:p>
        </p:txBody>
      </p:sp>
    </p:spTree>
    <p:extLst>
      <p:ext uri="{BB962C8B-B14F-4D97-AF65-F5344CB8AC3E}">
        <p14:creationId xmlns:p14="http://schemas.microsoft.com/office/powerpoint/2010/main" val="2934629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place to turn is code, and my favorite solution is the free Deneb custom visual. (Which shows sometimes the best things in life </a:t>
            </a:r>
            <a:r>
              <a:rPr lang="en-US" i="1" dirty="0"/>
              <a:t>are</a:t>
            </a:r>
            <a:r>
              <a:rPr lang="en-US" b="0" i="0" dirty="0"/>
              <a:t> free!)</a:t>
            </a:r>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7</a:t>
            </a:fld>
            <a:endParaRPr lang="en-US"/>
          </a:p>
        </p:txBody>
      </p:sp>
    </p:spTree>
    <p:extLst>
      <p:ext uri="{BB962C8B-B14F-4D97-AF65-F5344CB8AC3E}">
        <p14:creationId xmlns:p14="http://schemas.microsoft.com/office/powerpoint/2010/main" val="3960013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Deneb is the name of the visual, and it allows you to use the Vega language in Power BI. Vega was created to make creating charts on the web easy. I think it’s like an Excel macro, but for charts.</a:t>
            </a:r>
          </a:p>
          <a:p>
            <a:endParaRPr lang="en-US" dirty="0"/>
          </a:p>
          <a:p>
            <a:r>
              <a:rPr lang="en-US" dirty="0"/>
              <a:t>I think Vega and Excel macros are a pretty good comparison.</a:t>
            </a:r>
          </a:p>
          <a:p>
            <a:pPr marL="171450" indent="-171450">
              <a:buFont typeface="Arial" panose="020B0604020202020204" pitchFamily="34" charset="0"/>
              <a:buChar char="•"/>
            </a:pPr>
            <a:r>
              <a:rPr lang="en-US" dirty="0"/>
              <a:t>Some of you have never touched a macro and will never touch Deneb. That’s fine, but your take-away today is to learn what the Excel/Power BI nerds are going to do with Deneb.</a:t>
            </a:r>
          </a:p>
          <a:p>
            <a:pPr marL="171450" indent="-171450">
              <a:buFont typeface="Arial" panose="020B0604020202020204" pitchFamily="34" charset="0"/>
              <a:buChar char="•"/>
            </a:pPr>
            <a:r>
              <a:rPr lang="en-US" dirty="0"/>
              <a:t>Some you have Googled a problem you were having in Excel and copied a macro into your file. You have no idea how it works, but you got it working to solve your problem. Today, I’m going to show you how to do that with Deneb.</a:t>
            </a:r>
          </a:p>
          <a:p>
            <a:pPr marL="171450" indent="-171450">
              <a:buFont typeface="Arial" panose="020B0604020202020204" pitchFamily="34" charset="0"/>
              <a:buChar char="•"/>
            </a:pPr>
            <a:r>
              <a:rPr lang="en-US" dirty="0"/>
              <a:t>Then there are those here who have recorded a macro, or tweaked one from the web, or even written your own. If you can handle that in Excel, you’ll be able to do the same kind of changes in Vega, and you’re going to love this!</a:t>
            </a:r>
          </a:p>
        </p:txBody>
      </p:sp>
      <p:sp>
        <p:nvSpPr>
          <p:cNvPr id="4" name="Slide Number Placeholder 3"/>
          <p:cNvSpPr>
            <a:spLocks noGrp="1"/>
          </p:cNvSpPr>
          <p:nvPr>
            <p:ph type="sldNum" sz="quarter" idx="5"/>
          </p:nvPr>
        </p:nvSpPr>
        <p:spPr/>
        <p:txBody>
          <a:bodyPr/>
          <a:lstStyle/>
          <a:p>
            <a:fld id="{2404657F-3662-46C7-8940-B47A4ED8AC69}" type="slidenum">
              <a:rPr lang="en-US" smtClean="0"/>
              <a:t>8</a:t>
            </a:fld>
            <a:endParaRPr lang="en-US"/>
          </a:p>
        </p:txBody>
      </p:sp>
    </p:spTree>
    <p:extLst>
      <p:ext uri="{BB962C8B-B14F-4D97-AF65-F5344CB8AC3E}">
        <p14:creationId xmlns:p14="http://schemas.microsoft.com/office/powerpoint/2010/main" val="4215198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But why the name Deneb? Vega is the language, named after a star. It’s like the engine. When Vega engine is used from Python, it’s called Altair, and when it’s used from Power BI, it’s called Deneb. But the same Vega language can be used in all three places. This is great if you have a visual you want to use in a web app and on a Power BI dashboard and in Python code by your data scientists. You can develop one visual and use the exact same visual in all three places!</a:t>
            </a:r>
          </a:p>
          <a:p>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The great thing that they’ve named it Deneb within Power BI is that you can search on “Deneb” and find help with Vega specific to Power BI, or you can search on “Vega” when you just need help with code. It’s nice that they’ve used these star names to tie these into a common community. And if you use Deneb within Power BI, I guarantee you will be a star too!</a:t>
            </a:r>
          </a:p>
          <a:p>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More on the constellations can be found here:</a:t>
            </a:r>
            <a:endParaRPr lang="en-US" b="0" i="0" dirty="0">
              <a:solidFill>
                <a:srgbClr val="000000"/>
              </a:solidFill>
              <a:effectLst/>
              <a:latin typeface="Open Sans" panose="020B0606030504020204" pitchFamily="34" charset="0"/>
              <a:hlinkClick r:id="rId3"/>
            </a:endParaRPr>
          </a:p>
          <a:p>
            <a:r>
              <a:rPr lang="en-US" dirty="0">
                <a:hlinkClick r:id="rId3"/>
              </a:rPr>
              <a:t>Summer Constellations of the Northern Hemisphere (astronomytrek.com)</a:t>
            </a:r>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Famously heading the list of summer constellations are three contained within an asterism known as </a:t>
            </a:r>
            <a:r>
              <a:rPr lang="en-US" b="1" i="0" u="none" strike="noStrike" dirty="0">
                <a:solidFill>
                  <a:srgbClr val="E64946"/>
                </a:solidFill>
                <a:effectLst/>
                <a:latin typeface="Open Sans" panose="020B0606030504020204" pitchFamily="34" charset="0"/>
                <a:hlinkClick r:id="rId4"/>
              </a:rPr>
              <a:t>the Summer Triangle</a:t>
            </a:r>
            <a:r>
              <a:rPr lang="en-US" b="0" i="0" dirty="0">
                <a:solidFill>
                  <a:srgbClr val="000000"/>
                </a:solidFill>
                <a:effectLst/>
                <a:latin typeface="Open Sans" panose="020B0606030504020204" pitchFamily="34" charset="0"/>
              </a:rPr>
              <a:t>, which appears in the east during the early evening, before dominating the overhead sky around midnight. The three brightest stars in this arrangement are Deneb in Cygnus, Antlia in </a:t>
            </a:r>
            <a:r>
              <a:rPr lang="en-US" b="1" i="0" u="none" strike="noStrike" dirty="0">
                <a:solidFill>
                  <a:srgbClr val="E64946"/>
                </a:solidFill>
                <a:effectLst/>
                <a:latin typeface="Open Sans" panose="020B0606030504020204" pitchFamily="34" charset="0"/>
                <a:hlinkClick r:id="rId5"/>
              </a:rPr>
              <a:t>Aquila</a:t>
            </a:r>
            <a:r>
              <a:rPr lang="en-US" b="0" i="0" dirty="0">
                <a:solidFill>
                  <a:srgbClr val="000000"/>
                </a:solidFill>
                <a:effectLst/>
                <a:latin typeface="Open Sans" panose="020B0606030504020204" pitchFamily="34" charset="0"/>
              </a:rPr>
              <a:t>, and Vega in Lyra, with the Milky Way passing between the latter two stars in the triangle.</a:t>
            </a:r>
          </a:p>
          <a:p>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I want to caption this picture:</a:t>
            </a:r>
          </a:p>
          <a:p>
            <a:r>
              <a:rPr lang="en-US" b="0" i="0" dirty="0">
                <a:solidFill>
                  <a:srgbClr val="000000"/>
                </a:solidFill>
                <a:effectLst/>
                <a:latin typeface="Open Sans" panose="020B0606030504020204" pitchFamily="34" charset="0"/>
              </a:rPr>
              <a:t>Altair: “What have you done to my lyre?!!”</a:t>
            </a:r>
          </a:p>
          <a:p>
            <a:r>
              <a:rPr lang="en-US" b="0" i="0" dirty="0">
                <a:solidFill>
                  <a:srgbClr val="000000"/>
                </a:solidFill>
                <a:effectLst/>
                <a:latin typeface="Open Sans" panose="020B0606030504020204" pitchFamily="34" charset="0"/>
              </a:rPr>
              <a:t>Deneb: “I </a:t>
            </a:r>
            <a:r>
              <a:rPr lang="en-US" b="0" i="0" dirty="0" err="1">
                <a:solidFill>
                  <a:srgbClr val="000000"/>
                </a:solidFill>
                <a:effectLst/>
                <a:latin typeface="Open Sans" panose="020B0606030504020204" pitchFamily="34" charset="0"/>
              </a:rPr>
              <a:t>dunno</a:t>
            </a:r>
            <a:r>
              <a:rPr lang="en-US" b="0" i="0" dirty="0">
                <a:solidFill>
                  <a:srgbClr val="000000"/>
                </a:solidFill>
                <a:effectLst/>
                <a:latin typeface="Open Sans" panose="020B0606030504020204" pitchFamily="34" charset="0"/>
              </a:rPr>
              <a:t> know. It wasn’t me.”</a:t>
            </a:r>
            <a:endParaRPr lang="en-US" dirty="0"/>
          </a:p>
        </p:txBody>
      </p:sp>
      <p:sp>
        <p:nvSpPr>
          <p:cNvPr id="4" name="Slide Number Placeholder 3"/>
          <p:cNvSpPr>
            <a:spLocks noGrp="1"/>
          </p:cNvSpPr>
          <p:nvPr>
            <p:ph type="sldNum" sz="quarter" idx="5"/>
          </p:nvPr>
        </p:nvSpPr>
        <p:spPr/>
        <p:txBody>
          <a:bodyPr/>
          <a:lstStyle/>
          <a:p>
            <a:fld id="{2404657F-3662-46C7-8940-B47A4ED8AC69}" type="slidenum">
              <a:rPr lang="en-US" smtClean="0"/>
              <a:t>9</a:t>
            </a:fld>
            <a:endParaRPr lang="en-US"/>
          </a:p>
        </p:txBody>
      </p:sp>
    </p:spTree>
    <p:extLst>
      <p:ext uri="{BB962C8B-B14F-4D97-AF65-F5344CB8AC3E}">
        <p14:creationId xmlns:p14="http://schemas.microsoft.com/office/powerpoint/2010/main" val="878352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some live demos of Vega charts in Power BI.</a:t>
            </a:r>
          </a:p>
        </p:txBody>
      </p:sp>
      <p:sp>
        <p:nvSpPr>
          <p:cNvPr id="4" name="Slide Number Placeholder 3"/>
          <p:cNvSpPr>
            <a:spLocks noGrp="1"/>
          </p:cNvSpPr>
          <p:nvPr>
            <p:ph type="sldNum" sz="quarter" idx="5"/>
          </p:nvPr>
        </p:nvSpPr>
        <p:spPr/>
        <p:txBody>
          <a:bodyPr/>
          <a:lstStyle/>
          <a:p>
            <a:fld id="{2404657F-3662-46C7-8940-B47A4ED8AC69}" type="slidenum">
              <a:rPr lang="en-US" smtClean="0"/>
              <a:t>10</a:t>
            </a:fld>
            <a:endParaRPr lang="en-US"/>
          </a:p>
        </p:txBody>
      </p:sp>
    </p:spTree>
    <p:extLst>
      <p:ext uri="{BB962C8B-B14F-4D97-AF65-F5344CB8AC3E}">
        <p14:creationId xmlns:p14="http://schemas.microsoft.com/office/powerpoint/2010/main" val="292222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766D-6CBC-4051-DFF7-E5C7A548A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151271-5DE6-7221-48E4-45D1332484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EF009B-F140-A9CE-C712-72819CC08CEA}"/>
              </a:ext>
            </a:extLst>
          </p:cNvPr>
          <p:cNvSpPr>
            <a:spLocks noGrp="1"/>
          </p:cNvSpPr>
          <p:nvPr>
            <p:ph type="dt" sz="half" idx="10"/>
          </p:nvPr>
        </p:nvSpPr>
        <p:spPr/>
        <p:txBody>
          <a:bodyPr/>
          <a:lstStyle/>
          <a:p>
            <a:fld id="{550CEE18-849A-4085-A31D-B12B895C18D1}" type="datetimeFigureOut">
              <a:rPr lang="en-US" smtClean="0"/>
              <a:t>1/19/2023</a:t>
            </a:fld>
            <a:endParaRPr lang="en-US"/>
          </a:p>
        </p:txBody>
      </p:sp>
      <p:sp>
        <p:nvSpPr>
          <p:cNvPr id="5" name="Footer Placeholder 4">
            <a:extLst>
              <a:ext uri="{FF2B5EF4-FFF2-40B4-BE49-F238E27FC236}">
                <a16:creationId xmlns:a16="http://schemas.microsoft.com/office/drawing/2014/main" id="{70C35A19-6C92-2B19-C2A3-5E99250DC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2FAB1-B890-6190-BB14-4070C40D47B1}"/>
              </a:ext>
            </a:extLst>
          </p:cNvPr>
          <p:cNvSpPr>
            <a:spLocks noGrp="1"/>
          </p:cNvSpPr>
          <p:nvPr>
            <p:ph type="sldNum" sz="quarter" idx="12"/>
          </p:nvPr>
        </p:nvSpPr>
        <p:spPr/>
        <p:txBody>
          <a:bodyPr/>
          <a:lstStyle/>
          <a:p>
            <a:fld id="{477DD996-F740-4113-B75B-A52868813B66}" type="slidenum">
              <a:rPr lang="en-US" smtClean="0"/>
              <a:t>‹#›</a:t>
            </a:fld>
            <a:endParaRPr lang="en-US"/>
          </a:p>
        </p:txBody>
      </p:sp>
    </p:spTree>
    <p:extLst>
      <p:ext uri="{BB962C8B-B14F-4D97-AF65-F5344CB8AC3E}">
        <p14:creationId xmlns:p14="http://schemas.microsoft.com/office/powerpoint/2010/main" val="136159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812B-96B2-E4E3-596F-B4428B1E8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53549D-7CC9-EC94-CC36-667A5D3E0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29CAB-E7DB-14D4-6673-7FAC2969E4C5}"/>
              </a:ext>
            </a:extLst>
          </p:cNvPr>
          <p:cNvSpPr>
            <a:spLocks noGrp="1"/>
          </p:cNvSpPr>
          <p:nvPr>
            <p:ph type="dt" sz="half" idx="10"/>
          </p:nvPr>
        </p:nvSpPr>
        <p:spPr/>
        <p:txBody>
          <a:bodyPr/>
          <a:lstStyle/>
          <a:p>
            <a:fld id="{550CEE18-849A-4085-A31D-B12B895C18D1}" type="datetimeFigureOut">
              <a:rPr lang="en-US" smtClean="0"/>
              <a:t>1/19/2023</a:t>
            </a:fld>
            <a:endParaRPr lang="en-US"/>
          </a:p>
        </p:txBody>
      </p:sp>
      <p:sp>
        <p:nvSpPr>
          <p:cNvPr id="5" name="Footer Placeholder 4">
            <a:extLst>
              <a:ext uri="{FF2B5EF4-FFF2-40B4-BE49-F238E27FC236}">
                <a16:creationId xmlns:a16="http://schemas.microsoft.com/office/drawing/2014/main" id="{169C6F19-E0D7-53CE-4103-F0BD2BF6B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069D0-137C-301C-9343-F9F3BC2ED125}"/>
              </a:ext>
            </a:extLst>
          </p:cNvPr>
          <p:cNvSpPr>
            <a:spLocks noGrp="1"/>
          </p:cNvSpPr>
          <p:nvPr>
            <p:ph type="sldNum" sz="quarter" idx="12"/>
          </p:nvPr>
        </p:nvSpPr>
        <p:spPr/>
        <p:txBody>
          <a:bodyPr/>
          <a:lstStyle/>
          <a:p>
            <a:fld id="{477DD996-F740-4113-B75B-A52868813B66}" type="slidenum">
              <a:rPr lang="en-US" smtClean="0"/>
              <a:t>‹#›</a:t>
            </a:fld>
            <a:endParaRPr lang="en-US"/>
          </a:p>
        </p:txBody>
      </p:sp>
    </p:spTree>
    <p:extLst>
      <p:ext uri="{BB962C8B-B14F-4D97-AF65-F5344CB8AC3E}">
        <p14:creationId xmlns:p14="http://schemas.microsoft.com/office/powerpoint/2010/main" val="103253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1D9DE9-7D29-DB77-B020-B0885D2F80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80FE3A-FDD4-228D-CBA9-E4751A7A52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F76B8-9D61-0122-82A2-907F0BF7B2F7}"/>
              </a:ext>
            </a:extLst>
          </p:cNvPr>
          <p:cNvSpPr>
            <a:spLocks noGrp="1"/>
          </p:cNvSpPr>
          <p:nvPr>
            <p:ph type="dt" sz="half" idx="10"/>
          </p:nvPr>
        </p:nvSpPr>
        <p:spPr/>
        <p:txBody>
          <a:bodyPr/>
          <a:lstStyle/>
          <a:p>
            <a:fld id="{550CEE18-849A-4085-A31D-B12B895C18D1}" type="datetimeFigureOut">
              <a:rPr lang="en-US" smtClean="0"/>
              <a:t>1/19/2023</a:t>
            </a:fld>
            <a:endParaRPr lang="en-US"/>
          </a:p>
        </p:txBody>
      </p:sp>
      <p:sp>
        <p:nvSpPr>
          <p:cNvPr id="5" name="Footer Placeholder 4">
            <a:extLst>
              <a:ext uri="{FF2B5EF4-FFF2-40B4-BE49-F238E27FC236}">
                <a16:creationId xmlns:a16="http://schemas.microsoft.com/office/drawing/2014/main" id="{A6B0678B-57AB-E0DC-2F1E-50E27401C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28E54-34AA-711D-0914-815597C63C05}"/>
              </a:ext>
            </a:extLst>
          </p:cNvPr>
          <p:cNvSpPr>
            <a:spLocks noGrp="1"/>
          </p:cNvSpPr>
          <p:nvPr>
            <p:ph type="sldNum" sz="quarter" idx="12"/>
          </p:nvPr>
        </p:nvSpPr>
        <p:spPr/>
        <p:txBody>
          <a:bodyPr/>
          <a:lstStyle/>
          <a:p>
            <a:fld id="{477DD996-F740-4113-B75B-A52868813B66}" type="slidenum">
              <a:rPr lang="en-US" smtClean="0"/>
              <a:t>‹#›</a:t>
            </a:fld>
            <a:endParaRPr lang="en-US"/>
          </a:p>
        </p:txBody>
      </p:sp>
    </p:spTree>
    <p:extLst>
      <p:ext uri="{BB962C8B-B14F-4D97-AF65-F5344CB8AC3E}">
        <p14:creationId xmlns:p14="http://schemas.microsoft.com/office/powerpoint/2010/main" val="314680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54F1-1FE0-EF2E-C938-71800AACC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6CC34-4C4C-8337-7C32-83E9B1C33F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940C4-CF06-AC28-4BBF-3DFCF39E1CC1}"/>
              </a:ext>
            </a:extLst>
          </p:cNvPr>
          <p:cNvSpPr>
            <a:spLocks noGrp="1"/>
          </p:cNvSpPr>
          <p:nvPr>
            <p:ph type="dt" sz="half" idx="10"/>
          </p:nvPr>
        </p:nvSpPr>
        <p:spPr/>
        <p:txBody>
          <a:bodyPr/>
          <a:lstStyle/>
          <a:p>
            <a:fld id="{550CEE18-849A-4085-A31D-B12B895C18D1}" type="datetimeFigureOut">
              <a:rPr lang="en-US" smtClean="0"/>
              <a:t>1/19/2023</a:t>
            </a:fld>
            <a:endParaRPr lang="en-US"/>
          </a:p>
        </p:txBody>
      </p:sp>
      <p:sp>
        <p:nvSpPr>
          <p:cNvPr id="5" name="Footer Placeholder 4">
            <a:extLst>
              <a:ext uri="{FF2B5EF4-FFF2-40B4-BE49-F238E27FC236}">
                <a16:creationId xmlns:a16="http://schemas.microsoft.com/office/drawing/2014/main" id="{927786D1-3FE8-D683-0006-7FAEE2454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ECAC3-AAC3-855D-29EB-045EF448F029}"/>
              </a:ext>
            </a:extLst>
          </p:cNvPr>
          <p:cNvSpPr>
            <a:spLocks noGrp="1"/>
          </p:cNvSpPr>
          <p:nvPr>
            <p:ph type="sldNum" sz="quarter" idx="12"/>
          </p:nvPr>
        </p:nvSpPr>
        <p:spPr/>
        <p:txBody>
          <a:bodyPr/>
          <a:lstStyle/>
          <a:p>
            <a:fld id="{477DD996-F740-4113-B75B-A52868813B66}" type="slidenum">
              <a:rPr lang="en-US" smtClean="0"/>
              <a:t>‹#›</a:t>
            </a:fld>
            <a:endParaRPr lang="en-US"/>
          </a:p>
        </p:txBody>
      </p:sp>
    </p:spTree>
    <p:extLst>
      <p:ext uri="{BB962C8B-B14F-4D97-AF65-F5344CB8AC3E}">
        <p14:creationId xmlns:p14="http://schemas.microsoft.com/office/powerpoint/2010/main" val="189461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37E4-B132-FFA8-EEA1-05ECFCE115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11E54F-FD71-6D3D-666A-EC3F913C1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FF24FB-2598-61BC-5853-B09C9633D148}"/>
              </a:ext>
            </a:extLst>
          </p:cNvPr>
          <p:cNvSpPr>
            <a:spLocks noGrp="1"/>
          </p:cNvSpPr>
          <p:nvPr>
            <p:ph type="dt" sz="half" idx="10"/>
          </p:nvPr>
        </p:nvSpPr>
        <p:spPr/>
        <p:txBody>
          <a:bodyPr/>
          <a:lstStyle/>
          <a:p>
            <a:fld id="{550CEE18-849A-4085-A31D-B12B895C18D1}" type="datetimeFigureOut">
              <a:rPr lang="en-US" smtClean="0"/>
              <a:t>1/19/2023</a:t>
            </a:fld>
            <a:endParaRPr lang="en-US"/>
          </a:p>
        </p:txBody>
      </p:sp>
      <p:sp>
        <p:nvSpPr>
          <p:cNvPr id="5" name="Footer Placeholder 4">
            <a:extLst>
              <a:ext uri="{FF2B5EF4-FFF2-40B4-BE49-F238E27FC236}">
                <a16:creationId xmlns:a16="http://schemas.microsoft.com/office/drawing/2014/main" id="{C7126C92-64D8-ED90-4676-CE6612EEE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6EC5D-C0F9-72D4-663F-24C632F3E9FE}"/>
              </a:ext>
            </a:extLst>
          </p:cNvPr>
          <p:cNvSpPr>
            <a:spLocks noGrp="1"/>
          </p:cNvSpPr>
          <p:nvPr>
            <p:ph type="sldNum" sz="quarter" idx="12"/>
          </p:nvPr>
        </p:nvSpPr>
        <p:spPr/>
        <p:txBody>
          <a:bodyPr/>
          <a:lstStyle/>
          <a:p>
            <a:fld id="{477DD996-F740-4113-B75B-A52868813B66}" type="slidenum">
              <a:rPr lang="en-US" smtClean="0"/>
              <a:t>‹#›</a:t>
            </a:fld>
            <a:endParaRPr lang="en-US"/>
          </a:p>
        </p:txBody>
      </p:sp>
    </p:spTree>
    <p:extLst>
      <p:ext uri="{BB962C8B-B14F-4D97-AF65-F5344CB8AC3E}">
        <p14:creationId xmlns:p14="http://schemas.microsoft.com/office/powerpoint/2010/main" val="183012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88F3-856B-D032-EAAE-134737EE83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6C812B-1664-31A9-E767-2345AED1D5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53B887-EF41-4299-16FB-592ED3D896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BCDA9A-4BB2-2519-3812-AA51D22AE25A}"/>
              </a:ext>
            </a:extLst>
          </p:cNvPr>
          <p:cNvSpPr>
            <a:spLocks noGrp="1"/>
          </p:cNvSpPr>
          <p:nvPr>
            <p:ph type="dt" sz="half" idx="10"/>
          </p:nvPr>
        </p:nvSpPr>
        <p:spPr/>
        <p:txBody>
          <a:bodyPr/>
          <a:lstStyle/>
          <a:p>
            <a:fld id="{550CEE18-849A-4085-A31D-B12B895C18D1}" type="datetimeFigureOut">
              <a:rPr lang="en-US" smtClean="0"/>
              <a:t>1/19/2023</a:t>
            </a:fld>
            <a:endParaRPr lang="en-US"/>
          </a:p>
        </p:txBody>
      </p:sp>
      <p:sp>
        <p:nvSpPr>
          <p:cNvPr id="6" name="Footer Placeholder 5">
            <a:extLst>
              <a:ext uri="{FF2B5EF4-FFF2-40B4-BE49-F238E27FC236}">
                <a16:creationId xmlns:a16="http://schemas.microsoft.com/office/drawing/2014/main" id="{D35CE51F-38CF-E402-8C46-A08D428C9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28A7C-035F-9E46-4635-F208E8A92718}"/>
              </a:ext>
            </a:extLst>
          </p:cNvPr>
          <p:cNvSpPr>
            <a:spLocks noGrp="1"/>
          </p:cNvSpPr>
          <p:nvPr>
            <p:ph type="sldNum" sz="quarter" idx="12"/>
          </p:nvPr>
        </p:nvSpPr>
        <p:spPr/>
        <p:txBody>
          <a:bodyPr/>
          <a:lstStyle/>
          <a:p>
            <a:fld id="{477DD996-F740-4113-B75B-A52868813B66}" type="slidenum">
              <a:rPr lang="en-US" smtClean="0"/>
              <a:t>‹#›</a:t>
            </a:fld>
            <a:endParaRPr lang="en-US"/>
          </a:p>
        </p:txBody>
      </p:sp>
    </p:spTree>
    <p:extLst>
      <p:ext uri="{BB962C8B-B14F-4D97-AF65-F5344CB8AC3E}">
        <p14:creationId xmlns:p14="http://schemas.microsoft.com/office/powerpoint/2010/main" val="182846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7701-CC2C-C568-1CD7-1DDDF5572B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6F169A-E98F-62CB-D875-30B8E6C93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5617B6-7D34-A480-673F-126415E00E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5CDD6-7D33-7186-86F4-26769CABD1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E7E859-E5FD-4E7F-4DF3-21E463A31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E90C3D-4D7D-32AC-DE87-CBC70E212027}"/>
              </a:ext>
            </a:extLst>
          </p:cNvPr>
          <p:cNvSpPr>
            <a:spLocks noGrp="1"/>
          </p:cNvSpPr>
          <p:nvPr>
            <p:ph type="dt" sz="half" idx="10"/>
          </p:nvPr>
        </p:nvSpPr>
        <p:spPr/>
        <p:txBody>
          <a:bodyPr/>
          <a:lstStyle/>
          <a:p>
            <a:fld id="{550CEE18-849A-4085-A31D-B12B895C18D1}" type="datetimeFigureOut">
              <a:rPr lang="en-US" smtClean="0"/>
              <a:t>1/19/2023</a:t>
            </a:fld>
            <a:endParaRPr lang="en-US"/>
          </a:p>
        </p:txBody>
      </p:sp>
      <p:sp>
        <p:nvSpPr>
          <p:cNvPr id="8" name="Footer Placeholder 7">
            <a:extLst>
              <a:ext uri="{FF2B5EF4-FFF2-40B4-BE49-F238E27FC236}">
                <a16:creationId xmlns:a16="http://schemas.microsoft.com/office/drawing/2014/main" id="{1D9E8029-787A-DA0C-A57E-DE69F02437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60727B-4013-4050-EFD6-3F3481B6C247}"/>
              </a:ext>
            </a:extLst>
          </p:cNvPr>
          <p:cNvSpPr>
            <a:spLocks noGrp="1"/>
          </p:cNvSpPr>
          <p:nvPr>
            <p:ph type="sldNum" sz="quarter" idx="12"/>
          </p:nvPr>
        </p:nvSpPr>
        <p:spPr/>
        <p:txBody>
          <a:bodyPr/>
          <a:lstStyle/>
          <a:p>
            <a:fld id="{477DD996-F740-4113-B75B-A52868813B66}" type="slidenum">
              <a:rPr lang="en-US" smtClean="0"/>
              <a:t>‹#›</a:t>
            </a:fld>
            <a:endParaRPr lang="en-US"/>
          </a:p>
        </p:txBody>
      </p:sp>
    </p:spTree>
    <p:extLst>
      <p:ext uri="{BB962C8B-B14F-4D97-AF65-F5344CB8AC3E}">
        <p14:creationId xmlns:p14="http://schemas.microsoft.com/office/powerpoint/2010/main" val="387091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0763-E9DB-88AC-CF72-DC40B7560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D581FB-6FE9-547D-1E76-11DCFC8EE4B3}"/>
              </a:ext>
            </a:extLst>
          </p:cNvPr>
          <p:cNvSpPr>
            <a:spLocks noGrp="1"/>
          </p:cNvSpPr>
          <p:nvPr>
            <p:ph type="dt" sz="half" idx="10"/>
          </p:nvPr>
        </p:nvSpPr>
        <p:spPr/>
        <p:txBody>
          <a:bodyPr/>
          <a:lstStyle/>
          <a:p>
            <a:fld id="{550CEE18-849A-4085-A31D-B12B895C18D1}" type="datetimeFigureOut">
              <a:rPr lang="en-US" smtClean="0"/>
              <a:t>1/19/2023</a:t>
            </a:fld>
            <a:endParaRPr lang="en-US"/>
          </a:p>
        </p:txBody>
      </p:sp>
      <p:sp>
        <p:nvSpPr>
          <p:cNvPr id="4" name="Footer Placeholder 3">
            <a:extLst>
              <a:ext uri="{FF2B5EF4-FFF2-40B4-BE49-F238E27FC236}">
                <a16:creationId xmlns:a16="http://schemas.microsoft.com/office/drawing/2014/main" id="{F69691CF-B7EB-B6CC-D9E4-275B091F46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06933C-66C2-4B78-5E79-799B4FA16597}"/>
              </a:ext>
            </a:extLst>
          </p:cNvPr>
          <p:cNvSpPr>
            <a:spLocks noGrp="1"/>
          </p:cNvSpPr>
          <p:nvPr>
            <p:ph type="sldNum" sz="quarter" idx="12"/>
          </p:nvPr>
        </p:nvSpPr>
        <p:spPr/>
        <p:txBody>
          <a:bodyPr/>
          <a:lstStyle/>
          <a:p>
            <a:fld id="{477DD996-F740-4113-B75B-A52868813B66}" type="slidenum">
              <a:rPr lang="en-US" smtClean="0"/>
              <a:t>‹#›</a:t>
            </a:fld>
            <a:endParaRPr lang="en-US"/>
          </a:p>
        </p:txBody>
      </p:sp>
    </p:spTree>
    <p:extLst>
      <p:ext uri="{BB962C8B-B14F-4D97-AF65-F5344CB8AC3E}">
        <p14:creationId xmlns:p14="http://schemas.microsoft.com/office/powerpoint/2010/main" val="325374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432EA3-1D34-E5F9-F7FE-A01D0F8BF7EE}"/>
              </a:ext>
            </a:extLst>
          </p:cNvPr>
          <p:cNvSpPr>
            <a:spLocks noGrp="1"/>
          </p:cNvSpPr>
          <p:nvPr>
            <p:ph type="dt" sz="half" idx="10"/>
          </p:nvPr>
        </p:nvSpPr>
        <p:spPr/>
        <p:txBody>
          <a:bodyPr/>
          <a:lstStyle/>
          <a:p>
            <a:fld id="{550CEE18-849A-4085-A31D-B12B895C18D1}" type="datetimeFigureOut">
              <a:rPr lang="en-US" smtClean="0"/>
              <a:t>1/19/2023</a:t>
            </a:fld>
            <a:endParaRPr lang="en-US"/>
          </a:p>
        </p:txBody>
      </p:sp>
      <p:sp>
        <p:nvSpPr>
          <p:cNvPr id="3" name="Footer Placeholder 2">
            <a:extLst>
              <a:ext uri="{FF2B5EF4-FFF2-40B4-BE49-F238E27FC236}">
                <a16:creationId xmlns:a16="http://schemas.microsoft.com/office/drawing/2014/main" id="{284A9E36-6054-855A-223B-B1BCD13B81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39B6A5-F6B5-3140-A866-C243B1E69AD2}"/>
              </a:ext>
            </a:extLst>
          </p:cNvPr>
          <p:cNvSpPr>
            <a:spLocks noGrp="1"/>
          </p:cNvSpPr>
          <p:nvPr>
            <p:ph type="sldNum" sz="quarter" idx="12"/>
          </p:nvPr>
        </p:nvSpPr>
        <p:spPr/>
        <p:txBody>
          <a:bodyPr/>
          <a:lstStyle/>
          <a:p>
            <a:fld id="{477DD996-F740-4113-B75B-A52868813B66}" type="slidenum">
              <a:rPr lang="en-US" smtClean="0"/>
              <a:t>‹#›</a:t>
            </a:fld>
            <a:endParaRPr lang="en-US"/>
          </a:p>
        </p:txBody>
      </p:sp>
    </p:spTree>
    <p:extLst>
      <p:ext uri="{BB962C8B-B14F-4D97-AF65-F5344CB8AC3E}">
        <p14:creationId xmlns:p14="http://schemas.microsoft.com/office/powerpoint/2010/main" val="404520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1C65-2D25-C872-6FE1-0FB28AB3D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0831D5-284F-285F-DD93-1E2957FDE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01742-D741-73CF-2AD2-982BAFE53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47930-33DC-76FC-4A1F-F5E0E53C4427}"/>
              </a:ext>
            </a:extLst>
          </p:cNvPr>
          <p:cNvSpPr>
            <a:spLocks noGrp="1"/>
          </p:cNvSpPr>
          <p:nvPr>
            <p:ph type="dt" sz="half" idx="10"/>
          </p:nvPr>
        </p:nvSpPr>
        <p:spPr/>
        <p:txBody>
          <a:bodyPr/>
          <a:lstStyle/>
          <a:p>
            <a:fld id="{550CEE18-849A-4085-A31D-B12B895C18D1}" type="datetimeFigureOut">
              <a:rPr lang="en-US" smtClean="0"/>
              <a:t>1/19/2023</a:t>
            </a:fld>
            <a:endParaRPr lang="en-US"/>
          </a:p>
        </p:txBody>
      </p:sp>
      <p:sp>
        <p:nvSpPr>
          <p:cNvPr id="6" name="Footer Placeholder 5">
            <a:extLst>
              <a:ext uri="{FF2B5EF4-FFF2-40B4-BE49-F238E27FC236}">
                <a16:creationId xmlns:a16="http://schemas.microsoft.com/office/drawing/2014/main" id="{16B2448F-4152-F1C9-EE08-BFE2DE81F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E3834-E53B-9097-9C1A-6BC773D1C349}"/>
              </a:ext>
            </a:extLst>
          </p:cNvPr>
          <p:cNvSpPr>
            <a:spLocks noGrp="1"/>
          </p:cNvSpPr>
          <p:nvPr>
            <p:ph type="sldNum" sz="quarter" idx="12"/>
          </p:nvPr>
        </p:nvSpPr>
        <p:spPr/>
        <p:txBody>
          <a:bodyPr/>
          <a:lstStyle/>
          <a:p>
            <a:fld id="{477DD996-F740-4113-B75B-A52868813B66}" type="slidenum">
              <a:rPr lang="en-US" smtClean="0"/>
              <a:t>‹#›</a:t>
            </a:fld>
            <a:endParaRPr lang="en-US"/>
          </a:p>
        </p:txBody>
      </p:sp>
    </p:spTree>
    <p:extLst>
      <p:ext uri="{BB962C8B-B14F-4D97-AF65-F5344CB8AC3E}">
        <p14:creationId xmlns:p14="http://schemas.microsoft.com/office/powerpoint/2010/main" val="328105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A315-21C1-3E9E-7AEC-22D5DA7D1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4CC2E2-3E5D-391A-0965-4D0EFA4E3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94864B-5723-358F-5EDD-3DD81A9C1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3728A-B99A-4287-B716-1E6B5B752309}"/>
              </a:ext>
            </a:extLst>
          </p:cNvPr>
          <p:cNvSpPr>
            <a:spLocks noGrp="1"/>
          </p:cNvSpPr>
          <p:nvPr>
            <p:ph type="dt" sz="half" idx="10"/>
          </p:nvPr>
        </p:nvSpPr>
        <p:spPr/>
        <p:txBody>
          <a:bodyPr/>
          <a:lstStyle/>
          <a:p>
            <a:fld id="{550CEE18-849A-4085-A31D-B12B895C18D1}" type="datetimeFigureOut">
              <a:rPr lang="en-US" smtClean="0"/>
              <a:t>1/19/2023</a:t>
            </a:fld>
            <a:endParaRPr lang="en-US"/>
          </a:p>
        </p:txBody>
      </p:sp>
      <p:sp>
        <p:nvSpPr>
          <p:cNvPr id="6" name="Footer Placeholder 5">
            <a:extLst>
              <a:ext uri="{FF2B5EF4-FFF2-40B4-BE49-F238E27FC236}">
                <a16:creationId xmlns:a16="http://schemas.microsoft.com/office/drawing/2014/main" id="{E1E94569-7400-4478-78A6-0BA851B0DB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0C4E7-53EA-FC40-6215-B600D1B72DA0}"/>
              </a:ext>
            </a:extLst>
          </p:cNvPr>
          <p:cNvSpPr>
            <a:spLocks noGrp="1"/>
          </p:cNvSpPr>
          <p:nvPr>
            <p:ph type="sldNum" sz="quarter" idx="12"/>
          </p:nvPr>
        </p:nvSpPr>
        <p:spPr/>
        <p:txBody>
          <a:bodyPr/>
          <a:lstStyle/>
          <a:p>
            <a:fld id="{477DD996-F740-4113-B75B-A52868813B66}" type="slidenum">
              <a:rPr lang="en-US" smtClean="0"/>
              <a:t>‹#›</a:t>
            </a:fld>
            <a:endParaRPr lang="en-US"/>
          </a:p>
        </p:txBody>
      </p:sp>
    </p:spTree>
    <p:extLst>
      <p:ext uri="{BB962C8B-B14F-4D97-AF65-F5344CB8AC3E}">
        <p14:creationId xmlns:p14="http://schemas.microsoft.com/office/powerpoint/2010/main" val="2797654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84C0DC-D47D-335A-4F3A-C45FEDB84E15}"/>
              </a:ext>
            </a:extLst>
          </p:cNvPr>
          <p:cNvSpPr>
            <a:spLocks noGrp="1"/>
          </p:cNvSpPr>
          <p:nvPr>
            <p:ph type="title"/>
          </p:nvPr>
        </p:nvSpPr>
        <p:spPr>
          <a:xfrm>
            <a:off x="838200" y="1"/>
            <a:ext cx="10515600" cy="116958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D998671-D35B-6487-E84C-E17BC45ED40C}"/>
              </a:ext>
            </a:extLst>
          </p:cNvPr>
          <p:cNvSpPr>
            <a:spLocks noGrp="1"/>
          </p:cNvSpPr>
          <p:nvPr>
            <p:ph type="body" idx="1"/>
          </p:nvPr>
        </p:nvSpPr>
        <p:spPr>
          <a:xfrm>
            <a:off x="838200" y="1169581"/>
            <a:ext cx="10515600" cy="500738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A055FB-A062-68E9-7242-39CE5A0C1B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CEE18-849A-4085-A31D-B12B895C18D1}" type="datetimeFigureOut">
              <a:rPr lang="en-US" smtClean="0"/>
              <a:t>1/19/2023</a:t>
            </a:fld>
            <a:endParaRPr lang="en-US"/>
          </a:p>
        </p:txBody>
      </p:sp>
      <p:sp>
        <p:nvSpPr>
          <p:cNvPr id="5" name="Footer Placeholder 4">
            <a:extLst>
              <a:ext uri="{FF2B5EF4-FFF2-40B4-BE49-F238E27FC236}">
                <a16:creationId xmlns:a16="http://schemas.microsoft.com/office/drawing/2014/main" id="{13F184F5-BAB9-39DB-0C1D-A8E73352B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44EBF7-1556-44E9-61F1-4C4188D26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DD996-F740-4113-B75B-A52868813B66}" type="slidenum">
              <a:rPr lang="en-US" smtClean="0"/>
              <a:t>‹#›</a:t>
            </a:fld>
            <a:endParaRPr lang="en-US"/>
          </a:p>
        </p:txBody>
      </p:sp>
    </p:spTree>
    <p:extLst>
      <p:ext uri="{BB962C8B-B14F-4D97-AF65-F5344CB8AC3E}">
        <p14:creationId xmlns:p14="http://schemas.microsoft.com/office/powerpoint/2010/main" val="355289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6bd14987-dc85-4c4b-a74f-73013b681321/?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6bd14987-dc85-4c4b-a74f-73013b681321/?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6bd14987-dc85-4c4b-a74f-73013b681321/?pbi_source=PowerPoin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6bd14987-dc85-4c4b-a74f-73013b681321/?pbi_source=PowerPoin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hyperlink" Target="https://vega.github.io/vega-lite/example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github.com/PBI-David/Deneb-Showcas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vega.github.io/vega-lite/examples/interactive_overview_detail.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hyperlink" Target="https://vega.github.io/vega-lite/" TargetMode="External"/><Relationship Id="rId7"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hyperlink" Target="https://vega.github.io/vega-lite/data/sp500.csv"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hyperlink" Target="https://vda-lab.github.io/visualisation-tutorial/index.html" TargetMode="External"/><Relationship Id="rId3" Type="http://schemas.openxmlformats.org/officeDocument/2006/relationships/hyperlink" Target="https://www.youtube.com/watch?v=9uaHRWj04D4" TargetMode="External"/><Relationship Id="rId7" Type="http://schemas.openxmlformats.org/officeDocument/2006/relationships/hyperlink" Target="https://vega.github.io/vega-lite/docs/"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s://deneb-viz.github.io/" TargetMode="External"/><Relationship Id="rId5" Type="http://schemas.openxmlformats.org/officeDocument/2006/relationships/hyperlink" Target="https://www.youtube.com/watch?v=hFKRZvjwAvI&amp;t=1005s" TargetMode="External"/><Relationship Id="rId4" Type="http://schemas.openxmlformats.org/officeDocument/2006/relationships/hyperlink" Target="https://www.youtube.com/watch?v=gYAQpxvzcKE"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vega.github.io/vega-lite/examples/" TargetMode="External"/><Relationship Id="rId7" Type="http://schemas.openxmlformats.org/officeDocument/2006/relationships/hyperlink" Target="https://stackoverflow.com/questions/tagged/vega-lite"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s://stackoverflow.com/questions/tagged/deneb?sort=Newest" TargetMode="External"/><Relationship Id="rId5" Type="http://schemas.openxmlformats.org/officeDocument/2006/relationships/hyperlink" Target="https://kerrykolosko.com/category/custom-visualisations/deneb/" TargetMode="External"/><Relationship Id="rId4" Type="http://schemas.openxmlformats.org/officeDocument/2006/relationships/hyperlink" Target="https://github.com/PBI-David/Deneb-Showcas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28CDA42-6B34-1BB9-A02B-849BF58ADF61}"/>
              </a:ext>
            </a:extLst>
          </p:cNvPr>
          <p:cNvPicPr>
            <a:picLocks noChangeAspect="1"/>
          </p:cNvPicPr>
          <p:nvPr/>
        </p:nvPicPr>
        <p:blipFill>
          <a:blip r:embed="rId3">
            <a:clrChange>
              <a:clrFrom>
                <a:srgbClr val="323B5B"/>
              </a:clrFrom>
              <a:clrTo>
                <a:srgbClr val="323B5B">
                  <a:alpha val="0"/>
                </a:srgbClr>
              </a:clrTo>
            </a:clrChange>
          </a:blip>
          <a:stretch>
            <a:fillRect/>
          </a:stretch>
        </p:blipFill>
        <p:spPr>
          <a:xfrm>
            <a:off x="9489134" y="2314174"/>
            <a:ext cx="2731009" cy="2286000"/>
          </a:xfrm>
          <a:prstGeom prst="rect">
            <a:avLst/>
          </a:prstGeom>
        </p:spPr>
      </p:pic>
      <p:pic>
        <p:nvPicPr>
          <p:cNvPr id="5" name="Picture 4">
            <a:extLst>
              <a:ext uri="{FF2B5EF4-FFF2-40B4-BE49-F238E27FC236}">
                <a16:creationId xmlns:a16="http://schemas.microsoft.com/office/drawing/2014/main" id="{B586EA68-E480-C83D-9672-B74BDCA9ADDD}"/>
              </a:ext>
            </a:extLst>
          </p:cNvPr>
          <p:cNvPicPr>
            <a:picLocks noChangeAspect="1"/>
          </p:cNvPicPr>
          <p:nvPr/>
        </p:nvPicPr>
        <p:blipFill rotWithShape="1">
          <a:blip r:embed="rId4"/>
          <a:srcRect r="7515"/>
          <a:stretch/>
        </p:blipFill>
        <p:spPr>
          <a:xfrm>
            <a:off x="6424425" y="4574450"/>
            <a:ext cx="5767575" cy="2286000"/>
          </a:xfrm>
          <a:prstGeom prst="rect">
            <a:avLst/>
          </a:prstGeom>
        </p:spPr>
      </p:pic>
      <p:pic>
        <p:nvPicPr>
          <p:cNvPr id="27" name="Picture 26">
            <a:extLst>
              <a:ext uri="{FF2B5EF4-FFF2-40B4-BE49-F238E27FC236}">
                <a16:creationId xmlns:a16="http://schemas.microsoft.com/office/drawing/2014/main" id="{12BC6733-B9B6-0BB8-2928-11BBE127AA75}"/>
              </a:ext>
            </a:extLst>
          </p:cNvPr>
          <p:cNvPicPr>
            <a:picLocks noChangeAspect="1"/>
          </p:cNvPicPr>
          <p:nvPr/>
        </p:nvPicPr>
        <p:blipFill>
          <a:blip r:embed="rId5"/>
          <a:stretch>
            <a:fillRect/>
          </a:stretch>
        </p:blipFill>
        <p:spPr>
          <a:xfrm>
            <a:off x="5588646" y="4557716"/>
            <a:ext cx="2000249" cy="2286000"/>
          </a:xfrm>
          <a:prstGeom prst="rect">
            <a:avLst/>
          </a:prstGeom>
        </p:spPr>
      </p:pic>
      <p:pic>
        <p:nvPicPr>
          <p:cNvPr id="19" name="Picture 18">
            <a:extLst>
              <a:ext uri="{FF2B5EF4-FFF2-40B4-BE49-F238E27FC236}">
                <a16:creationId xmlns:a16="http://schemas.microsoft.com/office/drawing/2014/main" id="{E365407F-AB27-93D3-E8F3-B8FE08941C7A}"/>
              </a:ext>
            </a:extLst>
          </p:cNvPr>
          <p:cNvPicPr>
            <a:picLocks noChangeAspect="1"/>
          </p:cNvPicPr>
          <p:nvPr/>
        </p:nvPicPr>
        <p:blipFill>
          <a:blip r:embed="rId6"/>
          <a:stretch>
            <a:fillRect/>
          </a:stretch>
        </p:blipFill>
        <p:spPr>
          <a:xfrm>
            <a:off x="0" y="4504773"/>
            <a:ext cx="3224892" cy="2286000"/>
          </a:xfrm>
          <a:prstGeom prst="rect">
            <a:avLst/>
          </a:prstGeom>
        </p:spPr>
      </p:pic>
      <p:pic>
        <p:nvPicPr>
          <p:cNvPr id="15" name="Picture 14">
            <a:extLst>
              <a:ext uri="{FF2B5EF4-FFF2-40B4-BE49-F238E27FC236}">
                <a16:creationId xmlns:a16="http://schemas.microsoft.com/office/drawing/2014/main" id="{CDE3E381-FE93-AAB3-5BB0-69F8054EDA19}"/>
              </a:ext>
            </a:extLst>
          </p:cNvPr>
          <p:cNvPicPr>
            <a:picLocks noChangeAspect="1"/>
          </p:cNvPicPr>
          <p:nvPr/>
        </p:nvPicPr>
        <p:blipFill rotWithShape="1">
          <a:blip r:embed="rId7"/>
          <a:srcRect t="37362"/>
          <a:stretch/>
        </p:blipFill>
        <p:spPr>
          <a:xfrm>
            <a:off x="0" y="0"/>
            <a:ext cx="5080261" cy="2263320"/>
          </a:xfrm>
          <a:prstGeom prst="rect">
            <a:avLst/>
          </a:prstGeom>
        </p:spPr>
      </p:pic>
      <p:pic>
        <p:nvPicPr>
          <p:cNvPr id="12" name="Picture 11">
            <a:extLst>
              <a:ext uri="{FF2B5EF4-FFF2-40B4-BE49-F238E27FC236}">
                <a16:creationId xmlns:a16="http://schemas.microsoft.com/office/drawing/2014/main" id="{4CEEDB09-29B9-CA64-9644-227115A0DD7D}"/>
              </a:ext>
            </a:extLst>
          </p:cNvPr>
          <p:cNvPicPr>
            <a:picLocks noChangeAspect="1"/>
          </p:cNvPicPr>
          <p:nvPr/>
        </p:nvPicPr>
        <p:blipFill rotWithShape="1">
          <a:blip r:embed="rId8"/>
          <a:srcRect l="15712"/>
          <a:stretch/>
        </p:blipFill>
        <p:spPr>
          <a:xfrm>
            <a:off x="5886450" y="2277030"/>
            <a:ext cx="4030478" cy="2470277"/>
          </a:xfrm>
          <a:prstGeom prst="rect">
            <a:avLst/>
          </a:prstGeom>
        </p:spPr>
      </p:pic>
      <p:sp>
        <p:nvSpPr>
          <p:cNvPr id="1031" name="Title Bubble" hidden="1">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Title mask">
            <a:extLst>
              <a:ext uri="{FF2B5EF4-FFF2-40B4-BE49-F238E27FC236}">
                <a16:creationId xmlns:a16="http://schemas.microsoft.com/office/drawing/2014/main" id="{76EF522D-A8C4-5B39-3009-F5FE185E4649}"/>
              </a:ext>
            </a:extLst>
          </p:cNvPr>
          <p:cNvSpPr/>
          <p:nvPr/>
        </p:nvSpPr>
        <p:spPr>
          <a:xfrm>
            <a:off x="6865097" y="3813717"/>
            <a:ext cx="5008965" cy="1834056"/>
          </a:xfrm>
          <a:prstGeom prst="roundRect">
            <a:avLst>
              <a:gd name="adj" fmla="val 11803"/>
            </a:avLst>
          </a:prstGeom>
          <a:solidFill>
            <a:schemeClr val="bg1">
              <a:alpha val="81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pPr>
            <a:endParaRPr lang="en-US" sz="1600" cap="all">
              <a:solidFill>
                <a:schemeClr val="tx1"/>
              </a:solidFill>
            </a:endParaRPr>
          </a:p>
        </p:txBody>
      </p:sp>
      <p:sp>
        <p:nvSpPr>
          <p:cNvPr id="2" name="Title 1">
            <a:extLst>
              <a:ext uri="{FF2B5EF4-FFF2-40B4-BE49-F238E27FC236}">
                <a16:creationId xmlns:a16="http://schemas.microsoft.com/office/drawing/2014/main" id="{AA28BECD-1EF9-224A-22CB-1AF639F74134}"/>
              </a:ext>
            </a:extLst>
          </p:cNvPr>
          <p:cNvSpPr>
            <a:spLocks noGrp="1"/>
          </p:cNvSpPr>
          <p:nvPr>
            <p:ph type="ctrTitle"/>
          </p:nvPr>
        </p:nvSpPr>
        <p:spPr>
          <a:xfrm>
            <a:off x="6865097" y="3231931"/>
            <a:ext cx="5008965" cy="1834056"/>
          </a:xfrm>
        </p:spPr>
        <p:txBody>
          <a:bodyPr>
            <a:normAutofit/>
          </a:bodyPr>
          <a:lstStyle/>
          <a:p>
            <a:r>
              <a:rPr lang="en-US" sz="4000" dirty="0">
                <a:ln w="12700">
                  <a:noFill/>
                </a:ln>
              </a:rPr>
              <a:t>Deneb Custom Visual in Power BI</a:t>
            </a:r>
          </a:p>
        </p:txBody>
      </p:sp>
      <p:sp>
        <p:nvSpPr>
          <p:cNvPr id="3" name="Subtitle 2">
            <a:extLst>
              <a:ext uri="{FF2B5EF4-FFF2-40B4-BE49-F238E27FC236}">
                <a16:creationId xmlns:a16="http://schemas.microsoft.com/office/drawing/2014/main" id="{08A95B70-88F3-1224-9613-03313B19A917}"/>
              </a:ext>
            </a:extLst>
          </p:cNvPr>
          <p:cNvSpPr>
            <a:spLocks noGrp="1"/>
          </p:cNvSpPr>
          <p:nvPr>
            <p:ph type="subTitle" idx="1"/>
          </p:nvPr>
        </p:nvSpPr>
        <p:spPr>
          <a:xfrm>
            <a:off x="6865097" y="5242675"/>
            <a:ext cx="5248075" cy="683284"/>
          </a:xfrm>
        </p:spPr>
        <p:txBody>
          <a:bodyPr>
            <a:normAutofit/>
          </a:bodyPr>
          <a:lstStyle/>
          <a:p>
            <a:r>
              <a:rPr lang="en-US" sz="2000"/>
              <a:t>January 2023</a:t>
            </a:r>
          </a:p>
        </p:txBody>
      </p:sp>
      <p:cxnSp>
        <p:nvCxnSpPr>
          <p:cNvPr id="1033" name="Straight Connector 1032" hidden="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BB5C91-DE33-33D1-1DE5-A1D0C58FBC43}"/>
              </a:ext>
            </a:extLst>
          </p:cNvPr>
          <p:cNvPicPr>
            <a:picLocks noChangeAspect="1"/>
          </p:cNvPicPr>
          <p:nvPr/>
        </p:nvPicPr>
        <p:blipFill>
          <a:blip r:embed="rId9"/>
          <a:stretch>
            <a:fillRect/>
          </a:stretch>
        </p:blipFill>
        <p:spPr>
          <a:xfrm>
            <a:off x="8543995" y="0"/>
            <a:ext cx="1404046" cy="955945"/>
          </a:xfrm>
          <a:prstGeom prst="rect">
            <a:avLst/>
          </a:prstGeom>
        </p:spPr>
      </p:pic>
      <p:pic>
        <p:nvPicPr>
          <p:cNvPr id="10" name="Picture 9">
            <a:extLst>
              <a:ext uri="{FF2B5EF4-FFF2-40B4-BE49-F238E27FC236}">
                <a16:creationId xmlns:a16="http://schemas.microsoft.com/office/drawing/2014/main" id="{F119682F-6FEC-9437-C376-E8EF12AD583C}"/>
              </a:ext>
            </a:extLst>
          </p:cNvPr>
          <p:cNvPicPr>
            <a:picLocks noChangeAspect="1"/>
          </p:cNvPicPr>
          <p:nvPr/>
        </p:nvPicPr>
        <p:blipFill>
          <a:blip r:embed="rId10"/>
          <a:stretch>
            <a:fillRect/>
          </a:stretch>
        </p:blipFill>
        <p:spPr>
          <a:xfrm>
            <a:off x="0" y="2290899"/>
            <a:ext cx="6198122" cy="2286000"/>
          </a:xfrm>
          <a:prstGeom prst="rect">
            <a:avLst/>
          </a:prstGeom>
        </p:spPr>
      </p:pic>
      <p:pic>
        <p:nvPicPr>
          <p:cNvPr id="21" name="Picture 20">
            <a:extLst>
              <a:ext uri="{FF2B5EF4-FFF2-40B4-BE49-F238E27FC236}">
                <a16:creationId xmlns:a16="http://schemas.microsoft.com/office/drawing/2014/main" id="{DC43DD5C-D71C-5DFE-5953-93BDF6F4FF36}"/>
              </a:ext>
            </a:extLst>
          </p:cNvPr>
          <p:cNvPicPr>
            <a:picLocks noChangeAspect="1"/>
          </p:cNvPicPr>
          <p:nvPr/>
        </p:nvPicPr>
        <p:blipFill>
          <a:blip r:embed="rId11"/>
          <a:stretch>
            <a:fillRect/>
          </a:stretch>
        </p:blipFill>
        <p:spPr>
          <a:xfrm>
            <a:off x="3475059" y="4574450"/>
            <a:ext cx="2077813" cy="2286000"/>
          </a:xfrm>
          <a:prstGeom prst="rect">
            <a:avLst/>
          </a:prstGeom>
        </p:spPr>
      </p:pic>
      <p:pic>
        <p:nvPicPr>
          <p:cNvPr id="1026" name="Picture 2">
            <a:extLst>
              <a:ext uri="{FF2B5EF4-FFF2-40B4-BE49-F238E27FC236}">
                <a16:creationId xmlns:a16="http://schemas.microsoft.com/office/drawing/2014/main" id="{39C6A8E8-E1E6-E850-920D-F5B45E0D49B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6040" y="0"/>
            <a:ext cx="3582982"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A1CB6513-D601-15D3-C129-EFF1139A182C}"/>
              </a:ext>
            </a:extLst>
          </p:cNvPr>
          <p:cNvPicPr>
            <a:picLocks noChangeAspect="1"/>
          </p:cNvPicPr>
          <p:nvPr/>
        </p:nvPicPr>
        <p:blipFill>
          <a:blip r:embed="rId13"/>
          <a:stretch>
            <a:fillRect/>
          </a:stretch>
        </p:blipFill>
        <p:spPr>
          <a:xfrm>
            <a:off x="10066301" y="0"/>
            <a:ext cx="1403422" cy="787440"/>
          </a:xfrm>
          <a:prstGeom prst="rect">
            <a:avLst/>
          </a:prstGeom>
        </p:spPr>
      </p:pic>
      <p:pic>
        <p:nvPicPr>
          <p:cNvPr id="25" name="Picture 24">
            <a:extLst>
              <a:ext uri="{FF2B5EF4-FFF2-40B4-BE49-F238E27FC236}">
                <a16:creationId xmlns:a16="http://schemas.microsoft.com/office/drawing/2014/main" id="{F9657B81-D31B-74D1-2036-C68465C25EB9}"/>
              </a:ext>
            </a:extLst>
          </p:cNvPr>
          <p:cNvPicPr>
            <a:picLocks noChangeAspect="1"/>
          </p:cNvPicPr>
          <p:nvPr/>
        </p:nvPicPr>
        <p:blipFill rotWithShape="1">
          <a:blip r:embed="rId14"/>
          <a:srcRect r="21500"/>
          <a:stretch/>
        </p:blipFill>
        <p:spPr>
          <a:xfrm>
            <a:off x="7899895" y="943799"/>
            <a:ext cx="4292106" cy="1130358"/>
          </a:xfrm>
          <a:prstGeom prst="rect">
            <a:avLst/>
          </a:prstGeom>
        </p:spPr>
      </p:pic>
    </p:spTree>
    <p:extLst>
      <p:ext uri="{BB962C8B-B14F-4D97-AF65-F5344CB8AC3E}">
        <p14:creationId xmlns:p14="http://schemas.microsoft.com/office/powerpoint/2010/main" val="26180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DE90-4D46-C1D8-24A4-893D6BD2E2E8}"/>
              </a:ext>
            </a:extLst>
          </p:cNvPr>
          <p:cNvSpPr>
            <a:spLocks noGrp="1"/>
          </p:cNvSpPr>
          <p:nvPr>
            <p:ph type="title"/>
          </p:nvPr>
        </p:nvSpPr>
        <p:spPr/>
        <p:txBody>
          <a:bodyPr/>
          <a:lstStyle/>
          <a:p>
            <a:r>
              <a:rPr lang="en-US" dirty="0"/>
              <a:t>Deneb strengths</a:t>
            </a:r>
          </a:p>
        </p:txBody>
      </p:sp>
      <p:sp>
        <p:nvSpPr>
          <p:cNvPr id="3" name="Content Placeholder 2">
            <a:extLst>
              <a:ext uri="{FF2B5EF4-FFF2-40B4-BE49-F238E27FC236}">
                <a16:creationId xmlns:a16="http://schemas.microsoft.com/office/drawing/2014/main" id="{BDCCAD2B-69B7-9181-9914-DD6C9B0D7632}"/>
              </a:ext>
            </a:extLst>
          </p:cNvPr>
          <p:cNvSpPr>
            <a:spLocks noGrp="1"/>
          </p:cNvSpPr>
          <p:nvPr>
            <p:ph idx="1"/>
          </p:nvPr>
        </p:nvSpPr>
        <p:spPr/>
        <p:txBody>
          <a:bodyPr/>
          <a:lstStyle/>
          <a:p>
            <a:r>
              <a:rPr lang="en-US" dirty="0"/>
              <a:t>Labels and lines</a:t>
            </a:r>
          </a:p>
          <a:p>
            <a:r>
              <a:rPr lang="en-US" dirty="0"/>
              <a:t>Conditional formatting and colors</a:t>
            </a:r>
          </a:p>
          <a:p>
            <a:r>
              <a:rPr lang="en-US" dirty="0"/>
              <a:t>Combo charts</a:t>
            </a:r>
          </a:p>
          <a:p>
            <a:r>
              <a:rPr lang="en-US" dirty="0"/>
              <a:t>Mouse interactions</a:t>
            </a:r>
          </a:p>
        </p:txBody>
      </p:sp>
    </p:spTree>
    <p:extLst>
      <p:ext uri="{BB962C8B-B14F-4D97-AF65-F5344CB8AC3E}">
        <p14:creationId xmlns:p14="http://schemas.microsoft.com/office/powerpoint/2010/main" val="26178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7899-8009-AA84-137A-5687ACFDB1A4}"/>
              </a:ext>
            </a:extLst>
          </p:cNvPr>
          <p:cNvSpPr>
            <a:spLocks noGrp="1"/>
          </p:cNvSpPr>
          <p:nvPr>
            <p:ph type="title"/>
          </p:nvPr>
        </p:nvSpPr>
        <p:spPr/>
        <p:txBody>
          <a:bodyPr/>
          <a:lstStyle/>
          <a:p>
            <a:r>
              <a:rPr lang="en-US" dirty="0"/>
              <a:t>Labels and lines</a:t>
            </a:r>
          </a:p>
        </p:txBody>
      </p:sp>
      <p:pic>
        <p:nvPicPr>
          <p:cNvPr id="11" name="Picture" title="This slide contains the following visuals: textbox ,deneb7E15AEF80B9E4D4F8E12924291ECE89A. Please refer to the notes on this slide for details">
            <a:hlinkClick r:id="rId3"/>
            <a:extLst>
              <a:ext uri="{FF2B5EF4-FFF2-40B4-BE49-F238E27FC236}">
                <a16:creationId xmlns:a16="http://schemas.microsoft.com/office/drawing/2014/main" id="{797094A1-03DC-9589-0DDC-F525D82FF90E}"/>
              </a:ext>
            </a:extLst>
          </p:cNvPr>
          <p:cNvPicPr>
            <a:picLocks noChangeAspect="1"/>
          </p:cNvPicPr>
          <p:nvPr/>
        </p:nvPicPr>
        <p:blipFill rotWithShape="1">
          <a:blip r:embed="rId4"/>
          <a:srcRect r="7303" b="5148"/>
          <a:stretch/>
        </p:blipFill>
        <p:spPr>
          <a:xfrm>
            <a:off x="1356842" y="1005840"/>
            <a:ext cx="9478315" cy="5533323"/>
          </a:xfrm>
          <a:prstGeom prst="rect">
            <a:avLst/>
          </a:prstGeom>
          <a:noFill/>
        </p:spPr>
      </p:pic>
    </p:spTree>
    <p:extLst>
      <p:ext uri="{BB962C8B-B14F-4D97-AF65-F5344CB8AC3E}">
        <p14:creationId xmlns:p14="http://schemas.microsoft.com/office/powerpoint/2010/main" val="226413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12AF-EF2F-A199-8BAE-2E7DFA7AC30D}"/>
              </a:ext>
            </a:extLst>
          </p:cNvPr>
          <p:cNvSpPr>
            <a:spLocks noGrp="1"/>
          </p:cNvSpPr>
          <p:nvPr>
            <p:ph type="title"/>
          </p:nvPr>
        </p:nvSpPr>
        <p:spPr/>
        <p:txBody>
          <a:bodyPr>
            <a:normAutofit/>
          </a:bodyPr>
          <a:lstStyle/>
          <a:p>
            <a:r>
              <a:rPr lang="en-US" dirty="0"/>
              <a:t>Conditional formatting / colors</a:t>
            </a:r>
          </a:p>
        </p:txBody>
      </p:sp>
      <p:pic>
        <p:nvPicPr>
          <p:cNvPr id="3" name="Picture" title="This slide contains the following visuals: Target ,deneb7E15AEF80B9E4D4F8E12924291ECE89A ,textbox ,shape ,shape. Please refer to the notes on this slide for details">
            <a:hlinkClick r:id="rId3"/>
            <a:extLst>
              <a:ext uri="{FF2B5EF4-FFF2-40B4-BE49-F238E27FC236}">
                <a16:creationId xmlns:a16="http://schemas.microsoft.com/office/drawing/2014/main" id="{0C03AF35-EBFC-A881-6472-225619916A09}"/>
              </a:ext>
            </a:extLst>
          </p:cNvPr>
          <p:cNvPicPr>
            <a:picLocks noChangeAspect="1"/>
          </p:cNvPicPr>
          <p:nvPr/>
        </p:nvPicPr>
        <p:blipFill rotWithShape="1">
          <a:blip r:embed="rId4"/>
          <a:srcRect r="7205"/>
          <a:stretch/>
        </p:blipFill>
        <p:spPr>
          <a:xfrm>
            <a:off x="1311984" y="975348"/>
            <a:ext cx="9568032" cy="5882652"/>
          </a:xfrm>
          <a:prstGeom prst="rect">
            <a:avLst/>
          </a:prstGeom>
          <a:noFill/>
        </p:spPr>
      </p:pic>
    </p:spTree>
    <p:extLst>
      <p:ext uri="{BB962C8B-B14F-4D97-AF65-F5344CB8AC3E}">
        <p14:creationId xmlns:p14="http://schemas.microsoft.com/office/powerpoint/2010/main" val="235441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E97A-F65B-3F5D-0CAF-8BED97DFD9B7}"/>
              </a:ext>
            </a:extLst>
          </p:cNvPr>
          <p:cNvSpPr>
            <a:spLocks noGrp="1"/>
          </p:cNvSpPr>
          <p:nvPr>
            <p:ph type="title"/>
          </p:nvPr>
        </p:nvSpPr>
        <p:spPr/>
        <p:txBody>
          <a:bodyPr/>
          <a:lstStyle/>
          <a:p>
            <a:r>
              <a:rPr lang="en-US" dirty="0"/>
              <a:t>Combo charts</a:t>
            </a:r>
          </a:p>
        </p:txBody>
      </p:sp>
      <p:pic>
        <p:nvPicPr>
          <p:cNvPr id="3" name="Picture" title="This slide contains the following visuals: deneb7E15AEF80B9E4D4F8E12924291ECE89A ,textbox. Please refer to the notes on this slide for details">
            <a:hlinkClick r:id="rId3"/>
            <a:extLst>
              <a:ext uri="{FF2B5EF4-FFF2-40B4-BE49-F238E27FC236}">
                <a16:creationId xmlns:a16="http://schemas.microsoft.com/office/drawing/2014/main" id="{C41EAA6C-4C9B-3A16-22DF-85C308467039}"/>
              </a:ext>
            </a:extLst>
          </p:cNvPr>
          <p:cNvPicPr>
            <a:picLocks noChangeAspect="1"/>
          </p:cNvPicPr>
          <p:nvPr/>
        </p:nvPicPr>
        <p:blipFill rotWithShape="1">
          <a:blip r:embed="rId4"/>
          <a:srcRect r="11498" b="28784"/>
          <a:stretch/>
        </p:blipFill>
        <p:spPr>
          <a:xfrm>
            <a:off x="776792" y="1313181"/>
            <a:ext cx="10638416" cy="4883972"/>
          </a:xfrm>
          <a:prstGeom prst="rect">
            <a:avLst/>
          </a:prstGeom>
          <a:noFill/>
        </p:spPr>
      </p:pic>
    </p:spTree>
    <p:extLst>
      <p:ext uri="{BB962C8B-B14F-4D97-AF65-F5344CB8AC3E}">
        <p14:creationId xmlns:p14="http://schemas.microsoft.com/office/powerpoint/2010/main" val="42867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BE68-BB33-6771-EB80-B9335D59E6EF}"/>
              </a:ext>
            </a:extLst>
          </p:cNvPr>
          <p:cNvSpPr>
            <a:spLocks noGrp="1"/>
          </p:cNvSpPr>
          <p:nvPr>
            <p:ph type="title"/>
          </p:nvPr>
        </p:nvSpPr>
        <p:spPr/>
        <p:txBody>
          <a:bodyPr>
            <a:normAutofit/>
          </a:bodyPr>
          <a:lstStyle/>
          <a:p>
            <a:r>
              <a:rPr lang="en-US" dirty="0"/>
              <a:t>Mouse interactions</a:t>
            </a:r>
          </a:p>
        </p:txBody>
      </p:sp>
      <p:pic>
        <p:nvPicPr>
          <p:cNvPr id="3" name="Picture" title="This slide contains the following visuals: deneb7E15AEF80B9E4D4F8E12924291ECE89A ,textbox ,textbox ,deneb7E15AEF80B9E4D4F8E12924291ECE89A. Please refer to the notes on this slide for details">
            <a:hlinkClick r:id="rId3"/>
            <a:extLst>
              <a:ext uri="{FF2B5EF4-FFF2-40B4-BE49-F238E27FC236}">
                <a16:creationId xmlns:a16="http://schemas.microsoft.com/office/drawing/2014/main" id="{4CB6C1BC-B25C-45B4-72C3-446D58E049D5}"/>
              </a:ext>
            </a:extLst>
          </p:cNvPr>
          <p:cNvPicPr>
            <a:picLocks noChangeAspect="1"/>
          </p:cNvPicPr>
          <p:nvPr/>
        </p:nvPicPr>
        <p:blipFill>
          <a:blip r:embed="rId4"/>
          <a:stretch>
            <a:fillRect/>
          </a:stretch>
        </p:blipFill>
        <p:spPr>
          <a:xfrm>
            <a:off x="956646" y="993760"/>
            <a:ext cx="10278708" cy="5864239"/>
          </a:xfrm>
          <a:prstGeom prst="rect">
            <a:avLst/>
          </a:prstGeom>
          <a:noFill/>
        </p:spPr>
      </p:pic>
    </p:spTree>
    <p:extLst>
      <p:ext uri="{BB962C8B-B14F-4D97-AF65-F5344CB8AC3E}">
        <p14:creationId xmlns:p14="http://schemas.microsoft.com/office/powerpoint/2010/main" val="4248182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09DD-532A-B87C-7CC0-EDA48E4A0A80}"/>
              </a:ext>
            </a:extLst>
          </p:cNvPr>
          <p:cNvSpPr>
            <a:spLocks noGrp="1"/>
          </p:cNvSpPr>
          <p:nvPr>
            <p:ph type="title"/>
          </p:nvPr>
        </p:nvSpPr>
        <p:spPr/>
        <p:txBody>
          <a:bodyPr/>
          <a:lstStyle/>
          <a:p>
            <a:r>
              <a:rPr lang="en-US" dirty="0"/>
              <a:t>What does Vega code look like?</a:t>
            </a:r>
          </a:p>
        </p:txBody>
      </p:sp>
      <p:pic>
        <p:nvPicPr>
          <p:cNvPr id="7" name="Picture 6">
            <a:extLst>
              <a:ext uri="{FF2B5EF4-FFF2-40B4-BE49-F238E27FC236}">
                <a16:creationId xmlns:a16="http://schemas.microsoft.com/office/drawing/2014/main" id="{F6A7BF2F-EED1-85D0-6CF9-7C6935A80C30}"/>
              </a:ext>
            </a:extLst>
          </p:cNvPr>
          <p:cNvPicPr>
            <a:picLocks noChangeAspect="1"/>
          </p:cNvPicPr>
          <p:nvPr/>
        </p:nvPicPr>
        <p:blipFill>
          <a:blip r:embed="rId3"/>
          <a:stretch>
            <a:fillRect/>
          </a:stretch>
        </p:blipFill>
        <p:spPr>
          <a:xfrm>
            <a:off x="556657" y="1169580"/>
            <a:ext cx="8765987" cy="2543437"/>
          </a:xfrm>
          <a:prstGeom prst="rect">
            <a:avLst/>
          </a:prstGeom>
        </p:spPr>
      </p:pic>
      <p:pic>
        <p:nvPicPr>
          <p:cNvPr id="11" name="Picture 10">
            <a:extLst>
              <a:ext uri="{FF2B5EF4-FFF2-40B4-BE49-F238E27FC236}">
                <a16:creationId xmlns:a16="http://schemas.microsoft.com/office/drawing/2014/main" id="{5174CAFD-510F-1561-4631-BEAABCD469DF}"/>
              </a:ext>
            </a:extLst>
          </p:cNvPr>
          <p:cNvPicPr>
            <a:picLocks noChangeAspect="1"/>
          </p:cNvPicPr>
          <p:nvPr/>
        </p:nvPicPr>
        <p:blipFill>
          <a:blip r:embed="rId4"/>
          <a:stretch>
            <a:fillRect/>
          </a:stretch>
        </p:blipFill>
        <p:spPr>
          <a:xfrm>
            <a:off x="556657" y="3912659"/>
            <a:ext cx="6432172" cy="2765232"/>
          </a:xfrm>
          <a:prstGeom prst="rect">
            <a:avLst/>
          </a:prstGeom>
        </p:spPr>
      </p:pic>
    </p:spTree>
    <p:extLst>
      <p:ext uri="{BB962C8B-B14F-4D97-AF65-F5344CB8AC3E}">
        <p14:creationId xmlns:p14="http://schemas.microsoft.com/office/powerpoint/2010/main" val="2714577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09DD-532A-B87C-7CC0-EDA48E4A0A80}"/>
              </a:ext>
            </a:extLst>
          </p:cNvPr>
          <p:cNvSpPr>
            <a:spLocks noGrp="1"/>
          </p:cNvSpPr>
          <p:nvPr>
            <p:ph type="title"/>
          </p:nvPr>
        </p:nvSpPr>
        <p:spPr/>
        <p:txBody>
          <a:bodyPr/>
          <a:lstStyle/>
          <a:p>
            <a:r>
              <a:rPr lang="en-US" dirty="0"/>
              <a:t>What does Vega code look like?</a:t>
            </a:r>
          </a:p>
        </p:txBody>
      </p:sp>
      <p:pic>
        <p:nvPicPr>
          <p:cNvPr id="7" name="Picture 6">
            <a:extLst>
              <a:ext uri="{FF2B5EF4-FFF2-40B4-BE49-F238E27FC236}">
                <a16:creationId xmlns:a16="http://schemas.microsoft.com/office/drawing/2014/main" id="{F6A7BF2F-EED1-85D0-6CF9-7C6935A80C30}"/>
              </a:ext>
            </a:extLst>
          </p:cNvPr>
          <p:cNvPicPr>
            <a:picLocks noChangeAspect="1"/>
          </p:cNvPicPr>
          <p:nvPr/>
        </p:nvPicPr>
        <p:blipFill>
          <a:blip r:embed="rId3"/>
          <a:stretch>
            <a:fillRect/>
          </a:stretch>
        </p:blipFill>
        <p:spPr>
          <a:xfrm>
            <a:off x="556657" y="1169580"/>
            <a:ext cx="8765987" cy="2543437"/>
          </a:xfrm>
          <a:prstGeom prst="rect">
            <a:avLst/>
          </a:prstGeom>
        </p:spPr>
      </p:pic>
      <p:pic>
        <p:nvPicPr>
          <p:cNvPr id="11" name="Picture 10">
            <a:extLst>
              <a:ext uri="{FF2B5EF4-FFF2-40B4-BE49-F238E27FC236}">
                <a16:creationId xmlns:a16="http://schemas.microsoft.com/office/drawing/2014/main" id="{5174CAFD-510F-1561-4631-BEAABCD469DF}"/>
              </a:ext>
            </a:extLst>
          </p:cNvPr>
          <p:cNvPicPr>
            <a:picLocks noChangeAspect="1"/>
          </p:cNvPicPr>
          <p:nvPr/>
        </p:nvPicPr>
        <p:blipFill>
          <a:blip r:embed="rId4"/>
          <a:stretch>
            <a:fillRect/>
          </a:stretch>
        </p:blipFill>
        <p:spPr>
          <a:xfrm>
            <a:off x="556657" y="3912659"/>
            <a:ext cx="6432172" cy="2765232"/>
          </a:xfrm>
          <a:prstGeom prst="rect">
            <a:avLst/>
          </a:prstGeom>
        </p:spPr>
      </p:pic>
      <p:sp>
        <p:nvSpPr>
          <p:cNvPr id="12" name="Rectangle 11">
            <a:extLst>
              <a:ext uri="{FF2B5EF4-FFF2-40B4-BE49-F238E27FC236}">
                <a16:creationId xmlns:a16="http://schemas.microsoft.com/office/drawing/2014/main" id="{E300EF7D-CA0B-1871-9512-7B31254296D2}"/>
              </a:ext>
            </a:extLst>
          </p:cNvPr>
          <p:cNvSpPr/>
          <p:nvPr/>
        </p:nvSpPr>
        <p:spPr>
          <a:xfrm>
            <a:off x="1413163" y="2286001"/>
            <a:ext cx="2687781" cy="274319"/>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BE081561-9834-C16B-6A4F-2861E72D745C}"/>
              </a:ext>
            </a:extLst>
          </p:cNvPr>
          <p:cNvPicPr>
            <a:picLocks noChangeAspect="1"/>
          </p:cNvPicPr>
          <p:nvPr/>
        </p:nvPicPr>
        <p:blipFill>
          <a:blip r:embed="rId5"/>
          <a:stretch>
            <a:fillRect/>
          </a:stretch>
        </p:blipFill>
        <p:spPr>
          <a:xfrm>
            <a:off x="9911409" y="1169580"/>
            <a:ext cx="1734856" cy="3737826"/>
          </a:xfrm>
          <a:prstGeom prst="rect">
            <a:avLst/>
          </a:prstGeom>
        </p:spPr>
      </p:pic>
      <p:sp>
        <p:nvSpPr>
          <p:cNvPr id="5" name="Rectangle 4">
            <a:extLst>
              <a:ext uri="{FF2B5EF4-FFF2-40B4-BE49-F238E27FC236}">
                <a16:creationId xmlns:a16="http://schemas.microsoft.com/office/drawing/2014/main" id="{5668DC25-7E93-C455-2B69-2860B34A13E4}"/>
              </a:ext>
            </a:extLst>
          </p:cNvPr>
          <p:cNvSpPr/>
          <p:nvPr/>
        </p:nvSpPr>
        <p:spPr>
          <a:xfrm>
            <a:off x="10241280" y="1204857"/>
            <a:ext cx="326803" cy="313766"/>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4898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09DD-532A-B87C-7CC0-EDA48E4A0A80}"/>
              </a:ext>
            </a:extLst>
          </p:cNvPr>
          <p:cNvSpPr>
            <a:spLocks noGrp="1"/>
          </p:cNvSpPr>
          <p:nvPr>
            <p:ph type="title"/>
          </p:nvPr>
        </p:nvSpPr>
        <p:spPr/>
        <p:txBody>
          <a:bodyPr/>
          <a:lstStyle/>
          <a:p>
            <a:r>
              <a:rPr lang="en-US" dirty="0"/>
              <a:t>What does Vega code look like?</a:t>
            </a:r>
          </a:p>
        </p:txBody>
      </p:sp>
      <p:pic>
        <p:nvPicPr>
          <p:cNvPr id="7" name="Picture 6">
            <a:extLst>
              <a:ext uri="{FF2B5EF4-FFF2-40B4-BE49-F238E27FC236}">
                <a16:creationId xmlns:a16="http://schemas.microsoft.com/office/drawing/2014/main" id="{F6A7BF2F-EED1-85D0-6CF9-7C6935A80C30}"/>
              </a:ext>
            </a:extLst>
          </p:cNvPr>
          <p:cNvPicPr>
            <a:picLocks noChangeAspect="1"/>
          </p:cNvPicPr>
          <p:nvPr/>
        </p:nvPicPr>
        <p:blipFill>
          <a:blip r:embed="rId3"/>
          <a:stretch>
            <a:fillRect/>
          </a:stretch>
        </p:blipFill>
        <p:spPr>
          <a:xfrm>
            <a:off x="556657" y="1169580"/>
            <a:ext cx="8765987" cy="2543437"/>
          </a:xfrm>
          <a:prstGeom prst="rect">
            <a:avLst/>
          </a:prstGeom>
        </p:spPr>
      </p:pic>
      <p:pic>
        <p:nvPicPr>
          <p:cNvPr id="11" name="Picture 10">
            <a:extLst>
              <a:ext uri="{FF2B5EF4-FFF2-40B4-BE49-F238E27FC236}">
                <a16:creationId xmlns:a16="http://schemas.microsoft.com/office/drawing/2014/main" id="{5174CAFD-510F-1561-4631-BEAABCD469DF}"/>
              </a:ext>
            </a:extLst>
          </p:cNvPr>
          <p:cNvPicPr>
            <a:picLocks noChangeAspect="1"/>
          </p:cNvPicPr>
          <p:nvPr/>
        </p:nvPicPr>
        <p:blipFill>
          <a:blip r:embed="rId4"/>
          <a:stretch>
            <a:fillRect/>
          </a:stretch>
        </p:blipFill>
        <p:spPr>
          <a:xfrm>
            <a:off x="556657" y="3912659"/>
            <a:ext cx="6432172" cy="2765232"/>
          </a:xfrm>
          <a:prstGeom prst="rect">
            <a:avLst/>
          </a:prstGeom>
        </p:spPr>
      </p:pic>
      <p:sp>
        <p:nvSpPr>
          <p:cNvPr id="12" name="Rectangle 11">
            <a:extLst>
              <a:ext uri="{FF2B5EF4-FFF2-40B4-BE49-F238E27FC236}">
                <a16:creationId xmlns:a16="http://schemas.microsoft.com/office/drawing/2014/main" id="{E300EF7D-CA0B-1871-9512-7B31254296D2}"/>
              </a:ext>
            </a:extLst>
          </p:cNvPr>
          <p:cNvSpPr/>
          <p:nvPr/>
        </p:nvSpPr>
        <p:spPr>
          <a:xfrm>
            <a:off x="1413163" y="2286001"/>
            <a:ext cx="2687781" cy="274319"/>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BE081561-9834-C16B-6A4F-2861E72D745C}"/>
              </a:ext>
            </a:extLst>
          </p:cNvPr>
          <p:cNvPicPr>
            <a:picLocks noChangeAspect="1"/>
          </p:cNvPicPr>
          <p:nvPr/>
        </p:nvPicPr>
        <p:blipFill>
          <a:blip r:embed="rId5"/>
          <a:stretch>
            <a:fillRect/>
          </a:stretch>
        </p:blipFill>
        <p:spPr>
          <a:xfrm>
            <a:off x="9911409" y="1169580"/>
            <a:ext cx="1734856" cy="3737826"/>
          </a:xfrm>
          <a:prstGeom prst="rect">
            <a:avLst/>
          </a:prstGeom>
        </p:spPr>
      </p:pic>
      <p:sp>
        <p:nvSpPr>
          <p:cNvPr id="5" name="Rectangle 4">
            <a:extLst>
              <a:ext uri="{FF2B5EF4-FFF2-40B4-BE49-F238E27FC236}">
                <a16:creationId xmlns:a16="http://schemas.microsoft.com/office/drawing/2014/main" id="{5668DC25-7E93-C455-2B69-2860B34A13E4}"/>
              </a:ext>
            </a:extLst>
          </p:cNvPr>
          <p:cNvSpPr/>
          <p:nvPr/>
        </p:nvSpPr>
        <p:spPr>
          <a:xfrm>
            <a:off x="10241280" y="1204857"/>
            <a:ext cx="326803" cy="313766"/>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D0BAF1A7-26D5-96E0-C0F4-60EADE84649C}"/>
              </a:ext>
            </a:extLst>
          </p:cNvPr>
          <p:cNvSpPr/>
          <p:nvPr/>
        </p:nvSpPr>
        <p:spPr>
          <a:xfrm>
            <a:off x="1630109" y="2728857"/>
            <a:ext cx="2470835" cy="251011"/>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2B2F9289-70F0-D9D4-2481-C15FEE046F25}"/>
              </a:ext>
            </a:extLst>
          </p:cNvPr>
          <p:cNvSpPr/>
          <p:nvPr/>
        </p:nvSpPr>
        <p:spPr>
          <a:xfrm>
            <a:off x="1269402" y="6237642"/>
            <a:ext cx="5658523" cy="440249"/>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F3D45B0F-6464-D03F-BCD1-D8F4948EFE80}"/>
              </a:ext>
            </a:extLst>
          </p:cNvPr>
          <p:cNvSpPr/>
          <p:nvPr/>
        </p:nvSpPr>
        <p:spPr>
          <a:xfrm>
            <a:off x="9911410" y="3641925"/>
            <a:ext cx="1734856" cy="553557"/>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62525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09DD-532A-B87C-7CC0-EDA48E4A0A80}"/>
              </a:ext>
            </a:extLst>
          </p:cNvPr>
          <p:cNvSpPr>
            <a:spLocks noGrp="1"/>
          </p:cNvSpPr>
          <p:nvPr>
            <p:ph type="title"/>
          </p:nvPr>
        </p:nvSpPr>
        <p:spPr/>
        <p:txBody>
          <a:bodyPr/>
          <a:lstStyle/>
          <a:p>
            <a:r>
              <a:rPr lang="en-US" dirty="0"/>
              <a:t>What does Vega code look like?</a:t>
            </a:r>
          </a:p>
        </p:txBody>
      </p:sp>
      <p:pic>
        <p:nvPicPr>
          <p:cNvPr id="7" name="Picture 6">
            <a:extLst>
              <a:ext uri="{FF2B5EF4-FFF2-40B4-BE49-F238E27FC236}">
                <a16:creationId xmlns:a16="http://schemas.microsoft.com/office/drawing/2014/main" id="{F6A7BF2F-EED1-85D0-6CF9-7C6935A80C30}"/>
              </a:ext>
            </a:extLst>
          </p:cNvPr>
          <p:cNvPicPr>
            <a:picLocks noChangeAspect="1"/>
          </p:cNvPicPr>
          <p:nvPr/>
        </p:nvPicPr>
        <p:blipFill>
          <a:blip r:embed="rId3"/>
          <a:stretch>
            <a:fillRect/>
          </a:stretch>
        </p:blipFill>
        <p:spPr>
          <a:xfrm>
            <a:off x="556657" y="1169580"/>
            <a:ext cx="8765987" cy="2543437"/>
          </a:xfrm>
          <a:prstGeom prst="rect">
            <a:avLst/>
          </a:prstGeom>
        </p:spPr>
      </p:pic>
      <p:pic>
        <p:nvPicPr>
          <p:cNvPr id="11" name="Picture 10">
            <a:extLst>
              <a:ext uri="{FF2B5EF4-FFF2-40B4-BE49-F238E27FC236}">
                <a16:creationId xmlns:a16="http://schemas.microsoft.com/office/drawing/2014/main" id="{5174CAFD-510F-1561-4631-BEAABCD469DF}"/>
              </a:ext>
            </a:extLst>
          </p:cNvPr>
          <p:cNvPicPr>
            <a:picLocks noChangeAspect="1"/>
          </p:cNvPicPr>
          <p:nvPr/>
        </p:nvPicPr>
        <p:blipFill>
          <a:blip r:embed="rId4"/>
          <a:stretch>
            <a:fillRect/>
          </a:stretch>
        </p:blipFill>
        <p:spPr>
          <a:xfrm>
            <a:off x="556657" y="3912659"/>
            <a:ext cx="6432172" cy="2765232"/>
          </a:xfrm>
          <a:prstGeom prst="rect">
            <a:avLst/>
          </a:prstGeom>
        </p:spPr>
      </p:pic>
      <p:sp>
        <p:nvSpPr>
          <p:cNvPr id="12" name="Rectangle 11">
            <a:extLst>
              <a:ext uri="{FF2B5EF4-FFF2-40B4-BE49-F238E27FC236}">
                <a16:creationId xmlns:a16="http://schemas.microsoft.com/office/drawing/2014/main" id="{E300EF7D-CA0B-1871-9512-7B31254296D2}"/>
              </a:ext>
            </a:extLst>
          </p:cNvPr>
          <p:cNvSpPr/>
          <p:nvPr/>
        </p:nvSpPr>
        <p:spPr>
          <a:xfrm>
            <a:off x="1413163" y="2286001"/>
            <a:ext cx="2687781" cy="274319"/>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BE081561-9834-C16B-6A4F-2861E72D745C}"/>
              </a:ext>
            </a:extLst>
          </p:cNvPr>
          <p:cNvPicPr>
            <a:picLocks noChangeAspect="1"/>
          </p:cNvPicPr>
          <p:nvPr/>
        </p:nvPicPr>
        <p:blipFill>
          <a:blip r:embed="rId5"/>
          <a:stretch>
            <a:fillRect/>
          </a:stretch>
        </p:blipFill>
        <p:spPr>
          <a:xfrm>
            <a:off x="9911409" y="1169580"/>
            <a:ext cx="1734856" cy="3737826"/>
          </a:xfrm>
          <a:prstGeom prst="rect">
            <a:avLst/>
          </a:prstGeom>
        </p:spPr>
      </p:pic>
      <p:sp>
        <p:nvSpPr>
          <p:cNvPr id="5" name="Rectangle 4">
            <a:extLst>
              <a:ext uri="{FF2B5EF4-FFF2-40B4-BE49-F238E27FC236}">
                <a16:creationId xmlns:a16="http://schemas.microsoft.com/office/drawing/2014/main" id="{5668DC25-7E93-C455-2B69-2860B34A13E4}"/>
              </a:ext>
            </a:extLst>
          </p:cNvPr>
          <p:cNvSpPr/>
          <p:nvPr/>
        </p:nvSpPr>
        <p:spPr>
          <a:xfrm>
            <a:off x="10241280" y="1204857"/>
            <a:ext cx="326803" cy="313766"/>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D0BAF1A7-26D5-96E0-C0F4-60EADE84649C}"/>
              </a:ext>
            </a:extLst>
          </p:cNvPr>
          <p:cNvSpPr/>
          <p:nvPr/>
        </p:nvSpPr>
        <p:spPr>
          <a:xfrm>
            <a:off x="1630109" y="2728857"/>
            <a:ext cx="2470835" cy="251011"/>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2B2F9289-70F0-D9D4-2481-C15FEE046F25}"/>
              </a:ext>
            </a:extLst>
          </p:cNvPr>
          <p:cNvSpPr/>
          <p:nvPr/>
        </p:nvSpPr>
        <p:spPr>
          <a:xfrm>
            <a:off x="1269402" y="6237642"/>
            <a:ext cx="5658523" cy="440249"/>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F3D45B0F-6464-D03F-BCD1-D8F4948EFE80}"/>
              </a:ext>
            </a:extLst>
          </p:cNvPr>
          <p:cNvSpPr/>
          <p:nvPr/>
        </p:nvSpPr>
        <p:spPr>
          <a:xfrm>
            <a:off x="9911410" y="3641925"/>
            <a:ext cx="1734856" cy="553557"/>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CDCE946-E59E-E546-55D5-53E14382E301}"/>
              </a:ext>
            </a:extLst>
          </p:cNvPr>
          <p:cNvSpPr/>
          <p:nvPr/>
        </p:nvSpPr>
        <p:spPr>
          <a:xfrm>
            <a:off x="1630109" y="2999509"/>
            <a:ext cx="2554616" cy="227785"/>
          </a:xfrm>
          <a:prstGeom prst="rect">
            <a:avLst/>
          </a:prstGeom>
          <a:no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805F9652-EFE2-72C1-A89A-0336225738BB}"/>
              </a:ext>
            </a:extLst>
          </p:cNvPr>
          <p:cNvSpPr/>
          <p:nvPr/>
        </p:nvSpPr>
        <p:spPr>
          <a:xfrm>
            <a:off x="9900487" y="4278666"/>
            <a:ext cx="1734856" cy="553557"/>
          </a:xfrm>
          <a:prstGeom prst="rect">
            <a:avLst/>
          </a:prstGeom>
          <a:no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D4C54115-71B0-1193-8866-D10B6091807A}"/>
              </a:ext>
            </a:extLst>
          </p:cNvPr>
          <p:cNvSpPr/>
          <p:nvPr/>
        </p:nvSpPr>
        <p:spPr>
          <a:xfrm>
            <a:off x="545733" y="3917249"/>
            <a:ext cx="655861" cy="2451278"/>
          </a:xfrm>
          <a:prstGeom prst="rect">
            <a:avLst/>
          </a:prstGeom>
          <a:no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06264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9FB7-CE42-C415-7C9D-8D652A6C30D2}"/>
              </a:ext>
            </a:extLst>
          </p:cNvPr>
          <p:cNvSpPr>
            <a:spLocks noGrp="1"/>
          </p:cNvSpPr>
          <p:nvPr>
            <p:ph type="title"/>
          </p:nvPr>
        </p:nvSpPr>
        <p:spPr/>
        <p:txBody>
          <a:bodyPr/>
          <a:lstStyle/>
          <a:p>
            <a:r>
              <a:rPr lang="en-US" dirty="0"/>
              <a:t>What can Vega do?</a:t>
            </a:r>
          </a:p>
        </p:txBody>
      </p:sp>
      <p:pic>
        <p:nvPicPr>
          <p:cNvPr id="6" name="Content Placeholder 5">
            <a:extLst>
              <a:ext uri="{FF2B5EF4-FFF2-40B4-BE49-F238E27FC236}">
                <a16:creationId xmlns:a16="http://schemas.microsoft.com/office/drawing/2014/main" id="{1D7B813D-692A-AAF1-C76D-7525F5410317}"/>
              </a:ext>
            </a:extLst>
          </p:cNvPr>
          <p:cNvPicPr>
            <a:picLocks noGrp="1" noChangeAspect="1"/>
          </p:cNvPicPr>
          <p:nvPr>
            <p:ph idx="1"/>
          </p:nvPr>
        </p:nvPicPr>
        <p:blipFill>
          <a:blip r:embed="rId3"/>
          <a:stretch>
            <a:fillRect/>
          </a:stretch>
        </p:blipFill>
        <p:spPr>
          <a:xfrm>
            <a:off x="960739" y="1169582"/>
            <a:ext cx="10515600" cy="5127286"/>
          </a:xfrm>
          <a:prstGeom prst="rect">
            <a:avLst/>
          </a:prstGeom>
        </p:spPr>
      </p:pic>
    </p:spTree>
    <p:extLst>
      <p:ext uri="{BB962C8B-B14F-4D97-AF65-F5344CB8AC3E}">
        <p14:creationId xmlns:p14="http://schemas.microsoft.com/office/powerpoint/2010/main" val="349741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899C-D390-6F81-F2CB-A662289D218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26A55-05E6-6EFD-7E7B-40F5AB348765}"/>
              </a:ext>
            </a:extLst>
          </p:cNvPr>
          <p:cNvSpPr>
            <a:spLocks noGrp="1"/>
          </p:cNvSpPr>
          <p:nvPr>
            <p:ph idx="1"/>
          </p:nvPr>
        </p:nvSpPr>
        <p:spPr/>
        <p:txBody>
          <a:bodyPr/>
          <a:lstStyle/>
          <a:p>
            <a:r>
              <a:rPr lang="en-US" dirty="0"/>
              <a:t>Deneb Overview</a:t>
            </a:r>
          </a:p>
          <a:p>
            <a:pPr lvl="1"/>
            <a:r>
              <a:rPr lang="en-US" dirty="0"/>
              <a:t>Why Deneb?</a:t>
            </a:r>
          </a:p>
          <a:p>
            <a:pPr lvl="1"/>
            <a:r>
              <a:rPr lang="en-US" dirty="0"/>
              <a:t>What is Deneb?</a:t>
            </a:r>
          </a:p>
          <a:p>
            <a:pPr lvl="1"/>
            <a:r>
              <a:rPr lang="en-US" dirty="0"/>
              <a:t>Demo Charts</a:t>
            </a:r>
          </a:p>
          <a:p>
            <a:pPr lvl="1"/>
            <a:r>
              <a:rPr lang="en-US" dirty="0"/>
              <a:t>Vega</a:t>
            </a:r>
          </a:p>
          <a:p>
            <a:pPr lvl="1"/>
            <a:r>
              <a:rPr lang="en-US" dirty="0"/>
              <a:t>Cautions</a:t>
            </a:r>
          </a:p>
          <a:p>
            <a:r>
              <a:rPr lang="en-US" dirty="0"/>
              <a:t>Demo – Creating a chart</a:t>
            </a:r>
          </a:p>
          <a:p>
            <a:r>
              <a:rPr lang="en-US" dirty="0"/>
              <a:t>Q + A</a:t>
            </a:r>
          </a:p>
          <a:p>
            <a:endParaRPr lang="en-US" dirty="0"/>
          </a:p>
          <a:p>
            <a:endParaRPr lang="en-US" dirty="0"/>
          </a:p>
        </p:txBody>
      </p:sp>
    </p:spTree>
    <p:extLst>
      <p:ext uri="{BB962C8B-B14F-4D97-AF65-F5344CB8AC3E}">
        <p14:creationId xmlns:p14="http://schemas.microsoft.com/office/powerpoint/2010/main" val="115016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F9AE-5F38-FD99-05AC-4076246C75D7}"/>
              </a:ext>
            </a:extLst>
          </p:cNvPr>
          <p:cNvSpPr>
            <a:spLocks noGrp="1"/>
          </p:cNvSpPr>
          <p:nvPr>
            <p:ph type="title"/>
          </p:nvPr>
        </p:nvSpPr>
        <p:spPr/>
        <p:txBody>
          <a:bodyPr/>
          <a:lstStyle/>
          <a:p>
            <a:r>
              <a:rPr lang="en-US" dirty="0"/>
              <a:t>Why not Deneb?</a:t>
            </a:r>
          </a:p>
        </p:txBody>
      </p:sp>
      <p:sp>
        <p:nvSpPr>
          <p:cNvPr id="3" name="Content Placeholder 2">
            <a:extLst>
              <a:ext uri="{FF2B5EF4-FFF2-40B4-BE49-F238E27FC236}">
                <a16:creationId xmlns:a16="http://schemas.microsoft.com/office/drawing/2014/main" id="{5257FCAB-C7E2-40D8-1A6F-79BB72C12296}"/>
              </a:ext>
            </a:extLst>
          </p:cNvPr>
          <p:cNvSpPr>
            <a:spLocks noGrp="1"/>
          </p:cNvSpPr>
          <p:nvPr>
            <p:ph idx="1"/>
          </p:nvPr>
        </p:nvSpPr>
        <p:spPr>
          <a:xfrm>
            <a:off x="838200" y="1169581"/>
            <a:ext cx="5978133" cy="5007382"/>
          </a:xfrm>
        </p:spPr>
        <p:txBody>
          <a:bodyPr>
            <a:normAutofit/>
          </a:bodyPr>
          <a:lstStyle/>
          <a:p>
            <a:r>
              <a:rPr lang="en-US" dirty="0"/>
              <a:t>Code is required!</a:t>
            </a:r>
          </a:p>
          <a:p>
            <a:pPr lvl="1"/>
            <a:r>
              <a:rPr lang="en-US" dirty="0"/>
              <a:t>Learning curve to use</a:t>
            </a:r>
          </a:p>
          <a:p>
            <a:pPr lvl="1"/>
            <a:r>
              <a:rPr lang="en-US" dirty="0"/>
              <a:t>Takes longer to develop</a:t>
            </a:r>
          </a:p>
          <a:p>
            <a:pPr lvl="1"/>
            <a:r>
              <a:rPr lang="en-US" dirty="0"/>
              <a:t>Adds to support challenge</a:t>
            </a:r>
          </a:p>
          <a:p>
            <a:r>
              <a:rPr lang="en-US" dirty="0"/>
              <a:t>Before using ask:</a:t>
            </a:r>
          </a:p>
          <a:p>
            <a:pPr lvl="1"/>
            <a:r>
              <a:rPr lang="en-US" dirty="0"/>
              <a:t>Is it </a:t>
            </a:r>
            <a:r>
              <a:rPr lang="en-US" i="1" dirty="0"/>
              <a:t>really </a:t>
            </a:r>
            <a:r>
              <a:rPr lang="en-US" dirty="0"/>
              <a:t>worth it?</a:t>
            </a:r>
          </a:p>
          <a:p>
            <a:pPr lvl="1"/>
            <a:r>
              <a:rPr lang="en-US" dirty="0"/>
              <a:t>Will I be able to fix it if it breaks?</a:t>
            </a:r>
          </a:p>
          <a:p>
            <a:pPr lvl="1"/>
            <a:r>
              <a:rPr lang="en-US" dirty="0"/>
              <a:t>Can more than one person on my team support this?</a:t>
            </a:r>
          </a:p>
        </p:txBody>
      </p:sp>
      <p:pic>
        <p:nvPicPr>
          <p:cNvPr id="5" name="Picture 4">
            <a:extLst>
              <a:ext uri="{FF2B5EF4-FFF2-40B4-BE49-F238E27FC236}">
                <a16:creationId xmlns:a16="http://schemas.microsoft.com/office/drawing/2014/main" id="{EC57E2DF-8CB8-B898-5054-93F6392DFC5A}"/>
              </a:ext>
            </a:extLst>
          </p:cNvPr>
          <p:cNvPicPr>
            <a:picLocks noChangeAspect="1"/>
          </p:cNvPicPr>
          <p:nvPr/>
        </p:nvPicPr>
        <p:blipFill>
          <a:blip r:embed="rId3"/>
          <a:stretch>
            <a:fillRect/>
          </a:stretch>
        </p:blipFill>
        <p:spPr>
          <a:xfrm>
            <a:off x="6816333" y="584791"/>
            <a:ext cx="5145806" cy="2932960"/>
          </a:xfrm>
          <a:prstGeom prst="rect">
            <a:avLst/>
          </a:prstGeom>
        </p:spPr>
      </p:pic>
      <p:pic>
        <p:nvPicPr>
          <p:cNvPr id="7" name="Picture 6">
            <a:extLst>
              <a:ext uri="{FF2B5EF4-FFF2-40B4-BE49-F238E27FC236}">
                <a16:creationId xmlns:a16="http://schemas.microsoft.com/office/drawing/2014/main" id="{04ED81DA-6A64-A4B7-B58C-982E33CB8D82}"/>
              </a:ext>
            </a:extLst>
          </p:cNvPr>
          <p:cNvPicPr>
            <a:picLocks noChangeAspect="1"/>
          </p:cNvPicPr>
          <p:nvPr/>
        </p:nvPicPr>
        <p:blipFill>
          <a:blip r:embed="rId4"/>
          <a:stretch>
            <a:fillRect/>
          </a:stretch>
        </p:blipFill>
        <p:spPr>
          <a:xfrm>
            <a:off x="6856477" y="2917683"/>
            <a:ext cx="5105662" cy="1625684"/>
          </a:xfrm>
          <a:prstGeom prst="rect">
            <a:avLst/>
          </a:prstGeom>
        </p:spPr>
      </p:pic>
      <p:pic>
        <p:nvPicPr>
          <p:cNvPr id="9" name="Picture 8">
            <a:extLst>
              <a:ext uri="{FF2B5EF4-FFF2-40B4-BE49-F238E27FC236}">
                <a16:creationId xmlns:a16="http://schemas.microsoft.com/office/drawing/2014/main" id="{9E315A93-E683-39F4-C48F-3582559AC435}"/>
              </a:ext>
            </a:extLst>
          </p:cNvPr>
          <p:cNvPicPr>
            <a:picLocks noChangeAspect="1"/>
          </p:cNvPicPr>
          <p:nvPr/>
        </p:nvPicPr>
        <p:blipFill>
          <a:blip r:embed="rId5"/>
          <a:stretch>
            <a:fillRect/>
          </a:stretch>
        </p:blipFill>
        <p:spPr>
          <a:xfrm>
            <a:off x="7243847" y="4606576"/>
            <a:ext cx="4718292" cy="1943200"/>
          </a:xfrm>
          <a:prstGeom prst="rect">
            <a:avLst/>
          </a:prstGeom>
        </p:spPr>
      </p:pic>
    </p:spTree>
    <p:extLst>
      <p:ext uri="{BB962C8B-B14F-4D97-AF65-F5344CB8AC3E}">
        <p14:creationId xmlns:p14="http://schemas.microsoft.com/office/powerpoint/2010/main" val="1730942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F9AE-5F38-FD99-05AC-4076246C75D7}"/>
              </a:ext>
            </a:extLst>
          </p:cNvPr>
          <p:cNvSpPr>
            <a:spLocks noGrp="1"/>
          </p:cNvSpPr>
          <p:nvPr>
            <p:ph type="title"/>
          </p:nvPr>
        </p:nvSpPr>
        <p:spPr/>
        <p:txBody>
          <a:bodyPr/>
          <a:lstStyle/>
          <a:p>
            <a:r>
              <a:rPr lang="en-US" dirty="0"/>
              <a:t>When should I use Deneb?</a:t>
            </a:r>
          </a:p>
        </p:txBody>
      </p:sp>
      <p:graphicFrame>
        <p:nvGraphicFramePr>
          <p:cNvPr id="4" name="Table 4">
            <a:extLst>
              <a:ext uri="{FF2B5EF4-FFF2-40B4-BE49-F238E27FC236}">
                <a16:creationId xmlns:a16="http://schemas.microsoft.com/office/drawing/2014/main" id="{CA154D9D-270B-35FB-9842-2E84B9EE04A8}"/>
              </a:ext>
            </a:extLst>
          </p:cNvPr>
          <p:cNvGraphicFramePr>
            <a:graphicFrameLocks noGrp="1"/>
          </p:cNvGraphicFramePr>
          <p:nvPr>
            <p:ph idx="1"/>
            <p:extLst>
              <p:ext uri="{D42A27DB-BD31-4B8C-83A1-F6EECF244321}">
                <p14:modId xmlns:p14="http://schemas.microsoft.com/office/powerpoint/2010/main" val="1587452730"/>
              </p:ext>
            </p:extLst>
          </p:nvPr>
        </p:nvGraphicFramePr>
        <p:xfrm>
          <a:off x="1060973" y="2643786"/>
          <a:ext cx="10070054" cy="2651760"/>
        </p:xfrm>
        <a:graphic>
          <a:graphicData uri="http://schemas.openxmlformats.org/drawingml/2006/table">
            <a:tbl>
              <a:tblPr firstRow="1" bandRow="1">
                <a:tableStyleId>{5C22544A-7EE6-4342-B048-85BDC9FD1C3A}</a:tableStyleId>
              </a:tblPr>
              <a:tblGrid>
                <a:gridCol w="6767456">
                  <a:extLst>
                    <a:ext uri="{9D8B030D-6E8A-4147-A177-3AD203B41FA5}">
                      <a16:colId xmlns:a16="http://schemas.microsoft.com/office/drawing/2014/main" val="1735931053"/>
                    </a:ext>
                  </a:extLst>
                </a:gridCol>
                <a:gridCol w="1688951">
                  <a:extLst>
                    <a:ext uri="{9D8B030D-6E8A-4147-A177-3AD203B41FA5}">
                      <a16:colId xmlns:a16="http://schemas.microsoft.com/office/drawing/2014/main" val="1089505841"/>
                    </a:ext>
                  </a:extLst>
                </a:gridCol>
                <a:gridCol w="1613647">
                  <a:extLst>
                    <a:ext uri="{9D8B030D-6E8A-4147-A177-3AD203B41FA5}">
                      <a16:colId xmlns:a16="http://schemas.microsoft.com/office/drawing/2014/main" val="3210138501"/>
                    </a:ext>
                  </a:extLst>
                </a:gridCol>
              </a:tblGrid>
              <a:tr h="370840">
                <a:tc>
                  <a:txBody>
                    <a:bodyPr/>
                    <a:lstStyle/>
                    <a:p>
                      <a:r>
                        <a:rPr lang="en-US" sz="2400" dirty="0"/>
                        <a:t>Report Type</a:t>
                      </a:r>
                    </a:p>
                  </a:txBody>
                  <a:tcPr/>
                </a:tc>
                <a:tc>
                  <a:txBody>
                    <a:bodyPr/>
                    <a:lstStyle/>
                    <a:p>
                      <a:pPr algn="ctr"/>
                      <a:r>
                        <a:rPr lang="en-US" sz="2400"/>
                        <a:t>Supported by you</a:t>
                      </a:r>
                      <a:endParaRPr lang="en-US" sz="2400" dirty="0"/>
                    </a:p>
                  </a:txBody>
                  <a:tcPr/>
                </a:tc>
                <a:tc>
                  <a:txBody>
                    <a:bodyPr/>
                    <a:lstStyle/>
                    <a:p>
                      <a:pPr algn="ctr"/>
                      <a:r>
                        <a:rPr lang="en-US" sz="2400" dirty="0"/>
                        <a:t>Supported by team</a:t>
                      </a:r>
                    </a:p>
                  </a:txBody>
                  <a:tcPr/>
                </a:tc>
                <a:extLst>
                  <a:ext uri="{0D108BD9-81ED-4DB2-BD59-A6C34878D82A}">
                    <a16:rowId xmlns:a16="http://schemas.microsoft.com/office/drawing/2014/main" val="1217461388"/>
                  </a:ext>
                </a:extLst>
              </a:tr>
              <a:tr h="370840">
                <a:tc>
                  <a:txBody>
                    <a:bodyPr/>
                    <a:lstStyle/>
                    <a:p>
                      <a:r>
                        <a:rPr lang="en-US" sz="2400" dirty="0"/>
                        <a:t>High value / high visibility dashboards</a:t>
                      </a:r>
                    </a:p>
                  </a:txBody>
                  <a:tcPr/>
                </a:tc>
                <a:tc>
                  <a:txBody>
                    <a:bodyPr/>
                    <a:lstStyle/>
                    <a:p>
                      <a:pPr algn="ctr"/>
                      <a:r>
                        <a:rPr lang="en-US" sz="2400" dirty="0"/>
                        <a:t>n/a</a:t>
                      </a:r>
                    </a:p>
                  </a:txBody>
                  <a:tcPr>
                    <a:solidFill>
                      <a:schemeClr val="bg1">
                        <a:lumMod val="65000"/>
                      </a:schemeClr>
                    </a:solidFill>
                  </a:tcPr>
                </a:tc>
                <a:tc>
                  <a:txBody>
                    <a:bodyPr/>
                    <a:lstStyle/>
                    <a:p>
                      <a:pPr algn="ctr"/>
                      <a:r>
                        <a:rPr lang="en-US" sz="2400" dirty="0"/>
                        <a:t>Y</a:t>
                      </a:r>
                    </a:p>
                  </a:txBody>
                  <a:tcPr>
                    <a:solidFill>
                      <a:schemeClr val="accent6">
                        <a:lumMod val="60000"/>
                        <a:lumOff val="40000"/>
                      </a:schemeClr>
                    </a:solidFill>
                  </a:tcPr>
                </a:tc>
                <a:extLst>
                  <a:ext uri="{0D108BD9-81ED-4DB2-BD59-A6C34878D82A}">
                    <a16:rowId xmlns:a16="http://schemas.microsoft.com/office/drawing/2014/main" val="2320516021"/>
                  </a:ext>
                </a:extLst>
              </a:tr>
              <a:tr h="370840">
                <a:tc>
                  <a:txBody>
                    <a:bodyPr/>
                    <a:lstStyle/>
                    <a:p>
                      <a:r>
                        <a:rPr lang="en-US" sz="2400" dirty="0"/>
                        <a:t>Division / Department dashboards</a:t>
                      </a:r>
                    </a:p>
                  </a:txBody>
                  <a:tcPr/>
                </a:tc>
                <a:tc>
                  <a:txBody>
                    <a:bodyPr/>
                    <a:lstStyle/>
                    <a:p>
                      <a:pPr algn="ctr"/>
                      <a:r>
                        <a:rPr lang="en-US" sz="2400" dirty="0"/>
                        <a:t>Maybe</a:t>
                      </a:r>
                    </a:p>
                  </a:txBody>
                  <a:tcPr>
                    <a:solidFill>
                      <a:schemeClr val="accent4">
                        <a:lumMod val="40000"/>
                        <a:lumOff val="60000"/>
                      </a:schemeClr>
                    </a:solidFill>
                  </a:tcPr>
                </a:tc>
                <a:tc>
                  <a:txBody>
                    <a:bodyPr/>
                    <a:lstStyle/>
                    <a:p>
                      <a:pPr algn="ctr"/>
                      <a:r>
                        <a:rPr lang="en-US" sz="2400" dirty="0"/>
                        <a:t>Y</a:t>
                      </a:r>
                    </a:p>
                  </a:txBody>
                  <a:tcPr>
                    <a:solidFill>
                      <a:schemeClr val="accent6">
                        <a:lumMod val="60000"/>
                        <a:lumOff val="40000"/>
                      </a:schemeClr>
                    </a:solidFill>
                  </a:tcPr>
                </a:tc>
                <a:extLst>
                  <a:ext uri="{0D108BD9-81ED-4DB2-BD59-A6C34878D82A}">
                    <a16:rowId xmlns:a16="http://schemas.microsoft.com/office/drawing/2014/main" val="3076911002"/>
                  </a:ext>
                </a:extLst>
              </a:tr>
              <a:tr h="370840">
                <a:tc>
                  <a:txBody>
                    <a:bodyPr/>
                    <a:lstStyle/>
                    <a:p>
                      <a:r>
                        <a:rPr lang="en-US" sz="2400" dirty="0"/>
                        <a:t>Team dashboard</a:t>
                      </a:r>
                    </a:p>
                  </a:txBody>
                  <a:tcPr/>
                </a:tc>
                <a:tc>
                  <a:txBody>
                    <a:bodyPr/>
                    <a:lstStyle/>
                    <a:p>
                      <a:pPr algn="ctr"/>
                      <a:r>
                        <a:rPr lang="en-US" sz="2400" dirty="0"/>
                        <a:t>NO!!</a:t>
                      </a:r>
                    </a:p>
                  </a:txBody>
                  <a:tcPr>
                    <a:solidFill>
                      <a:srgbClr val="FF765B"/>
                    </a:solidFill>
                  </a:tcPr>
                </a:tc>
                <a:tc>
                  <a:txBody>
                    <a:bodyPr/>
                    <a:lstStyle/>
                    <a:p>
                      <a:pPr algn="ctr"/>
                      <a:r>
                        <a:rPr lang="en-US" sz="2400" dirty="0"/>
                        <a:t>Y</a:t>
                      </a:r>
                    </a:p>
                  </a:txBody>
                  <a:tcPr>
                    <a:solidFill>
                      <a:schemeClr val="accent6">
                        <a:lumMod val="60000"/>
                        <a:lumOff val="40000"/>
                      </a:schemeClr>
                    </a:solidFill>
                  </a:tcPr>
                </a:tc>
                <a:extLst>
                  <a:ext uri="{0D108BD9-81ED-4DB2-BD59-A6C34878D82A}">
                    <a16:rowId xmlns:a16="http://schemas.microsoft.com/office/drawing/2014/main" val="1842834954"/>
                  </a:ext>
                </a:extLst>
              </a:tr>
              <a:tr h="370840">
                <a:tc>
                  <a:txBody>
                    <a:bodyPr/>
                    <a:lstStyle/>
                    <a:p>
                      <a:r>
                        <a:rPr lang="en-US" sz="2400" dirty="0"/>
                        <a:t>Personal use</a:t>
                      </a:r>
                    </a:p>
                  </a:txBody>
                  <a:tcPr/>
                </a:tc>
                <a:tc>
                  <a:txBody>
                    <a:bodyPr/>
                    <a:lstStyle/>
                    <a:p>
                      <a:pPr algn="ctr"/>
                      <a:r>
                        <a:rPr lang="en-US" sz="2400" dirty="0"/>
                        <a:t>Y</a:t>
                      </a:r>
                    </a:p>
                  </a:txBody>
                  <a:tcPr>
                    <a:solidFill>
                      <a:schemeClr val="accent6">
                        <a:lumMod val="60000"/>
                        <a:lumOff val="40000"/>
                      </a:schemeClr>
                    </a:solidFill>
                  </a:tcPr>
                </a:tc>
                <a:tc>
                  <a:txBody>
                    <a:bodyPr/>
                    <a:lstStyle/>
                    <a:p>
                      <a:pPr algn="ctr"/>
                      <a:r>
                        <a:rPr lang="en-US" sz="2400" dirty="0"/>
                        <a:t>n/a</a:t>
                      </a:r>
                    </a:p>
                  </a:txBody>
                  <a:tcPr>
                    <a:solidFill>
                      <a:schemeClr val="bg1">
                        <a:lumMod val="65000"/>
                      </a:schemeClr>
                    </a:solidFill>
                  </a:tcPr>
                </a:tc>
                <a:extLst>
                  <a:ext uri="{0D108BD9-81ED-4DB2-BD59-A6C34878D82A}">
                    <a16:rowId xmlns:a16="http://schemas.microsoft.com/office/drawing/2014/main" val="2515054282"/>
                  </a:ext>
                </a:extLst>
              </a:tr>
            </a:tbl>
          </a:graphicData>
        </a:graphic>
      </p:graphicFrame>
      <p:sp>
        <p:nvSpPr>
          <p:cNvPr id="7" name="Content Placeholder 2">
            <a:extLst>
              <a:ext uri="{FF2B5EF4-FFF2-40B4-BE49-F238E27FC236}">
                <a16:creationId xmlns:a16="http://schemas.microsoft.com/office/drawing/2014/main" id="{204B1BA6-463A-B3FC-F336-DBE3B2812C77}"/>
              </a:ext>
            </a:extLst>
          </p:cNvPr>
          <p:cNvSpPr txBox="1">
            <a:spLocks/>
          </p:cNvSpPr>
          <p:nvPr/>
        </p:nvSpPr>
        <p:spPr>
          <a:xfrm>
            <a:off x="838200" y="1169581"/>
            <a:ext cx="10371268" cy="5007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ask “Why not standard/AppSource visual?”</a:t>
            </a:r>
          </a:p>
          <a:p>
            <a:r>
              <a:rPr lang="en-US" dirty="0"/>
              <a:t>Then ask “Who is going to support this?”</a:t>
            </a:r>
          </a:p>
        </p:txBody>
      </p:sp>
    </p:spTree>
    <p:extLst>
      <p:ext uri="{BB962C8B-B14F-4D97-AF65-F5344CB8AC3E}">
        <p14:creationId xmlns:p14="http://schemas.microsoft.com/office/powerpoint/2010/main" val="251182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EEE9-9BAD-7BCA-C777-3C0C4F17BD0E}"/>
              </a:ext>
            </a:extLst>
          </p:cNvPr>
          <p:cNvSpPr>
            <a:spLocks noGrp="1"/>
          </p:cNvSpPr>
          <p:nvPr>
            <p:ph type="title"/>
          </p:nvPr>
        </p:nvSpPr>
        <p:spPr/>
        <p:txBody>
          <a:bodyPr/>
          <a:lstStyle/>
          <a:p>
            <a:r>
              <a:rPr lang="en-US" dirty="0"/>
              <a:t>Deneb Walkthrough</a:t>
            </a:r>
          </a:p>
        </p:txBody>
      </p:sp>
      <p:sp>
        <p:nvSpPr>
          <p:cNvPr id="3" name="Text Placeholder 2">
            <a:extLst>
              <a:ext uri="{FF2B5EF4-FFF2-40B4-BE49-F238E27FC236}">
                <a16:creationId xmlns:a16="http://schemas.microsoft.com/office/drawing/2014/main" id="{CE35248C-6FDD-9106-34C7-036697FA97A0}"/>
              </a:ext>
            </a:extLst>
          </p:cNvPr>
          <p:cNvSpPr>
            <a:spLocks noGrp="1"/>
          </p:cNvSpPr>
          <p:nvPr>
            <p:ph type="body" idx="1"/>
          </p:nvPr>
        </p:nvSpPr>
        <p:spPr/>
        <p:txBody>
          <a:bodyPr/>
          <a:lstStyle/>
          <a:p>
            <a:r>
              <a:rPr lang="en-US" dirty="0"/>
              <a:t> </a:t>
            </a:r>
          </a:p>
        </p:txBody>
      </p:sp>
      <p:pic>
        <p:nvPicPr>
          <p:cNvPr id="4" name="Picture 4" descr="Deneb: Declarative Visualization in Power BI image">
            <a:extLst>
              <a:ext uri="{FF2B5EF4-FFF2-40B4-BE49-F238E27FC236}">
                <a16:creationId xmlns:a16="http://schemas.microsoft.com/office/drawing/2014/main" id="{CC93B52A-4F7E-96F7-A29D-C2A241E59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550" y="938354"/>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755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AC2F-AEB7-0305-15E0-174B76BF9D80}"/>
              </a:ext>
            </a:extLst>
          </p:cNvPr>
          <p:cNvSpPr>
            <a:spLocks noGrp="1"/>
          </p:cNvSpPr>
          <p:nvPr>
            <p:ph type="title"/>
          </p:nvPr>
        </p:nvSpPr>
        <p:spPr/>
        <p:txBody>
          <a:bodyPr/>
          <a:lstStyle/>
          <a:p>
            <a:r>
              <a:rPr lang="en-US" dirty="0"/>
              <a:t>Add Deneb to Power BI</a:t>
            </a:r>
          </a:p>
        </p:txBody>
      </p:sp>
      <p:sp>
        <p:nvSpPr>
          <p:cNvPr id="3" name="Content Placeholder 2">
            <a:extLst>
              <a:ext uri="{FF2B5EF4-FFF2-40B4-BE49-F238E27FC236}">
                <a16:creationId xmlns:a16="http://schemas.microsoft.com/office/drawing/2014/main" id="{F2012E50-0CC6-3203-7857-4230C435B679}"/>
              </a:ext>
            </a:extLst>
          </p:cNvPr>
          <p:cNvSpPr>
            <a:spLocks noGrp="1"/>
          </p:cNvSpPr>
          <p:nvPr>
            <p:ph idx="1"/>
          </p:nvPr>
        </p:nvSpPr>
        <p:spPr>
          <a:xfrm>
            <a:off x="838200" y="1169581"/>
            <a:ext cx="7870371" cy="5007382"/>
          </a:xfrm>
        </p:spPr>
        <p:txBody>
          <a:bodyPr/>
          <a:lstStyle/>
          <a:p>
            <a:r>
              <a:rPr lang="en-US" dirty="0"/>
              <a:t>Click on the 3 dots … in the </a:t>
            </a:r>
            <a:r>
              <a:rPr lang="en-US" b="1" dirty="0"/>
              <a:t>Visualizations </a:t>
            </a:r>
            <a:r>
              <a:rPr lang="en-US" dirty="0"/>
              <a:t>pane and select </a:t>
            </a:r>
            <a:r>
              <a:rPr lang="en-US" b="1" dirty="0"/>
              <a:t>Get more visuals</a:t>
            </a:r>
            <a:endParaRPr lang="en-US" dirty="0"/>
          </a:p>
        </p:txBody>
      </p:sp>
      <p:pic>
        <p:nvPicPr>
          <p:cNvPr id="5" name="Picture 4">
            <a:extLst>
              <a:ext uri="{FF2B5EF4-FFF2-40B4-BE49-F238E27FC236}">
                <a16:creationId xmlns:a16="http://schemas.microsoft.com/office/drawing/2014/main" id="{B75F218D-7E96-2B62-253B-813ABA4FF103}"/>
              </a:ext>
            </a:extLst>
          </p:cNvPr>
          <p:cNvPicPr>
            <a:picLocks noChangeAspect="1"/>
          </p:cNvPicPr>
          <p:nvPr/>
        </p:nvPicPr>
        <p:blipFill>
          <a:blip r:embed="rId3"/>
          <a:stretch>
            <a:fillRect/>
          </a:stretch>
        </p:blipFill>
        <p:spPr>
          <a:xfrm>
            <a:off x="8562926" y="1169581"/>
            <a:ext cx="2790874" cy="4135652"/>
          </a:xfrm>
          <a:prstGeom prst="rect">
            <a:avLst/>
          </a:prstGeom>
        </p:spPr>
      </p:pic>
    </p:spTree>
    <p:extLst>
      <p:ext uri="{BB962C8B-B14F-4D97-AF65-F5344CB8AC3E}">
        <p14:creationId xmlns:p14="http://schemas.microsoft.com/office/powerpoint/2010/main" val="1593735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D3101-805D-A1AB-44DF-59DFD1C53F10}"/>
              </a:ext>
            </a:extLst>
          </p:cNvPr>
          <p:cNvSpPr>
            <a:spLocks noGrp="1"/>
          </p:cNvSpPr>
          <p:nvPr>
            <p:ph type="title"/>
          </p:nvPr>
        </p:nvSpPr>
        <p:spPr/>
        <p:txBody>
          <a:bodyPr/>
          <a:lstStyle/>
          <a:p>
            <a:r>
              <a:rPr lang="en-US" dirty="0"/>
              <a:t>Add Deneb to Power BI</a:t>
            </a:r>
          </a:p>
        </p:txBody>
      </p:sp>
      <p:sp>
        <p:nvSpPr>
          <p:cNvPr id="3" name="Content Placeholder 2">
            <a:extLst>
              <a:ext uri="{FF2B5EF4-FFF2-40B4-BE49-F238E27FC236}">
                <a16:creationId xmlns:a16="http://schemas.microsoft.com/office/drawing/2014/main" id="{86CF6545-8F88-EDA0-C453-69BA66BDCD4A}"/>
              </a:ext>
            </a:extLst>
          </p:cNvPr>
          <p:cNvSpPr>
            <a:spLocks noGrp="1"/>
          </p:cNvSpPr>
          <p:nvPr>
            <p:ph idx="1"/>
          </p:nvPr>
        </p:nvSpPr>
        <p:spPr/>
        <p:txBody>
          <a:bodyPr/>
          <a:lstStyle/>
          <a:p>
            <a:r>
              <a:rPr lang="en-US" dirty="0"/>
              <a:t>Search on </a:t>
            </a:r>
            <a:r>
              <a:rPr lang="en-US" b="1" dirty="0"/>
              <a:t>Deneb</a:t>
            </a:r>
            <a:r>
              <a:rPr lang="en-US" dirty="0"/>
              <a:t> and then click it</a:t>
            </a:r>
          </a:p>
        </p:txBody>
      </p:sp>
      <p:pic>
        <p:nvPicPr>
          <p:cNvPr id="5" name="Picture 4">
            <a:extLst>
              <a:ext uri="{FF2B5EF4-FFF2-40B4-BE49-F238E27FC236}">
                <a16:creationId xmlns:a16="http://schemas.microsoft.com/office/drawing/2014/main" id="{9BE8BD53-35CE-4D81-BC91-601B6EE185E3}"/>
              </a:ext>
            </a:extLst>
          </p:cNvPr>
          <p:cNvPicPr>
            <a:picLocks noChangeAspect="1"/>
          </p:cNvPicPr>
          <p:nvPr/>
        </p:nvPicPr>
        <p:blipFill>
          <a:blip r:embed="rId3"/>
          <a:stretch>
            <a:fillRect/>
          </a:stretch>
        </p:blipFill>
        <p:spPr>
          <a:xfrm>
            <a:off x="838200" y="1687712"/>
            <a:ext cx="7536543" cy="4920231"/>
          </a:xfrm>
          <a:prstGeom prst="rect">
            <a:avLst/>
          </a:prstGeom>
        </p:spPr>
      </p:pic>
      <p:sp>
        <p:nvSpPr>
          <p:cNvPr id="6" name="Rectangle 5">
            <a:extLst>
              <a:ext uri="{FF2B5EF4-FFF2-40B4-BE49-F238E27FC236}">
                <a16:creationId xmlns:a16="http://schemas.microsoft.com/office/drawing/2014/main" id="{0321C1CD-A66F-B4E2-54ED-59676FFC7851}"/>
              </a:ext>
            </a:extLst>
          </p:cNvPr>
          <p:cNvSpPr/>
          <p:nvPr/>
        </p:nvSpPr>
        <p:spPr>
          <a:xfrm>
            <a:off x="6411557" y="2850776"/>
            <a:ext cx="1861585" cy="3713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3AE9484-6EA8-BF83-F83B-3701565CE3E3}"/>
              </a:ext>
            </a:extLst>
          </p:cNvPr>
          <p:cNvSpPr/>
          <p:nvPr/>
        </p:nvSpPr>
        <p:spPr>
          <a:xfrm>
            <a:off x="1120587" y="4326366"/>
            <a:ext cx="1988373" cy="11923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FC83D9C-88C8-9926-BAA1-AD25685E3422}"/>
              </a:ext>
            </a:extLst>
          </p:cNvPr>
          <p:cNvSpPr/>
          <p:nvPr/>
        </p:nvSpPr>
        <p:spPr>
          <a:xfrm flipH="1">
            <a:off x="3108960" y="4668818"/>
            <a:ext cx="688490" cy="501469"/>
          </a:xfrm>
          <a:prstGeom prst="rightArrow">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A761AF-AEB3-8798-DB5E-726CBD086945}"/>
              </a:ext>
            </a:extLst>
          </p:cNvPr>
          <p:cNvSpPr txBox="1"/>
          <p:nvPr/>
        </p:nvSpPr>
        <p:spPr>
          <a:xfrm>
            <a:off x="6411557" y="2479381"/>
            <a:ext cx="1861585" cy="371395"/>
          </a:xfrm>
          <a:prstGeom prst="rect">
            <a:avLst/>
          </a:prstGeom>
          <a:noFill/>
        </p:spPr>
        <p:txBody>
          <a:bodyPr wrap="square" rtlCol="0">
            <a:spAutoFit/>
          </a:bodyPr>
          <a:lstStyle/>
          <a:p>
            <a:r>
              <a:rPr lang="en-US" b="1" dirty="0">
                <a:solidFill>
                  <a:srgbClr val="FF0000"/>
                </a:solidFill>
              </a:rPr>
              <a:t>1. Search</a:t>
            </a:r>
          </a:p>
        </p:txBody>
      </p:sp>
      <p:sp>
        <p:nvSpPr>
          <p:cNvPr id="10" name="TextBox 9">
            <a:extLst>
              <a:ext uri="{FF2B5EF4-FFF2-40B4-BE49-F238E27FC236}">
                <a16:creationId xmlns:a16="http://schemas.microsoft.com/office/drawing/2014/main" id="{806874FE-1DEA-FC24-EC02-E80B133A4D6E}"/>
              </a:ext>
            </a:extLst>
          </p:cNvPr>
          <p:cNvSpPr txBox="1"/>
          <p:nvPr/>
        </p:nvSpPr>
        <p:spPr>
          <a:xfrm>
            <a:off x="3880266" y="4733854"/>
            <a:ext cx="1861585" cy="371395"/>
          </a:xfrm>
          <a:prstGeom prst="rect">
            <a:avLst/>
          </a:prstGeom>
          <a:noFill/>
        </p:spPr>
        <p:txBody>
          <a:bodyPr wrap="square" rtlCol="0">
            <a:spAutoFit/>
          </a:bodyPr>
          <a:lstStyle/>
          <a:p>
            <a:r>
              <a:rPr lang="en-US" b="1" dirty="0">
                <a:solidFill>
                  <a:srgbClr val="FF0000"/>
                </a:solidFill>
              </a:rPr>
              <a:t>2. Click Deneb</a:t>
            </a:r>
          </a:p>
        </p:txBody>
      </p:sp>
    </p:spTree>
    <p:extLst>
      <p:ext uri="{BB962C8B-B14F-4D97-AF65-F5344CB8AC3E}">
        <p14:creationId xmlns:p14="http://schemas.microsoft.com/office/powerpoint/2010/main" val="1687817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774C-4696-C6DD-4569-388239229277}"/>
              </a:ext>
            </a:extLst>
          </p:cNvPr>
          <p:cNvSpPr>
            <a:spLocks noGrp="1"/>
          </p:cNvSpPr>
          <p:nvPr>
            <p:ph type="title"/>
          </p:nvPr>
        </p:nvSpPr>
        <p:spPr/>
        <p:txBody>
          <a:bodyPr/>
          <a:lstStyle/>
          <a:p>
            <a:r>
              <a:rPr lang="en-US" dirty="0"/>
              <a:t>Add Deneb to Power BI</a:t>
            </a:r>
          </a:p>
        </p:txBody>
      </p:sp>
      <p:sp>
        <p:nvSpPr>
          <p:cNvPr id="3" name="Content Placeholder 2">
            <a:extLst>
              <a:ext uri="{FF2B5EF4-FFF2-40B4-BE49-F238E27FC236}">
                <a16:creationId xmlns:a16="http://schemas.microsoft.com/office/drawing/2014/main" id="{976EEE45-9FC2-EB2A-DFB1-640F3B714A01}"/>
              </a:ext>
            </a:extLst>
          </p:cNvPr>
          <p:cNvSpPr>
            <a:spLocks noGrp="1"/>
          </p:cNvSpPr>
          <p:nvPr>
            <p:ph idx="1"/>
          </p:nvPr>
        </p:nvSpPr>
        <p:spPr>
          <a:xfrm>
            <a:off x="838200" y="1169581"/>
            <a:ext cx="4496983" cy="5007382"/>
          </a:xfrm>
        </p:spPr>
        <p:txBody>
          <a:bodyPr/>
          <a:lstStyle/>
          <a:p>
            <a:r>
              <a:rPr lang="en-US" dirty="0"/>
              <a:t>Click </a:t>
            </a:r>
            <a:r>
              <a:rPr lang="en-US" b="1" dirty="0"/>
              <a:t>Add</a:t>
            </a:r>
          </a:p>
          <a:p>
            <a:pPr marL="461963" lvl="1"/>
            <a:r>
              <a:rPr lang="en-US" dirty="0"/>
              <a:t>Should receive message: </a:t>
            </a:r>
            <a:br>
              <a:rPr lang="en-US" dirty="0"/>
            </a:br>
            <a:r>
              <a:rPr lang="en-US" sz="2000" dirty="0"/>
              <a:t>“The visual was successfully imported into this report.”</a:t>
            </a:r>
            <a:endParaRPr lang="en-US" dirty="0"/>
          </a:p>
        </p:txBody>
      </p:sp>
      <p:pic>
        <p:nvPicPr>
          <p:cNvPr id="5" name="Picture 4">
            <a:extLst>
              <a:ext uri="{FF2B5EF4-FFF2-40B4-BE49-F238E27FC236}">
                <a16:creationId xmlns:a16="http://schemas.microsoft.com/office/drawing/2014/main" id="{F1281326-A944-E40B-B7E8-F24ECAFC848B}"/>
              </a:ext>
            </a:extLst>
          </p:cNvPr>
          <p:cNvPicPr>
            <a:picLocks noChangeAspect="1"/>
          </p:cNvPicPr>
          <p:nvPr/>
        </p:nvPicPr>
        <p:blipFill>
          <a:blip r:embed="rId3"/>
          <a:stretch>
            <a:fillRect/>
          </a:stretch>
        </p:blipFill>
        <p:spPr>
          <a:xfrm>
            <a:off x="5429311" y="1169581"/>
            <a:ext cx="6324925" cy="4838949"/>
          </a:xfrm>
          <a:prstGeom prst="rect">
            <a:avLst/>
          </a:prstGeom>
        </p:spPr>
      </p:pic>
      <p:sp>
        <p:nvSpPr>
          <p:cNvPr id="6" name="Rectangle 5">
            <a:extLst>
              <a:ext uri="{FF2B5EF4-FFF2-40B4-BE49-F238E27FC236}">
                <a16:creationId xmlns:a16="http://schemas.microsoft.com/office/drawing/2014/main" id="{04FD8A91-D581-D73F-3167-3821202D7EEB}"/>
              </a:ext>
            </a:extLst>
          </p:cNvPr>
          <p:cNvSpPr/>
          <p:nvPr/>
        </p:nvSpPr>
        <p:spPr>
          <a:xfrm flipH="1">
            <a:off x="5735619" y="3528508"/>
            <a:ext cx="1504278" cy="3245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190A829-4C09-A9A0-F64D-B2C69C82121D}"/>
              </a:ext>
            </a:extLst>
          </p:cNvPr>
          <p:cNvSpPr/>
          <p:nvPr/>
        </p:nvSpPr>
        <p:spPr>
          <a:xfrm>
            <a:off x="4990939" y="3429000"/>
            <a:ext cx="688490" cy="501469"/>
          </a:xfrm>
          <a:prstGeom prst="rightArrow">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EC1239B-3D12-97AB-8D79-C5235B6C8DF9}"/>
              </a:ext>
            </a:extLst>
          </p:cNvPr>
          <p:cNvSpPr txBox="1"/>
          <p:nvPr/>
        </p:nvSpPr>
        <p:spPr>
          <a:xfrm>
            <a:off x="3073164" y="3481634"/>
            <a:ext cx="1861585" cy="371395"/>
          </a:xfrm>
          <a:prstGeom prst="rect">
            <a:avLst/>
          </a:prstGeom>
          <a:noFill/>
        </p:spPr>
        <p:txBody>
          <a:bodyPr wrap="square" rtlCol="0">
            <a:spAutoFit/>
          </a:bodyPr>
          <a:lstStyle/>
          <a:p>
            <a:pPr algn="r"/>
            <a:r>
              <a:rPr lang="en-US" b="1" dirty="0">
                <a:solidFill>
                  <a:srgbClr val="FF0000"/>
                </a:solidFill>
              </a:rPr>
              <a:t>Click Add</a:t>
            </a:r>
          </a:p>
        </p:txBody>
      </p:sp>
      <p:cxnSp>
        <p:nvCxnSpPr>
          <p:cNvPr id="10" name="Straight Arrow Connector 9">
            <a:extLst>
              <a:ext uri="{FF2B5EF4-FFF2-40B4-BE49-F238E27FC236}">
                <a16:creationId xmlns:a16="http://schemas.microsoft.com/office/drawing/2014/main" id="{7EE7CFC6-7A06-ED52-6218-6E9DF4D63F6F}"/>
              </a:ext>
            </a:extLst>
          </p:cNvPr>
          <p:cNvCxnSpPr/>
          <p:nvPr/>
        </p:nvCxnSpPr>
        <p:spPr>
          <a:xfrm flipV="1">
            <a:off x="3894269" y="4098664"/>
            <a:ext cx="1925619" cy="7853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75FBA03-F3C0-7A1E-DA81-E41AD402CB81}"/>
              </a:ext>
            </a:extLst>
          </p:cNvPr>
          <p:cNvSpPr txBox="1"/>
          <p:nvPr/>
        </p:nvSpPr>
        <p:spPr>
          <a:xfrm>
            <a:off x="904396" y="4765089"/>
            <a:ext cx="3246407" cy="923330"/>
          </a:xfrm>
          <a:prstGeom prst="rect">
            <a:avLst/>
          </a:prstGeom>
          <a:noFill/>
        </p:spPr>
        <p:txBody>
          <a:bodyPr wrap="square" rtlCol="0">
            <a:spAutoFit/>
          </a:bodyPr>
          <a:lstStyle/>
          <a:p>
            <a:r>
              <a:rPr lang="en-US" b="1" dirty="0">
                <a:solidFill>
                  <a:srgbClr val="FF0000"/>
                </a:solidFill>
              </a:rPr>
              <a:t>TIP: Click “Download Sample” to get a sample file </a:t>
            </a:r>
            <a:br>
              <a:rPr lang="en-US" b="1" dirty="0">
                <a:solidFill>
                  <a:srgbClr val="FF0000"/>
                </a:solidFill>
              </a:rPr>
            </a:br>
            <a:r>
              <a:rPr lang="en-US" b="1" dirty="0">
                <a:solidFill>
                  <a:srgbClr val="FF0000"/>
                </a:solidFill>
              </a:rPr>
              <a:t>showing uses of Deneb</a:t>
            </a:r>
          </a:p>
        </p:txBody>
      </p:sp>
      <p:pic>
        <p:nvPicPr>
          <p:cNvPr id="13" name="Picture 12">
            <a:extLst>
              <a:ext uri="{FF2B5EF4-FFF2-40B4-BE49-F238E27FC236}">
                <a16:creationId xmlns:a16="http://schemas.microsoft.com/office/drawing/2014/main" id="{0B09F9A9-2396-72CE-4EA1-B1B3CBBAE1B7}"/>
              </a:ext>
            </a:extLst>
          </p:cNvPr>
          <p:cNvPicPr>
            <a:picLocks noChangeAspect="1"/>
          </p:cNvPicPr>
          <p:nvPr/>
        </p:nvPicPr>
        <p:blipFill>
          <a:blip r:embed="rId4"/>
          <a:stretch>
            <a:fillRect/>
          </a:stretch>
        </p:blipFill>
        <p:spPr>
          <a:xfrm>
            <a:off x="8057595" y="4433953"/>
            <a:ext cx="3657788" cy="1289116"/>
          </a:xfrm>
          <a:prstGeom prst="rect">
            <a:avLst/>
          </a:prstGeom>
          <a:ln>
            <a:solidFill>
              <a:schemeClr val="tx1"/>
            </a:solidFill>
          </a:ln>
        </p:spPr>
      </p:pic>
    </p:spTree>
    <p:extLst>
      <p:ext uri="{BB962C8B-B14F-4D97-AF65-F5344CB8AC3E}">
        <p14:creationId xmlns:p14="http://schemas.microsoft.com/office/powerpoint/2010/main" val="4236397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CD7D-81D4-B5CE-F684-4334532EAA0E}"/>
              </a:ext>
            </a:extLst>
          </p:cNvPr>
          <p:cNvSpPr>
            <a:spLocks noGrp="1"/>
          </p:cNvSpPr>
          <p:nvPr>
            <p:ph type="title"/>
          </p:nvPr>
        </p:nvSpPr>
        <p:spPr/>
        <p:txBody>
          <a:bodyPr/>
          <a:lstStyle/>
          <a:p>
            <a:r>
              <a:rPr lang="en-US" dirty="0"/>
              <a:t>Getting a Vega example into Power BI</a:t>
            </a:r>
          </a:p>
        </p:txBody>
      </p:sp>
      <p:sp>
        <p:nvSpPr>
          <p:cNvPr id="3" name="Content Placeholder 2">
            <a:extLst>
              <a:ext uri="{FF2B5EF4-FFF2-40B4-BE49-F238E27FC236}">
                <a16:creationId xmlns:a16="http://schemas.microsoft.com/office/drawing/2014/main" id="{866CEDB3-BDDF-B65A-C1AB-C0F50B3053DB}"/>
              </a:ext>
            </a:extLst>
          </p:cNvPr>
          <p:cNvSpPr>
            <a:spLocks noGrp="1"/>
          </p:cNvSpPr>
          <p:nvPr>
            <p:ph idx="1"/>
          </p:nvPr>
        </p:nvSpPr>
        <p:spPr>
          <a:xfrm>
            <a:off x="838200" y="1169581"/>
            <a:ext cx="10515600" cy="5564706"/>
          </a:xfrm>
        </p:spPr>
        <p:txBody>
          <a:bodyPr>
            <a:normAutofit/>
          </a:bodyPr>
          <a:lstStyle/>
          <a:p>
            <a:r>
              <a:rPr lang="x-none" dirty="0">
                <a:hlinkClick r:id="rId3"/>
              </a:rPr>
              <a:t>Example Gallery | Vega-Lite</a:t>
            </a:r>
            <a:endParaRPr lang="en-US" dirty="0"/>
          </a:p>
          <a:p>
            <a:pPr marL="0" indent="0">
              <a:buNone/>
            </a:pPr>
            <a:endParaRPr lang="en-US" dirty="0">
              <a:latin typeface="Calibri" panose="020F0502020204030204" pitchFamily="34" charset="0"/>
              <a:hlinkClick r:id="rId4"/>
            </a:endParaRPr>
          </a:p>
          <a:p>
            <a:pPr marL="0" indent="0">
              <a:buNone/>
            </a:pPr>
            <a:endParaRPr lang="en-US" dirty="0">
              <a:effectLst/>
              <a:latin typeface="Calibri" panose="020F0502020204030204" pitchFamily="34" charset="0"/>
              <a:hlinkClick r:id="rId4"/>
            </a:endParaRPr>
          </a:p>
          <a:p>
            <a:pPr marL="0" indent="0">
              <a:buNone/>
            </a:pPr>
            <a:endParaRPr lang="en-US" dirty="0">
              <a:latin typeface="Calibri" panose="020F0502020204030204" pitchFamily="34" charset="0"/>
              <a:hlinkClick r:id="rId4"/>
            </a:endParaRPr>
          </a:p>
          <a:p>
            <a:pPr marL="0" indent="0">
              <a:buNone/>
            </a:pPr>
            <a:endParaRPr lang="en-US" dirty="0">
              <a:effectLst/>
              <a:latin typeface="Calibri" panose="020F0502020204030204" pitchFamily="34" charset="0"/>
              <a:hlinkClick r:id="rId4"/>
            </a:endParaRPr>
          </a:p>
          <a:p>
            <a:pPr marL="0" indent="0">
              <a:buNone/>
            </a:pPr>
            <a:endParaRPr lang="en-US" dirty="0">
              <a:effectLst/>
              <a:latin typeface="Calibri" panose="020F0502020204030204" pitchFamily="34" charset="0"/>
              <a:hlinkClick r:id="rId4"/>
            </a:endParaRPr>
          </a:p>
          <a:p>
            <a:pPr marL="0" indent="0">
              <a:buNone/>
            </a:pPr>
            <a:endParaRPr lang="en-US" sz="2000" b="1" dirty="0"/>
          </a:p>
          <a:p>
            <a:pPr marL="0" indent="0">
              <a:buNone/>
            </a:pPr>
            <a:endParaRPr lang="en-US" sz="2000" dirty="0"/>
          </a:p>
        </p:txBody>
      </p:sp>
      <p:pic>
        <p:nvPicPr>
          <p:cNvPr id="7" name="Picture 6">
            <a:extLst>
              <a:ext uri="{FF2B5EF4-FFF2-40B4-BE49-F238E27FC236}">
                <a16:creationId xmlns:a16="http://schemas.microsoft.com/office/drawing/2014/main" id="{6413C539-962D-874C-5F16-933B921E74AA}"/>
              </a:ext>
            </a:extLst>
          </p:cNvPr>
          <p:cNvPicPr>
            <a:picLocks noChangeAspect="1"/>
          </p:cNvPicPr>
          <p:nvPr/>
        </p:nvPicPr>
        <p:blipFill>
          <a:blip r:embed="rId5"/>
          <a:stretch>
            <a:fillRect/>
          </a:stretch>
        </p:blipFill>
        <p:spPr>
          <a:xfrm>
            <a:off x="1109476" y="1729955"/>
            <a:ext cx="9346957" cy="4632443"/>
          </a:xfrm>
          <a:prstGeom prst="rect">
            <a:avLst/>
          </a:prstGeom>
        </p:spPr>
      </p:pic>
    </p:spTree>
    <p:extLst>
      <p:ext uri="{BB962C8B-B14F-4D97-AF65-F5344CB8AC3E}">
        <p14:creationId xmlns:p14="http://schemas.microsoft.com/office/powerpoint/2010/main" val="343241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3CBF-789C-3E3B-FC56-CB30451CB41E}"/>
              </a:ext>
            </a:extLst>
          </p:cNvPr>
          <p:cNvSpPr>
            <a:spLocks noGrp="1"/>
          </p:cNvSpPr>
          <p:nvPr>
            <p:ph type="title"/>
          </p:nvPr>
        </p:nvSpPr>
        <p:spPr/>
        <p:txBody>
          <a:bodyPr/>
          <a:lstStyle/>
          <a:p>
            <a:r>
              <a:rPr lang="en-US" dirty="0"/>
              <a:t>Getting a Vega example into Power BI</a:t>
            </a:r>
          </a:p>
        </p:txBody>
      </p:sp>
      <p:sp>
        <p:nvSpPr>
          <p:cNvPr id="3" name="Content Placeholder 2">
            <a:extLst>
              <a:ext uri="{FF2B5EF4-FFF2-40B4-BE49-F238E27FC236}">
                <a16:creationId xmlns:a16="http://schemas.microsoft.com/office/drawing/2014/main" id="{DEE8DC3F-3FEF-5B68-F887-84B47572147A}"/>
              </a:ext>
            </a:extLst>
          </p:cNvPr>
          <p:cNvSpPr>
            <a:spLocks noGrp="1"/>
          </p:cNvSpPr>
          <p:nvPr>
            <p:ph idx="1"/>
          </p:nvPr>
        </p:nvSpPr>
        <p:spPr/>
        <p:txBody>
          <a:bodyPr/>
          <a:lstStyle/>
          <a:p>
            <a:r>
              <a:rPr lang="en-US" dirty="0"/>
              <a:t>For this walkthrough, we are using:</a:t>
            </a:r>
            <a:br>
              <a:rPr lang="en-US" dirty="0"/>
            </a:br>
            <a:r>
              <a:rPr lang="en-US" sz="2400" dirty="0">
                <a:hlinkClick r:id="rId3"/>
              </a:rPr>
              <a:t>https://vega.github.io/vega-lite/examples/interactive_overview_detail.html</a:t>
            </a:r>
            <a:r>
              <a:rPr lang="en-US" sz="2400" dirty="0"/>
              <a:t> </a:t>
            </a:r>
          </a:p>
        </p:txBody>
      </p:sp>
      <p:pic>
        <p:nvPicPr>
          <p:cNvPr id="5" name="Picture 4">
            <a:extLst>
              <a:ext uri="{FF2B5EF4-FFF2-40B4-BE49-F238E27FC236}">
                <a16:creationId xmlns:a16="http://schemas.microsoft.com/office/drawing/2014/main" id="{DB7437B8-BD52-95CC-6660-BE93CA8402E7}"/>
              </a:ext>
            </a:extLst>
          </p:cNvPr>
          <p:cNvPicPr>
            <a:picLocks noChangeAspect="1"/>
          </p:cNvPicPr>
          <p:nvPr/>
        </p:nvPicPr>
        <p:blipFill>
          <a:blip r:embed="rId4"/>
          <a:stretch>
            <a:fillRect/>
          </a:stretch>
        </p:blipFill>
        <p:spPr>
          <a:xfrm>
            <a:off x="1072417" y="2113251"/>
            <a:ext cx="5270771" cy="3949903"/>
          </a:xfrm>
          <a:prstGeom prst="rect">
            <a:avLst/>
          </a:prstGeom>
        </p:spPr>
      </p:pic>
      <p:sp>
        <p:nvSpPr>
          <p:cNvPr id="6" name="TextBox 5">
            <a:extLst>
              <a:ext uri="{FF2B5EF4-FFF2-40B4-BE49-F238E27FC236}">
                <a16:creationId xmlns:a16="http://schemas.microsoft.com/office/drawing/2014/main" id="{3EE014EF-034E-F1E5-0F1D-682154F3DE98}"/>
              </a:ext>
            </a:extLst>
          </p:cNvPr>
          <p:cNvSpPr txBox="1"/>
          <p:nvPr/>
        </p:nvSpPr>
        <p:spPr>
          <a:xfrm>
            <a:off x="6343188" y="4464424"/>
            <a:ext cx="5597800" cy="646331"/>
          </a:xfrm>
          <a:prstGeom prst="rect">
            <a:avLst/>
          </a:prstGeom>
          <a:noFill/>
        </p:spPr>
        <p:txBody>
          <a:bodyPr wrap="square" rtlCol="0">
            <a:spAutoFit/>
          </a:bodyPr>
          <a:lstStyle/>
          <a:p>
            <a:r>
              <a:rPr lang="en-US" b="1" dirty="0">
                <a:solidFill>
                  <a:srgbClr val="FF0000"/>
                </a:solidFill>
              </a:rPr>
              <a:t>When you select data from the Overview chart, </a:t>
            </a:r>
            <a:br>
              <a:rPr lang="en-US" b="1" dirty="0">
                <a:solidFill>
                  <a:srgbClr val="FF0000"/>
                </a:solidFill>
              </a:rPr>
            </a:br>
            <a:r>
              <a:rPr lang="en-US" b="1" dirty="0">
                <a:solidFill>
                  <a:srgbClr val="FF0000"/>
                </a:solidFill>
              </a:rPr>
              <a:t>the Detail chart dynamically changes.</a:t>
            </a:r>
          </a:p>
        </p:txBody>
      </p:sp>
      <p:sp>
        <p:nvSpPr>
          <p:cNvPr id="7" name="Rectangle 6">
            <a:extLst>
              <a:ext uri="{FF2B5EF4-FFF2-40B4-BE49-F238E27FC236}">
                <a16:creationId xmlns:a16="http://schemas.microsoft.com/office/drawing/2014/main" id="{3F140585-D562-F552-9512-0B5B70AC4DD9}"/>
              </a:ext>
            </a:extLst>
          </p:cNvPr>
          <p:cNvSpPr/>
          <p:nvPr/>
        </p:nvSpPr>
        <p:spPr>
          <a:xfrm>
            <a:off x="2710927" y="5002306"/>
            <a:ext cx="634701" cy="9466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7F0D37D-7C62-80E8-34CD-21D0FF1F9F0B}"/>
              </a:ext>
            </a:extLst>
          </p:cNvPr>
          <p:cNvSpPr txBox="1"/>
          <p:nvPr/>
        </p:nvSpPr>
        <p:spPr>
          <a:xfrm>
            <a:off x="3707802" y="5319087"/>
            <a:ext cx="2273211" cy="369332"/>
          </a:xfrm>
          <a:prstGeom prst="rect">
            <a:avLst/>
          </a:prstGeom>
          <a:noFill/>
        </p:spPr>
        <p:txBody>
          <a:bodyPr wrap="square" rtlCol="0">
            <a:spAutoFit/>
          </a:bodyPr>
          <a:lstStyle/>
          <a:p>
            <a:r>
              <a:rPr lang="en-US" b="1" dirty="0">
                <a:solidFill>
                  <a:schemeClr val="bg1"/>
                </a:solidFill>
              </a:rPr>
              <a:t>OVERVIEW CHART</a:t>
            </a:r>
          </a:p>
        </p:txBody>
      </p:sp>
      <p:sp>
        <p:nvSpPr>
          <p:cNvPr id="9" name="TextBox 8">
            <a:extLst>
              <a:ext uri="{FF2B5EF4-FFF2-40B4-BE49-F238E27FC236}">
                <a16:creationId xmlns:a16="http://schemas.microsoft.com/office/drawing/2014/main" id="{C3AC67F1-65F6-F426-6815-3B0BDF862063}"/>
              </a:ext>
            </a:extLst>
          </p:cNvPr>
          <p:cNvSpPr txBox="1"/>
          <p:nvPr/>
        </p:nvSpPr>
        <p:spPr>
          <a:xfrm>
            <a:off x="1678194" y="4048184"/>
            <a:ext cx="4561242" cy="369332"/>
          </a:xfrm>
          <a:prstGeom prst="rect">
            <a:avLst/>
          </a:prstGeom>
          <a:noFill/>
        </p:spPr>
        <p:txBody>
          <a:bodyPr wrap="square" rtlCol="0">
            <a:spAutoFit/>
          </a:bodyPr>
          <a:lstStyle/>
          <a:p>
            <a:pPr algn="ctr"/>
            <a:r>
              <a:rPr lang="en-US" b="1" dirty="0">
                <a:solidFill>
                  <a:schemeClr val="bg1"/>
                </a:solidFill>
              </a:rPr>
              <a:t>DETAIL CHART</a:t>
            </a:r>
          </a:p>
        </p:txBody>
      </p:sp>
      <p:sp>
        <p:nvSpPr>
          <p:cNvPr id="10" name="TextBox 9">
            <a:extLst>
              <a:ext uri="{FF2B5EF4-FFF2-40B4-BE49-F238E27FC236}">
                <a16:creationId xmlns:a16="http://schemas.microsoft.com/office/drawing/2014/main" id="{499A7009-0945-A0EC-4ECC-24E960E9862C}"/>
              </a:ext>
            </a:extLst>
          </p:cNvPr>
          <p:cNvSpPr txBox="1"/>
          <p:nvPr/>
        </p:nvSpPr>
        <p:spPr>
          <a:xfrm>
            <a:off x="2404333" y="5948979"/>
            <a:ext cx="1247887" cy="369332"/>
          </a:xfrm>
          <a:prstGeom prst="rect">
            <a:avLst/>
          </a:prstGeom>
          <a:noFill/>
        </p:spPr>
        <p:txBody>
          <a:bodyPr wrap="square" rtlCol="0">
            <a:spAutoFit/>
          </a:bodyPr>
          <a:lstStyle/>
          <a:p>
            <a:pPr algn="ctr"/>
            <a:r>
              <a:rPr lang="en-US" b="1" dirty="0">
                <a:solidFill>
                  <a:srgbClr val="FF0000"/>
                </a:solidFill>
              </a:rPr>
              <a:t>SELECTION</a:t>
            </a:r>
          </a:p>
        </p:txBody>
      </p:sp>
    </p:spTree>
    <p:extLst>
      <p:ext uri="{BB962C8B-B14F-4D97-AF65-F5344CB8AC3E}">
        <p14:creationId xmlns:p14="http://schemas.microsoft.com/office/powerpoint/2010/main" val="2794472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6E10-3398-590A-0109-456210A0062F}"/>
              </a:ext>
            </a:extLst>
          </p:cNvPr>
          <p:cNvSpPr>
            <a:spLocks noGrp="1"/>
          </p:cNvSpPr>
          <p:nvPr>
            <p:ph type="title"/>
          </p:nvPr>
        </p:nvSpPr>
        <p:spPr/>
        <p:txBody>
          <a:bodyPr/>
          <a:lstStyle/>
          <a:p>
            <a:r>
              <a:rPr lang="en-US" dirty="0"/>
              <a:t>Getting a Vega example into Power BI</a:t>
            </a:r>
          </a:p>
        </p:txBody>
      </p:sp>
      <p:sp>
        <p:nvSpPr>
          <p:cNvPr id="3" name="Content Placeholder 2">
            <a:extLst>
              <a:ext uri="{FF2B5EF4-FFF2-40B4-BE49-F238E27FC236}">
                <a16:creationId xmlns:a16="http://schemas.microsoft.com/office/drawing/2014/main" id="{AB9E69B0-B321-8621-9CA8-32332E226FEC}"/>
              </a:ext>
            </a:extLst>
          </p:cNvPr>
          <p:cNvSpPr>
            <a:spLocks noGrp="1"/>
          </p:cNvSpPr>
          <p:nvPr>
            <p:ph idx="1"/>
          </p:nvPr>
        </p:nvSpPr>
        <p:spPr/>
        <p:txBody>
          <a:bodyPr/>
          <a:lstStyle/>
          <a:p>
            <a:r>
              <a:rPr lang="en-US" dirty="0"/>
              <a:t>Download sample data file</a:t>
            </a:r>
          </a:p>
          <a:p>
            <a:pPr lvl="1"/>
            <a:r>
              <a:rPr lang="en-US" dirty="0"/>
              <a:t>Add </a:t>
            </a:r>
            <a:r>
              <a:rPr lang="en-US" sz="1800" dirty="0">
                <a:solidFill>
                  <a:srgbClr val="000000"/>
                </a:solidFill>
                <a:latin typeface="Calibri" panose="020F0502020204030204" pitchFamily="34" charset="0"/>
                <a:hlinkClick r:id="rId3"/>
              </a:rPr>
              <a:t>https://vega.github.io/vega-lite/</a:t>
            </a:r>
            <a:r>
              <a:rPr lang="en-US" dirty="0">
                <a:solidFill>
                  <a:srgbClr val="000000"/>
                </a:solidFill>
                <a:latin typeface="Calibri" panose="020F0502020204030204" pitchFamily="34" charset="0"/>
              </a:rPr>
              <a:t> before URL shown,</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like </a:t>
            </a:r>
            <a:r>
              <a:rPr lang="en-US" sz="1800" dirty="0">
                <a:solidFill>
                  <a:srgbClr val="000000"/>
                </a:solidFill>
                <a:effectLst/>
                <a:latin typeface="Calibri" panose="020F0502020204030204" pitchFamily="34" charset="0"/>
                <a:hlinkClick r:id="rId4"/>
              </a:rPr>
              <a:t>https://vega.github.io/vega-lite/data/sp500.csv</a:t>
            </a:r>
            <a:endParaRPr lang="en-US" sz="1800" dirty="0">
              <a:solidFill>
                <a:srgbClr val="000000"/>
              </a:solidFill>
              <a:effectLst/>
              <a:latin typeface="Calibri" panose="020F0502020204030204" pitchFamily="34" charset="0"/>
            </a:endParaRPr>
          </a:p>
          <a:p>
            <a:pPr lvl="1"/>
            <a:endParaRPr lang="en-US" dirty="0">
              <a:solidFill>
                <a:srgbClr val="000000"/>
              </a:solidFill>
              <a:latin typeface="Calibri" panose="020F0502020204030204" pitchFamily="34" charset="0"/>
            </a:endParaRPr>
          </a:p>
          <a:p>
            <a:pPr lvl="1"/>
            <a:endParaRPr lang="en-US" dirty="0">
              <a:solidFill>
                <a:srgbClr val="000000"/>
              </a:solidFill>
              <a:latin typeface="Calibri" panose="020F0502020204030204" pitchFamily="34" charset="0"/>
            </a:endParaRPr>
          </a:p>
          <a:p>
            <a:pPr lvl="1"/>
            <a:endParaRPr lang="en-US" dirty="0">
              <a:solidFill>
                <a:srgbClr val="000000"/>
              </a:solidFill>
              <a:latin typeface="Calibri" panose="020F0502020204030204" pitchFamily="34" charset="0"/>
            </a:endParaRPr>
          </a:p>
          <a:p>
            <a:pPr lvl="1"/>
            <a:endParaRPr lang="en-US" sz="3200"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Paste into browser to download</a:t>
            </a:r>
            <a:endParaRPr lang="en-US" dirty="0">
              <a:solidFill>
                <a:srgbClr val="000000"/>
              </a:solidFill>
              <a:effectLst/>
              <a:latin typeface="Calibri" panose="020F0502020204030204" pitchFamily="34" charset="0"/>
            </a:endParaRPr>
          </a:p>
        </p:txBody>
      </p:sp>
      <p:pic>
        <p:nvPicPr>
          <p:cNvPr id="9" name="Picture 8">
            <a:extLst>
              <a:ext uri="{FF2B5EF4-FFF2-40B4-BE49-F238E27FC236}">
                <a16:creationId xmlns:a16="http://schemas.microsoft.com/office/drawing/2014/main" id="{C4B74025-F09B-CC8C-CEDB-090569D66AAE}"/>
              </a:ext>
            </a:extLst>
          </p:cNvPr>
          <p:cNvPicPr>
            <a:picLocks noChangeAspect="1"/>
          </p:cNvPicPr>
          <p:nvPr/>
        </p:nvPicPr>
        <p:blipFill>
          <a:blip r:embed="rId5"/>
          <a:stretch>
            <a:fillRect/>
          </a:stretch>
        </p:blipFill>
        <p:spPr>
          <a:xfrm>
            <a:off x="1588770" y="2571993"/>
            <a:ext cx="5488059" cy="1737117"/>
          </a:xfrm>
          <a:prstGeom prst="rect">
            <a:avLst/>
          </a:prstGeom>
          <a:ln>
            <a:solidFill>
              <a:schemeClr val="tx1"/>
            </a:solidFill>
          </a:ln>
        </p:spPr>
      </p:pic>
      <p:sp>
        <p:nvSpPr>
          <p:cNvPr id="7" name="Rectangle 6">
            <a:extLst>
              <a:ext uri="{FF2B5EF4-FFF2-40B4-BE49-F238E27FC236}">
                <a16:creationId xmlns:a16="http://schemas.microsoft.com/office/drawing/2014/main" id="{967E35FC-811F-3C8B-62EE-DEB76E7006FF}"/>
              </a:ext>
            </a:extLst>
          </p:cNvPr>
          <p:cNvSpPr/>
          <p:nvPr/>
        </p:nvSpPr>
        <p:spPr>
          <a:xfrm>
            <a:off x="3211830" y="3691890"/>
            <a:ext cx="1428749"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F063FB-E7F2-022A-15B9-80820824DD77}"/>
              </a:ext>
            </a:extLst>
          </p:cNvPr>
          <p:cNvPicPr>
            <a:picLocks noChangeAspect="1"/>
          </p:cNvPicPr>
          <p:nvPr/>
        </p:nvPicPr>
        <p:blipFill>
          <a:blip r:embed="rId6"/>
          <a:stretch>
            <a:fillRect/>
          </a:stretch>
        </p:blipFill>
        <p:spPr>
          <a:xfrm>
            <a:off x="7661910" y="4975503"/>
            <a:ext cx="3482340" cy="1192365"/>
          </a:xfrm>
          <a:prstGeom prst="rect">
            <a:avLst/>
          </a:prstGeom>
          <a:ln>
            <a:solidFill>
              <a:schemeClr val="tx1"/>
            </a:solidFill>
          </a:ln>
        </p:spPr>
      </p:pic>
      <p:pic>
        <p:nvPicPr>
          <p:cNvPr id="13" name="Picture 12">
            <a:extLst>
              <a:ext uri="{FF2B5EF4-FFF2-40B4-BE49-F238E27FC236}">
                <a16:creationId xmlns:a16="http://schemas.microsoft.com/office/drawing/2014/main" id="{5FF0C1EE-F907-830E-6F93-16BE00AC21DA}"/>
              </a:ext>
            </a:extLst>
          </p:cNvPr>
          <p:cNvPicPr>
            <a:picLocks noChangeAspect="1"/>
          </p:cNvPicPr>
          <p:nvPr/>
        </p:nvPicPr>
        <p:blipFill>
          <a:blip r:embed="rId7"/>
          <a:stretch>
            <a:fillRect/>
          </a:stretch>
        </p:blipFill>
        <p:spPr>
          <a:xfrm>
            <a:off x="1588770" y="4799071"/>
            <a:ext cx="5818604" cy="889348"/>
          </a:xfrm>
          <a:prstGeom prst="rect">
            <a:avLst/>
          </a:prstGeom>
          <a:ln>
            <a:solidFill>
              <a:schemeClr val="tx1"/>
            </a:solidFill>
          </a:ln>
        </p:spPr>
      </p:pic>
    </p:spTree>
    <p:extLst>
      <p:ext uri="{BB962C8B-B14F-4D97-AF65-F5344CB8AC3E}">
        <p14:creationId xmlns:p14="http://schemas.microsoft.com/office/powerpoint/2010/main" val="394377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715C-32A1-9725-D7FF-361425A3CC8F}"/>
              </a:ext>
            </a:extLst>
          </p:cNvPr>
          <p:cNvSpPr>
            <a:spLocks noGrp="1"/>
          </p:cNvSpPr>
          <p:nvPr>
            <p:ph type="title"/>
          </p:nvPr>
        </p:nvSpPr>
        <p:spPr/>
        <p:txBody>
          <a:bodyPr/>
          <a:lstStyle/>
          <a:p>
            <a:r>
              <a:rPr lang="en-US" dirty="0"/>
              <a:t>Getting a Vega example into Power BI</a:t>
            </a:r>
          </a:p>
        </p:txBody>
      </p:sp>
      <p:sp>
        <p:nvSpPr>
          <p:cNvPr id="3" name="Content Placeholder 2">
            <a:extLst>
              <a:ext uri="{FF2B5EF4-FFF2-40B4-BE49-F238E27FC236}">
                <a16:creationId xmlns:a16="http://schemas.microsoft.com/office/drawing/2014/main" id="{13107F4F-4198-8AFE-C817-92280572DBC1}"/>
              </a:ext>
            </a:extLst>
          </p:cNvPr>
          <p:cNvSpPr>
            <a:spLocks noGrp="1"/>
          </p:cNvSpPr>
          <p:nvPr>
            <p:ph idx="1"/>
          </p:nvPr>
        </p:nvSpPr>
        <p:spPr/>
        <p:txBody>
          <a:bodyPr/>
          <a:lstStyle/>
          <a:p>
            <a:r>
              <a:rPr lang="en-US" dirty="0"/>
              <a:t>Load downloaded file into Power BI</a:t>
            </a:r>
          </a:p>
          <a:p>
            <a:endParaRPr lang="en-US" dirty="0"/>
          </a:p>
        </p:txBody>
      </p:sp>
      <p:pic>
        <p:nvPicPr>
          <p:cNvPr id="5" name="Picture 4">
            <a:extLst>
              <a:ext uri="{FF2B5EF4-FFF2-40B4-BE49-F238E27FC236}">
                <a16:creationId xmlns:a16="http://schemas.microsoft.com/office/drawing/2014/main" id="{E88DEB7B-98BA-9658-467E-254055423167}"/>
              </a:ext>
            </a:extLst>
          </p:cNvPr>
          <p:cNvPicPr>
            <a:picLocks noChangeAspect="1"/>
          </p:cNvPicPr>
          <p:nvPr/>
        </p:nvPicPr>
        <p:blipFill>
          <a:blip r:embed="rId3"/>
          <a:stretch>
            <a:fillRect/>
          </a:stretch>
        </p:blipFill>
        <p:spPr>
          <a:xfrm>
            <a:off x="1122644" y="1942433"/>
            <a:ext cx="2683546" cy="2329805"/>
          </a:xfrm>
          <a:prstGeom prst="rect">
            <a:avLst/>
          </a:prstGeom>
        </p:spPr>
      </p:pic>
    </p:spTree>
    <p:extLst>
      <p:ext uri="{BB962C8B-B14F-4D97-AF65-F5344CB8AC3E}">
        <p14:creationId xmlns:p14="http://schemas.microsoft.com/office/powerpoint/2010/main" val="2823114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9C33-4320-9AFE-6874-E2234E8A83A2}"/>
              </a:ext>
            </a:extLst>
          </p:cNvPr>
          <p:cNvSpPr>
            <a:spLocks noGrp="1"/>
          </p:cNvSpPr>
          <p:nvPr>
            <p:ph type="title"/>
          </p:nvPr>
        </p:nvSpPr>
        <p:spPr/>
        <p:txBody>
          <a:bodyPr/>
          <a:lstStyle/>
          <a:p>
            <a:r>
              <a:rPr lang="en-US" dirty="0"/>
              <a:t>Finding the right visual</a:t>
            </a:r>
          </a:p>
        </p:txBody>
      </p:sp>
      <p:grpSp>
        <p:nvGrpSpPr>
          <p:cNvPr id="4" name="Group 3">
            <a:extLst>
              <a:ext uri="{FF2B5EF4-FFF2-40B4-BE49-F238E27FC236}">
                <a16:creationId xmlns:a16="http://schemas.microsoft.com/office/drawing/2014/main" id="{47CF82AE-6E16-FF07-1F8D-135FBEADD921}"/>
              </a:ext>
            </a:extLst>
          </p:cNvPr>
          <p:cNvGrpSpPr/>
          <p:nvPr/>
        </p:nvGrpSpPr>
        <p:grpSpPr>
          <a:xfrm>
            <a:off x="1000460" y="1368359"/>
            <a:ext cx="1675687" cy="2343032"/>
            <a:chOff x="0" y="1108560"/>
            <a:chExt cx="1675687" cy="2343032"/>
          </a:xfrm>
        </p:grpSpPr>
        <p:sp>
          <p:nvSpPr>
            <p:cNvPr id="5" name="Rectangle 4">
              <a:extLst>
                <a:ext uri="{FF2B5EF4-FFF2-40B4-BE49-F238E27FC236}">
                  <a16:creationId xmlns:a16="http://schemas.microsoft.com/office/drawing/2014/main" id="{4CD0D244-D092-CF5B-86BC-9EB912B52202}"/>
                </a:ext>
              </a:extLst>
            </p:cNvPr>
            <p:cNvSpPr/>
            <p:nvPr/>
          </p:nvSpPr>
          <p:spPr>
            <a:xfrm>
              <a:off x="0" y="1108560"/>
              <a:ext cx="1675687" cy="234303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A97B761-94B7-FC5B-FC95-EA3D5AF70AFA}"/>
                </a:ext>
              </a:extLst>
            </p:cNvPr>
            <p:cNvPicPr>
              <a:picLocks noChangeAspect="1"/>
            </p:cNvPicPr>
            <p:nvPr/>
          </p:nvPicPr>
          <p:blipFill rotWithShape="1">
            <a:blip r:embed="rId3">
              <a:clrChange>
                <a:clrFrom>
                  <a:srgbClr val="F3F2F1"/>
                </a:clrFrom>
                <a:clrTo>
                  <a:srgbClr val="F3F2F1">
                    <a:alpha val="0"/>
                  </a:srgbClr>
                </a:clrTo>
              </a:clrChange>
            </a:blip>
            <a:srcRect t="23008" b="17486"/>
            <a:stretch/>
          </p:blipFill>
          <p:spPr>
            <a:xfrm>
              <a:off x="23317" y="1411045"/>
              <a:ext cx="1623440" cy="1962554"/>
            </a:xfrm>
            <a:prstGeom prst="rect">
              <a:avLst/>
            </a:prstGeom>
            <a:ln>
              <a:noFill/>
            </a:ln>
          </p:spPr>
        </p:pic>
        <p:pic>
          <p:nvPicPr>
            <p:cNvPr id="21" name="Picture 20">
              <a:extLst>
                <a:ext uri="{FF2B5EF4-FFF2-40B4-BE49-F238E27FC236}">
                  <a16:creationId xmlns:a16="http://schemas.microsoft.com/office/drawing/2014/main" id="{2E615E85-241C-52CD-BE35-82E8B50F5D1B}"/>
                </a:ext>
              </a:extLst>
            </p:cNvPr>
            <p:cNvPicPr>
              <a:picLocks noChangeAspect="1"/>
            </p:cNvPicPr>
            <p:nvPr/>
          </p:nvPicPr>
          <p:blipFill>
            <a:blip r:embed="rId4">
              <a:clrChange>
                <a:clrFrom>
                  <a:srgbClr val="F3F2F1"/>
                </a:clrFrom>
                <a:clrTo>
                  <a:srgbClr val="F3F2F1">
                    <a:alpha val="0"/>
                  </a:srgbClr>
                </a:clrTo>
              </a:clrChange>
            </a:blip>
            <a:stretch>
              <a:fillRect/>
            </a:stretch>
          </p:blipFill>
          <p:spPr>
            <a:xfrm>
              <a:off x="52255" y="1115654"/>
              <a:ext cx="1565568" cy="295390"/>
            </a:xfrm>
            <a:prstGeom prst="rect">
              <a:avLst/>
            </a:prstGeom>
          </p:spPr>
        </p:pic>
      </p:grpSp>
    </p:spTree>
    <p:extLst>
      <p:ext uri="{BB962C8B-B14F-4D97-AF65-F5344CB8AC3E}">
        <p14:creationId xmlns:p14="http://schemas.microsoft.com/office/powerpoint/2010/main" val="3648324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6E10-3398-590A-0109-456210A0062F}"/>
              </a:ext>
            </a:extLst>
          </p:cNvPr>
          <p:cNvSpPr>
            <a:spLocks noGrp="1"/>
          </p:cNvSpPr>
          <p:nvPr>
            <p:ph type="title"/>
          </p:nvPr>
        </p:nvSpPr>
        <p:spPr/>
        <p:txBody>
          <a:bodyPr/>
          <a:lstStyle/>
          <a:p>
            <a:r>
              <a:rPr lang="en-US" dirty="0"/>
              <a:t>Getting a Vega example into Power BI</a:t>
            </a:r>
          </a:p>
        </p:txBody>
      </p:sp>
      <p:sp>
        <p:nvSpPr>
          <p:cNvPr id="3" name="Content Placeholder 2">
            <a:extLst>
              <a:ext uri="{FF2B5EF4-FFF2-40B4-BE49-F238E27FC236}">
                <a16:creationId xmlns:a16="http://schemas.microsoft.com/office/drawing/2014/main" id="{AB9E69B0-B321-8621-9CA8-32332E226FEC}"/>
              </a:ext>
            </a:extLst>
          </p:cNvPr>
          <p:cNvSpPr>
            <a:spLocks noGrp="1"/>
          </p:cNvSpPr>
          <p:nvPr>
            <p:ph idx="1"/>
          </p:nvPr>
        </p:nvSpPr>
        <p:spPr/>
        <p:txBody>
          <a:bodyPr/>
          <a:lstStyle/>
          <a:p>
            <a:r>
              <a:rPr lang="en-US" dirty="0"/>
              <a:t>From the example web page, select and copy the code</a:t>
            </a:r>
          </a:p>
        </p:txBody>
      </p:sp>
      <p:pic>
        <p:nvPicPr>
          <p:cNvPr id="5" name="Picture 4">
            <a:extLst>
              <a:ext uri="{FF2B5EF4-FFF2-40B4-BE49-F238E27FC236}">
                <a16:creationId xmlns:a16="http://schemas.microsoft.com/office/drawing/2014/main" id="{6BABC795-6DF5-C215-CF91-6939A31E3171}"/>
              </a:ext>
            </a:extLst>
          </p:cNvPr>
          <p:cNvPicPr>
            <a:picLocks noChangeAspect="1"/>
          </p:cNvPicPr>
          <p:nvPr/>
        </p:nvPicPr>
        <p:blipFill>
          <a:blip r:embed="rId3"/>
          <a:stretch>
            <a:fillRect/>
          </a:stretch>
        </p:blipFill>
        <p:spPr>
          <a:xfrm>
            <a:off x="838200" y="2024900"/>
            <a:ext cx="6813900" cy="4476980"/>
          </a:xfrm>
          <a:prstGeom prst="rect">
            <a:avLst/>
          </a:prstGeom>
        </p:spPr>
      </p:pic>
      <p:sp>
        <p:nvSpPr>
          <p:cNvPr id="6" name="Rectangle 5">
            <a:extLst>
              <a:ext uri="{FF2B5EF4-FFF2-40B4-BE49-F238E27FC236}">
                <a16:creationId xmlns:a16="http://schemas.microsoft.com/office/drawing/2014/main" id="{80F675BA-7A7E-C81E-142C-3927579E3B43}"/>
              </a:ext>
            </a:extLst>
          </p:cNvPr>
          <p:cNvSpPr/>
          <p:nvPr/>
        </p:nvSpPr>
        <p:spPr>
          <a:xfrm>
            <a:off x="1085850" y="3931920"/>
            <a:ext cx="4377690" cy="269748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67E35FC-811F-3C8B-62EE-DEB76E7006FF}"/>
              </a:ext>
            </a:extLst>
          </p:cNvPr>
          <p:cNvSpPr/>
          <p:nvPr/>
        </p:nvSpPr>
        <p:spPr>
          <a:xfrm>
            <a:off x="3246120" y="4183380"/>
            <a:ext cx="720090" cy="3657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827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680A-466D-7A00-4C31-28B3FC61352E}"/>
              </a:ext>
            </a:extLst>
          </p:cNvPr>
          <p:cNvSpPr>
            <a:spLocks noGrp="1"/>
          </p:cNvSpPr>
          <p:nvPr>
            <p:ph type="title"/>
          </p:nvPr>
        </p:nvSpPr>
        <p:spPr/>
        <p:txBody>
          <a:bodyPr/>
          <a:lstStyle/>
          <a:p>
            <a:r>
              <a:rPr lang="en-US" dirty="0"/>
              <a:t>Getting a Vega example into Power BI</a:t>
            </a:r>
          </a:p>
        </p:txBody>
      </p:sp>
      <p:sp>
        <p:nvSpPr>
          <p:cNvPr id="3" name="Content Placeholder 2">
            <a:extLst>
              <a:ext uri="{FF2B5EF4-FFF2-40B4-BE49-F238E27FC236}">
                <a16:creationId xmlns:a16="http://schemas.microsoft.com/office/drawing/2014/main" id="{58AE3E3D-C25D-0A0A-913F-E4BC41DFD465}"/>
              </a:ext>
            </a:extLst>
          </p:cNvPr>
          <p:cNvSpPr>
            <a:spLocks noGrp="1"/>
          </p:cNvSpPr>
          <p:nvPr>
            <p:ph idx="1"/>
          </p:nvPr>
        </p:nvSpPr>
        <p:spPr/>
        <p:txBody>
          <a:bodyPr/>
          <a:lstStyle/>
          <a:p>
            <a:r>
              <a:rPr lang="en-US" dirty="0"/>
              <a:t>Add a Deneb visual in Power BI and resize it to fill the page</a:t>
            </a:r>
          </a:p>
        </p:txBody>
      </p:sp>
      <p:pic>
        <p:nvPicPr>
          <p:cNvPr id="7" name="Picture 6">
            <a:extLst>
              <a:ext uri="{FF2B5EF4-FFF2-40B4-BE49-F238E27FC236}">
                <a16:creationId xmlns:a16="http://schemas.microsoft.com/office/drawing/2014/main" id="{C47C912A-B11D-8D99-0519-37718100792F}"/>
              </a:ext>
            </a:extLst>
          </p:cNvPr>
          <p:cNvPicPr>
            <a:picLocks noChangeAspect="1"/>
          </p:cNvPicPr>
          <p:nvPr/>
        </p:nvPicPr>
        <p:blipFill>
          <a:blip r:embed="rId3"/>
          <a:stretch>
            <a:fillRect/>
          </a:stretch>
        </p:blipFill>
        <p:spPr>
          <a:xfrm>
            <a:off x="1131356" y="1948077"/>
            <a:ext cx="9624274" cy="4333866"/>
          </a:xfrm>
          <a:prstGeom prst="rect">
            <a:avLst/>
          </a:prstGeom>
        </p:spPr>
      </p:pic>
    </p:spTree>
    <p:extLst>
      <p:ext uri="{BB962C8B-B14F-4D97-AF65-F5344CB8AC3E}">
        <p14:creationId xmlns:p14="http://schemas.microsoft.com/office/powerpoint/2010/main" val="496326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A825-B349-D30F-A8FA-4A2D0BBA010E}"/>
              </a:ext>
            </a:extLst>
          </p:cNvPr>
          <p:cNvSpPr>
            <a:spLocks noGrp="1"/>
          </p:cNvSpPr>
          <p:nvPr>
            <p:ph type="title"/>
          </p:nvPr>
        </p:nvSpPr>
        <p:spPr/>
        <p:txBody>
          <a:bodyPr/>
          <a:lstStyle/>
          <a:p>
            <a:r>
              <a:rPr lang="en-US" dirty="0"/>
              <a:t>Getting a Vega example into Power BI</a:t>
            </a:r>
          </a:p>
        </p:txBody>
      </p:sp>
      <p:sp>
        <p:nvSpPr>
          <p:cNvPr id="3" name="Content Placeholder 2">
            <a:extLst>
              <a:ext uri="{FF2B5EF4-FFF2-40B4-BE49-F238E27FC236}">
                <a16:creationId xmlns:a16="http://schemas.microsoft.com/office/drawing/2014/main" id="{DD80EE1C-C95D-649C-5573-21DF0E754A7A}"/>
              </a:ext>
            </a:extLst>
          </p:cNvPr>
          <p:cNvSpPr>
            <a:spLocks noGrp="1"/>
          </p:cNvSpPr>
          <p:nvPr>
            <p:ph idx="1"/>
          </p:nvPr>
        </p:nvSpPr>
        <p:spPr>
          <a:xfrm>
            <a:off x="838200" y="1169581"/>
            <a:ext cx="6877050" cy="5007382"/>
          </a:xfrm>
        </p:spPr>
        <p:txBody>
          <a:bodyPr/>
          <a:lstStyle/>
          <a:p>
            <a:r>
              <a:rPr lang="en-US" dirty="0"/>
              <a:t>Check the boxes next to </a:t>
            </a:r>
            <a:r>
              <a:rPr lang="en-US" b="1" dirty="0"/>
              <a:t>date </a:t>
            </a:r>
            <a:r>
              <a:rPr lang="en-US" dirty="0"/>
              <a:t>and </a:t>
            </a:r>
            <a:r>
              <a:rPr lang="en-US" b="1" dirty="0"/>
              <a:t>price </a:t>
            </a:r>
            <a:br>
              <a:rPr lang="en-US" b="1" dirty="0"/>
            </a:br>
            <a:r>
              <a:rPr lang="en-US" dirty="0"/>
              <a:t>to add them to the visual</a:t>
            </a:r>
          </a:p>
          <a:p>
            <a:r>
              <a:rPr lang="en-US" dirty="0"/>
              <a:t>Double click </a:t>
            </a:r>
            <a:r>
              <a:rPr lang="en-US" b="1" dirty="0"/>
              <a:t>Sum of price</a:t>
            </a:r>
            <a:r>
              <a:rPr lang="en-US" dirty="0"/>
              <a:t> in the </a:t>
            </a:r>
            <a:r>
              <a:rPr lang="en-US" b="1" dirty="0"/>
              <a:t>Values</a:t>
            </a:r>
            <a:r>
              <a:rPr lang="en-US" dirty="0"/>
              <a:t> pane to rename it to “price”</a:t>
            </a:r>
          </a:p>
        </p:txBody>
      </p:sp>
      <p:pic>
        <p:nvPicPr>
          <p:cNvPr id="5" name="Picture 4">
            <a:extLst>
              <a:ext uri="{FF2B5EF4-FFF2-40B4-BE49-F238E27FC236}">
                <a16:creationId xmlns:a16="http://schemas.microsoft.com/office/drawing/2014/main" id="{097DF431-FD15-DCF8-603C-C2370B7919B8}"/>
              </a:ext>
            </a:extLst>
          </p:cNvPr>
          <p:cNvPicPr>
            <a:picLocks noChangeAspect="1"/>
          </p:cNvPicPr>
          <p:nvPr/>
        </p:nvPicPr>
        <p:blipFill>
          <a:blip r:embed="rId3"/>
          <a:stretch>
            <a:fillRect/>
          </a:stretch>
        </p:blipFill>
        <p:spPr>
          <a:xfrm>
            <a:off x="7715250" y="1169581"/>
            <a:ext cx="3638550" cy="4443538"/>
          </a:xfrm>
          <a:prstGeom prst="rect">
            <a:avLst/>
          </a:prstGeom>
        </p:spPr>
      </p:pic>
      <p:sp>
        <p:nvSpPr>
          <p:cNvPr id="6" name="Rectangle 5">
            <a:extLst>
              <a:ext uri="{FF2B5EF4-FFF2-40B4-BE49-F238E27FC236}">
                <a16:creationId xmlns:a16="http://schemas.microsoft.com/office/drawing/2014/main" id="{D83EC4B7-A17D-1E58-450B-2EA54C406717}"/>
              </a:ext>
            </a:extLst>
          </p:cNvPr>
          <p:cNvSpPr/>
          <p:nvPr/>
        </p:nvSpPr>
        <p:spPr>
          <a:xfrm>
            <a:off x="9601200" y="1965960"/>
            <a:ext cx="1223010" cy="7772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56DDCFC-6361-F99B-7F8E-83199D87D7C2}"/>
              </a:ext>
            </a:extLst>
          </p:cNvPr>
          <p:cNvCxnSpPr/>
          <p:nvPr/>
        </p:nvCxnSpPr>
        <p:spPr>
          <a:xfrm flipH="1">
            <a:off x="8412480" y="2743200"/>
            <a:ext cx="1451610" cy="22631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B296D1B-6583-EFC2-4F8B-C6607A733307}"/>
              </a:ext>
            </a:extLst>
          </p:cNvPr>
          <p:cNvPicPr>
            <a:picLocks noChangeAspect="1"/>
          </p:cNvPicPr>
          <p:nvPr/>
        </p:nvPicPr>
        <p:blipFill>
          <a:blip r:embed="rId4"/>
          <a:stretch>
            <a:fillRect/>
          </a:stretch>
        </p:blipFill>
        <p:spPr>
          <a:xfrm>
            <a:off x="1151854" y="3298602"/>
            <a:ext cx="3122966" cy="1690414"/>
          </a:xfrm>
          <a:prstGeom prst="rect">
            <a:avLst/>
          </a:prstGeom>
          <a:ln>
            <a:solidFill>
              <a:schemeClr val="tx1"/>
            </a:solidFill>
          </a:ln>
        </p:spPr>
      </p:pic>
    </p:spTree>
    <p:extLst>
      <p:ext uri="{BB962C8B-B14F-4D97-AF65-F5344CB8AC3E}">
        <p14:creationId xmlns:p14="http://schemas.microsoft.com/office/powerpoint/2010/main" val="2806496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D192-86D9-BDCF-FC1E-B2DEAA5BE4C2}"/>
              </a:ext>
            </a:extLst>
          </p:cNvPr>
          <p:cNvSpPr>
            <a:spLocks noGrp="1"/>
          </p:cNvSpPr>
          <p:nvPr>
            <p:ph type="title"/>
          </p:nvPr>
        </p:nvSpPr>
        <p:spPr/>
        <p:txBody>
          <a:bodyPr/>
          <a:lstStyle/>
          <a:p>
            <a:r>
              <a:rPr lang="en-US" dirty="0"/>
              <a:t>Getting a Vega example into Power BI</a:t>
            </a:r>
          </a:p>
        </p:txBody>
      </p:sp>
      <p:sp>
        <p:nvSpPr>
          <p:cNvPr id="3" name="Content Placeholder 2">
            <a:extLst>
              <a:ext uri="{FF2B5EF4-FFF2-40B4-BE49-F238E27FC236}">
                <a16:creationId xmlns:a16="http://schemas.microsoft.com/office/drawing/2014/main" id="{0B19AEDA-AB01-D9DC-19DC-CE5426E09890}"/>
              </a:ext>
            </a:extLst>
          </p:cNvPr>
          <p:cNvSpPr>
            <a:spLocks noGrp="1"/>
          </p:cNvSpPr>
          <p:nvPr>
            <p:ph idx="1"/>
          </p:nvPr>
        </p:nvSpPr>
        <p:spPr/>
        <p:txBody>
          <a:bodyPr/>
          <a:lstStyle/>
          <a:p>
            <a:r>
              <a:rPr lang="en-US" dirty="0"/>
              <a:t>With the Deneb visual selected, click the 3 dots … </a:t>
            </a:r>
            <a:br>
              <a:rPr lang="en-US" dirty="0"/>
            </a:br>
            <a:r>
              <a:rPr lang="en-US" dirty="0"/>
              <a:t>and select </a:t>
            </a:r>
            <a:r>
              <a:rPr lang="en-US" b="1" dirty="0"/>
              <a:t>Edit</a:t>
            </a:r>
            <a:endParaRPr lang="en-US" dirty="0"/>
          </a:p>
        </p:txBody>
      </p:sp>
      <p:pic>
        <p:nvPicPr>
          <p:cNvPr id="5" name="Picture 4">
            <a:extLst>
              <a:ext uri="{FF2B5EF4-FFF2-40B4-BE49-F238E27FC236}">
                <a16:creationId xmlns:a16="http://schemas.microsoft.com/office/drawing/2014/main" id="{C1431BBB-5C20-F837-75F1-D283290A8D43}"/>
              </a:ext>
            </a:extLst>
          </p:cNvPr>
          <p:cNvPicPr>
            <a:picLocks noChangeAspect="1"/>
          </p:cNvPicPr>
          <p:nvPr/>
        </p:nvPicPr>
        <p:blipFill>
          <a:blip r:embed="rId2"/>
          <a:stretch>
            <a:fillRect/>
          </a:stretch>
        </p:blipFill>
        <p:spPr>
          <a:xfrm>
            <a:off x="1155012" y="2220574"/>
            <a:ext cx="4122600" cy="1585616"/>
          </a:xfrm>
          <a:prstGeom prst="rect">
            <a:avLst/>
          </a:prstGeom>
        </p:spPr>
      </p:pic>
      <p:sp>
        <p:nvSpPr>
          <p:cNvPr id="6" name="Rectangle 5">
            <a:extLst>
              <a:ext uri="{FF2B5EF4-FFF2-40B4-BE49-F238E27FC236}">
                <a16:creationId xmlns:a16="http://schemas.microsoft.com/office/drawing/2014/main" id="{C5AA1C48-5327-20CF-29E4-6D3488ECD112}"/>
              </a:ext>
            </a:extLst>
          </p:cNvPr>
          <p:cNvSpPr/>
          <p:nvPr/>
        </p:nvSpPr>
        <p:spPr>
          <a:xfrm>
            <a:off x="2537460" y="2628900"/>
            <a:ext cx="971550" cy="3086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F079D9-26B9-0D66-2F06-F7027E9F1138}"/>
              </a:ext>
            </a:extLst>
          </p:cNvPr>
          <p:cNvSpPr/>
          <p:nvPr/>
        </p:nvSpPr>
        <p:spPr>
          <a:xfrm>
            <a:off x="2263140" y="2220574"/>
            <a:ext cx="388620" cy="351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72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DF83-3E20-285C-EDE2-891743EEA081}"/>
              </a:ext>
            </a:extLst>
          </p:cNvPr>
          <p:cNvSpPr>
            <a:spLocks noGrp="1"/>
          </p:cNvSpPr>
          <p:nvPr>
            <p:ph type="title"/>
          </p:nvPr>
        </p:nvSpPr>
        <p:spPr/>
        <p:txBody>
          <a:bodyPr/>
          <a:lstStyle/>
          <a:p>
            <a:r>
              <a:rPr lang="en-US" dirty="0"/>
              <a:t>Getting a Vega example into Power BI</a:t>
            </a:r>
          </a:p>
        </p:txBody>
      </p:sp>
      <p:sp>
        <p:nvSpPr>
          <p:cNvPr id="3" name="Content Placeholder 2">
            <a:extLst>
              <a:ext uri="{FF2B5EF4-FFF2-40B4-BE49-F238E27FC236}">
                <a16:creationId xmlns:a16="http://schemas.microsoft.com/office/drawing/2014/main" id="{F9A35362-04E8-E92D-27C8-A826854F1F95}"/>
              </a:ext>
            </a:extLst>
          </p:cNvPr>
          <p:cNvSpPr>
            <a:spLocks noGrp="1"/>
          </p:cNvSpPr>
          <p:nvPr>
            <p:ph idx="1"/>
          </p:nvPr>
        </p:nvSpPr>
        <p:spPr/>
        <p:txBody>
          <a:bodyPr/>
          <a:lstStyle/>
          <a:p>
            <a:r>
              <a:rPr lang="en-US" dirty="0"/>
              <a:t>Click </a:t>
            </a:r>
            <a:r>
              <a:rPr lang="en-US" b="1" dirty="0"/>
              <a:t>Create</a:t>
            </a:r>
            <a:r>
              <a:rPr lang="en-US" dirty="0"/>
              <a:t> for an empty file </a:t>
            </a:r>
          </a:p>
        </p:txBody>
      </p:sp>
      <p:pic>
        <p:nvPicPr>
          <p:cNvPr id="5" name="Picture 4">
            <a:extLst>
              <a:ext uri="{FF2B5EF4-FFF2-40B4-BE49-F238E27FC236}">
                <a16:creationId xmlns:a16="http://schemas.microsoft.com/office/drawing/2014/main" id="{B24D740A-F4C9-D832-77FF-5F68CFA02851}"/>
              </a:ext>
            </a:extLst>
          </p:cNvPr>
          <p:cNvPicPr>
            <a:picLocks noChangeAspect="1"/>
          </p:cNvPicPr>
          <p:nvPr/>
        </p:nvPicPr>
        <p:blipFill>
          <a:blip r:embed="rId3"/>
          <a:stretch>
            <a:fillRect/>
          </a:stretch>
        </p:blipFill>
        <p:spPr>
          <a:xfrm>
            <a:off x="1180310" y="1838676"/>
            <a:ext cx="7712230" cy="4031208"/>
          </a:xfrm>
          <a:prstGeom prst="rect">
            <a:avLst/>
          </a:prstGeom>
          <a:ln>
            <a:solidFill>
              <a:schemeClr val="tx1"/>
            </a:solidFill>
          </a:ln>
        </p:spPr>
      </p:pic>
      <p:sp>
        <p:nvSpPr>
          <p:cNvPr id="6" name="Rectangle 5">
            <a:extLst>
              <a:ext uri="{FF2B5EF4-FFF2-40B4-BE49-F238E27FC236}">
                <a16:creationId xmlns:a16="http://schemas.microsoft.com/office/drawing/2014/main" id="{6BA61BD3-A265-9D13-E205-05E0982F4FA6}"/>
              </a:ext>
            </a:extLst>
          </p:cNvPr>
          <p:cNvSpPr/>
          <p:nvPr/>
        </p:nvSpPr>
        <p:spPr>
          <a:xfrm>
            <a:off x="1280160" y="4251960"/>
            <a:ext cx="2366010" cy="1280160"/>
          </a:xfrm>
          <a:prstGeom prst="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087ACAF-A03D-4B01-B15E-4AC121D80B29}"/>
              </a:ext>
            </a:extLst>
          </p:cNvPr>
          <p:cNvSpPr txBox="1"/>
          <p:nvPr/>
        </p:nvSpPr>
        <p:spPr>
          <a:xfrm>
            <a:off x="1180310" y="5532120"/>
            <a:ext cx="3589020" cy="369332"/>
          </a:xfrm>
          <a:prstGeom prst="rect">
            <a:avLst/>
          </a:prstGeom>
          <a:noFill/>
        </p:spPr>
        <p:txBody>
          <a:bodyPr wrap="square" rtlCol="0">
            <a:spAutoFit/>
          </a:bodyPr>
          <a:lstStyle/>
          <a:p>
            <a:r>
              <a:rPr lang="en-US" b="1" dirty="0">
                <a:solidFill>
                  <a:srgbClr val="00B0F0"/>
                </a:solidFill>
              </a:rPr>
              <a:t>TIP: You can use these samples too!</a:t>
            </a:r>
          </a:p>
        </p:txBody>
      </p:sp>
      <p:sp>
        <p:nvSpPr>
          <p:cNvPr id="8" name="Rectangle 7">
            <a:extLst>
              <a:ext uri="{FF2B5EF4-FFF2-40B4-BE49-F238E27FC236}">
                <a16:creationId xmlns:a16="http://schemas.microsoft.com/office/drawing/2014/main" id="{1C66C127-4F88-B7F3-F3D9-E856F83FAC80}"/>
              </a:ext>
            </a:extLst>
          </p:cNvPr>
          <p:cNvSpPr/>
          <p:nvPr/>
        </p:nvSpPr>
        <p:spPr>
          <a:xfrm>
            <a:off x="1394460" y="3863340"/>
            <a:ext cx="617220" cy="3086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0502900-FBC7-6849-FCCE-4B6035B0E781}"/>
              </a:ext>
            </a:extLst>
          </p:cNvPr>
          <p:cNvSpPr/>
          <p:nvPr/>
        </p:nvSpPr>
        <p:spPr>
          <a:xfrm>
            <a:off x="7692390" y="5256609"/>
            <a:ext cx="1028700" cy="6448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772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0D91-DC7D-7520-7EA5-F2D069CA0B88}"/>
              </a:ext>
            </a:extLst>
          </p:cNvPr>
          <p:cNvSpPr>
            <a:spLocks noGrp="1"/>
          </p:cNvSpPr>
          <p:nvPr>
            <p:ph type="title"/>
          </p:nvPr>
        </p:nvSpPr>
        <p:spPr/>
        <p:txBody>
          <a:bodyPr/>
          <a:lstStyle/>
          <a:p>
            <a:r>
              <a:rPr lang="en-US" dirty="0"/>
              <a:t>Getting a Vega example into Power BI</a:t>
            </a:r>
          </a:p>
        </p:txBody>
      </p:sp>
      <p:sp>
        <p:nvSpPr>
          <p:cNvPr id="3" name="Content Placeholder 2">
            <a:extLst>
              <a:ext uri="{FF2B5EF4-FFF2-40B4-BE49-F238E27FC236}">
                <a16:creationId xmlns:a16="http://schemas.microsoft.com/office/drawing/2014/main" id="{C003D52D-E6DD-4C11-6D82-D265C28989D7}"/>
              </a:ext>
            </a:extLst>
          </p:cNvPr>
          <p:cNvSpPr>
            <a:spLocks noGrp="1"/>
          </p:cNvSpPr>
          <p:nvPr>
            <p:ph idx="1"/>
          </p:nvPr>
        </p:nvSpPr>
        <p:spPr/>
        <p:txBody>
          <a:bodyPr/>
          <a:lstStyle/>
          <a:p>
            <a:r>
              <a:rPr lang="en-US" dirty="0"/>
              <a:t>Below the sample spec, paste in the example from the web</a:t>
            </a:r>
          </a:p>
        </p:txBody>
      </p:sp>
      <p:pic>
        <p:nvPicPr>
          <p:cNvPr id="5" name="Picture 4">
            <a:extLst>
              <a:ext uri="{FF2B5EF4-FFF2-40B4-BE49-F238E27FC236}">
                <a16:creationId xmlns:a16="http://schemas.microsoft.com/office/drawing/2014/main" id="{9B0F6FE5-ECDC-3AF8-21AD-8F04E8103095}"/>
              </a:ext>
            </a:extLst>
          </p:cNvPr>
          <p:cNvPicPr>
            <a:picLocks noChangeAspect="1"/>
          </p:cNvPicPr>
          <p:nvPr/>
        </p:nvPicPr>
        <p:blipFill>
          <a:blip r:embed="rId3"/>
          <a:stretch>
            <a:fillRect/>
          </a:stretch>
        </p:blipFill>
        <p:spPr>
          <a:xfrm>
            <a:off x="1192940" y="1711835"/>
            <a:ext cx="8731699" cy="4851649"/>
          </a:xfrm>
          <a:prstGeom prst="rect">
            <a:avLst/>
          </a:prstGeom>
          <a:ln>
            <a:solidFill>
              <a:schemeClr val="tx1"/>
            </a:solidFill>
          </a:ln>
        </p:spPr>
      </p:pic>
      <p:sp>
        <p:nvSpPr>
          <p:cNvPr id="6" name="Rectangle 5">
            <a:extLst>
              <a:ext uri="{FF2B5EF4-FFF2-40B4-BE49-F238E27FC236}">
                <a16:creationId xmlns:a16="http://schemas.microsoft.com/office/drawing/2014/main" id="{5E3825A7-345A-E0E8-D32B-80AD0BCE5CBB}"/>
              </a:ext>
            </a:extLst>
          </p:cNvPr>
          <p:cNvSpPr/>
          <p:nvPr/>
        </p:nvSpPr>
        <p:spPr>
          <a:xfrm>
            <a:off x="1657350" y="3429000"/>
            <a:ext cx="2011680" cy="28460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3CBC702-4647-8930-E352-63017D74FD5E}"/>
              </a:ext>
            </a:extLst>
          </p:cNvPr>
          <p:cNvSpPr/>
          <p:nvPr/>
        </p:nvSpPr>
        <p:spPr>
          <a:xfrm>
            <a:off x="1405890" y="2914650"/>
            <a:ext cx="2263140" cy="514350"/>
          </a:xfrm>
          <a:prstGeom prst="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97CB356-0B33-057C-B7F3-9AED1BB5ADC4}"/>
              </a:ext>
            </a:extLst>
          </p:cNvPr>
          <p:cNvSpPr txBox="1"/>
          <p:nvPr/>
        </p:nvSpPr>
        <p:spPr>
          <a:xfrm>
            <a:off x="2430985" y="3111542"/>
            <a:ext cx="1234030" cy="307777"/>
          </a:xfrm>
          <a:prstGeom prst="rect">
            <a:avLst/>
          </a:prstGeom>
          <a:noFill/>
        </p:spPr>
        <p:txBody>
          <a:bodyPr wrap="square" rtlCol="0">
            <a:spAutoFit/>
          </a:bodyPr>
          <a:lstStyle/>
          <a:p>
            <a:pPr algn="ctr"/>
            <a:r>
              <a:rPr lang="en-US" sz="1400" b="1" dirty="0">
                <a:solidFill>
                  <a:srgbClr val="00B0F0"/>
                </a:solidFill>
              </a:rPr>
              <a:t>SAMPLE SPEC</a:t>
            </a:r>
          </a:p>
        </p:txBody>
      </p:sp>
      <p:sp>
        <p:nvSpPr>
          <p:cNvPr id="9" name="TextBox 8">
            <a:extLst>
              <a:ext uri="{FF2B5EF4-FFF2-40B4-BE49-F238E27FC236}">
                <a16:creationId xmlns:a16="http://schemas.microsoft.com/office/drawing/2014/main" id="{B75D2A8C-5C20-80C7-610F-56748295EA47}"/>
              </a:ext>
            </a:extLst>
          </p:cNvPr>
          <p:cNvSpPr txBox="1"/>
          <p:nvPr/>
        </p:nvSpPr>
        <p:spPr>
          <a:xfrm>
            <a:off x="4543220" y="2914650"/>
            <a:ext cx="3097530" cy="369332"/>
          </a:xfrm>
          <a:prstGeom prst="rect">
            <a:avLst/>
          </a:prstGeom>
          <a:noFill/>
        </p:spPr>
        <p:txBody>
          <a:bodyPr wrap="square" rtlCol="0">
            <a:spAutoFit/>
          </a:bodyPr>
          <a:lstStyle/>
          <a:p>
            <a:r>
              <a:rPr lang="en-US" b="1" dirty="0">
                <a:solidFill>
                  <a:srgbClr val="FF0000"/>
                </a:solidFill>
              </a:rPr>
              <a:t>PASTE BELOW SAMPLE SPEC</a:t>
            </a:r>
          </a:p>
        </p:txBody>
      </p:sp>
      <p:cxnSp>
        <p:nvCxnSpPr>
          <p:cNvPr id="11" name="Straight Arrow Connector 10">
            <a:extLst>
              <a:ext uri="{FF2B5EF4-FFF2-40B4-BE49-F238E27FC236}">
                <a16:creationId xmlns:a16="http://schemas.microsoft.com/office/drawing/2014/main" id="{C95AED4A-8333-9FEB-1396-74421E4D422F}"/>
              </a:ext>
            </a:extLst>
          </p:cNvPr>
          <p:cNvCxnSpPr>
            <a:cxnSpLocks/>
          </p:cNvCxnSpPr>
          <p:nvPr/>
        </p:nvCxnSpPr>
        <p:spPr>
          <a:xfrm flipH="1">
            <a:off x="3771900" y="3111542"/>
            <a:ext cx="771320" cy="3174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634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DEBA-892A-8523-EC1C-BDAA91ABA3AB}"/>
              </a:ext>
            </a:extLst>
          </p:cNvPr>
          <p:cNvSpPr>
            <a:spLocks noGrp="1"/>
          </p:cNvSpPr>
          <p:nvPr>
            <p:ph type="title"/>
          </p:nvPr>
        </p:nvSpPr>
        <p:spPr/>
        <p:txBody>
          <a:bodyPr/>
          <a:lstStyle/>
          <a:p>
            <a:r>
              <a:rPr lang="en-US" dirty="0"/>
              <a:t>Modifying Vega web samples for Deneb</a:t>
            </a:r>
          </a:p>
        </p:txBody>
      </p:sp>
      <p:sp>
        <p:nvSpPr>
          <p:cNvPr id="3" name="Content Placeholder 2">
            <a:extLst>
              <a:ext uri="{FF2B5EF4-FFF2-40B4-BE49-F238E27FC236}">
                <a16:creationId xmlns:a16="http://schemas.microsoft.com/office/drawing/2014/main" id="{E9E97DAD-B44E-E53B-4B65-49E78CD82524}"/>
              </a:ext>
            </a:extLst>
          </p:cNvPr>
          <p:cNvSpPr>
            <a:spLocks noGrp="1"/>
          </p:cNvSpPr>
          <p:nvPr>
            <p:ph idx="1"/>
          </p:nvPr>
        </p:nvSpPr>
        <p:spPr/>
        <p:txBody>
          <a:bodyPr/>
          <a:lstStyle/>
          <a:p>
            <a:r>
              <a:rPr lang="en-US" dirty="0"/>
              <a:t>Delete the highlighted lines</a:t>
            </a:r>
          </a:p>
        </p:txBody>
      </p:sp>
      <p:pic>
        <p:nvPicPr>
          <p:cNvPr id="5" name="Picture 4">
            <a:extLst>
              <a:ext uri="{FF2B5EF4-FFF2-40B4-BE49-F238E27FC236}">
                <a16:creationId xmlns:a16="http://schemas.microsoft.com/office/drawing/2014/main" id="{1062BBC2-8D74-6E5B-F96A-23046F46F514}"/>
              </a:ext>
            </a:extLst>
          </p:cNvPr>
          <p:cNvPicPr>
            <a:picLocks noChangeAspect="1"/>
          </p:cNvPicPr>
          <p:nvPr/>
        </p:nvPicPr>
        <p:blipFill>
          <a:blip r:embed="rId3"/>
          <a:stretch>
            <a:fillRect/>
          </a:stretch>
        </p:blipFill>
        <p:spPr>
          <a:xfrm>
            <a:off x="1056504" y="1760420"/>
            <a:ext cx="5499167" cy="3950859"/>
          </a:xfrm>
          <a:prstGeom prst="rect">
            <a:avLst/>
          </a:prstGeom>
          <a:ln>
            <a:solidFill>
              <a:schemeClr val="tx1"/>
            </a:solidFill>
          </a:ln>
        </p:spPr>
      </p:pic>
      <p:sp>
        <p:nvSpPr>
          <p:cNvPr id="7" name="TextBox 6">
            <a:extLst>
              <a:ext uri="{FF2B5EF4-FFF2-40B4-BE49-F238E27FC236}">
                <a16:creationId xmlns:a16="http://schemas.microsoft.com/office/drawing/2014/main" id="{AA733F4D-9C65-06E6-AB61-6F9F2582D352}"/>
              </a:ext>
            </a:extLst>
          </p:cNvPr>
          <p:cNvSpPr txBox="1"/>
          <p:nvPr/>
        </p:nvSpPr>
        <p:spPr>
          <a:xfrm>
            <a:off x="6773975" y="2894380"/>
            <a:ext cx="4798129" cy="2062103"/>
          </a:xfrm>
          <a:prstGeom prst="rect">
            <a:avLst/>
          </a:prstGeom>
          <a:noFill/>
        </p:spPr>
        <p:txBody>
          <a:bodyPr wrap="square">
            <a:spAutoFit/>
          </a:bodyPr>
          <a:lstStyle/>
          <a:p>
            <a:r>
              <a:rPr lang="en-US" sz="3200" dirty="0"/>
              <a:t>Deneb always uses</a:t>
            </a:r>
            <a:br>
              <a:rPr lang="en-US" sz="3200" dirty="0"/>
            </a:br>
            <a:r>
              <a:rPr lang="en-US" sz="3200" dirty="0"/>
              <a:t> </a:t>
            </a:r>
            <a:r>
              <a:rPr lang="en-US" sz="2000" dirty="0">
                <a:highlight>
                  <a:srgbClr val="C0C0C0"/>
                </a:highlight>
                <a:latin typeface="Consolas" panose="020B0609020204030204" pitchFamily="49" charset="0"/>
              </a:rPr>
              <a:t>"data": {"name": "dataset"},</a:t>
            </a:r>
            <a:r>
              <a:rPr lang="en-US" sz="3200" dirty="0"/>
              <a:t> </a:t>
            </a:r>
            <a:br>
              <a:rPr lang="en-US" sz="3200" dirty="0"/>
            </a:br>
            <a:r>
              <a:rPr lang="en-US" sz="3200" dirty="0"/>
              <a:t>to get Power BI data </a:t>
            </a:r>
            <a:br>
              <a:rPr lang="en-US" sz="3200" dirty="0"/>
            </a:br>
            <a:r>
              <a:rPr lang="en-US" sz="3200" dirty="0"/>
              <a:t>and ignores the </a:t>
            </a:r>
            <a:r>
              <a:rPr lang="en-US" sz="2000" dirty="0">
                <a:highlight>
                  <a:srgbClr val="C0C0C0"/>
                </a:highlight>
                <a:latin typeface="Consolas" panose="020B0609020204030204" pitchFamily="49" charset="0"/>
              </a:rPr>
              <a:t>$schema</a:t>
            </a:r>
            <a:r>
              <a:rPr lang="en-US" sz="3200" dirty="0"/>
              <a:t> line. </a:t>
            </a:r>
          </a:p>
        </p:txBody>
      </p:sp>
      <p:sp>
        <p:nvSpPr>
          <p:cNvPr id="8" name="Rectangle 7">
            <a:extLst>
              <a:ext uri="{FF2B5EF4-FFF2-40B4-BE49-F238E27FC236}">
                <a16:creationId xmlns:a16="http://schemas.microsoft.com/office/drawing/2014/main" id="{B7D42B1E-4E4B-F60E-CCD6-C8556C9C38D5}"/>
              </a:ext>
            </a:extLst>
          </p:cNvPr>
          <p:cNvSpPr/>
          <p:nvPr/>
        </p:nvSpPr>
        <p:spPr>
          <a:xfrm>
            <a:off x="1497330" y="3051810"/>
            <a:ext cx="4686300" cy="20459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B65B21C-1A15-5AE4-41A8-E06CAF37610F}"/>
              </a:ext>
            </a:extLst>
          </p:cNvPr>
          <p:cNvSpPr txBox="1"/>
          <p:nvPr/>
        </p:nvSpPr>
        <p:spPr>
          <a:xfrm>
            <a:off x="80010" y="3268980"/>
            <a:ext cx="1291590" cy="923330"/>
          </a:xfrm>
          <a:prstGeom prst="rect">
            <a:avLst/>
          </a:prstGeom>
          <a:noFill/>
        </p:spPr>
        <p:txBody>
          <a:bodyPr wrap="square" rtlCol="0">
            <a:spAutoFit/>
          </a:bodyPr>
          <a:lstStyle/>
          <a:p>
            <a:r>
              <a:rPr lang="en-US" b="1" dirty="0">
                <a:solidFill>
                  <a:srgbClr val="FF0000"/>
                </a:solidFill>
              </a:rPr>
              <a:t>Delete these </a:t>
            </a:r>
            <a:br>
              <a:rPr lang="en-US" b="1" dirty="0">
                <a:solidFill>
                  <a:srgbClr val="FF0000"/>
                </a:solidFill>
              </a:rPr>
            </a:br>
            <a:r>
              <a:rPr lang="en-US" b="1" dirty="0">
                <a:solidFill>
                  <a:srgbClr val="FF0000"/>
                </a:solidFill>
              </a:rPr>
              <a:t>lines</a:t>
            </a:r>
          </a:p>
        </p:txBody>
      </p:sp>
      <p:cxnSp>
        <p:nvCxnSpPr>
          <p:cNvPr id="11" name="Straight Arrow Connector 10">
            <a:extLst>
              <a:ext uri="{FF2B5EF4-FFF2-40B4-BE49-F238E27FC236}">
                <a16:creationId xmlns:a16="http://schemas.microsoft.com/office/drawing/2014/main" id="{08BCF324-999F-F7B2-DB85-630513F9399D}"/>
              </a:ext>
            </a:extLst>
          </p:cNvPr>
          <p:cNvCxnSpPr/>
          <p:nvPr/>
        </p:nvCxnSpPr>
        <p:spPr>
          <a:xfrm>
            <a:off x="838200" y="3714750"/>
            <a:ext cx="6591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023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2552-2CC4-11CE-C3E0-CEB6F1C79CEB}"/>
              </a:ext>
            </a:extLst>
          </p:cNvPr>
          <p:cNvSpPr>
            <a:spLocks noGrp="1"/>
          </p:cNvSpPr>
          <p:nvPr>
            <p:ph type="title"/>
          </p:nvPr>
        </p:nvSpPr>
        <p:spPr/>
        <p:txBody>
          <a:bodyPr/>
          <a:lstStyle/>
          <a:p>
            <a:r>
              <a:rPr lang="en-US" dirty="0"/>
              <a:t>Modifying Vega web samples for Deneb</a:t>
            </a:r>
          </a:p>
        </p:txBody>
      </p:sp>
      <p:sp>
        <p:nvSpPr>
          <p:cNvPr id="3" name="Content Placeholder 2">
            <a:extLst>
              <a:ext uri="{FF2B5EF4-FFF2-40B4-BE49-F238E27FC236}">
                <a16:creationId xmlns:a16="http://schemas.microsoft.com/office/drawing/2014/main" id="{19E1A0A5-07EF-D8CB-FB20-F18BFEE8C33D}"/>
              </a:ext>
            </a:extLst>
          </p:cNvPr>
          <p:cNvSpPr>
            <a:spLocks noGrp="1"/>
          </p:cNvSpPr>
          <p:nvPr>
            <p:ph idx="1"/>
          </p:nvPr>
        </p:nvSpPr>
        <p:spPr/>
        <p:txBody>
          <a:bodyPr/>
          <a:lstStyle/>
          <a:p>
            <a:r>
              <a:rPr lang="en-US" dirty="0"/>
              <a:t>By default, Deneb does not show you the impact of updates until you apply them through the “Play” button up top, </a:t>
            </a:r>
            <a:br>
              <a:rPr lang="en-US" dirty="0"/>
            </a:br>
            <a:r>
              <a:rPr lang="en-US" dirty="0"/>
              <a:t>or by pressing </a:t>
            </a:r>
            <a:r>
              <a:rPr lang="en-US" b="1" dirty="0"/>
              <a:t>Ctrl + Enter</a:t>
            </a:r>
            <a:r>
              <a:rPr lang="en-US" dirty="0"/>
              <a:t>.</a:t>
            </a:r>
          </a:p>
          <a:p>
            <a:r>
              <a:rPr lang="en-US" dirty="0"/>
              <a:t>You can also Auto-apply changes with the second button, </a:t>
            </a:r>
            <a:br>
              <a:rPr lang="en-US" dirty="0"/>
            </a:br>
            <a:r>
              <a:rPr lang="en-US" dirty="0"/>
              <a:t>or by pressing </a:t>
            </a:r>
            <a:r>
              <a:rPr lang="en-US" b="1" dirty="0"/>
              <a:t>Ctrl + Shift + Enter</a:t>
            </a:r>
            <a:endParaRPr lang="en-US" dirty="0"/>
          </a:p>
        </p:txBody>
      </p:sp>
      <p:pic>
        <p:nvPicPr>
          <p:cNvPr id="5" name="Picture 4">
            <a:extLst>
              <a:ext uri="{FF2B5EF4-FFF2-40B4-BE49-F238E27FC236}">
                <a16:creationId xmlns:a16="http://schemas.microsoft.com/office/drawing/2014/main" id="{3A1AC489-C839-1FC1-E9C3-1EB616A6D777}"/>
              </a:ext>
            </a:extLst>
          </p:cNvPr>
          <p:cNvPicPr>
            <a:picLocks noChangeAspect="1"/>
          </p:cNvPicPr>
          <p:nvPr/>
        </p:nvPicPr>
        <p:blipFill>
          <a:blip r:embed="rId3"/>
          <a:stretch>
            <a:fillRect/>
          </a:stretch>
        </p:blipFill>
        <p:spPr>
          <a:xfrm>
            <a:off x="1145474" y="3673272"/>
            <a:ext cx="5929696" cy="1734435"/>
          </a:xfrm>
          <a:prstGeom prst="rect">
            <a:avLst/>
          </a:prstGeom>
        </p:spPr>
      </p:pic>
      <p:sp>
        <p:nvSpPr>
          <p:cNvPr id="6" name="Rectangle 5">
            <a:extLst>
              <a:ext uri="{FF2B5EF4-FFF2-40B4-BE49-F238E27FC236}">
                <a16:creationId xmlns:a16="http://schemas.microsoft.com/office/drawing/2014/main" id="{12BC9907-2A3F-119F-2352-DBDEBFC5A544}"/>
              </a:ext>
            </a:extLst>
          </p:cNvPr>
          <p:cNvSpPr/>
          <p:nvPr/>
        </p:nvSpPr>
        <p:spPr>
          <a:xfrm>
            <a:off x="1988820" y="3673272"/>
            <a:ext cx="708660" cy="7272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569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2552-2CC4-11CE-C3E0-CEB6F1C79CEB}"/>
              </a:ext>
            </a:extLst>
          </p:cNvPr>
          <p:cNvSpPr>
            <a:spLocks noGrp="1"/>
          </p:cNvSpPr>
          <p:nvPr>
            <p:ph type="title"/>
          </p:nvPr>
        </p:nvSpPr>
        <p:spPr/>
        <p:txBody>
          <a:bodyPr/>
          <a:lstStyle/>
          <a:p>
            <a:r>
              <a:rPr lang="en-US" dirty="0"/>
              <a:t>Modifying Vega web samples for Deneb</a:t>
            </a:r>
          </a:p>
        </p:txBody>
      </p:sp>
      <p:sp>
        <p:nvSpPr>
          <p:cNvPr id="3" name="Content Placeholder 2">
            <a:extLst>
              <a:ext uri="{FF2B5EF4-FFF2-40B4-BE49-F238E27FC236}">
                <a16:creationId xmlns:a16="http://schemas.microsoft.com/office/drawing/2014/main" id="{19E1A0A5-07EF-D8CB-FB20-F18BFEE8C33D}"/>
              </a:ext>
            </a:extLst>
          </p:cNvPr>
          <p:cNvSpPr>
            <a:spLocks noGrp="1"/>
          </p:cNvSpPr>
          <p:nvPr>
            <p:ph idx="1"/>
          </p:nvPr>
        </p:nvSpPr>
        <p:spPr/>
        <p:txBody>
          <a:bodyPr/>
          <a:lstStyle/>
          <a:p>
            <a:r>
              <a:rPr lang="en-US" dirty="0"/>
              <a:t>In most cases, if you’ve followed these steps correctly, </a:t>
            </a:r>
            <a:br>
              <a:rPr lang="en-US" dirty="0"/>
            </a:br>
            <a:r>
              <a:rPr lang="en-US" dirty="0"/>
              <a:t>the sample should be working at this point</a:t>
            </a:r>
          </a:p>
          <a:p>
            <a:r>
              <a:rPr lang="en-US" dirty="0"/>
              <a:t>Use the Zoom controls to resize your visual in the preview pane</a:t>
            </a:r>
          </a:p>
        </p:txBody>
      </p:sp>
      <p:pic>
        <p:nvPicPr>
          <p:cNvPr id="5" name="Picture 4">
            <a:extLst>
              <a:ext uri="{FF2B5EF4-FFF2-40B4-BE49-F238E27FC236}">
                <a16:creationId xmlns:a16="http://schemas.microsoft.com/office/drawing/2014/main" id="{C0560623-95D8-B4D3-A2D0-C83A095B0B48}"/>
              </a:ext>
            </a:extLst>
          </p:cNvPr>
          <p:cNvPicPr>
            <a:picLocks noChangeAspect="1"/>
          </p:cNvPicPr>
          <p:nvPr/>
        </p:nvPicPr>
        <p:blipFill>
          <a:blip r:embed="rId3"/>
          <a:stretch>
            <a:fillRect/>
          </a:stretch>
        </p:blipFill>
        <p:spPr>
          <a:xfrm>
            <a:off x="5332593" y="2688497"/>
            <a:ext cx="5321573" cy="3606985"/>
          </a:xfrm>
          <a:prstGeom prst="rect">
            <a:avLst/>
          </a:prstGeom>
        </p:spPr>
      </p:pic>
      <p:cxnSp>
        <p:nvCxnSpPr>
          <p:cNvPr id="7" name="Straight Arrow Connector 6">
            <a:extLst>
              <a:ext uri="{FF2B5EF4-FFF2-40B4-BE49-F238E27FC236}">
                <a16:creationId xmlns:a16="http://schemas.microsoft.com/office/drawing/2014/main" id="{6BBA69AD-0BFC-D942-D76E-36A3CAB5C684}"/>
              </a:ext>
            </a:extLst>
          </p:cNvPr>
          <p:cNvCxnSpPr/>
          <p:nvPr/>
        </p:nvCxnSpPr>
        <p:spPr>
          <a:xfrm flipV="1">
            <a:off x="3378063" y="2777490"/>
            <a:ext cx="1994037" cy="6972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A5631C6-2559-2AE9-1B40-F61D53316222}"/>
              </a:ext>
            </a:extLst>
          </p:cNvPr>
          <p:cNvSpPr txBox="1"/>
          <p:nvPr/>
        </p:nvSpPr>
        <p:spPr>
          <a:xfrm>
            <a:off x="1605212" y="3254827"/>
            <a:ext cx="2457450" cy="923330"/>
          </a:xfrm>
          <a:prstGeom prst="rect">
            <a:avLst/>
          </a:prstGeom>
          <a:noFill/>
        </p:spPr>
        <p:txBody>
          <a:bodyPr wrap="square" rtlCol="0">
            <a:spAutoFit/>
          </a:bodyPr>
          <a:lstStyle/>
          <a:p>
            <a:r>
              <a:rPr lang="en-US" dirty="0">
                <a:solidFill>
                  <a:srgbClr val="FF0000"/>
                </a:solidFill>
              </a:rPr>
              <a:t>The dotted lines indicate the “visual container” in Power BI</a:t>
            </a:r>
          </a:p>
        </p:txBody>
      </p:sp>
      <p:cxnSp>
        <p:nvCxnSpPr>
          <p:cNvPr id="10" name="Straight Arrow Connector 9">
            <a:extLst>
              <a:ext uri="{FF2B5EF4-FFF2-40B4-BE49-F238E27FC236}">
                <a16:creationId xmlns:a16="http://schemas.microsoft.com/office/drawing/2014/main" id="{CE6C2F6B-665A-B4DE-D755-D89FA3FC29E2}"/>
              </a:ext>
            </a:extLst>
          </p:cNvPr>
          <p:cNvCxnSpPr>
            <a:cxnSpLocks/>
          </p:cNvCxnSpPr>
          <p:nvPr/>
        </p:nvCxnSpPr>
        <p:spPr>
          <a:xfrm flipV="1">
            <a:off x="9361170" y="6115050"/>
            <a:ext cx="354330" cy="457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E0B0D0D-B86A-D62E-C5D8-789C000DDB40}"/>
              </a:ext>
            </a:extLst>
          </p:cNvPr>
          <p:cNvSpPr/>
          <p:nvPr/>
        </p:nvSpPr>
        <p:spPr>
          <a:xfrm>
            <a:off x="8435340" y="5863590"/>
            <a:ext cx="1028700" cy="2971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C05ADBC-EDCC-4164-0257-B757400CA483}"/>
              </a:ext>
            </a:extLst>
          </p:cNvPr>
          <p:cNvCxnSpPr/>
          <p:nvPr/>
        </p:nvCxnSpPr>
        <p:spPr>
          <a:xfrm flipV="1">
            <a:off x="7292340" y="6137910"/>
            <a:ext cx="1143000" cy="4343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D1BCF7C-62B6-30BB-9734-16BD86B84BA1}"/>
              </a:ext>
            </a:extLst>
          </p:cNvPr>
          <p:cNvSpPr txBox="1"/>
          <p:nvPr/>
        </p:nvSpPr>
        <p:spPr>
          <a:xfrm>
            <a:off x="5619046" y="6385136"/>
            <a:ext cx="1673294" cy="369332"/>
          </a:xfrm>
          <a:prstGeom prst="rect">
            <a:avLst/>
          </a:prstGeom>
          <a:noFill/>
        </p:spPr>
        <p:txBody>
          <a:bodyPr wrap="square" rtlCol="0">
            <a:spAutoFit/>
          </a:bodyPr>
          <a:lstStyle/>
          <a:p>
            <a:pPr algn="r"/>
            <a:r>
              <a:rPr lang="en-US" dirty="0">
                <a:solidFill>
                  <a:srgbClr val="FF0000"/>
                </a:solidFill>
              </a:rPr>
              <a:t>Zoom controls</a:t>
            </a:r>
          </a:p>
        </p:txBody>
      </p:sp>
      <p:sp>
        <p:nvSpPr>
          <p:cNvPr id="16" name="TextBox 15">
            <a:extLst>
              <a:ext uri="{FF2B5EF4-FFF2-40B4-BE49-F238E27FC236}">
                <a16:creationId xmlns:a16="http://schemas.microsoft.com/office/drawing/2014/main" id="{5504A123-4E2A-BC66-933C-E0D749065C40}"/>
              </a:ext>
            </a:extLst>
          </p:cNvPr>
          <p:cNvSpPr txBox="1"/>
          <p:nvPr/>
        </p:nvSpPr>
        <p:spPr>
          <a:xfrm>
            <a:off x="7805634" y="6477238"/>
            <a:ext cx="1673294" cy="369332"/>
          </a:xfrm>
          <a:prstGeom prst="rect">
            <a:avLst/>
          </a:prstGeom>
          <a:noFill/>
        </p:spPr>
        <p:txBody>
          <a:bodyPr wrap="square" rtlCol="0">
            <a:spAutoFit/>
          </a:bodyPr>
          <a:lstStyle/>
          <a:p>
            <a:pPr algn="r"/>
            <a:r>
              <a:rPr lang="en-US" dirty="0">
                <a:solidFill>
                  <a:srgbClr val="FF0000"/>
                </a:solidFill>
              </a:rPr>
              <a:t>Zoom to fit</a:t>
            </a:r>
          </a:p>
        </p:txBody>
      </p:sp>
    </p:spTree>
    <p:extLst>
      <p:ext uri="{BB962C8B-B14F-4D97-AF65-F5344CB8AC3E}">
        <p14:creationId xmlns:p14="http://schemas.microsoft.com/office/powerpoint/2010/main" val="721004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2552-2CC4-11CE-C3E0-CEB6F1C79CEB}"/>
              </a:ext>
            </a:extLst>
          </p:cNvPr>
          <p:cNvSpPr>
            <a:spLocks noGrp="1"/>
          </p:cNvSpPr>
          <p:nvPr>
            <p:ph type="title"/>
          </p:nvPr>
        </p:nvSpPr>
        <p:spPr/>
        <p:txBody>
          <a:bodyPr/>
          <a:lstStyle/>
          <a:p>
            <a:r>
              <a:rPr lang="en-US" dirty="0"/>
              <a:t>Modifying Vega web samples for Deneb</a:t>
            </a:r>
          </a:p>
        </p:txBody>
      </p:sp>
      <p:sp>
        <p:nvSpPr>
          <p:cNvPr id="3" name="Content Placeholder 2">
            <a:extLst>
              <a:ext uri="{FF2B5EF4-FFF2-40B4-BE49-F238E27FC236}">
                <a16:creationId xmlns:a16="http://schemas.microsoft.com/office/drawing/2014/main" id="{19E1A0A5-07EF-D8CB-FB20-F18BFEE8C33D}"/>
              </a:ext>
            </a:extLst>
          </p:cNvPr>
          <p:cNvSpPr>
            <a:spLocks noGrp="1"/>
          </p:cNvSpPr>
          <p:nvPr>
            <p:ph idx="1"/>
          </p:nvPr>
        </p:nvSpPr>
        <p:spPr/>
        <p:txBody>
          <a:bodyPr>
            <a:normAutofit/>
          </a:bodyPr>
          <a:lstStyle/>
          <a:p>
            <a:r>
              <a:rPr lang="en-US" dirty="0"/>
              <a:t>Click </a:t>
            </a:r>
            <a:r>
              <a:rPr lang="en-US" b="1" dirty="0"/>
              <a:t>Back to report</a:t>
            </a:r>
            <a:r>
              <a:rPr lang="en-US" dirty="0"/>
              <a:t> to return to Power BI when done</a:t>
            </a:r>
          </a:p>
        </p:txBody>
      </p:sp>
      <p:pic>
        <p:nvPicPr>
          <p:cNvPr id="5" name="Picture 4">
            <a:extLst>
              <a:ext uri="{FF2B5EF4-FFF2-40B4-BE49-F238E27FC236}">
                <a16:creationId xmlns:a16="http://schemas.microsoft.com/office/drawing/2014/main" id="{4FAF882B-E3D8-6B4C-598C-1BF8D3679DFC}"/>
              </a:ext>
            </a:extLst>
          </p:cNvPr>
          <p:cNvPicPr>
            <a:picLocks noChangeAspect="1"/>
          </p:cNvPicPr>
          <p:nvPr/>
        </p:nvPicPr>
        <p:blipFill rotWithShape="1">
          <a:blip r:embed="rId3"/>
          <a:srcRect r="34796" b="51665"/>
          <a:stretch/>
        </p:blipFill>
        <p:spPr>
          <a:xfrm>
            <a:off x="1061496" y="1808988"/>
            <a:ext cx="10837427" cy="4546091"/>
          </a:xfrm>
          <a:prstGeom prst="rect">
            <a:avLst/>
          </a:prstGeom>
          <a:ln>
            <a:solidFill>
              <a:schemeClr val="tx1"/>
            </a:solidFill>
          </a:ln>
        </p:spPr>
      </p:pic>
      <p:sp>
        <p:nvSpPr>
          <p:cNvPr id="6" name="Rectangle 5">
            <a:extLst>
              <a:ext uri="{FF2B5EF4-FFF2-40B4-BE49-F238E27FC236}">
                <a16:creationId xmlns:a16="http://schemas.microsoft.com/office/drawing/2014/main" id="{E315D725-1199-C4A2-E0AA-D08BC903690E}"/>
              </a:ext>
            </a:extLst>
          </p:cNvPr>
          <p:cNvSpPr/>
          <p:nvPr/>
        </p:nvSpPr>
        <p:spPr>
          <a:xfrm>
            <a:off x="1165860" y="1808988"/>
            <a:ext cx="1691640" cy="5301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0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CEFF-7105-DF34-0C50-4AD5F9BB73DC}"/>
              </a:ext>
            </a:extLst>
          </p:cNvPr>
          <p:cNvSpPr>
            <a:spLocks noGrp="1"/>
          </p:cNvSpPr>
          <p:nvPr>
            <p:ph type="title"/>
          </p:nvPr>
        </p:nvSpPr>
        <p:spPr/>
        <p:txBody>
          <a:bodyPr/>
          <a:lstStyle/>
          <a:p>
            <a:r>
              <a:rPr lang="en-US" dirty="0"/>
              <a:t>Finding the right visual</a:t>
            </a:r>
          </a:p>
        </p:txBody>
      </p:sp>
      <p:sp>
        <p:nvSpPr>
          <p:cNvPr id="3" name="Content Placeholder 2">
            <a:extLst>
              <a:ext uri="{FF2B5EF4-FFF2-40B4-BE49-F238E27FC236}">
                <a16:creationId xmlns:a16="http://schemas.microsoft.com/office/drawing/2014/main" id="{0AE51424-7A39-970E-CFE5-3D395AEB523F}"/>
              </a:ext>
            </a:extLst>
          </p:cNvPr>
          <p:cNvSpPr>
            <a:spLocks noGrp="1"/>
          </p:cNvSpPr>
          <p:nvPr>
            <p:ph idx="1"/>
          </p:nvPr>
        </p:nvSpPr>
        <p:spPr/>
        <p:txBody>
          <a:bodyPr/>
          <a:lstStyle/>
          <a:p>
            <a:r>
              <a:rPr lang="en-US" dirty="0"/>
              <a:t>Formatting</a:t>
            </a:r>
          </a:p>
          <a:p>
            <a:pPr lvl="1"/>
            <a:r>
              <a:rPr lang="en-US" dirty="0"/>
              <a:t>Colors, labels</a:t>
            </a:r>
          </a:p>
          <a:p>
            <a:r>
              <a:rPr lang="en-US" dirty="0"/>
              <a:t>Features</a:t>
            </a:r>
          </a:p>
          <a:p>
            <a:pPr lvl="1"/>
            <a:r>
              <a:rPr lang="en-US" dirty="0"/>
              <a:t>Gantt, Sankey, Word cloud, Radial, Radar, Events…</a:t>
            </a:r>
          </a:p>
          <a:p>
            <a:pPr lvl="1"/>
            <a:r>
              <a:rPr lang="en-US" dirty="0"/>
              <a:t>Waterfall using measures</a:t>
            </a:r>
          </a:p>
        </p:txBody>
      </p:sp>
      <p:pic>
        <p:nvPicPr>
          <p:cNvPr id="5" name="Picture 4">
            <a:extLst>
              <a:ext uri="{FF2B5EF4-FFF2-40B4-BE49-F238E27FC236}">
                <a16:creationId xmlns:a16="http://schemas.microsoft.com/office/drawing/2014/main" id="{0CCA9FBF-80C3-1FFC-9F2A-E87C09DA962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42281" y="4190131"/>
            <a:ext cx="1790792" cy="1892397"/>
          </a:xfrm>
          <a:prstGeom prst="rect">
            <a:avLst/>
          </a:prstGeom>
        </p:spPr>
      </p:pic>
      <p:pic>
        <p:nvPicPr>
          <p:cNvPr id="7" name="Picture 6">
            <a:extLst>
              <a:ext uri="{FF2B5EF4-FFF2-40B4-BE49-F238E27FC236}">
                <a16:creationId xmlns:a16="http://schemas.microsoft.com/office/drawing/2014/main" id="{4778C0DB-56DE-42F2-587A-C779AD956B8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053139" y="4217997"/>
            <a:ext cx="1803493" cy="1886047"/>
          </a:xfrm>
          <a:prstGeom prst="rect">
            <a:avLst/>
          </a:prstGeom>
        </p:spPr>
      </p:pic>
      <p:pic>
        <p:nvPicPr>
          <p:cNvPr id="9" name="Picture 8">
            <a:extLst>
              <a:ext uri="{FF2B5EF4-FFF2-40B4-BE49-F238E27FC236}">
                <a16:creationId xmlns:a16="http://schemas.microsoft.com/office/drawing/2014/main" id="{1A97F95E-0059-CD3A-5431-F5C784DEB42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176698" y="4207239"/>
            <a:ext cx="1828894" cy="1778091"/>
          </a:xfrm>
          <a:prstGeom prst="rect">
            <a:avLst/>
          </a:prstGeom>
        </p:spPr>
      </p:pic>
      <p:pic>
        <p:nvPicPr>
          <p:cNvPr id="13" name="Picture 12">
            <a:extLst>
              <a:ext uri="{FF2B5EF4-FFF2-40B4-BE49-F238E27FC236}">
                <a16:creationId xmlns:a16="http://schemas.microsoft.com/office/drawing/2014/main" id="{571F6E11-7889-1CC6-C697-45F2DA219D0F}"/>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325658" y="4153449"/>
            <a:ext cx="1828894" cy="1949550"/>
          </a:xfrm>
          <a:prstGeom prst="rect">
            <a:avLst/>
          </a:prstGeom>
        </p:spPr>
      </p:pic>
      <p:pic>
        <p:nvPicPr>
          <p:cNvPr id="15" name="Picture 14">
            <a:extLst>
              <a:ext uri="{FF2B5EF4-FFF2-40B4-BE49-F238E27FC236}">
                <a16:creationId xmlns:a16="http://schemas.microsoft.com/office/drawing/2014/main" id="{B62F0B96-8BA9-8B8F-2F9E-6BE43CD15139}"/>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9474617" y="4196481"/>
            <a:ext cx="1828894" cy="1886047"/>
          </a:xfrm>
          <a:prstGeom prst="rect">
            <a:avLst/>
          </a:prstGeom>
        </p:spPr>
      </p:pic>
      <p:pic>
        <p:nvPicPr>
          <p:cNvPr id="21" name="Picture 20">
            <a:extLst>
              <a:ext uri="{FF2B5EF4-FFF2-40B4-BE49-F238E27FC236}">
                <a16:creationId xmlns:a16="http://schemas.microsoft.com/office/drawing/2014/main" id="{0725E798-215C-6C51-F2A0-998607B9BC50}"/>
              </a:ext>
            </a:extLst>
          </p:cNvPr>
          <p:cNvPicPr>
            <a:picLocks noChangeAspect="1"/>
          </p:cNvPicPr>
          <p:nvPr/>
        </p:nvPicPr>
        <p:blipFill rotWithShape="1">
          <a:blip r:embed="rId8"/>
          <a:srcRect t="8956" b="21727"/>
          <a:stretch/>
        </p:blipFill>
        <p:spPr>
          <a:xfrm>
            <a:off x="9238798" y="681036"/>
            <a:ext cx="2115002" cy="3181953"/>
          </a:xfrm>
          <a:prstGeom prst="rect">
            <a:avLst/>
          </a:prstGeom>
        </p:spPr>
      </p:pic>
    </p:spTree>
    <p:extLst>
      <p:ext uri="{BB962C8B-B14F-4D97-AF65-F5344CB8AC3E}">
        <p14:creationId xmlns:p14="http://schemas.microsoft.com/office/powerpoint/2010/main" val="2051614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2552-2CC4-11CE-C3E0-CEB6F1C79CEB}"/>
              </a:ext>
            </a:extLst>
          </p:cNvPr>
          <p:cNvSpPr>
            <a:spLocks noGrp="1"/>
          </p:cNvSpPr>
          <p:nvPr>
            <p:ph type="title"/>
          </p:nvPr>
        </p:nvSpPr>
        <p:spPr/>
        <p:txBody>
          <a:bodyPr/>
          <a:lstStyle/>
          <a:p>
            <a:r>
              <a:rPr lang="en-US" dirty="0"/>
              <a:t>Modifying Vega web samples for Deneb</a:t>
            </a:r>
          </a:p>
        </p:txBody>
      </p:sp>
      <p:sp>
        <p:nvSpPr>
          <p:cNvPr id="3" name="Content Placeholder 2">
            <a:extLst>
              <a:ext uri="{FF2B5EF4-FFF2-40B4-BE49-F238E27FC236}">
                <a16:creationId xmlns:a16="http://schemas.microsoft.com/office/drawing/2014/main" id="{19E1A0A5-07EF-D8CB-FB20-F18BFEE8C33D}"/>
              </a:ext>
            </a:extLst>
          </p:cNvPr>
          <p:cNvSpPr>
            <a:spLocks noGrp="1"/>
          </p:cNvSpPr>
          <p:nvPr>
            <p:ph idx="1"/>
          </p:nvPr>
        </p:nvSpPr>
        <p:spPr>
          <a:xfrm>
            <a:off x="838200" y="1169581"/>
            <a:ext cx="10515600" cy="5007382"/>
          </a:xfrm>
        </p:spPr>
        <p:txBody>
          <a:bodyPr/>
          <a:lstStyle/>
          <a:p>
            <a:r>
              <a:rPr lang="en-US" dirty="0"/>
              <a:t>Specs are in JSON format</a:t>
            </a:r>
          </a:p>
          <a:p>
            <a:pPr marL="457200" lvl="1"/>
            <a:r>
              <a:rPr lang="en-US" sz="2400" dirty="0"/>
              <a:t>Keys and values are separated with a colon :</a:t>
            </a:r>
          </a:p>
          <a:p>
            <a:pPr marL="457200" lvl="1"/>
            <a:r>
              <a:rPr lang="en-US" sz="2400" dirty="0"/>
              <a:t>Keys and strings are put between double quotes " "</a:t>
            </a:r>
          </a:p>
          <a:p>
            <a:pPr marL="457200" lvl="1"/>
            <a:r>
              <a:rPr lang="en-US" sz="2400" dirty="0"/>
              <a:t>Numbers are not put between quotes</a:t>
            </a:r>
          </a:p>
          <a:p>
            <a:pPr marL="457200" lvl="1"/>
            <a:r>
              <a:rPr lang="en-US" sz="2400" dirty="0"/>
              <a:t>Lists (aka arrays) are put between square brackets []</a:t>
            </a:r>
          </a:p>
          <a:p>
            <a:pPr marL="457200" lvl="1"/>
            <a:r>
              <a:rPr lang="en-US" sz="2400" dirty="0"/>
              <a:t>Objects are put between curly brackets {}</a:t>
            </a:r>
          </a:p>
          <a:p>
            <a:r>
              <a:rPr lang="en-US" dirty="0"/>
              <a:t>Use triangles to expand/collapse sections</a:t>
            </a:r>
          </a:p>
          <a:p>
            <a:r>
              <a:rPr lang="en-US" dirty="0"/>
              <a:t>Use </a:t>
            </a:r>
            <a:r>
              <a:rPr lang="en-US" b="1" dirty="0"/>
              <a:t>Repair and Format JSON</a:t>
            </a:r>
            <a:r>
              <a:rPr lang="en-US" dirty="0"/>
              <a:t> option</a:t>
            </a:r>
            <a:br>
              <a:rPr lang="en-US" dirty="0"/>
            </a:br>
            <a:r>
              <a:rPr lang="en-US" dirty="0"/>
              <a:t>to make code more readable or fix errors</a:t>
            </a:r>
          </a:p>
        </p:txBody>
      </p:sp>
      <p:pic>
        <p:nvPicPr>
          <p:cNvPr id="9" name="Picture 8">
            <a:extLst>
              <a:ext uri="{FF2B5EF4-FFF2-40B4-BE49-F238E27FC236}">
                <a16:creationId xmlns:a16="http://schemas.microsoft.com/office/drawing/2014/main" id="{E34798F6-A508-AD5D-5D50-B927C8CD4D55}"/>
              </a:ext>
            </a:extLst>
          </p:cNvPr>
          <p:cNvPicPr>
            <a:picLocks noChangeAspect="1"/>
          </p:cNvPicPr>
          <p:nvPr/>
        </p:nvPicPr>
        <p:blipFill>
          <a:blip r:embed="rId3"/>
          <a:stretch>
            <a:fillRect/>
          </a:stretch>
        </p:blipFill>
        <p:spPr>
          <a:xfrm>
            <a:off x="8115300" y="1169581"/>
            <a:ext cx="4384772" cy="3389908"/>
          </a:xfrm>
          <a:prstGeom prst="rect">
            <a:avLst/>
          </a:prstGeom>
        </p:spPr>
      </p:pic>
      <p:cxnSp>
        <p:nvCxnSpPr>
          <p:cNvPr id="11" name="Straight Arrow Connector 10">
            <a:extLst>
              <a:ext uri="{FF2B5EF4-FFF2-40B4-BE49-F238E27FC236}">
                <a16:creationId xmlns:a16="http://schemas.microsoft.com/office/drawing/2014/main" id="{B188ED59-1AF1-6BD9-513D-98A643991369}"/>
              </a:ext>
            </a:extLst>
          </p:cNvPr>
          <p:cNvCxnSpPr/>
          <p:nvPr/>
        </p:nvCxnSpPr>
        <p:spPr>
          <a:xfrm flipV="1">
            <a:off x="7955280" y="3783330"/>
            <a:ext cx="491490" cy="1028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F8C7FC-6E02-7C7A-44C0-D59AFD50CD44}"/>
              </a:ext>
            </a:extLst>
          </p:cNvPr>
          <p:cNvCxnSpPr/>
          <p:nvPr/>
        </p:nvCxnSpPr>
        <p:spPr>
          <a:xfrm flipV="1">
            <a:off x="7955280" y="2011680"/>
            <a:ext cx="480060" cy="18173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AA1AF27A-4BDA-1649-3883-78EAA422B493}"/>
              </a:ext>
            </a:extLst>
          </p:cNvPr>
          <p:cNvGrpSpPr/>
          <p:nvPr/>
        </p:nvGrpSpPr>
        <p:grpSpPr>
          <a:xfrm>
            <a:off x="1179115" y="5274923"/>
            <a:ext cx="4004285" cy="1119210"/>
            <a:chOff x="1201975" y="4829153"/>
            <a:chExt cx="4004285" cy="1119210"/>
          </a:xfrm>
        </p:grpSpPr>
        <p:pic>
          <p:nvPicPr>
            <p:cNvPr id="7" name="Picture 6">
              <a:extLst>
                <a:ext uri="{FF2B5EF4-FFF2-40B4-BE49-F238E27FC236}">
                  <a16:creationId xmlns:a16="http://schemas.microsoft.com/office/drawing/2014/main" id="{1AFAD8E4-AC76-1302-AFE4-EFBB117B49CC}"/>
                </a:ext>
              </a:extLst>
            </p:cNvPr>
            <p:cNvPicPr>
              <a:picLocks noChangeAspect="1"/>
            </p:cNvPicPr>
            <p:nvPr/>
          </p:nvPicPr>
          <p:blipFill>
            <a:blip r:embed="rId4"/>
            <a:stretch>
              <a:fillRect/>
            </a:stretch>
          </p:blipFill>
          <p:spPr>
            <a:xfrm>
              <a:off x="1201975" y="4829153"/>
              <a:ext cx="4004285" cy="1119210"/>
            </a:xfrm>
            <a:prstGeom prst="rect">
              <a:avLst/>
            </a:prstGeom>
            <a:ln>
              <a:solidFill>
                <a:schemeClr val="tx1"/>
              </a:solidFill>
            </a:ln>
          </p:spPr>
        </p:pic>
        <p:sp>
          <p:nvSpPr>
            <p:cNvPr id="14" name="Rectangle 13">
              <a:extLst>
                <a:ext uri="{FF2B5EF4-FFF2-40B4-BE49-F238E27FC236}">
                  <a16:creationId xmlns:a16="http://schemas.microsoft.com/office/drawing/2014/main" id="{D25AA91E-1A0E-E5B5-356C-4C6EF170B6BE}"/>
                </a:ext>
              </a:extLst>
            </p:cNvPr>
            <p:cNvSpPr/>
            <p:nvPr/>
          </p:nvSpPr>
          <p:spPr>
            <a:xfrm>
              <a:off x="2148840" y="5388758"/>
              <a:ext cx="3057420" cy="2996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CD63-9DDE-3D30-F3E2-200C615C0089}"/>
                </a:ext>
              </a:extLst>
            </p:cNvPr>
            <p:cNvSpPr/>
            <p:nvPr/>
          </p:nvSpPr>
          <p:spPr>
            <a:xfrm>
              <a:off x="2148840" y="4857750"/>
              <a:ext cx="43434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7116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2552-2CC4-11CE-C3E0-CEB6F1C79CEB}"/>
              </a:ext>
            </a:extLst>
          </p:cNvPr>
          <p:cNvSpPr>
            <a:spLocks noGrp="1"/>
          </p:cNvSpPr>
          <p:nvPr>
            <p:ph type="title"/>
          </p:nvPr>
        </p:nvSpPr>
        <p:spPr/>
        <p:txBody>
          <a:bodyPr/>
          <a:lstStyle/>
          <a:p>
            <a:r>
              <a:rPr lang="en-US" dirty="0"/>
              <a:t>Modifying Vega web samples for Deneb</a:t>
            </a:r>
          </a:p>
        </p:txBody>
      </p:sp>
      <p:sp>
        <p:nvSpPr>
          <p:cNvPr id="3" name="Content Placeholder 2">
            <a:extLst>
              <a:ext uri="{FF2B5EF4-FFF2-40B4-BE49-F238E27FC236}">
                <a16:creationId xmlns:a16="http://schemas.microsoft.com/office/drawing/2014/main" id="{19E1A0A5-07EF-D8CB-FB20-F18BFEE8C33D}"/>
              </a:ext>
            </a:extLst>
          </p:cNvPr>
          <p:cNvSpPr>
            <a:spLocks noGrp="1"/>
          </p:cNvSpPr>
          <p:nvPr>
            <p:ph idx="1"/>
          </p:nvPr>
        </p:nvSpPr>
        <p:spPr/>
        <p:txBody>
          <a:bodyPr>
            <a:normAutofit/>
          </a:bodyPr>
          <a:lstStyle/>
          <a:p>
            <a:r>
              <a:rPr lang="en-US" dirty="0"/>
              <a:t>Modifying</a:t>
            </a:r>
          </a:p>
          <a:p>
            <a:pPr lvl="1"/>
            <a:r>
              <a:rPr lang="en-US" dirty="0"/>
              <a:t>Size</a:t>
            </a:r>
          </a:p>
          <a:p>
            <a:pPr lvl="1"/>
            <a:r>
              <a:rPr lang="en-US" dirty="0"/>
              <a:t>Tooltips</a:t>
            </a:r>
          </a:p>
          <a:p>
            <a:pPr lvl="1"/>
            <a:r>
              <a:rPr lang="en-US" dirty="0"/>
              <a:t>Titles</a:t>
            </a:r>
          </a:p>
          <a:p>
            <a:pPr lvl="1"/>
            <a:r>
              <a:rPr lang="en-US" dirty="0"/>
              <a:t>Formatting</a:t>
            </a:r>
          </a:p>
          <a:p>
            <a:r>
              <a:rPr lang="en-US" dirty="0"/>
              <a:t>Switching to your data</a:t>
            </a:r>
          </a:p>
        </p:txBody>
      </p:sp>
    </p:spTree>
    <p:extLst>
      <p:ext uri="{BB962C8B-B14F-4D97-AF65-F5344CB8AC3E}">
        <p14:creationId xmlns:p14="http://schemas.microsoft.com/office/powerpoint/2010/main" val="3331393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EEE9-9BAD-7BCA-C777-3C0C4F17BD0E}"/>
              </a:ext>
            </a:extLst>
          </p:cNvPr>
          <p:cNvSpPr>
            <a:spLocks noGrp="1"/>
          </p:cNvSpPr>
          <p:nvPr>
            <p:ph type="title"/>
          </p:nvPr>
        </p:nvSpPr>
        <p:spPr>
          <a:xfrm>
            <a:off x="1492624" y="1709738"/>
            <a:ext cx="9854826" cy="2852737"/>
          </a:xfrm>
        </p:spPr>
        <p:txBody>
          <a:bodyPr/>
          <a:lstStyle/>
          <a:p>
            <a:r>
              <a:rPr lang="en-US" dirty="0"/>
              <a:t>Q+A</a:t>
            </a:r>
          </a:p>
        </p:txBody>
      </p:sp>
      <p:sp>
        <p:nvSpPr>
          <p:cNvPr id="3" name="Text Placeholder 2">
            <a:extLst>
              <a:ext uri="{FF2B5EF4-FFF2-40B4-BE49-F238E27FC236}">
                <a16:creationId xmlns:a16="http://schemas.microsoft.com/office/drawing/2014/main" id="{CE35248C-6FDD-9106-34C7-036697FA97A0}"/>
              </a:ext>
            </a:extLst>
          </p:cNvPr>
          <p:cNvSpPr>
            <a:spLocks noGrp="1"/>
          </p:cNvSpPr>
          <p:nvPr>
            <p:ph type="body" idx="1"/>
          </p:nvPr>
        </p:nvSpPr>
        <p:spPr/>
        <p:txBody>
          <a:bodyPr/>
          <a:lstStyle/>
          <a:p>
            <a:r>
              <a:rPr lang="en-US" dirty="0"/>
              <a:t> </a:t>
            </a:r>
          </a:p>
        </p:txBody>
      </p:sp>
      <p:pic>
        <p:nvPicPr>
          <p:cNvPr id="4" name="Picture 4" descr="Deneb: Declarative Visualization in Power BI image">
            <a:extLst>
              <a:ext uri="{FF2B5EF4-FFF2-40B4-BE49-F238E27FC236}">
                <a16:creationId xmlns:a16="http://schemas.microsoft.com/office/drawing/2014/main" id="{CC93B52A-4F7E-96F7-A29D-C2A241E59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938354"/>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711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EEE9-9BAD-7BCA-C777-3C0C4F17BD0E}"/>
              </a:ext>
            </a:extLst>
          </p:cNvPr>
          <p:cNvSpPr>
            <a:spLocks noGrp="1"/>
          </p:cNvSpPr>
          <p:nvPr>
            <p:ph type="title"/>
          </p:nvPr>
        </p:nvSpPr>
        <p:spPr/>
        <p:txBody>
          <a:bodyPr/>
          <a:lstStyle/>
          <a:p>
            <a:r>
              <a:rPr lang="en-US" dirty="0"/>
              <a:t>Deneb Resources</a:t>
            </a:r>
          </a:p>
        </p:txBody>
      </p:sp>
      <p:sp>
        <p:nvSpPr>
          <p:cNvPr id="3" name="Text Placeholder 2">
            <a:extLst>
              <a:ext uri="{FF2B5EF4-FFF2-40B4-BE49-F238E27FC236}">
                <a16:creationId xmlns:a16="http://schemas.microsoft.com/office/drawing/2014/main" id="{CE35248C-6FDD-9106-34C7-036697FA97A0}"/>
              </a:ext>
            </a:extLst>
          </p:cNvPr>
          <p:cNvSpPr>
            <a:spLocks noGrp="1"/>
          </p:cNvSpPr>
          <p:nvPr>
            <p:ph type="body" idx="1"/>
          </p:nvPr>
        </p:nvSpPr>
        <p:spPr/>
        <p:txBody>
          <a:bodyPr/>
          <a:lstStyle/>
          <a:p>
            <a:r>
              <a:rPr lang="en-US" dirty="0"/>
              <a:t> </a:t>
            </a:r>
          </a:p>
        </p:txBody>
      </p:sp>
      <p:pic>
        <p:nvPicPr>
          <p:cNvPr id="4" name="Picture 4" descr="Deneb: Declarative Visualization in Power BI image">
            <a:extLst>
              <a:ext uri="{FF2B5EF4-FFF2-40B4-BE49-F238E27FC236}">
                <a16:creationId xmlns:a16="http://schemas.microsoft.com/office/drawing/2014/main" id="{CC93B52A-4F7E-96F7-A29D-C2A241E59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938354"/>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343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3CE-3B2E-9A93-83F8-2AB8AA4A2F82}"/>
              </a:ext>
            </a:extLst>
          </p:cNvPr>
          <p:cNvSpPr>
            <a:spLocks noGrp="1"/>
          </p:cNvSpPr>
          <p:nvPr>
            <p:ph type="title"/>
          </p:nvPr>
        </p:nvSpPr>
        <p:spPr/>
        <p:txBody>
          <a:bodyPr/>
          <a:lstStyle/>
          <a:p>
            <a:r>
              <a:rPr lang="en-US" dirty="0"/>
              <a:t>Deneb resources</a:t>
            </a:r>
          </a:p>
        </p:txBody>
      </p:sp>
      <p:sp>
        <p:nvSpPr>
          <p:cNvPr id="3" name="Content Placeholder 2">
            <a:extLst>
              <a:ext uri="{FF2B5EF4-FFF2-40B4-BE49-F238E27FC236}">
                <a16:creationId xmlns:a16="http://schemas.microsoft.com/office/drawing/2014/main" id="{404CB4DE-CCD1-8394-F5AF-7FD366E96C73}"/>
              </a:ext>
            </a:extLst>
          </p:cNvPr>
          <p:cNvSpPr>
            <a:spLocks noGrp="1"/>
          </p:cNvSpPr>
          <p:nvPr>
            <p:ph idx="1"/>
          </p:nvPr>
        </p:nvSpPr>
        <p:spPr/>
        <p:txBody>
          <a:bodyPr/>
          <a:lstStyle/>
          <a:p>
            <a:pPr marL="0" indent="0">
              <a:buNone/>
            </a:pPr>
            <a:r>
              <a:rPr lang="en-US" sz="3200" b="1" dirty="0"/>
              <a:t>Demos</a:t>
            </a:r>
          </a:p>
          <a:p>
            <a:r>
              <a:rPr lang="en-US" dirty="0">
                <a:latin typeface="Calibri" panose="020F0502020204030204" pitchFamily="34" charset="0"/>
                <a:hlinkClick r:id="rId3"/>
              </a:rPr>
              <a:t>Vega Lite Demo</a:t>
            </a:r>
            <a:r>
              <a:rPr lang="en-US" dirty="0"/>
              <a:t> </a:t>
            </a:r>
          </a:p>
          <a:p>
            <a:r>
              <a:rPr lang="en-US" dirty="0">
                <a:hlinkClick r:id="rId4"/>
              </a:rPr>
              <a:t>Deneb - Introduction</a:t>
            </a:r>
            <a:endParaRPr lang="en-US" dirty="0"/>
          </a:p>
          <a:p>
            <a:r>
              <a:rPr lang="en-US" dirty="0">
                <a:hlinkClick r:id="rId5"/>
              </a:rPr>
              <a:t>Deneb Demo</a:t>
            </a:r>
            <a:endParaRPr lang="en-US" dirty="0"/>
          </a:p>
          <a:p>
            <a:pPr marL="0" indent="0">
              <a:buNone/>
            </a:pPr>
            <a:r>
              <a:rPr lang="en-US" b="1" dirty="0"/>
              <a:t>Help</a:t>
            </a:r>
          </a:p>
          <a:p>
            <a:r>
              <a:rPr lang="en-US" dirty="0">
                <a:effectLst/>
                <a:latin typeface="Calibri" panose="020F0502020204030204" pitchFamily="34" charset="0"/>
                <a:hlinkClick r:id="rId6"/>
              </a:rPr>
              <a:t>Deneb Help</a:t>
            </a:r>
            <a:endParaRPr lang="en-US" dirty="0">
              <a:effectLst/>
              <a:latin typeface="Calibri" panose="020F0502020204030204" pitchFamily="34" charset="0"/>
            </a:endParaRPr>
          </a:p>
          <a:p>
            <a:r>
              <a:rPr lang="en-US" dirty="0">
                <a:effectLst/>
                <a:latin typeface="Calibri" panose="020F0502020204030204" pitchFamily="34" charset="0"/>
                <a:hlinkClick r:id="rId7"/>
              </a:rPr>
              <a:t>Vega-Lite Documentation</a:t>
            </a:r>
            <a:endParaRPr lang="en-US" dirty="0">
              <a:effectLst/>
              <a:latin typeface="Calibri" panose="020F0502020204030204" pitchFamily="34" charset="0"/>
            </a:endParaRPr>
          </a:p>
          <a:p>
            <a:r>
              <a:rPr lang="it-IT" dirty="0">
                <a:hlinkClick r:id="rId8"/>
              </a:rPr>
              <a:t>Vega-Lite Tutorial</a:t>
            </a:r>
            <a:endParaRPr lang="en-US" dirty="0"/>
          </a:p>
          <a:p>
            <a:endParaRPr lang="en-US" dirty="0"/>
          </a:p>
        </p:txBody>
      </p:sp>
    </p:spTree>
    <p:extLst>
      <p:ext uri="{BB962C8B-B14F-4D97-AF65-F5344CB8AC3E}">
        <p14:creationId xmlns:p14="http://schemas.microsoft.com/office/powerpoint/2010/main" val="3612326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3CE-3B2E-9A93-83F8-2AB8AA4A2F82}"/>
              </a:ext>
            </a:extLst>
          </p:cNvPr>
          <p:cNvSpPr>
            <a:spLocks noGrp="1"/>
          </p:cNvSpPr>
          <p:nvPr>
            <p:ph type="title"/>
          </p:nvPr>
        </p:nvSpPr>
        <p:spPr/>
        <p:txBody>
          <a:bodyPr/>
          <a:lstStyle/>
          <a:p>
            <a:r>
              <a:rPr lang="en-US" dirty="0"/>
              <a:t>Deneb resources</a:t>
            </a:r>
          </a:p>
        </p:txBody>
      </p:sp>
      <p:sp>
        <p:nvSpPr>
          <p:cNvPr id="3" name="Content Placeholder 2">
            <a:extLst>
              <a:ext uri="{FF2B5EF4-FFF2-40B4-BE49-F238E27FC236}">
                <a16:creationId xmlns:a16="http://schemas.microsoft.com/office/drawing/2014/main" id="{404CB4DE-CCD1-8394-F5AF-7FD366E96C73}"/>
              </a:ext>
            </a:extLst>
          </p:cNvPr>
          <p:cNvSpPr>
            <a:spLocks noGrp="1"/>
          </p:cNvSpPr>
          <p:nvPr>
            <p:ph idx="1"/>
          </p:nvPr>
        </p:nvSpPr>
        <p:spPr/>
        <p:txBody>
          <a:bodyPr/>
          <a:lstStyle/>
          <a:p>
            <a:pPr marL="0" indent="0">
              <a:buNone/>
            </a:pPr>
            <a:r>
              <a:rPr lang="en-US" sz="3200" b="1" dirty="0"/>
              <a:t>Vega examples:</a:t>
            </a:r>
          </a:p>
          <a:p>
            <a:r>
              <a:rPr lang="en-US" dirty="0">
                <a:hlinkClick r:id="rId3"/>
              </a:rPr>
              <a:t>Example Gallery | Vega-Lite</a:t>
            </a:r>
            <a:endParaRPr lang="en-US" sz="3200" dirty="0"/>
          </a:p>
          <a:p>
            <a:pPr marL="0" indent="0">
              <a:buNone/>
            </a:pPr>
            <a:r>
              <a:rPr lang="en-US" sz="3200" b="1" dirty="0"/>
              <a:t>Deneb examples:</a:t>
            </a:r>
          </a:p>
          <a:p>
            <a:r>
              <a:rPr lang="en-US" sz="3200" dirty="0">
                <a:effectLst/>
                <a:latin typeface="Calibri" panose="020F0502020204030204" pitchFamily="34" charset="0"/>
                <a:hlinkClick r:id="rId4"/>
              </a:rPr>
              <a:t>David </a:t>
            </a:r>
            <a:r>
              <a:rPr lang="en-US" sz="3200" dirty="0" err="1">
                <a:effectLst/>
                <a:latin typeface="Calibri" panose="020F0502020204030204" pitchFamily="34" charset="0"/>
                <a:hlinkClick r:id="rId4"/>
              </a:rPr>
              <a:t>Bacci's</a:t>
            </a:r>
            <a:r>
              <a:rPr lang="en-US" sz="3200" dirty="0">
                <a:effectLst/>
                <a:latin typeface="Calibri" panose="020F0502020204030204" pitchFamily="34" charset="0"/>
                <a:hlinkClick r:id="rId4"/>
              </a:rPr>
              <a:t> Deneb Showcase</a:t>
            </a:r>
            <a:endParaRPr lang="en-US" sz="3200" dirty="0">
              <a:effectLst/>
              <a:latin typeface="Calibri" panose="020F0502020204030204" pitchFamily="34" charset="0"/>
            </a:endParaRPr>
          </a:p>
          <a:p>
            <a:r>
              <a:rPr lang="en-US" sz="3200" dirty="0">
                <a:hlinkClick r:id="rId5"/>
              </a:rPr>
              <a:t>Kerry </a:t>
            </a:r>
            <a:r>
              <a:rPr lang="en-US" sz="3200" dirty="0" err="1">
                <a:hlinkClick r:id="rId5"/>
              </a:rPr>
              <a:t>Kolosko’s</a:t>
            </a:r>
            <a:r>
              <a:rPr lang="en-US" sz="3200" dirty="0">
                <a:hlinkClick r:id="rId5"/>
              </a:rPr>
              <a:t> blog – Explorations in Data Storytelling with Power BI</a:t>
            </a:r>
            <a:endParaRPr lang="en-US" sz="3200" dirty="0"/>
          </a:p>
          <a:p>
            <a:pPr marL="0" indent="0">
              <a:buNone/>
            </a:pPr>
            <a:r>
              <a:rPr lang="en-US" b="1" dirty="0"/>
              <a:t>Forums:</a:t>
            </a:r>
          </a:p>
          <a:p>
            <a:r>
              <a:rPr lang="en-US" sz="3200" dirty="0">
                <a:hlinkClick r:id="rId6"/>
              </a:rPr>
              <a:t>Stack Overflow - Deneb</a:t>
            </a:r>
            <a:r>
              <a:rPr lang="en-US" dirty="0"/>
              <a:t> </a:t>
            </a:r>
          </a:p>
          <a:p>
            <a:r>
              <a:rPr lang="en-US" dirty="0">
                <a:hlinkClick r:id="rId7"/>
              </a:rPr>
              <a:t>Stack Overflow – Vega-Lite</a:t>
            </a:r>
            <a:endParaRPr lang="en-US" sz="3200" dirty="0"/>
          </a:p>
          <a:p>
            <a:pPr marL="0" indent="0">
              <a:buNone/>
            </a:pPr>
            <a:endParaRPr lang="en-US" sz="3200" b="1" dirty="0"/>
          </a:p>
        </p:txBody>
      </p:sp>
    </p:spTree>
    <p:extLst>
      <p:ext uri="{BB962C8B-B14F-4D97-AF65-F5344CB8AC3E}">
        <p14:creationId xmlns:p14="http://schemas.microsoft.com/office/powerpoint/2010/main" val="393246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9C33-4320-9AFE-6874-E2234E8A83A2}"/>
              </a:ext>
            </a:extLst>
          </p:cNvPr>
          <p:cNvSpPr>
            <a:spLocks noGrp="1"/>
          </p:cNvSpPr>
          <p:nvPr>
            <p:ph type="title"/>
          </p:nvPr>
        </p:nvSpPr>
        <p:spPr/>
        <p:txBody>
          <a:bodyPr/>
          <a:lstStyle/>
          <a:p>
            <a:r>
              <a:rPr lang="en-US" dirty="0"/>
              <a:t>Finding the right visual</a:t>
            </a:r>
          </a:p>
        </p:txBody>
      </p:sp>
      <p:grpSp>
        <p:nvGrpSpPr>
          <p:cNvPr id="4" name="Group 3">
            <a:extLst>
              <a:ext uri="{FF2B5EF4-FFF2-40B4-BE49-F238E27FC236}">
                <a16:creationId xmlns:a16="http://schemas.microsoft.com/office/drawing/2014/main" id="{47CF82AE-6E16-FF07-1F8D-135FBEADD921}"/>
              </a:ext>
            </a:extLst>
          </p:cNvPr>
          <p:cNvGrpSpPr/>
          <p:nvPr/>
        </p:nvGrpSpPr>
        <p:grpSpPr>
          <a:xfrm>
            <a:off x="1000460" y="1368359"/>
            <a:ext cx="1675687" cy="2343032"/>
            <a:chOff x="0" y="1108560"/>
            <a:chExt cx="1675687" cy="2343032"/>
          </a:xfrm>
        </p:grpSpPr>
        <p:sp>
          <p:nvSpPr>
            <p:cNvPr id="5" name="Rectangle 4">
              <a:extLst>
                <a:ext uri="{FF2B5EF4-FFF2-40B4-BE49-F238E27FC236}">
                  <a16:creationId xmlns:a16="http://schemas.microsoft.com/office/drawing/2014/main" id="{4CD0D244-D092-CF5B-86BC-9EB912B52202}"/>
                </a:ext>
              </a:extLst>
            </p:cNvPr>
            <p:cNvSpPr/>
            <p:nvPr/>
          </p:nvSpPr>
          <p:spPr>
            <a:xfrm>
              <a:off x="0" y="1108560"/>
              <a:ext cx="1675687" cy="234303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A97B761-94B7-FC5B-FC95-EA3D5AF70AFA}"/>
                </a:ext>
              </a:extLst>
            </p:cNvPr>
            <p:cNvPicPr>
              <a:picLocks noChangeAspect="1"/>
            </p:cNvPicPr>
            <p:nvPr/>
          </p:nvPicPr>
          <p:blipFill rotWithShape="1">
            <a:blip r:embed="rId3">
              <a:clrChange>
                <a:clrFrom>
                  <a:srgbClr val="F3F2F1"/>
                </a:clrFrom>
                <a:clrTo>
                  <a:srgbClr val="F3F2F1">
                    <a:alpha val="0"/>
                  </a:srgbClr>
                </a:clrTo>
              </a:clrChange>
            </a:blip>
            <a:srcRect t="23008" b="17486"/>
            <a:stretch/>
          </p:blipFill>
          <p:spPr>
            <a:xfrm>
              <a:off x="23317" y="1411045"/>
              <a:ext cx="1623440" cy="1962554"/>
            </a:xfrm>
            <a:prstGeom prst="rect">
              <a:avLst/>
            </a:prstGeom>
            <a:ln>
              <a:noFill/>
            </a:ln>
          </p:spPr>
        </p:pic>
        <p:pic>
          <p:nvPicPr>
            <p:cNvPr id="21" name="Picture 20">
              <a:extLst>
                <a:ext uri="{FF2B5EF4-FFF2-40B4-BE49-F238E27FC236}">
                  <a16:creationId xmlns:a16="http://schemas.microsoft.com/office/drawing/2014/main" id="{2E615E85-241C-52CD-BE35-82E8B50F5D1B}"/>
                </a:ext>
              </a:extLst>
            </p:cNvPr>
            <p:cNvPicPr>
              <a:picLocks noChangeAspect="1"/>
            </p:cNvPicPr>
            <p:nvPr/>
          </p:nvPicPr>
          <p:blipFill>
            <a:blip r:embed="rId4">
              <a:clrChange>
                <a:clrFrom>
                  <a:srgbClr val="F3F2F1"/>
                </a:clrFrom>
                <a:clrTo>
                  <a:srgbClr val="F3F2F1">
                    <a:alpha val="0"/>
                  </a:srgbClr>
                </a:clrTo>
              </a:clrChange>
            </a:blip>
            <a:stretch>
              <a:fillRect/>
            </a:stretch>
          </p:blipFill>
          <p:spPr>
            <a:xfrm>
              <a:off x="52255" y="1115654"/>
              <a:ext cx="1565568" cy="295390"/>
            </a:xfrm>
            <a:prstGeom prst="rect">
              <a:avLst/>
            </a:prstGeom>
          </p:spPr>
        </p:pic>
      </p:grpSp>
      <p:sp>
        <p:nvSpPr>
          <p:cNvPr id="22" name="Arrow: Right 21">
            <a:extLst>
              <a:ext uri="{FF2B5EF4-FFF2-40B4-BE49-F238E27FC236}">
                <a16:creationId xmlns:a16="http://schemas.microsoft.com/office/drawing/2014/main" id="{F7193454-E356-4CB6-3C5B-FEB39B2F4874}"/>
              </a:ext>
            </a:extLst>
          </p:cNvPr>
          <p:cNvSpPr/>
          <p:nvPr/>
        </p:nvSpPr>
        <p:spPr>
          <a:xfrm>
            <a:off x="3127387" y="1940400"/>
            <a:ext cx="1387736" cy="847165"/>
          </a:xfrm>
          <a:prstGeom prst="rightArrow">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41C08FA-3147-200F-F7E5-F07AB2937F71}"/>
              </a:ext>
            </a:extLst>
          </p:cNvPr>
          <p:cNvGrpSpPr/>
          <p:nvPr/>
        </p:nvGrpSpPr>
        <p:grpSpPr>
          <a:xfrm>
            <a:off x="4938785" y="1000468"/>
            <a:ext cx="6210619" cy="2714491"/>
            <a:chOff x="5143181" y="1387737"/>
            <a:chExt cx="6210619" cy="2714491"/>
          </a:xfrm>
        </p:grpSpPr>
        <p:pic>
          <p:nvPicPr>
            <p:cNvPr id="24" name="Picture 23">
              <a:extLst>
                <a:ext uri="{FF2B5EF4-FFF2-40B4-BE49-F238E27FC236}">
                  <a16:creationId xmlns:a16="http://schemas.microsoft.com/office/drawing/2014/main" id="{F29FED5B-5E7C-ECC5-D1F4-A7A3C5E3F3AF}"/>
                </a:ext>
              </a:extLst>
            </p:cNvPr>
            <p:cNvPicPr>
              <a:picLocks noChangeAspect="1"/>
            </p:cNvPicPr>
            <p:nvPr/>
          </p:nvPicPr>
          <p:blipFill>
            <a:blip r:embed="rId5"/>
            <a:stretch>
              <a:fillRect/>
            </a:stretch>
          </p:blipFill>
          <p:spPr>
            <a:xfrm>
              <a:off x="5143181" y="2044722"/>
              <a:ext cx="6210619" cy="2057506"/>
            </a:xfrm>
            <a:prstGeom prst="rect">
              <a:avLst/>
            </a:prstGeom>
          </p:spPr>
        </p:pic>
        <p:pic>
          <p:nvPicPr>
            <p:cNvPr id="26" name="Picture 25">
              <a:extLst>
                <a:ext uri="{FF2B5EF4-FFF2-40B4-BE49-F238E27FC236}">
                  <a16:creationId xmlns:a16="http://schemas.microsoft.com/office/drawing/2014/main" id="{E7F139D4-5588-906A-4E81-99D24B9A053E}"/>
                </a:ext>
              </a:extLst>
            </p:cNvPr>
            <p:cNvPicPr>
              <a:picLocks noChangeAspect="1"/>
            </p:cNvPicPr>
            <p:nvPr/>
          </p:nvPicPr>
          <p:blipFill>
            <a:blip r:embed="rId6"/>
            <a:stretch>
              <a:fillRect/>
            </a:stretch>
          </p:blipFill>
          <p:spPr>
            <a:xfrm>
              <a:off x="5143181" y="1387737"/>
              <a:ext cx="3432185" cy="656986"/>
            </a:xfrm>
            <a:prstGeom prst="rect">
              <a:avLst/>
            </a:prstGeom>
          </p:spPr>
        </p:pic>
      </p:grpSp>
      <p:pic>
        <p:nvPicPr>
          <p:cNvPr id="8" name="Picture 7">
            <a:extLst>
              <a:ext uri="{FF2B5EF4-FFF2-40B4-BE49-F238E27FC236}">
                <a16:creationId xmlns:a16="http://schemas.microsoft.com/office/drawing/2014/main" id="{FA1F01D2-CDBC-9EE8-6E50-435F44AEDCE7}"/>
              </a:ext>
            </a:extLst>
          </p:cNvPr>
          <p:cNvPicPr>
            <a:picLocks noChangeAspect="1"/>
          </p:cNvPicPr>
          <p:nvPr/>
        </p:nvPicPr>
        <p:blipFill rotWithShape="1">
          <a:blip r:embed="rId7"/>
          <a:srcRect l="8403" t="6749" r="4532" b="51718"/>
          <a:stretch/>
        </p:blipFill>
        <p:spPr>
          <a:xfrm>
            <a:off x="1747001" y="3006127"/>
            <a:ext cx="952463" cy="362254"/>
          </a:xfrm>
          <a:prstGeom prst="rect">
            <a:avLst/>
          </a:prstGeom>
        </p:spPr>
      </p:pic>
      <p:pic>
        <p:nvPicPr>
          <p:cNvPr id="9" name="Picture 8">
            <a:extLst>
              <a:ext uri="{FF2B5EF4-FFF2-40B4-BE49-F238E27FC236}">
                <a16:creationId xmlns:a16="http://schemas.microsoft.com/office/drawing/2014/main" id="{58FBAFD4-619C-F633-5EBB-198C5779B258}"/>
              </a:ext>
            </a:extLst>
          </p:cNvPr>
          <p:cNvPicPr>
            <a:picLocks noChangeAspect="1"/>
          </p:cNvPicPr>
          <p:nvPr/>
        </p:nvPicPr>
        <p:blipFill rotWithShape="1">
          <a:blip r:embed="rId7">
            <a:clrChange>
              <a:clrFrom>
                <a:srgbClr val="F3F2F1"/>
              </a:clrFrom>
              <a:clrTo>
                <a:srgbClr val="F3F2F1">
                  <a:alpha val="0"/>
                </a:srgbClr>
              </a:clrTo>
            </a:clrChange>
          </a:blip>
          <a:srcRect l="39765" t="49329" r="35666" b="3108"/>
          <a:stretch/>
        </p:blipFill>
        <p:spPr>
          <a:xfrm>
            <a:off x="2088847" y="3387113"/>
            <a:ext cx="268769" cy="414839"/>
          </a:xfrm>
          <a:prstGeom prst="rect">
            <a:avLst/>
          </a:prstGeom>
        </p:spPr>
      </p:pic>
      <p:sp>
        <p:nvSpPr>
          <p:cNvPr id="10" name="Rectangle 9">
            <a:extLst>
              <a:ext uri="{FF2B5EF4-FFF2-40B4-BE49-F238E27FC236}">
                <a16:creationId xmlns:a16="http://schemas.microsoft.com/office/drawing/2014/main" id="{DB9930FA-512A-9F63-49C1-6B7174484555}"/>
              </a:ext>
            </a:extLst>
          </p:cNvPr>
          <p:cNvSpPr/>
          <p:nvPr/>
        </p:nvSpPr>
        <p:spPr>
          <a:xfrm>
            <a:off x="1600200" y="2880360"/>
            <a:ext cx="1223010" cy="10298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1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18E3-3A80-4BC3-2435-F2CC2ADAF599}"/>
              </a:ext>
            </a:extLst>
          </p:cNvPr>
          <p:cNvSpPr>
            <a:spLocks noGrp="1"/>
          </p:cNvSpPr>
          <p:nvPr>
            <p:ph type="title"/>
          </p:nvPr>
        </p:nvSpPr>
        <p:spPr/>
        <p:txBody>
          <a:bodyPr/>
          <a:lstStyle/>
          <a:p>
            <a:r>
              <a:rPr lang="en-US" dirty="0"/>
              <a:t>Finding the right visual</a:t>
            </a:r>
          </a:p>
        </p:txBody>
      </p:sp>
      <p:sp>
        <p:nvSpPr>
          <p:cNvPr id="3" name="Content Placeholder 2">
            <a:extLst>
              <a:ext uri="{FF2B5EF4-FFF2-40B4-BE49-F238E27FC236}">
                <a16:creationId xmlns:a16="http://schemas.microsoft.com/office/drawing/2014/main" id="{DD68DCED-1C2E-0CAC-C711-7410FEAF67B7}"/>
              </a:ext>
            </a:extLst>
          </p:cNvPr>
          <p:cNvSpPr>
            <a:spLocks noGrp="1"/>
          </p:cNvSpPr>
          <p:nvPr>
            <p:ph idx="1"/>
          </p:nvPr>
        </p:nvSpPr>
        <p:spPr/>
        <p:txBody>
          <a:bodyPr/>
          <a:lstStyle/>
          <a:p>
            <a:r>
              <a:rPr lang="en-US" dirty="0"/>
              <a:t>Formatting and features</a:t>
            </a:r>
          </a:p>
          <a:p>
            <a:r>
              <a:rPr lang="en-US" dirty="0"/>
              <a:t>License cost</a:t>
            </a:r>
          </a:p>
        </p:txBody>
      </p:sp>
      <p:pic>
        <p:nvPicPr>
          <p:cNvPr id="5" name="Picture 4">
            <a:extLst>
              <a:ext uri="{FF2B5EF4-FFF2-40B4-BE49-F238E27FC236}">
                <a16:creationId xmlns:a16="http://schemas.microsoft.com/office/drawing/2014/main" id="{5837F567-22AD-D45C-6792-5B11FD19E982}"/>
              </a:ext>
            </a:extLst>
          </p:cNvPr>
          <p:cNvPicPr>
            <a:picLocks noChangeAspect="1"/>
          </p:cNvPicPr>
          <p:nvPr/>
        </p:nvPicPr>
        <p:blipFill>
          <a:blip r:embed="rId3"/>
          <a:stretch>
            <a:fillRect/>
          </a:stretch>
        </p:blipFill>
        <p:spPr>
          <a:xfrm>
            <a:off x="1563579" y="3199774"/>
            <a:ext cx="9064841" cy="2614312"/>
          </a:xfrm>
          <a:prstGeom prst="rect">
            <a:avLst/>
          </a:prstGeom>
          <a:ln>
            <a:solidFill>
              <a:schemeClr val="tx1"/>
            </a:solidFill>
          </a:ln>
        </p:spPr>
      </p:pic>
      <p:pic>
        <p:nvPicPr>
          <p:cNvPr id="7" name="Picture 6">
            <a:extLst>
              <a:ext uri="{FF2B5EF4-FFF2-40B4-BE49-F238E27FC236}">
                <a16:creationId xmlns:a16="http://schemas.microsoft.com/office/drawing/2014/main" id="{F15BE2EA-8CFC-DEF9-608F-FDCC7C351475}"/>
              </a:ext>
            </a:extLst>
          </p:cNvPr>
          <p:cNvPicPr>
            <a:picLocks noChangeAspect="1"/>
          </p:cNvPicPr>
          <p:nvPr/>
        </p:nvPicPr>
        <p:blipFill>
          <a:blip r:embed="rId4"/>
          <a:stretch>
            <a:fillRect/>
          </a:stretch>
        </p:blipFill>
        <p:spPr>
          <a:xfrm>
            <a:off x="8295397" y="1910658"/>
            <a:ext cx="3058402" cy="2193836"/>
          </a:xfrm>
          <a:prstGeom prst="rect">
            <a:avLst/>
          </a:prstGeom>
          <a:ln>
            <a:solidFill>
              <a:schemeClr val="tx1"/>
            </a:solidFill>
          </a:ln>
        </p:spPr>
      </p:pic>
    </p:spTree>
    <p:extLst>
      <p:ext uri="{BB962C8B-B14F-4D97-AF65-F5344CB8AC3E}">
        <p14:creationId xmlns:p14="http://schemas.microsoft.com/office/powerpoint/2010/main" val="97024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9C33-4320-9AFE-6874-E2234E8A83A2}"/>
              </a:ext>
            </a:extLst>
          </p:cNvPr>
          <p:cNvSpPr>
            <a:spLocks noGrp="1"/>
          </p:cNvSpPr>
          <p:nvPr>
            <p:ph type="title"/>
          </p:nvPr>
        </p:nvSpPr>
        <p:spPr/>
        <p:txBody>
          <a:bodyPr/>
          <a:lstStyle/>
          <a:p>
            <a:r>
              <a:rPr lang="en-US" dirty="0"/>
              <a:t>Finding the right visual</a:t>
            </a:r>
          </a:p>
        </p:txBody>
      </p:sp>
      <p:grpSp>
        <p:nvGrpSpPr>
          <p:cNvPr id="4" name="Group 3">
            <a:extLst>
              <a:ext uri="{FF2B5EF4-FFF2-40B4-BE49-F238E27FC236}">
                <a16:creationId xmlns:a16="http://schemas.microsoft.com/office/drawing/2014/main" id="{47CF82AE-6E16-FF07-1F8D-135FBEADD921}"/>
              </a:ext>
            </a:extLst>
          </p:cNvPr>
          <p:cNvGrpSpPr/>
          <p:nvPr/>
        </p:nvGrpSpPr>
        <p:grpSpPr>
          <a:xfrm>
            <a:off x="1000460" y="1368359"/>
            <a:ext cx="1675687" cy="2343032"/>
            <a:chOff x="0" y="1108560"/>
            <a:chExt cx="1675687" cy="2343032"/>
          </a:xfrm>
        </p:grpSpPr>
        <p:sp>
          <p:nvSpPr>
            <p:cNvPr id="5" name="Rectangle 4">
              <a:extLst>
                <a:ext uri="{FF2B5EF4-FFF2-40B4-BE49-F238E27FC236}">
                  <a16:creationId xmlns:a16="http://schemas.microsoft.com/office/drawing/2014/main" id="{4CD0D244-D092-CF5B-86BC-9EB912B52202}"/>
                </a:ext>
              </a:extLst>
            </p:cNvPr>
            <p:cNvSpPr/>
            <p:nvPr/>
          </p:nvSpPr>
          <p:spPr>
            <a:xfrm>
              <a:off x="0" y="1108560"/>
              <a:ext cx="1675687" cy="234303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A97B761-94B7-FC5B-FC95-EA3D5AF70AFA}"/>
                </a:ext>
              </a:extLst>
            </p:cNvPr>
            <p:cNvPicPr>
              <a:picLocks noChangeAspect="1"/>
            </p:cNvPicPr>
            <p:nvPr/>
          </p:nvPicPr>
          <p:blipFill rotWithShape="1">
            <a:blip r:embed="rId3">
              <a:clrChange>
                <a:clrFrom>
                  <a:srgbClr val="F3F2F1"/>
                </a:clrFrom>
                <a:clrTo>
                  <a:srgbClr val="F3F2F1">
                    <a:alpha val="0"/>
                  </a:srgbClr>
                </a:clrTo>
              </a:clrChange>
            </a:blip>
            <a:srcRect t="23008" b="17486"/>
            <a:stretch/>
          </p:blipFill>
          <p:spPr>
            <a:xfrm>
              <a:off x="23317" y="1411045"/>
              <a:ext cx="1623440" cy="1962554"/>
            </a:xfrm>
            <a:prstGeom prst="rect">
              <a:avLst/>
            </a:prstGeom>
            <a:ln>
              <a:noFill/>
            </a:ln>
          </p:spPr>
        </p:pic>
        <p:pic>
          <p:nvPicPr>
            <p:cNvPr id="21" name="Picture 20">
              <a:extLst>
                <a:ext uri="{FF2B5EF4-FFF2-40B4-BE49-F238E27FC236}">
                  <a16:creationId xmlns:a16="http://schemas.microsoft.com/office/drawing/2014/main" id="{2E615E85-241C-52CD-BE35-82E8B50F5D1B}"/>
                </a:ext>
              </a:extLst>
            </p:cNvPr>
            <p:cNvPicPr>
              <a:picLocks noChangeAspect="1"/>
            </p:cNvPicPr>
            <p:nvPr/>
          </p:nvPicPr>
          <p:blipFill>
            <a:blip r:embed="rId4">
              <a:clrChange>
                <a:clrFrom>
                  <a:srgbClr val="F3F2F1"/>
                </a:clrFrom>
                <a:clrTo>
                  <a:srgbClr val="F3F2F1">
                    <a:alpha val="0"/>
                  </a:srgbClr>
                </a:clrTo>
              </a:clrChange>
            </a:blip>
            <a:stretch>
              <a:fillRect/>
            </a:stretch>
          </p:blipFill>
          <p:spPr>
            <a:xfrm>
              <a:off x="52255" y="1115654"/>
              <a:ext cx="1565568" cy="295390"/>
            </a:xfrm>
            <a:prstGeom prst="rect">
              <a:avLst/>
            </a:prstGeom>
          </p:spPr>
        </p:pic>
      </p:grpSp>
      <p:sp>
        <p:nvSpPr>
          <p:cNvPr id="22" name="Arrow: Right 21">
            <a:extLst>
              <a:ext uri="{FF2B5EF4-FFF2-40B4-BE49-F238E27FC236}">
                <a16:creationId xmlns:a16="http://schemas.microsoft.com/office/drawing/2014/main" id="{F7193454-E356-4CB6-3C5B-FEB39B2F4874}"/>
              </a:ext>
            </a:extLst>
          </p:cNvPr>
          <p:cNvSpPr/>
          <p:nvPr/>
        </p:nvSpPr>
        <p:spPr>
          <a:xfrm>
            <a:off x="3127387" y="1940400"/>
            <a:ext cx="1387736" cy="847165"/>
          </a:xfrm>
          <a:prstGeom prst="rightArrow">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41C08FA-3147-200F-F7E5-F07AB2937F71}"/>
              </a:ext>
            </a:extLst>
          </p:cNvPr>
          <p:cNvGrpSpPr/>
          <p:nvPr/>
        </p:nvGrpSpPr>
        <p:grpSpPr>
          <a:xfrm>
            <a:off x="4938785" y="1000468"/>
            <a:ext cx="6210619" cy="2714491"/>
            <a:chOff x="5143181" y="1387737"/>
            <a:chExt cx="6210619" cy="2714491"/>
          </a:xfrm>
        </p:grpSpPr>
        <p:pic>
          <p:nvPicPr>
            <p:cNvPr id="24" name="Picture 23">
              <a:extLst>
                <a:ext uri="{FF2B5EF4-FFF2-40B4-BE49-F238E27FC236}">
                  <a16:creationId xmlns:a16="http://schemas.microsoft.com/office/drawing/2014/main" id="{F29FED5B-5E7C-ECC5-D1F4-A7A3C5E3F3AF}"/>
                </a:ext>
              </a:extLst>
            </p:cNvPr>
            <p:cNvPicPr>
              <a:picLocks noChangeAspect="1"/>
            </p:cNvPicPr>
            <p:nvPr/>
          </p:nvPicPr>
          <p:blipFill>
            <a:blip r:embed="rId5"/>
            <a:stretch>
              <a:fillRect/>
            </a:stretch>
          </p:blipFill>
          <p:spPr>
            <a:xfrm>
              <a:off x="5143181" y="2044722"/>
              <a:ext cx="6210619" cy="2057506"/>
            </a:xfrm>
            <a:prstGeom prst="rect">
              <a:avLst/>
            </a:prstGeom>
          </p:spPr>
        </p:pic>
        <p:pic>
          <p:nvPicPr>
            <p:cNvPr id="26" name="Picture 25">
              <a:extLst>
                <a:ext uri="{FF2B5EF4-FFF2-40B4-BE49-F238E27FC236}">
                  <a16:creationId xmlns:a16="http://schemas.microsoft.com/office/drawing/2014/main" id="{E7F139D4-5588-906A-4E81-99D24B9A053E}"/>
                </a:ext>
              </a:extLst>
            </p:cNvPr>
            <p:cNvPicPr>
              <a:picLocks noChangeAspect="1"/>
            </p:cNvPicPr>
            <p:nvPr/>
          </p:nvPicPr>
          <p:blipFill>
            <a:blip r:embed="rId6"/>
            <a:stretch>
              <a:fillRect/>
            </a:stretch>
          </p:blipFill>
          <p:spPr>
            <a:xfrm>
              <a:off x="5143181" y="1387737"/>
              <a:ext cx="3432185" cy="656986"/>
            </a:xfrm>
            <a:prstGeom prst="rect">
              <a:avLst/>
            </a:prstGeom>
          </p:spPr>
        </p:pic>
      </p:grpSp>
      <p:pic>
        <p:nvPicPr>
          <p:cNvPr id="29" name="Picture 28">
            <a:extLst>
              <a:ext uri="{FF2B5EF4-FFF2-40B4-BE49-F238E27FC236}">
                <a16:creationId xmlns:a16="http://schemas.microsoft.com/office/drawing/2014/main" id="{7DFD0869-8462-0777-BA3F-4737E3C335F7}"/>
              </a:ext>
            </a:extLst>
          </p:cNvPr>
          <p:cNvPicPr>
            <a:picLocks noChangeAspect="1"/>
          </p:cNvPicPr>
          <p:nvPr/>
        </p:nvPicPr>
        <p:blipFill>
          <a:blip r:embed="rId7"/>
          <a:stretch>
            <a:fillRect/>
          </a:stretch>
        </p:blipFill>
        <p:spPr>
          <a:xfrm>
            <a:off x="4856230" y="4728461"/>
            <a:ext cx="6375728" cy="1892397"/>
          </a:xfrm>
          <a:prstGeom prst="rect">
            <a:avLst/>
          </a:prstGeom>
        </p:spPr>
      </p:pic>
      <p:sp>
        <p:nvSpPr>
          <p:cNvPr id="30" name="Arrow: Right 29">
            <a:extLst>
              <a:ext uri="{FF2B5EF4-FFF2-40B4-BE49-F238E27FC236}">
                <a16:creationId xmlns:a16="http://schemas.microsoft.com/office/drawing/2014/main" id="{BCF2F2CD-C9FF-DB11-21FE-7C0E1BADF33D}"/>
              </a:ext>
            </a:extLst>
          </p:cNvPr>
          <p:cNvSpPr/>
          <p:nvPr/>
        </p:nvSpPr>
        <p:spPr>
          <a:xfrm rot="5400000">
            <a:off x="7831470" y="3822674"/>
            <a:ext cx="782911" cy="847165"/>
          </a:xfrm>
          <a:prstGeom prst="rightArrow">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87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AB4F-B156-5A4F-253C-283105D68163}"/>
              </a:ext>
            </a:extLst>
          </p:cNvPr>
          <p:cNvSpPr>
            <a:spLocks noGrp="1"/>
          </p:cNvSpPr>
          <p:nvPr>
            <p:ph type="title"/>
          </p:nvPr>
        </p:nvSpPr>
        <p:spPr/>
        <p:txBody>
          <a:bodyPr/>
          <a:lstStyle/>
          <a:p>
            <a:r>
              <a:rPr lang="en-US" dirty="0"/>
              <a:t>What is Deneb?</a:t>
            </a:r>
          </a:p>
        </p:txBody>
      </p:sp>
      <p:sp>
        <p:nvSpPr>
          <p:cNvPr id="3" name="Content Placeholder 2">
            <a:extLst>
              <a:ext uri="{FF2B5EF4-FFF2-40B4-BE49-F238E27FC236}">
                <a16:creationId xmlns:a16="http://schemas.microsoft.com/office/drawing/2014/main" id="{63CD1BE0-6D20-7FBB-D4F6-D09A8CB60BD0}"/>
              </a:ext>
            </a:extLst>
          </p:cNvPr>
          <p:cNvSpPr>
            <a:spLocks noGrp="1"/>
          </p:cNvSpPr>
          <p:nvPr>
            <p:ph idx="1"/>
          </p:nvPr>
        </p:nvSpPr>
        <p:spPr/>
        <p:txBody>
          <a:bodyPr/>
          <a:lstStyle/>
          <a:p>
            <a:r>
              <a:rPr lang="en-US" b="1" dirty="0"/>
              <a:t>Deneb </a:t>
            </a:r>
            <a:r>
              <a:rPr lang="en-US" dirty="0"/>
              <a:t>is a Power BI visual that allows you to use </a:t>
            </a:r>
            <a:br>
              <a:rPr lang="en-US" dirty="0"/>
            </a:br>
            <a:r>
              <a:rPr lang="en-US" dirty="0"/>
              <a:t>Vega code to create custom charts</a:t>
            </a:r>
          </a:p>
          <a:p>
            <a:r>
              <a:rPr lang="en-US" dirty="0"/>
              <a:t>The </a:t>
            </a:r>
            <a:r>
              <a:rPr lang="en-US" b="1" dirty="0"/>
              <a:t>Vega</a:t>
            </a:r>
            <a:r>
              <a:rPr lang="en-US" dirty="0"/>
              <a:t> language was designed to make the process </a:t>
            </a:r>
            <a:br>
              <a:rPr lang="en-US" dirty="0"/>
            </a:br>
            <a:r>
              <a:rPr lang="en-US" dirty="0"/>
              <a:t>of creating charts easy</a:t>
            </a:r>
          </a:p>
          <a:p>
            <a:r>
              <a:rPr lang="en-US" dirty="0"/>
              <a:t>“Excel macros for charts”</a:t>
            </a:r>
          </a:p>
          <a:p>
            <a:endParaRPr lang="en-US" dirty="0"/>
          </a:p>
        </p:txBody>
      </p:sp>
      <p:pic>
        <p:nvPicPr>
          <p:cNvPr id="4" name="Picture 3">
            <a:extLst>
              <a:ext uri="{FF2B5EF4-FFF2-40B4-BE49-F238E27FC236}">
                <a16:creationId xmlns:a16="http://schemas.microsoft.com/office/drawing/2014/main" id="{917D862E-8356-DFB7-6846-6865FC174231}"/>
              </a:ext>
            </a:extLst>
          </p:cNvPr>
          <p:cNvPicPr>
            <a:picLocks noChangeAspect="1"/>
          </p:cNvPicPr>
          <p:nvPr/>
        </p:nvPicPr>
        <p:blipFill>
          <a:blip r:embed="rId3"/>
          <a:stretch>
            <a:fillRect/>
          </a:stretch>
        </p:blipFill>
        <p:spPr>
          <a:xfrm>
            <a:off x="1713006" y="3826718"/>
            <a:ext cx="8765987" cy="2543437"/>
          </a:xfrm>
          <a:prstGeom prst="rect">
            <a:avLst/>
          </a:prstGeom>
        </p:spPr>
      </p:pic>
      <p:pic>
        <p:nvPicPr>
          <p:cNvPr id="5" name="Picture 4" descr="Deneb: Declarative Visualization in Power BI image">
            <a:extLst>
              <a:ext uri="{FF2B5EF4-FFF2-40B4-BE49-F238E27FC236}">
                <a16:creationId xmlns:a16="http://schemas.microsoft.com/office/drawing/2014/main" id="{1FA22253-0690-6FA4-24A0-5AB4623CB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6844" y="1169581"/>
            <a:ext cx="1734356" cy="173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76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8202-D8FD-4591-624C-2C4CFD3B0D1E}"/>
              </a:ext>
            </a:extLst>
          </p:cNvPr>
          <p:cNvSpPr>
            <a:spLocks noGrp="1"/>
          </p:cNvSpPr>
          <p:nvPr>
            <p:ph type="title"/>
          </p:nvPr>
        </p:nvSpPr>
        <p:spPr>
          <a:xfrm>
            <a:off x="571500" y="1"/>
            <a:ext cx="10782300" cy="1169580"/>
          </a:xfrm>
        </p:spPr>
        <p:txBody>
          <a:bodyPr/>
          <a:lstStyle/>
          <a:p>
            <a:r>
              <a:rPr lang="en-US" dirty="0"/>
              <a:t>What is Deneb?</a:t>
            </a:r>
          </a:p>
        </p:txBody>
      </p:sp>
      <p:sp>
        <p:nvSpPr>
          <p:cNvPr id="3" name="Content Placeholder 2">
            <a:extLst>
              <a:ext uri="{FF2B5EF4-FFF2-40B4-BE49-F238E27FC236}">
                <a16:creationId xmlns:a16="http://schemas.microsoft.com/office/drawing/2014/main" id="{EBB5BECC-30EE-EFE6-0CE1-5ECB4D602A22}"/>
              </a:ext>
            </a:extLst>
          </p:cNvPr>
          <p:cNvSpPr>
            <a:spLocks noGrp="1"/>
          </p:cNvSpPr>
          <p:nvPr>
            <p:ph idx="1"/>
          </p:nvPr>
        </p:nvSpPr>
        <p:spPr>
          <a:xfrm>
            <a:off x="571500" y="1169581"/>
            <a:ext cx="5524500" cy="5007382"/>
          </a:xfrm>
        </p:spPr>
        <p:txBody>
          <a:bodyPr>
            <a:normAutofit/>
          </a:bodyPr>
          <a:lstStyle/>
          <a:p>
            <a:r>
              <a:rPr lang="en-US" b="1" i="0" dirty="0">
                <a:solidFill>
                  <a:srgbClr val="252423"/>
                </a:solidFill>
                <a:effectLst/>
              </a:rPr>
              <a:t>Vega </a:t>
            </a:r>
            <a:r>
              <a:rPr lang="en-US" b="0" i="0" dirty="0">
                <a:solidFill>
                  <a:srgbClr val="252423"/>
                </a:solidFill>
                <a:effectLst/>
              </a:rPr>
              <a:t>is named for the brightest star in the constellation of Lyra. </a:t>
            </a:r>
          </a:p>
          <a:p>
            <a:r>
              <a:rPr lang="en-US" b="0" i="0" dirty="0">
                <a:solidFill>
                  <a:srgbClr val="252423"/>
                </a:solidFill>
                <a:effectLst/>
              </a:rPr>
              <a:t>The Vega implementation in Python is called </a:t>
            </a:r>
            <a:r>
              <a:rPr lang="en-US" b="1" i="0" dirty="0">
                <a:solidFill>
                  <a:srgbClr val="252423"/>
                </a:solidFill>
                <a:effectLst/>
              </a:rPr>
              <a:t>Altair</a:t>
            </a:r>
            <a:r>
              <a:rPr lang="en-US" b="0" i="0" dirty="0">
                <a:solidFill>
                  <a:srgbClr val="252423"/>
                </a:solidFill>
                <a:effectLst/>
              </a:rPr>
              <a:t>, </a:t>
            </a:r>
            <a:br>
              <a:rPr lang="en-US" b="0" i="0" dirty="0">
                <a:solidFill>
                  <a:srgbClr val="252423"/>
                </a:solidFill>
                <a:effectLst/>
              </a:rPr>
            </a:br>
            <a:r>
              <a:rPr lang="en-US" b="0" i="0" dirty="0">
                <a:solidFill>
                  <a:srgbClr val="111111"/>
                </a:solidFill>
                <a:effectLst/>
              </a:rPr>
              <a:t>the brightest star in Aquila.</a:t>
            </a:r>
          </a:p>
          <a:p>
            <a:r>
              <a:rPr lang="en-US" b="0" i="0" dirty="0">
                <a:solidFill>
                  <a:srgbClr val="111111"/>
                </a:solidFill>
                <a:effectLst/>
              </a:rPr>
              <a:t>Vega in Power BI is named </a:t>
            </a:r>
            <a:r>
              <a:rPr lang="en-US" b="1" i="0" dirty="0">
                <a:solidFill>
                  <a:srgbClr val="111111"/>
                </a:solidFill>
                <a:effectLst/>
              </a:rPr>
              <a:t>Deneb </a:t>
            </a:r>
            <a:r>
              <a:rPr lang="en-US" b="0" i="0" dirty="0">
                <a:solidFill>
                  <a:srgbClr val="111111"/>
                </a:solidFill>
                <a:effectLst/>
              </a:rPr>
              <a:t>for the brightest star in Cygnus.</a:t>
            </a:r>
            <a:endParaRPr lang="en-US" dirty="0"/>
          </a:p>
        </p:txBody>
      </p:sp>
      <p:pic>
        <p:nvPicPr>
          <p:cNvPr id="18" name="Picture 17">
            <a:extLst>
              <a:ext uri="{FF2B5EF4-FFF2-40B4-BE49-F238E27FC236}">
                <a16:creationId xmlns:a16="http://schemas.microsoft.com/office/drawing/2014/main" id="{998E5CDB-95EF-0440-5B50-CEC4DC86D20B}"/>
              </a:ext>
            </a:extLst>
          </p:cNvPr>
          <p:cNvPicPr>
            <a:picLocks noChangeAspect="1"/>
          </p:cNvPicPr>
          <p:nvPr/>
        </p:nvPicPr>
        <p:blipFill>
          <a:blip r:embed="rId3"/>
          <a:stretch>
            <a:fillRect/>
          </a:stretch>
        </p:blipFill>
        <p:spPr>
          <a:xfrm>
            <a:off x="6453467" y="285750"/>
            <a:ext cx="5524500" cy="6286500"/>
          </a:xfrm>
          <a:prstGeom prst="rect">
            <a:avLst/>
          </a:prstGeom>
        </p:spPr>
      </p:pic>
    </p:spTree>
    <p:extLst>
      <p:ext uri="{BB962C8B-B14F-4D97-AF65-F5344CB8AC3E}">
        <p14:creationId xmlns:p14="http://schemas.microsoft.com/office/powerpoint/2010/main" val="2330005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3501</TotalTime>
  <Words>5399</Words>
  <Application>Microsoft Office PowerPoint</Application>
  <PresentationFormat>Widescreen</PresentationFormat>
  <Paragraphs>369</Paragraphs>
  <Slides>45</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Consolas</vt:lpstr>
      <vt:lpstr>Open Sans</vt:lpstr>
      <vt:lpstr>Office Theme</vt:lpstr>
      <vt:lpstr>Deneb Custom Visual in Power BI</vt:lpstr>
      <vt:lpstr>Agenda</vt:lpstr>
      <vt:lpstr>Finding the right visual</vt:lpstr>
      <vt:lpstr>Finding the right visual</vt:lpstr>
      <vt:lpstr>Finding the right visual</vt:lpstr>
      <vt:lpstr>Finding the right visual</vt:lpstr>
      <vt:lpstr>Finding the right visual</vt:lpstr>
      <vt:lpstr>What is Deneb?</vt:lpstr>
      <vt:lpstr>What is Deneb?</vt:lpstr>
      <vt:lpstr>Deneb strengths</vt:lpstr>
      <vt:lpstr>Labels and lines</vt:lpstr>
      <vt:lpstr>Conditional formatting / colors</vt:lpstr>
      <vt:lpstr>Combo charts</vt:lpstr>
      <vt:lpstr>Mouse interactions</vt:lpstr>
      <vt:lpstr>What does Vega code look like?</vt:lpstr>
      <vt:lpstr>What does Vega code look like?</vt:lpstr>
      <vt:lpstr>What does Vega code look like?</vt:lpstr>
      <vt:lpstr>What does Vega code look like?</vt:lpstr>
      <vt:lpstr>What can Vega do?</vt:lpstr>
      <vt:lpstr>Why not Deneb?</vt:lpstr>
      <vt:lpstr>When should I use Deneb?</vt:lpstr>
      <vt:lpstr>Deneb Walkthrough</vt:lpstr>
      <vt:lpstr>Add Deneb to Power BI</vt:lpstr>
      <vt:lpstr>Add Deneb to Power BI</vt:lpstr>
      <vt:lpstr>Add Deneb to Power BI</vt:lpstr>
      <vt:lpstr>Getting a Vega example into Power BI</vt:lpstr>
      <vt:lpstr>Getting a Vega example into Power BI</vt:lpstr>
      <vt:lpstr>Getting a Vega example into Power BI</vt:lpstr>
      <vt:lpstr>Getting a Vega example into Power BI</vt:lpstr>
      <vt:lpstr>Getting a Vega example into Power BI</vt:lpstr>
      <vt:lpstr>Getting a Vega example into Power BI</vt:lpstr>
      <vt:lpstr>Getting a Vega example into Power BI</vt:lpstr>
      <vt:lpstr>Getting a Vega example into Power BI</vt:lpstr>
      <vt:lpstr>Getting a Vega example into Power BI</vt:lpstr>
      <vt:lpstr>Getting a Vega example into Power BI</vt:lpstr>
      <vt:lpstr>Modifying Vega web samples for Deneb</vt:lpstr>
      <vt:lpstr>Modifying Vega web samples for Deneb</vt:lpstr>
      <vt:lpstr>Modifying Vega web samples for Deneb</vt:lpstr>
      <vt:lpstr>Modifying Vega web samples for Deneb</vt:lpstr>
      <vt:lpstr>Modifying Vega web samples for Deneb</vt:lpstr>
      <vt:lpstr>Modifying Vega web samples for Deneb</vt:lpstr>
      <vt:lpstr>Q+A</vt:lpstr>
      <vt:lpstr>Deneb Resources</vt:lpstr>
      <vt:lpstr>Deneb resources</vt:lpstr>
      <vt:lpstr>Deneb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Custom Visuals</dc:title>
  <dc:creator>Mike Rudzinski</dc:creator>
  <cp:lastModifiedBy>Mike Rudzinski</cp:lastModifiedBy>
  <cp:revision>2863</cp:revision>
  <dcterms:created xsi:type="dcterms:W3CDTF">2022-12-26T19:38:40Z</dcterms:created>
  <dcterms:modified xsi:type="dcterms:W3CDTF">2023-01-19T19:29:20Z</dcterms:modified>
</cp:coreProperties>
</file>