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VFlvSTZ8UxtvCVixuMPqKwaKC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BB74A5-A371-4AE9-AA40-622B5AAEFD0A}">
  <a:tblStyle styleId="{47BB74A5-A371-4AE9-AA40-622B5AAEFD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64255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9120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864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83370a68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783370a68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4112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1282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1018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83370a68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783370a68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6693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83370a68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783370a68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3496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509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1075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2127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9085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du.paas-ta.org/resources/home/index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du.paas-ta.org/resources/home/notice_view.html" TargetMode="External"/><Relationship Id="rId5" Type="http://schemas.openxmlformats.org/officeDocument/2006/relationships/hyperlink" Target="http://edu.paas-ta.org/resources/home/notice_list.html" TargetMode="External"/><Relationship Id="rId4" Type="http://schemas.openxmlformats.org/officeDocument/2006/relationships/hyperlink" Target="http://edu.paas-ta.org/resources/home/join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://edu.paas-ta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0" y="2692400"/>
            <a:ext cx="1219200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스프링</a:t>
            </a:r>
            <a:r>
              <a:rPr lang="ko-KR" sz="6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웹프로젝트</a:t>
            </a:r>
            <a:r>
              <a:rPr lang="ko-KR" sz="6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기획안</a:t>
            </a:r>
            <a:endParaRPr sz="60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sz="4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 디자인 &amp; Development 개발 가이드 포함</a:t>
            </a:r>
            <a:r>
              <a:rPr lang="ko-KR" sz="4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40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/>
          <p:nvPr/>
        </p:nvSpPr>
        <p:spPr>
          <a:xfrm>
            <a:off x="0" y="6026"/>
            <a:ext cx="12192000" cy="866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교사가 제시한 사이트 : UI 참고 사이트</a:t>
            </a:r>
            <a:endParaRPr sz="2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(아래 소스를 사용하여 이후 정의된 UI페이지를 완성하시오)</a:t>
            </a:r>
            <a:endParaRPr sz="2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2" name="Google Shape;192;p7"/>
          <p:cNvGraphicFramePr/>
          <p:nvPr/>
        </p:nvGraphicFramePr>
        <p:xfrm>
          <a:off x="280575" y="1247208"/>
          <a:ext cx="11630825" cy="4363575"/>
        </p:xfrm>
        <a:graphic>
          <a:graphicData uri="http://schemas.openxmlformats.org/drawingml/2006/table">
            <a:tbl>
              <a:tblPr>
                <a:noFill/>
                <a:tableStyleId>{47BB74A5-A371-4AE9-AA40-622B5AAEFD0A}</a:tableStyleId>
              </a:tblPr>
              <a:tblGrid>
                <a:gridCol w="1892425"/>
                <a:gridCol w="2100300"/>
                <a:gridCol w="7638100"/>
              </a:tblGrid>
              <a:tr h="530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 dirty="0"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404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미리보기URL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7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메인페이지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dirty="0"/>
                        <a:t>   </a:t>
                      </a:r>
                      <a:r>
                        <a:rPr lang="ko-KR" sz="1700" u="sng" dirty="0">
                          <a:solidFill>
                            <a:schemeClr val="hlink"/>
                          </a:solidFill>
                          <a:hlinkClick r:id="rId3"/>
                        </a:rPr>
                        <a:t>http://edu.paas-ta.org/resources/home/index.html</a:t>
                      </a:r>
                      <a:endParaRPr sz="2000" dirty="0"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7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회원가입페이지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/>
                        <a:t>  </a:t>
                      </a:r>
                      <a:r>
                        <a:rPr lang="ko-KR" sz="1700" u="sng" dirty="0">
                          <a:solidFill>
                            <a:schemeClr val="hlink"/>
                          </a:solidFill>
                          <a:hlinkClick r:id="rId4"/>
                        </a:rPr>
                        <a:t>http://edu.paas-ta.org/resources/home/join.html</a:t>
                      </a:r>
                      <a:endParaRPr sz="2000" dirty="0"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7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게시판리스트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/>
                        <a:t>   </a:t>
                      </a:r>
                      <a:r>
                        <a:rPr lang="ko-KR" sz="1700" u="sng" dirty="0">
                          <a:solidFill>
                            <a:schemeClr val="hlink"/>
                          </a:solidFill>
                          <a:hlinkClick r:id="rId5"/>
                        </a:rPr>
                        <a:t>http://edu.paas-ta.org/resources/home/notice_list.html</a:t>
                      </a:r>
                      <a:endParaRPr sz="2000" dirty="0"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7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게시판 상세보기</a:t>
                      </a:r>
                      <a:endParaRPr sz="1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   </a:t>
                      </a:r>
                      <a:r>
                        <a:rPr lang="ko-KR" sz="1700" u="sng">
                          <a:solidFill>
                            <a:schemeClr val="hlink"/>
                          </a:solidFill>
                          <a:hlinkClick r:id="rId6"/>
                        </a:rPr>
                        <a:t>http://edu.paas-ta.org/resources/home/notice_view.html</a:t>
                      </a:r>
                      <a:endParaRPr sz="2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7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7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7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7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83370a68d_0_56"/>
          <p:cNvSpPr txBox="1"/>
          <p:nvPr/>
        </p:nvSpPr>
        <p:spPr>
          <a:xfrm>
            <a:off x="0" y="6026"/>
            <a:ext cx="12192000" cy="866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교사가 제시한 단위테스트 : 크롬브라우저 사용</a:t>
            </a:r>
            <a:endParaRPr sz="2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(아래 를 사용하여 이후 정의된 UI페이지를 완성하시오)</a:t>
            </a:r>
            <a:endParaRPr sz="2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8" name="Google Shape;198;g783370a68d_0_56"/>
          <p:cNvGraphicFramePr/>
          <p:nvPr/>
        </p:nvGraphicFramePr>
        <p:xfrm>
          <a:off x="280575" y="1247208"/>
          <a:ext cx="11630825" cy="4363575"/>
        </p:xfrm>
        <a:graphic>
          <a:graphicData uri="http://schemas.openxmlformats.org/drawingml/2006/table">
            <a:tbl>
              <a:tblPr>
                <a:noFill/>
                <a:tableStyleId>{47BB74A5-A371-4AE9-AA40-622B5AAEFD0A}</a:tableStyleId>
              </a:tblPr>
              <a:tblGrid>
                <a:gridCol w="1142275"/>
                <a:gridCol w="1267750"/>
                <a:gridCol w="7424900"/>
                <a:gridCol w="1795900"/>
              </a:tblGrid>
              <a:tr h="530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페이지명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404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수행사항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결과(O,X)</a:t>
                      </a:r>
                      <a:endParaRPr sz="20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4040"/>
                    </a:solidFill>
                  </a:tcPr>
                </a:tc>
              </a:tr>
              <a:tr h="47912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메인페이지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457200" marR="0" lvl="0" indent="-3365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AutoNum type="arabicPeriod"/>
                      </a:pPr>
                      <a:r>
                        <a:rPr lang="ko-KR" sz="1700">
                          <a:solidFill>
                            <a:schemeClr val="dk1"/>
                          </a:solidFill>
                        </a:rPr>
                        <a:t> 로그인, 공지사항 링크시 해당 페이지로 이동 하는가, 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solidFill>
                            <a:schemeClr val="dk1"/>
                          </a:solidFill>
                        </a:rPr>
                        <a:t> 2.    반응형(모바일지원) 화면처리가 적절한가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125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게시판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457200" marR="0" lvl="0" indent="-3365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AutoNum type="arabicPeriod"/>
                      </a:pPr>
                      <a:r>
                        <a:rPr lang="ko-KR" sz="1700">
                          <a:solidFill>
                            <a:schemeClr val="dk1"/>
                          </a:solidFill>
                        </a:rPr>
                        <a:t>게시판 목록, 글쓰기, 수정, 글 상세보기 링크시 해당 페이지로 이동 하는가.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700">
                          <a:solidFill>
                            <a:schemeClr val="dk1"/>
                          </a:solidFill>
                        </a:rPr>
                        <a:t> 2.    반응형(모바일지원) 화면처리가 적절한가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700">
                          <a:solidFill>
                            <a:schemeClr val="dk1"/>
                          </a:solidFill>
                        </a:rPr>
                        <a:t> 3.    댓글 수정 버튼 클릭시 모달 창은 잘 뜨는가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p3"/>
          <p:cNvGraphicFramePr/>
          <p:nvPr/>
        </p:nvGraphicFramePr>
        <p:xfrm>
          <a:off x="292100" y="758920"/>
          <a:ext cx="11630825" cy="4363575"/>
        </p:xfrm>
        <a:graphic>
          <a:graphicData uri="http://schemas.openxmlformats.org/drawingml/2006/table">
            <a:tbl>
              <a:tblPr>
                <a:noFill/>
                <a:tableStyleId>{47BB74A5-A371-4AE9-AA40-622B5AAEFD0A}</a:tableStyleId>
              </a:tblPr>
              <a:tblGrid>
                <a:gridCol w="1892425"/>
                <a:gridCol w="2100300"/>
                <a:gridCol w="7638100"/>
              </a:tblGrid>
              <a:tr h="530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dirty="0"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날짜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4040"/>
                    </a:solidFill>
                  </a:tcPr>
                </a:tc>
              </a:tr>
              <a:tr h="47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1.0.0</a:t>
                      </a:r>
                      <a:endParaRPr sz="1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2020.05.17</a:t>
                      </a:r>
                      <a:endParaRPr sz="1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sz="1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디자인 가이드 </a:t>
                      </a:r>
                      <a:r>
                        <a:rPr lang="ko-KR" sz="1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최조자료</a:t>
                      </a:r>
                      <a:r>
                        <a:rPr lang="ko-KR" sz="1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작성</a:t>
                      </a:r>
                      <a:endParaRPr sz="1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2.0.0</a:t>
                      </a:r>
                      <a:endParaRPr sz="1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2020.05.24</a:t>
                      </a:r>
                      <a:endParaRPr sz="1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디자인 가이드 제작 개요 작성</a:t>
                      </a:r>
                      <a:endParaRPr sz="1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3.0.0</a:t>
                      </a:r>
                      <a:endParaRPr sz="1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2020.05.31</a:t>
                      </a:r>
                      <a:endParaRPr sz="1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디자인 가이드 공통 규칙 작성</a:t>
                      </a:r>
                      <a:endParaRPr sz="1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4.0.0</a:t>
                      </a:r>
                      <a:endParaRPr sz="1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2020.06.07</a:t>
                      </a:r>
                      <a:endParaRPr sz="1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디자인 가이드 </a:t>
                      </a:r>
                      <a:r>
                        <a:rPr lang="ko-KR" sz="1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사이트맵</a:t>
                      </a:r>
                      <a:r>
                        <a:rPr lang="ko-KR" sz="1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작성</a:t>
                      </a:r>
                      <a:endParaRPr sz="1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5.0.0</a:t>
                      </a:r>
                      <a:endParaRPr sz="1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2020.06.14</a:t>
                      </a:r>
                      <a:endParaRPr sz="1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디자인 가이드 페이지 예시 작성</a:t>
                      </a:r>
                      <a:endParaRPr sz="1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6.0.0</a:t>
                      </a:r>
                      <a:endParaRPr sz="1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2020.06.25</a:t>
                      </a:r>
                      <a:endParaRPr sz="1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디자인 가이드 제작 완료</a:t>
                      </a:r>
                      <a:endParaRPr sz="1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90" name="Google Shape;90;p3"/>
          <p:cNvSpPr txBox="1"/>
          <p:nvPr/>
        </p:nvSpPr>
        <p:spPr>
          <a:xfrm>
            <a:off x="0" y="6020"/>
            <a:ext cx="12192000" cy="52322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 디자인 가이드 수정 내역</a:t>
            </a:r>
            <a:endParaRPr sz="2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0" y="6020"/>
            <a:ext cx="12192000" cy="52322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제작 개요</a:t>
            </a:r>
            <a:endParaRPr sz="2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6" name="Google Shape;96;p2"/>
          <p:cNvGrpSpPr/>
          <p:nvPr/>
        </p:nvGrpSpPr>
        <p:grpSpPr>
          <a:xfrm>
            <a:off x="0" y="671691"/>
            <a:ext cx="12192000" cy="6140142"/>
            <a:chOff x="0" y="671691"/>
            <a:chExt cx="12192000" cy="6140142"/>
          </a:xfrm>
        </p:grpSpPr>
        <p:sp>
          <p:nvSpPr>
            <p:cNvPr id="97" name="Google Shape;97;p2"/>
            <p:cNvSpPr txBox="1"/>
            <p:nvPr/>
          </p:nvSpPr>
          <p:spPr>
            <a:xfrm>
              <a:off x="0" y="671691"/>
              <a:ext cx="12192000" cy="61401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Char char="●"/>
              </a:pPr>
              <a:r>
                <a:rPr lang="ko-KR" sz="18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IT 프로그래밍 홈페이지 UI 이슈</a:t>
              </a:r>
              <a:endParaRPr dirty="0"/>
            </a:p>
            <a:p>
              <a:pPr marL="742950" marR="0" lvl="1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ko-KR" sz="18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교사가 제시한 html소스를 아래 테마를 페이지 상단헤더부분과 상단슬라이더영역에 적용</a:t>
              </a:r>
              <a:endParaRPr dirty="0"/>
            </a:p>
            <a:p>
              <a:pPr marL="742950" marR="0" lvl="1" indent="-1714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742950" marR="0" lvl="1" indent="-1714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ko-KR" sz="18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로고는 </a:t>
              </a:r>
              <a:r>
                <a:rPr lang="ko-KR" sz="18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픽사베이</a:t>
              </a:r>
              <a:r>
                <a:rPr lang="ko-KR" sz="18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1600" u="sng" dirty="0">
                  <a:solidFill>
                    <a:schemeClr val="hlink"/>
                  </a:solidFill>
                  <a:hlinkClick r:id="rId3"/>
                </a:rPr>
                <a:t>https://pixabay.com/</a:t>
              </a:r>
              <a:r>
                <a:rPr lang="ko-KR" sz="23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18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무료이미지 사용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742950" marR="0" lvl="1" indent="-1714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742950" marR="0" lvl="1" indent="-1714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742950" marR="0" lvl="1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ko-KR" sz="18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나눔고딕과</a:t>
              </a:r>
              <a:r>
                <a:rPr lang="ko-KR" sz="18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같은 고딕 계열의 시스템 폰트 사용</a:t>
              </a:r>
              <a:endParaRPr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742950" marR="0" lvl="1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ko-KR" sz="18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위에 주어진 조건대로 소스를 수정 하세요</a:t>
              </a:r>
              <a:endParaRPr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Char char="●"/>
              </a:pPr>
              <a:r>
                <a:rPr lang="ko-KR" sz="18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개발 이슈</a:t>
              </a:r>
              <a:endParaRPr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742950" marR="0" lvl="1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ko-KR" sz="1800" b="0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콘텐츠</a:t>
              </a: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</a:t>
              </a:r>
              <a:r>
                <a:rPr lang="ko-KR" sz="18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게시판)</a:t>
              </a: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및 </a:t>
              </a:r>
              <a:r>
                <a:rPr lang="ko-KR" sz="1800" b="0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댓글</a:t>
              </a: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관리 기능</a:t>
              </a:r>
              <a:endParaRPr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742950" marR="0" lvl="1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검색 기능(</a:t>
              </a:r>
              <a:r>
                <a:rPr lang="ko-KR" sz="18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관리자 화면만 적용)</a:t>
              </a:r>
              <a:endParaRPr sz="1800" b="0" i="0" u="none" strike="noStrike" cap="none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742950" marR="0" lvl="1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ko-KR" sz="1800" b="0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모바일</a:t>
              </a: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최적화</a:t>
              </a:r>
              <a:endParaRPr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742950" marR="0" lvl="1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Char char="•"/>
              </a:pPr>
              <a:r>
                <a:rPr lang="ko-KR" sz="18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사용자화면, 관리자화면으로 구성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742950" marR="0" lvl="1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ko-KR" sz="18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관리자관리 기능</a:t>
              </a: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/>
              </a:r>
              <a:b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 </a:t>
              </a:r>
              <a:r>
                <a:rPr lang="ko-KR" sz="18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 인증(스프링 </a:t>
              </a:r>
              <a:r>
                <a:rPr lang="ko-KR" sz="18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시큐리티</a:t>
              </a:r>
              <a:r>
                <a:rPr lang="ko-KR" sz="18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사용)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Char char="●"/>
              </a:pPr>
              <a:r>
                <a:rPr lang="ko-KR" sz="18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벤치마킹 사이트 </a:t>
              </a:r>
              <a:r>
                <a:rPr lang="ko-KR" sz="18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/>
              </a:r>
              <a:br>
                <a:rPr lang="ko-KR" sz="18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ko-KR" sz="17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교사 제공 사이트: </a:t>
              </a:r>
              <a:r>
                <a:rPr lang="ko-KR" sz="1700" u="sng" dirty="0">
                  <a:solidFill>
                    <a:schemeClr val="hlink"/>
                  </a:solidFill>
                  <a:hlinkClick r:id="rId4"/>
                </a:rPr>
                <a:t>http://edu.paas-ta.org/</a:t>
              </a:r>
              <a:endParaRPr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98" name="Google Shape;98;p2"/>
            <p:cNvGrpSpPr/>
            <p:nvPr/>
          </p:nvGrpSpPr>
          <p:grpSpPr>
            <a:xfrm>
              <a:off x="6025854" y="1376074"/>
              <a:ext cx="6166121" cy="775809"/>
              <a:chOff x="5987202" y="1864052"/>
              <a:chExt cx="6166121" cy="775809"/>
            </a:xfrm>
          </p:grpSpPr>
          <p:pic>
            <p:nvPicPr>
              <p:cNvPr id="99" name="Google Shape;99;p2"/>
              <p:cNvPicPr preferRelativeResize="0"/>
              <p:nvPr/>
            </p:nvPicPr>
            <p:blipFill rotWithShape="1">
              <a:blip r:embed="rId5">
                <a:alphaModFix/>
              </a:blip>
              <a:srcRect t="54932"/>
              <a:stretch/>
            </p:blipFill>
            <p:spPr>
              <a:xfrm>
                <a:off x="5987202" y="1864052"/>
                <a:ext cx="736221" cy="7758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0" name="Google Shape;100;p2"/>
              <p:cNvPicPr preferRelativeResize="0"/>
              <p:nvPr/>
            </p:nvPicPr>
            <p:blipFill rotWithShape="1">
              <a:blip r:embed="rId5">
                <a:alphaModFix/>
              </a:blip>
              <a:srcRect b="59244"/>
              <a:stretch/>
            </p:blipFill>
            <p:spPr>
              <a:xfrm>
                <a:off x="8753828" y="1901131"/>
                <a:ext cx="736222" cy="701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1" name="Google Shape;101;p2"/>
              <p:cNvSpPr txBox="1"/>
              <p:nvPr/>
            </p:nvSpPr>
            <p:spPr>
              <a:xfrm>
                <a:off x="9465923" y="2067253"/>
                <a:ext cx="2687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#0068d1(상단슬라이더)</a:t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2" name="Google Shape;102;p2"/>
              <p:cNvSpPr txBox="1"/>
              <p:nvPr/>
            </p:nvSpPr>
            <p:spPr>
              <a:xfrm>
                <a:off x="6647222" y="2067278"/>
                <a:ext cx="2249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#001455(상단헤더)</a:t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Google Shape;107;g783370a68d_0_6"/>
          <p:cNvGraphicFramePr/>
          <p:nvPr/>
        </p:nvGraphicFramePr>
        <p:xfrm>
          <a:off x="292100" y="682720"/>
          <a:ext cx="11630825" cy="5970655"/>
        </p:xfrm>
        <a:graphic>
          <a:graphicData uri="http://schemas.openxmlformats.org/drawingml/2006/table">
            <a:tbl>
              <a:tblPr>
                <a:noFill/>
                <a:tableStyleId>{47BB74A5-A371-4AE9-AA40-622B5AAEFD0A}</a:tableStyleId>
              </a:tblPr>
              <a:tblGrid>
                <a:gridCol w="1892425"/>
                <a:gridCol w="4553750"/>
                <a:gridCol w="5184650"/>
              </a:tblGrid>
              <a:tr h="500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</a:t>
                      </a:r>
                      <a:endParaRPr sz="1200" dirty="0"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200"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예시</a:t>
                      </a:r>
                      <a:endParaRPr sz="1800" b="1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4040"/>
                    </a:solidFill>
                  </a:tcPr>
                </a:tc>
              </a:tr>
              <a:tr h="49715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공통네이밍규칙</a:t>
                      </a:r>
                      <a:endParaRPr sz="1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네이밍 순서: ‘형태_의미_상태’</a:t>
                      </a:r>
                      <a:endParaRPr sz="1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또는 ‘대분류_중분류_소분류’ 순서</a:t>
                      </a:r>
                      <a:endParaRPr sz="1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btn_login_off(O), btn_01(X)</a:t>
                      </a:r>
                      <a:endParaRPr sz="1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주) 3단계 이상을 넘지 않음.</a:t>
                      </a:r>
                      <a:endParaRPr sz="1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20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명확한 단어 사용</a:t>
                      </a:r>
                      <a:endParaRPr sz="1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input_name_on(O), input(X)</a:t>
                      </a:r>
                      <a:endParaRPr sz="1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2075"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폴더규칙</a:t>
                      </a:r>
                      <a:endParaRPr sz="1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static(정적파일): css, js, html</a:t>
                      </a:r>
                      <a:endParaRPr sz="1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src/main/webapp/resources</a:t>
                      </a:r>
                      <a:endParaRPr sz="1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20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jsp(동적파일): jsp</a:t>
                      </a:r>
                      <a:endParaRPr sz="1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src/main/webapp/WEB-INF/views</a:t>
                      </a:r>
                      <a:endParaRPr sz="1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20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중복사용코드분리: include/header.jsp, footer.jsp</a:t>
                      </a:r>
                      <a:endParaRPr sz="1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20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java(클래스파일): java</a:t>
                      </a:r>
                      <a:endParaRPr sz="1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src/main/java</a:t>
                      </a:r>
                      <a:endParaRPr sz="1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2075">
                <a:tc row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자바패키지</a:t>
                      </a:r>
                      <a:endParaRPr sz="1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네이밍규칙</a:t>
                      </a:r>
                      <a:endParaRPr sz="1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vo : DB클래스 맴버변수 파일</a:t>
                      </a:r>
                      <a:endParaRPr sz="1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org.edu.vo</a:t>
                      </a:r>
                      <a:endParaRPr sz="1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20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dao : DB엑세스 인터페이스, 구현 파일</a:t>
                      </a:r>
                      <a:endParaRPr sz="1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org.edu.dao</a:t>
                      </a:r>
                      <a:endParaRPr sz="1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20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service : 인터페이스, 구현 파일</a:t>
                      </a:r>
                      <a:endParaRPr sz="1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org.edu.service</a:t>
                      </a:r>
                      <a:endParaRPr sz="1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20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controller : 웹URI과 매핑시키는 파일</a:t>
                      </a:r>
                      <a:endParaRPr sz="1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org.edu.controller</a:t>
                      </a:r>
                      <a:endParaRPr sz="1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20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util : 파일업로드 관련 파일 </a:t>
                      </a:r>
                      <a:endParaRPr sz="1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org.edu.util</a:t>
                      </a:r>
                      <a:endParaRPr sz="1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20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aop : 관점지향 프로그래밍 파일</a:t>
                      </a:r>
                      <a:endParaRPr sz="1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org.edu.aop</a:t>
                      </a:r>
                      <a:endParaRPr sz="1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8" name="Google Shape;108;g783370a68d_0_6"/>
          <p:cNvSpPr txBox="1"/>
          <p:nvPr/>
        </p:nvSpPr>
        <p:spPr>
          <a:xfrm>
            <a:off x="0" y="6020"/>
            <a:ext cx="12192000" cy="5232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 디자인 가이드 공통 규칙</a:t>
            </a:r>
            <a:endParaRPr sz="2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Google Shape;113;g783370a68d_0_1"/>
          <p:cNvGraphicFramePr/>
          <p:nvPr>
            <p:extLst>
              <p:ext uri="{D42A27DB-BD31-4B8C-83A1-F6EECF244321}">
                <p14:modId xmlns:p14="http://schemas.microsoft.com/office/powerpoint/2010/main" val="914824126"/>
              </p:ext>
            </p:extLst>
          </p:nvPr>
        </p:nvGraphicFramePr>
        <p:xfrm>
          <a:off x="292100" y="758920"/>
          <a:ext cx="11341100" cy="5847865"/>
        </p:xfrm>
        <a:graphic>
          <a:graphicData uri="http://schemas.openxmlformats.org/drawingml/2006/table">
            <a:tbl>
              <a:tblPr>
                <a:noFill/>
                <a:tableStyleId>{47BB74A5-A371-4AE9-AA40-622B5AAEFD0A}</a:tableStyleId>
              </a:tblPr>
              <a:tblGrid>
                <a:gridCol w="2180975"/>
                <a:gridCol w="3053375"/>
                <a:gridCol w="3053375"/>
                <a:gridCol w="3053375"/>
              </a:tblGrid>
              <a:tr h="530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i="0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DEPTH 1</a:t>
                      </a:r>
                      <a:endParaRPr dirty="0"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DEPTH 2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분류</a:t>
                      </a:r>
                      <a:endParaRPr sz="20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4040"/>
                    </a:solidFill>
                  </a:tcPr>
                </a:tc>
              </a:tr>
              <a:tr h="47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로그인/로그아웃</a:t>
                      </a:r>
                      <a:endParaRPr sz="1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1800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존잘</a:t>
                      </a:r>
                      <a:r>
                        <a:rPr lang="ko-KR" altLang="en-US" sz="18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우정호</a:t>
                      </a:r>
                      <a:r>
                        <a:rPr lang="en-US" altLang="ko-KR" sz="18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 dirty="0" err="1">
                          <a:solidFill>
                            <a:schemeClr val="accent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인증시</a:t>
                      </a:r>
                      <a:r>
                        <a:rPr lang="ko-KR" sz="1800" dirty="0">
                          <a:solidFill>
                            <a:schemeClr val="accent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(로그인/로그아웃) 변경</a:t>
                      </a:r>
                      <a:endParaRPr sz="1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sz="1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페이지</a:t>
                      </a:r>
                      <a:endParaRPr sz="1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125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고객센터</a:t>
                      </a:r>
                      <a:endParaRPr sz="1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  <a:endParaRPr sz="1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게시판</a:t>
                      </a:r>
                      <a:endParaRPr sz="1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405250">
                <a:tc row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sz="1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[왼쪽 탭 메뉴]</a:t>
                      </a:r>
                      <a:endParaRPr sz="1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사용자 홈</a:t>
                      </a:r>
                      <a:br>
                        <a:rPr lang="ko-KR" sz="1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1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Dashboard</a:t>
                      </a:r>
                      <a:endParaRPr sz="1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[Dashboard]</a:t>
                      </a:r>
                      <a:endParaRPr sz="1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1.관리자관리</a:t>
                      </a:r>
                      <a:endParaRPr sz="1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2.게시물관리</a:t>
                      </a:r>
                      <a:endParaRPr sz="1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 dirty="0" err="1">
                          <a:solidFill>
                            <a:schemeClr val="accent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콘텐츠</a:t>
                      </a:r>
                      <a:r>
                        <a:rPr lang="ko-KR" sz="1800" b="0" i="0" u="none" strike="noStrike" cap="none" dirty="0">
                          <a:solidFill>
                            <a:schemeClr val="accent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</a:t>
                      </a:r>
                      <a:endParaRPr sz="1800" b="0" i="0" u="none" strike="noStrike" cap="none" dirty="0">
                        <a:solidFill>
                          <a:schemeClr val="accent2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cap="none" dirty="0">
                          <a:solidFill>
                            <a:schemeClr val="accent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1800" dirty="0">
                          <a:solidFill>
                            <a:schemeClr val="accent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Admin-LTE free UI템플릿 사용</a:t>
                      </a:r>
                      <a:r>
                        <a:rPr lang="ko-KR" sz="1800" b="0" i="0" u="none" strike="noStrike" cap="none" dirty="0">
                          <a:solidFill>
                            <a:schemeClr val="accent2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  <a:endParaRPr sz="1800" b="0" i="0" u="none" strike="noStrike" cap="none" dirty="0">
                        <a:solidFill>
                          <a:schemeClr val="accent2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79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79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79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4" name="Google Shape;114;g783370a68d_0_1"/>
          <p:cNvSpPr txBox="1"/>
          <p:nvPr/>
        </p:nvSpPr>
        <p:spPr>
          <a:xfrm>
            <a:off x="0" y="6020"/>
            <a:ext cx="12192000" cy="5232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사이트맵 결과</a:t>
            </a:r>
            <a:endParaRPr sz="2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/>
        </p:nvSpPr>
        <p:spPr>
          <a:xfrm>
            <a:off x="-125" y="2046175"/>
            <a:ext cx="9385200" cy="400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0" y="529240"/>
            <a:ext cx="9385300" cy="1520158"/>
          </a:xfrm>
          <a:prstGeom prst="rect">
            <a:avLst/>
          </a:prstGeom>
          <a:solidFill>
            <a:srgbClr val="0014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9385300" y="529240"/>
            <a:ext cx="2806700" cy="6328760"/>
          </a:xfrm>
          <a:prstGeom prst="rect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</a:t>
            </a:r>
            <a:r>
              <a:rPr lang="ko-KR" sz="16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상단헤더부분은</a:t>
            </a:r>
            <a:r>
              <a:rPr lang="ko-KR" sz="16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고정영역이며</a:t>
            </a:r>
            <a:br>
              <a:rPr lang="ko-KR" sz="16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6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제작 개요에 명시된 색상 적용</a:t>
            </a:r>
            <a:endParaRPr sz="16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Malgun Gothic"/>
              <a:buAutoNum type="arabicPeriod"/>
            </a:pPr>
            <a:r>
              <a:rPr lang="ko-KR" sz="16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</a:t>
            </a:r>
            <a:endParaRPr lang="en-US" altLang="ko-KR" sz="16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</a:pPr>
            <a:r>
              <a:rPr lang="ko-KR" sz="1600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메뉴에 </a:t>
            </a:r>
            <a:r>
              <a:rPr lang="ko-KR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마우스 </a:t>
            </a:r>
            <a:r>
              <a:rPr lang="ko-KR" sz="1600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오버시</a:t>
            </a:r>
            <a:r>
              <a:rPr lang="ko-KR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서브메뉴 </a:t>
            </a:r>
            <a:r>
              <a:rPr lang="ko-KR" sz="1600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</a:t>
            </a:r>
            <a:endParaRPr lang="en-US" altLang="ko-KR" sz="1600" dirty="0" smtClean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</a:pPr>
            <a:endParaRPr sz="16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6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endParaRPr lang="en-US" altLang="ko-KR" sz="1600" b="1" dirty="0" smtClean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아이디로 로그인 했을 때 관리자 </a:t>
            </a:r>
            <a:r>
              <a:rPr lang="ko-KR" altLang="en-US" sz="1600" dirty="0" err="1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600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관리자 페이지로 이동</a:t>
            </a:r>
            <a:r>
              <a:rPr lang="en-US" altLang="ko-KR" sz="1600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6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3.</a:t>
            </a:r>
            <a:r>
              <a:rPr lang="ko-KR" altLang="en-US" sz="16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lang="en-US" altLang="ko-KR" sz="1600" b="1" dirty="0" smtClean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및 관리자로 로그인 하면 아이디가 상단에 뜨도록 배치</a:t>
            </a:r>
            <a:endParaRPr sz="16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0" y="6020"/>
            <a:ext cx="12192000" cy="52322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 상단 및 네비게이션 메뉴 결과 예시</a:t>
            </a:r>
            <a:endParaRPr sz="2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5223376" y="659150"/>
            <a:ext cx="3910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lt1"/>
                </a:solidFill>
              </a:rPr>
              <a:t>user02님 환영합니다.!  |  </a:t>
            </a:r>
            <a:r>
              <a:rPr lang="ko-KR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</a:t>
            </a:r>
            <a:r>
              <a:rPr lang="ko-KR" dirty="0">
                <a:solidFill>
                  <a:schemeClr val="lt1"/>
                </a:solidFill>
              </a:rPr>
              <a:t>그아웃</a:t>
            </a:r>
            <a:r>
              <a:rPr lang="ko-KR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ko-KR" sz="1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7299747" y="1522025"/>
            <a:ext cx="393000" cy="36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①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7692753" y="1538000"/>
            <a:ext cx="126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</a:t>
            </a:r>
            <a:endParaRPr sz="2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6520850" y="2071868"/>
            <a:ext cx="110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-100" y="2446375"/>
            <a:ext cx="9385200" cy="2764800"/>
          </a:xfrm>
          <a:prstGeom prst="rect">
            <a:avLst/>
          </a:prstGeom>
          <a:solidFill>
            <a:srgbClr val="0068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슬라이드 영역</a:t>
            </a:r>
            <a:endParaRPr sz="19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122900" y="874763"/>
            <a:ext cx="31341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로고이미지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-무료이미지 출처URL 텍스트로 출력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9" name="Google Shape;129;p4"/>
          <p:cNvCxnSpPr>
            <a:stCxn id="120" idx="2"/>
          </p:cNvCxnSpPr>
          <p:nvPr/>
        </p:nvCxnSpPr>
        <p:spPr>
          <a:xfrm flipH="1">
            <a:off x="4668050" y="2049398"/>
            <a:ext cx="24600" cy="4808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0" name="Google Shape;130;p4"/>
          <p:cNvSpPr txBox="1"/>
          <p:nvPr/>
        </p:nvSpPr>
        <p:spPr>
          <a:xfrm>
            <a:off x="3168450" y="5766225"/>
            <a:ext cx="36135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가변 영역 (콘텐츠영역)</a:t>
            </a:r>
            <a:endParaRPr sz="250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971652" y="600202"/>
            <a:ext cx="292934" cy="366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③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1" name="Google Shape;131;p4"/>
          <p:cNvCxnSpPr/>
          <p:nvPr/>
        </p:nvCxnSpPr>
        <p:spPr>
          <a:xfrm>
            <a:off x="4139600" y="2071875"/>
            <a:ext cx="1106100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직사각형 1"/>
          <p:cNvSpPr/>
          <p:nvPr/>
        </p:nvSpPr>
        <p:spPr>
          <a:xfrm>
            <a:off x="8326203" y="652864"/>
            <a:ext cx="936669" cy="3140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②관리자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>
            <a:off x="9385300" y="529240"/>
            <a:ext cx="2806700" cy="6328760"/>
          </a:xfrm>
          <a:prstGeom prst="rect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altLang="ko-KR" sz="1600" dirty="0" smtClean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0" y="6020"/>
            <a:ext cx="12192000" cy="52322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페이지 결과 예시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101175" y="688225"/>
            <a:ext cx="125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 필수입력</a:t>
            </a:r>
            <a:endParaRPr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9" name="Google Shape;139;p5"/>
          <p:cNvCxnSpPr/>
          <p:nvPr/>
        </p:nvCxnSpPr>
        <p:spPr>
          <a:xfrm rot="10800000" flipH="1">
            <a:off x="101175" y="1034753"/>
            <a:ext cx="9177900" cy="30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0" name="Google Shape;140;p5"/>
          <p:cNvSpPr/>
          <p:nvPr/>
        </p:nvSpPr>
        <p:spPr>
          <a:xfrm>
            <a:off x="2163100" y="1415850"/>
            <a:ext cx="7060200" cy="5232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아이디를 입력해주세요</a:t>
            </a:r>
            <a:endParaRPr sz="1600" b="1" dirty="0">
              <a:solidFill>
                <a:srgbClr val="D9D9D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2163100" y="2230163"/>
            <a:ext cx="7060200" cy="5232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암호를 입력해주세요</a:t>
            </a:r>
            <a:endParaRPr sz="1600" b="1">
              <a:solidFill>
                <a:srgbClr val="D9D9D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2" name="Google Shape;142;p5"/>
          <p:cNvCxnSpPr/>
          <p:nvPr/>
        </p:nvCxnSpPr>
        <p:spPr>
          <a:xfrm rot="10800000" flipH="1">
            <a:off x="101175" y="3130453"/>
            <a:ext cx="9177900" cy="303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3" name="Google Shape;143;p5"/>
          <p:cNvSpPr/>
          <p:nvPr/>
        </p:nvSpPr>
        <p:spPr>
          <a:xfrm>
            <a:off x="3953625" y="3432025"/>
            <a:ext cx="1473000" cy="5232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245825" y="1456200"/>
            <a:ext cx="11061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  아이디</a:t>
            </a:r>
            <a:endParaRPr sz="1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245825" y="2293325"/>
            <a:ext cx="11061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  암호</a:t>
            </a:r>
            <a:endParaRPr sz="1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85300" y="603504"/>
            <a:ext cx="28067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① 로그인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dirty="0" smtClean="0"/>
              <a:t>로그인 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security </a:t>
            </a:r>
            <a:r>
              <a:rPr lang="ko-KR" altLang="en-US" dirty="0" smtClean="0"/>
              <a:t>과정을 거쳐 사용자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 </a:t>
            </a:r>
            <a:r>
              <a:rPr lang="ko-KR" altLang="en-US" dirty="0" err="1" smtClean="0"/>
              <a:t>리자를</a:t>
            </a:r>
            <a:r>
              <a:rPr lang="ko-KR" altLang="en-US" dirty="0" smtClean="0"/>
              <a:t> 구분해서 </a:t>
            </a:r>
            <a:r>
              <a:rPr lang="ko-KR" altLang="en-US" dirty="0" err="1" smtClean="0"/>
              <a:t>메인페이지로</a:t>
            </a:r>
            <a:r>
              <a:rPr lang="ko-KR" altLang="en-US" dirty="0" smtClean="0"/>
              <a:t>  이동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599812" y="3535663"/>
            <a:ext cx="272813" cy="3159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①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/>
          <p:nvPr/>
        </p:nvSpPr>
        <p:spPr>
          <a:xfrm>
            <a:off x="0" y="6020"/>
            <a:ext cx="12192000" cy="52322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[게시판] 글 작성 페이지 예시(수정페이지와 동일)</a:t>
            </a:r>
            <a:endParaRPr sz="2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10"/>
          <p:cNvSpPr/>
          <p:nvPr/>
        </p:nvSpPr>
        <p:spPr>
          <a:xfrm>
            <a:off x="9385300" y="529240"/>
            <a:ext cx="2806700" cy="6328760"/>
          </a:xfrm>
          <a:prstGeom prst="rect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600" dirty="0">
                <a:solidFill>
                  <a:srgbClr val="3F3F3F"/>
                </a:solidFill>
              </a:rPr>
              <a:t>※ </a:t>
            </a:r>
            <a:r>
              <a:rPr lang="ko-KR" sz="1600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교사가 제시한 회원가입 페이지를 이용하여 현재 페이지를 만들기</a:t>
            </a:r>
            <a:endParaRPr sz="16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10"/>
          <p:cNvSpPr txBox="1"/>
          <p:nvPr/>
        </p:nvSpPr>
        <p:spPr>
          <a:xfrm>
            <a:off x="225925" y="1570547"/>
            <a:ext cx="1452300" cy="3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sz="1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제목</a:t>
            </a:r>
            <a:endParaRPr sz="1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내용</a:t>
            </a:r>
            <a:endParaRPr sz="1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sz="1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작성자명</a:t>
            </a:r>
            <a:endParaRPr sz="1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10"/>
          <p:cNvSpPr/>
          <p:nvPr/>
        </p:nvSpPr>
        <p:spPr>
          <a:xfrm>
            <a:off x="1883625" y="1585300"/>
            <a:ext cx="7395300" cy="381000"/>
          </a:xfrm>
          <a:prstGeom prst="rect">
            <a:avLst/>
          </a:prstGeom>
          <a:noFill/>
          <a:ln w="12700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600" b="1" dirty="0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제목을 입력해주세요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10"/>
          <p:cNvSpPr/>
          <p:nvPr/>
        </p:nvSpPr>
        <p:spPr>
          <a:xfrm>
            <a:off x="1883620" y="4171750"/>
            <a:ext cx="7395300" cy="381000"/>
          </a:xfrm>
          <a:prstGeom prst="rect">
            <a:avLst/>
          </a:prstGeom>
          <a:noFill/>
          <a:ln w="12700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600" b="1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이름을 입력해주세요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10"/>
          <p:cNvSpPr/>
          <p:nvPr/>
        </p:nvSpPr>
        <p:spPr>
          <a:xfrm>
            <a:off x="1883623" y="2132800"/>
            <a:ext cx="7395300" cy="1695600"/>
          </a:xfrm>
          <a:prstGeom prst="rect">
            <a:avLst/>
          </a:prstGeom>
          <a:noFill/>
          <a:ln w="12700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600" b="1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내용을 입력해주세요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10"/>
          <p:cNvSpPr/>
          <p:nvPr/>
        </p:nvSpPr>
        <p:spPr>
          <a:xfrm>
            <a:off x="3424025" y="5136975"/>
            <a:ext cx="1263600" cy="523200"/>
          </a:xfrm>
          <a:prstGeom prst="rect">
            <a:avLst/>
          </a:prstGeom>
          <a:solidFill>
            <a:srgbClr val="00145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등록[수정]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10"/>
          <p:cNvSpPr txBox="1"/>
          <p:nvPr/>
        </p:nvSpPr>
        <p:spPr>
          <a:xfrm>
            <a:off x="101175" y="688225"/>
            <a:ext cx="125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 필수입력</a:t>
            </a:r>
            <a:endParaRPr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8" name="Google Shape;158;p10"/>
          <p:cNvCxnSpPr/>
          <p:nvPr/>
        </p:nvCxnSpPr>
        <p:spPr>
          <a:xfrm rot="10800000" flipH="1">
            <a:off x="101175" y="1034753"/>
            <a:ext cx="9177900" cy="30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9" name="Google Shape;159;p10"/>
          <p:cNvSpPr/>
          <p:nvPr/>
        </p:nvSpPr>
        <p:spPr>
          <a:xfrm>
            <a:off x="4797075" y="5136975"/>
            <a:ext cx="1263600" cy="523200"/>
          </a:xfrm>
          <a:prstGeom prst="rect">
            <a:avLst/>
          </a:prstGeom>
          <a:solidFill>
            <a:srgbClr val="00145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/>
        </p:nvSpPr>
        <p:spPr>
          <a:xfrm>
            <a:off x="0" y="6020"/>
            <a:ext cx="12192000" cy="5232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[게시판] 글 리스트 및 뷰 상세 페이지는 교사가 제시한 내용 그대로 사용</a:t>
            </a:r>
            <a:endParaRPr sz="2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9"/>
          <p:cNvSpPr/>
          <p:nvPr/>
        </p:nvSpPr>
        <p:spPr>
          <a:xfrm>
            <a:off x="9385300" y="529240"/>
            <a:ext cx="2806800" cy="6328800"/>
          </a:xfrm>
          <a:prstGeom prst="rect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1600">
                <a:solidFill>
                  <a:srgbClr val="3F3F3F"/>
                </a:solidFill>
              </a:rPr>
              <a:t>※ </a:t>
            </a:r>
            <a:r>
              <a:rPr lang="ko-KR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교사가 제시한 회원가입 페이지를 이용하여 현재 페이지를 만들기</a:t>
            </a:r>
            <a:endParaRPr/>
          </a:p>
          <a:p>
            <a:pPr marL="342900" marR="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endParaRPr sz="16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sz="1600">
                <a:solidFill>
                  <a:srgbClr val="3F3F3F"/>
                </a:solidFill>
              </a:rPr>
              <a:t>※ </a:t>
            </a:r>
            <a:r>
              <a:rPr lang="ko-KR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페이지 예시를 이용하여 댓글목록 만들기</a:t>
            </a:r>
            <a:endParaRPr sz="16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sz="1600">
                <a:solidFill>
                  <a:srgbClr val="3F3F3F"/>
                </a:solidFill>
              </a:rPr>
              <a:t>※ Modify 수정 버튼 클릭시[ </a:t>
            </a:r>
            <a:r>
              <a:rPr lang="ko-KR" sz="1500">
                <a:solidFill>
                  <a:srgbClr val="236E25"/>
                </a:solidFill>
                <a:latin typeface="Courier New"/>
                <a:ea typeface="Courier New"/>
                <a:cs typeface="Courier New"/>
                <a:sym typeface="Courier New"/>
              </a:rPr>
              <a:t>Bootstrap 3.3.2 JS modal창</a:t>
            </a:r>
            <a:r>
              <a:rPr lang="ko-KR" sz="1600">
                <a:solidFill>
                  <a:srgbClr val="3F3F3F"/>
                </a:solidFill>
              </a:rPr>
              <a:t> ]</a:t>
            </a:r>
            <a:endParaRPr sz="1600">
              <a:solidFill>
                <a:srgbClr val="3F3F3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600">
                <a:solidFill>
                  <a:srgbClr val="3F3F3F"/>
                </a:solidFill>
              </a:rPr>
              <a:t> </a:t>
            </a:r>
            <a:endParaRPr sz="16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9"/>
          <p:cNvSpPr/>
          <p:nvPr/>
        </p:nvSpPr>
        <p:spPr>
          <a:xfrm>
            <a:off x="1145870" y="1521589"/>
            <a:ext cx="393000" cy="36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①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9"/>
          <p:cNvSpPr/>
          <p:nvPr/>
        </p:nvSpPr>
        <p:spPr>
          <a:xfrm>
            <a:off x="1268364" y="4328684"/>
            <a:ext cx="393000" cy="36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②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9"/>
          <p:cNvSpPr txBox="1"/>
          <p:nvPr/>
        </p:nvSpPr>
        <p:spPr>
          <a:xfrm>
            <a:off x="101175" y="1602625"/>
            <a:ext cx="125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 댓글등록</a:t>
            </a:r>
            <a:endParaRPr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9" name="Google Shape;169;p9"/>
          <p:cNvCxnSpPr/>
          <p:nvPr/>
        </p:nvCxnSpPr>
        <p:spPr>
          <a:xfrm rot="10800000" flipH="1">
            <a:off x="101175" y="1949153"/>
            <a:ext cx="9177900" cy="30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9"/>
          <p:cNvSpPr/>
          <p:nvPr/>
        </p:nvSpPr>
        <p:spPr>
          <a:xfrm>
            <a:off x="2163100" y="2177850"/>
            <a:ext cx="7060200" cy="5232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아이디를 입력해주세요</a:t>
            </a:r>
            <a:endParaRPr sz="1600" b="1">
              <a:solidFill>
                <a:srgbClr val="D9D9D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9"/>
          <p:cNvSpPr/>
          <p:nvPr/>
        </p:nvSpPr>
        <p:spPr>
          <a:xfrm>
            <a:off x="2163100" y="2915963"/>
            <a:ext cx="7060200" cy="5232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내용을 입력해주세요</a:t>
            </a:r>
            <a:endParaRPr sz="1600" b="1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2" name="Google Shape;172;p9"/>
          <p:cNvCxnSpPr/>
          <p:nvPr/>
        </p:nvCxnSpPr>
        <p:spPr>
          <a:xfrm rot="10800000" flipH="1">
            <a:off x="101175" y="3663853"/>
            <a:ext cx="9177900" cy="303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3" name="Google Shape;173;p9"/>
          <p:cNvSpPr/>
          <p:nvPr/>
        </p:nvSpPr>
        <p:spPr>
          <a:xfrm>
            <a:off x="3953625" y="3965425"/>
            <a:ext cx="1473000" cy="5232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댓글등록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9"/>
          <p:cNvSpPr txBox="1"/>
          <p:nvPr/>
        </p:nvSpPr>
        <p:spPr>
          <a:xfrm>
            <a:off x="245825" y="2218200"/>
            <a:ext cx="11061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  사용자</a:t>
            </a:r>
            <a:endParaRPr sz="1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9"/>
          <p:cNvSpPr txBox="1"/>
          <p:nvPr/>
        </p:nvSpPr>
        <p:spPr>
          <a:xfrm>
            <a:off x="245825" y="2979125"/>
            <a:ext cx="11061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  내용</a:t>
            </a:r>
            <a:endParaRPr sz="1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9"/>
          <p:cNvSpPr/>
          <p:nvPr/>
        </p:nvSpPr>
        <p:spPr>
          <a:xfrm>
            <a:off x="5965725" y="787926"/>
            <a:ext cx="982200" cy="442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9"/>
          <p:cNvSpPr/>
          <p:nvPr/>
        </p:nvSpPr>
        <p:spPr>
          <a:xfrm>
            <a:off x="7003025" y="787926"/>
            <a:ext cx="982200" cy="442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9"/>
          <p:cNvSpPr/>
          <p:nvPr/>
        </p:nvSpPr>
        <p:spPr>
          <a:xfrm>
            <a:off x="8023125" y="787926"/>
            <a:ext cx="982200" cy="442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9"/>
          <p:cNvSpPr txBox="1"/>
          <p:nvPr/>
        </p:nvSpPr>
        <p:spPr>
          <a:xfrm>
            <a:off x="1917300" y="1229750"/>
            <a:ext cx="59730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뷰 상세 페이지의 댓글등록 상단은 교사가 제시한 뷰페이지 그대로 사용</a:t>
            </a:r>
            <a:endParaRPr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125375" y="4321950"/>
            <a:ext cx="1106100" cy="3693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댓글목록[1]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1" name="Google Shape;181;p9"/>
          <p:cNvCxnSpPr/>
          <p:nvPr/>
        </p:nvCxnSpPr>
        <p:spPr>
          <a:xfrm rot="10800000" flipH="1">
            <a:off x="101175" y="4771140"/>
            <a:ext cx="9177900" cy="303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2" name="Google Shape;182;p9"/>
          <p:cNvCxnSpPr/>
          <p:nvPr/>
        </p:nvCxnSpPr>
        <p:spPr>
          <a:xfrm rot="10800000" flipH="1">
            <a:off x="76200" y="6285828"/>
            <a:ext cx="9177900" cy="303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3" name="Google Shape;183;p9"/>
          <p:cNvSpPr txBox="1"/>
          <p:nvPr/>
        </p:nvSpPr>
        <p:spPr>
          <a:xfrm>
            <a:off x="86025" y="4837475"/>
            <a:ext cx="7079100" cy="10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2020/5/17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sz="1700">
                <a:latin typeface="Malgun Gothic"/>
                <a:ea typeface="Malgun Gothic"/>
                <a:cs typeface="Malgun Gothic"/>
                <a:sym typeface="Malgun Gothic"/>
              </a:rPr>
              <a:t>-테스트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내용테스트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9"/>
          <p:cNvSpPr/>
          <p:nvPr/>
        </p:nvSpPr>
        <p:spPr>
          <a:xfrm>
            <a:off x="140100" y="5940575"/>
            <a:ext cx="818700" cy="287400"/>
          </a:xfrm>
          <a:prstGeom prst="rect">
            <a:avLst/>
          </a:prstGeom>
          <a:solidFill>
            <a:srgbClr val="0068D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Modify</a:t>
            </a:r>
            <a:endParaRPr sz="13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140100" y="6450175"/>
            <a:ext cx="314700" cy="287400"/>
          </a:xfrm>
          <a:prstGeom prst="rect">
            <a:avLst/>
          </a:prstGeom>
          <a:solidFill>
            <a:srgbClr val="0068D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3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9"/>
          <p:cNvSpPr/>
          <p:nvPr/>
        </p:nvSpPr>
        <p:spPr>
          <a:xfrm>
            <a:off x="1039764" y="5896909"/>
            <a:ext cx="393000" cy="36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③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627</Words>
  <Application>Microsoft Office PowerPoint</Application>
  <PresentationFormat>와이드스크린</PresentationFormat>
  <Paragraphs>194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Noto Sans Symbols</vt:lpstr>
      <vt:lpstr>Malgun Gothic</vt:lpstr>
      <vt:lpstr>Malgun Gothic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kor</dc:creator>
  <cp:lastModifiedBy>Microsoft 계정</cp:lastModifiedBy>
  <cp:revision>6</cp:revision>
  <dcterms:created xsi:type="dcterms:W3CDTF">2017-07-17T02:52:23Z</dcterms:created>
  <dcterms:modified xsi:type="dcterms:W3CDTF">2020-10-16T06:24:49Z</dcterms:modified>
</cp:coreProperties>
</file>