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Lato" charset="1" panose="020F0502020204030203"/>
      <p:regular r:id="rId15"/>
    </p:embeddedFont>
    <p:embeddedFont>
      <p:font typeface="Helios Extended Bold" charset="1" panose="02000805050000020004"/>
      <p:regular r:id="rId16"/>
    </p:embeddedFont>
    <p:embeddedFont>
      <p:font typeface="Heebo Bold" charset="1" panose="00000800000000000000"/>
      <p:regular r:id="rId17"/>
    </p:embeddedFont>
    <p:embeddedFont>
      <p:font typeface="Poppins" charset="1" panose="00000500000000000000"/>
      <p:regular r:id="rId18"/>
    </p:embeddedFont>
    <p:embeddedFont>
      <p:font typeface="Poppins Bold" charset="1" panose="00000800000000000000"/>
      <p:regular r:id="rId19"/>
    </p:embeddedFont>
    <p:embeddedFont>
      <p:font typeface="Arimo" charset="1" panose="020B0604020202020204"/>
      <p:regular r:id="rId20"/>
    </p:embeddedFont>
    <p:embeddedFont>
      <p:font typeface="Heebo" charset="1" panose="00000500000000000000"/>
      <p:regular r:id="rId21"/>
    </p:embeddedFont>
    <p:embeddedFont>
      <p:font typeface="Lato Bold" charset="1" panose="020F0502020204030203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Relationship Id="rId6" Target="../media/image7.png" Type="http://schemas.openxmlformats.org/officeDocument/2006/relationships/image"/><Relationship Id="rId7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944078" y="1326430"/>
            <a:ext cx="21203378" cy="7634140"/>
            <a:chOff x="0" y="0"/>
            <a:chExt cx="1128752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28752" cy="406400"/>
            </a:xfrm>
            <a:custGeom>
              <a:avLst/>
              <a:gdLst/>
              <a:ahLst/>
              <a:cxnLst/>
              <a:rect r="r" b="b" t="t" l="l"/>
              <a:pathLst>
                <a:path h="406400" w="1128752">
                  <a:moveTo>
                    <a:pt x="925552" y="0"/>
                  </a:moveTo>
                  <a:cubicBezTo>
                    <a:pt x="1037776" y="0"/>
                    <a:pt x="1128752" y="90976"/>
                    <a:pt x="1128752" y="203200"/>
                  </a:cubicBezTo>
                  <a:cubicBezTo>
                    <a:pt x="1128752" y="315424"/>
                    <a:pt x="1037776" y="406400"/>
                    <a:pt x="92555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2F1F1">
                <a:alpha val="8000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128752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9009810"/>
            <a:ext cx="248490" cy="24849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010810" y="1028700"/>
            <a:ext cx="248490" cy="24849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056616" y="5048250"/>
            <a:ext cx="8150010" cy="1328775"/>
            <a:chOff x="0" y="0"/>
            <a:chExt cx="2146505" cy="34996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146505" cy="349965"/>
            </a:xfrm>
            <a:custGeom>
              <a:avLst/>
              <a:gdLst/>
              <a:ahLst/>
              <a:cxnLst/>
              <a:rect r="r" b="b" t="t" l="l"/>
              <a:pathLst>
                <a:path h="349965" w="2146505">
                  <a:moveTo>
                    <a:pt x="18999" y="0"/>
                  </a:moveTo>
                  <a:lnTo>
                    <a:pt x="2127506" y="0"/>
                  </a:lnTo>
                  <a:cubicBezTo>
                    <a:pt x="2137999" y="0"/>
                    <a:pt x="2146505" y="8506"/>
                    <a:pt x="2146505" y="18999"/>
                  </a:cubicBezTo>
                  <a:lnTo>
                    <a:pt x="2146505" y="330967"/>
                  </a:lnTo>
                  <a:cubicBezTo>
                    <a:pt x="2146505" y="341459"/>
                    <a:pt x="2137999" y="349965"/>
                    <a:pt x="2127506" y="349965"/>
                  </a:cubicBezTo>
                  <a:lnTo>
                    <a:pt x="18999" y="349965"/>
                  </a:lnTo>
                  <a:cubicBezTo>
                    <a:pt x="8506" y="349965"/>
                    <a:pt x="0" y="341459"/>
                    <a:pt x="0" y="330967"/>
                  </a:cubicBezTo>
                  <a:lnTo>
                    <a:pt x="0" y="18999"/>
                  </a:lnTo>
                  <a:cubicBezTo>
                    <a:pt x="0" y="8506"/>
                    <a:pt x="8506" y="0"/>
                    <a:pt x="18999" y="0"/>
                  </a:cubicBezTo>
                  <a:close/>
                </a:path>
              </a:pathLst>
            </a:custGeom>
            <a:solidFill>
              <a:srgbClr val="4E6E81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2146505" cy="4166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619"/>
                </a:lnSpc>
              </a:pPr>
              <a:r>
                <a:rPr lang="en-US" sz="3299" spc="329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FACIAL EMOTION RECOGNITION USING MOBILENET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958126" y="2668846"/>
            <a:ext cx="12371749" cy="2143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00"/>
              </a:lnSpc>
            </a:pPr>
            <a:r>
              <a:rPr lang="en-US" b="true" sz="6000" spc="300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DSAI MINOR COURSE PROJECT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958126" y="7148788"/>
            <a:ext cx="12371749" cy="389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19"/>
              </a:lnSpc>
            </a:pPr>
            <a:r>
              <a:rPr lang="en-US" b="true" sz="2299" spc="229">
                <a:solidFill>
                  <a:srgbClr val="000000"/>
                </a:solidFill>
                <a:latin typeface="Heebo Bold"/>
                <a:ea typeface="Heebo Bold"/>
                <a:cs typeface="Heebo Bold"/>
                <a:sym typeface="Heebo Bold"/>
              </a:rPr>
              <a:t>BY- APOORVA NEHA, SUBHASHREE KEDIA, SAMRIDDHI VARSHNEY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33462" y="0"/>
            <a:ext cx="0" cy="3768928"/>
          </a:xfrm>
          <a:prstGeom prst="line">
            <a:avLst/>
          </a:prstGeom>
          <a:ln cap="flat" w="57150">
            <a:solidFill>
              <a:srgbClr val="4E6E81"/>
            </a:solidFill>
            <a:prstDash val="sysDash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8534407" y="0"/>
            <a:ext cx="9753593" cy="10287000"/>
            <a:chOff x="0" y="0"/>
            <a:chExt cx="2568847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568847" cy="2709333"/>
            </a:xfrm>
            <a:custGeom>
              <a:avLst/>
              <a:gdLst/>
              <a:ahLst/>
              <a:cxnLst/>
              <a:rect r="r" b="b" t="t" l="l"/>
              <a:pathLst>
                <a:path h="2709333" w="2568847">
                  <a:moveTo>
                    <a:pt x="0" y="0"/>
                  </a:moveTo>
                  <a:lnTo>
                    <a:pt x="2568847" y="0"/>
                  </a:lnTo>
                  <a:lnTo>
                    <a:pt x="2568847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2F1F1">
                <a:alpha val="8000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2568847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7010810" y="1028700"/>
            <a:ext cx="248490" cy="24849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165532" y="654611"/>
            <a:ext cx="6996120" cy="10832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400"/>
              </a:lnSpc>
            </a:pPr>
            <a:r>
              <a:rPr lang="en-US" b="true" sz="6000" spc="300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FER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45887" y="1811905"/>
            <a:ext cx="7104670" cy="5220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59"/>
              </a:lnSpc>
            </a:pPr>
            <a:r>
              <a:rPr lang="en-US" sz="2599" spc="25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Facial Emotion Recognition (FER) analyzes emotions through </a:t>
            </a:r>
            <a:r>
              <a:rPr lang="en-US" sz="2599" spc="25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facial expressions</a:t>
            </a:r>
            <a:r>
              <a:rPr lang="en-US" sz="2599" spc="25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, enhancing</a:t>
            </a:r>
            <a:r>
              <a:rPr lang="en-US" sz="2599" spc="25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interactions</a:t>
            </a:r>
            <a:r>
              <a:rPr lang="en-US" sz="2599" spc="25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in areas like mental health, robotics, and entertainment.</a:t>
            </a:r>
          </a:p>
          <a:p>
            <a:pPr algn="l">
              <a:lnSpc>
                <a:spcPts val="4159"/>
              </a:lnSpc>
            </a:pPr>
          </a:p>
          <a:p>
            <a:pPr algn="l">
              <a:lnSpc>
                <a:spcPts val="4159"/>
              </a:lnSpc>
            </a:pPr>
            <a:r>
              <a:rPr lang="en-US" sz="2599" spc="25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This project focuses on creating a </a:t>
            </a:r>
            <a:r>
              <a:rPr lang="en-US" sz="2599" spc="25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real-time</a:t>
            </a:r>
            <a:r>
              <a:rPr lang="en-US" sz="2599" spc="25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FER system optimized for </a:t>
            </a:r>
            <a:r>
              <a:rPr lang="en-US" sz="2599" spc="25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mobile devices</a:t>
            </a:r>
          </a:p>
          <a:p>
            <a:pPr algn="l" marL="0" indent="0" lvl="0">
              <a:lnSpc>
                <a:spcPts val="4159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9066081" y="2859655"/>
            <a:ext cx="8668802" cy="62687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59"/>
              </a:lnSpc>
            </a:pPr>
            <a:r>
              <a:rPr lang="en-US" sz="2599" spc="25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1.</a:t>
            </a:r>
            <a:r>
              <a:rPr lang="en-US" sz="2599" spc="25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Mental health &amp; accessibility: Track</a:t>
            </a:r>
            <a:r>
              <a:rPr lang="en-US" sz="2599" spc="25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mood patterns and assist in interpreting emotions.</a:t>
            </a:r>
          </a:p>
          <a:p>
            <a:pPr algn="l">
              <a:lnSpc>
                <a:spcPts val="4159"/>
              </a:lnSpc>
            </a:pPr>
            <a:r>
              <a:rPr lang="en-US" sz="2599" spc="25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2. </a:t>
            </a:r>
            <a:r>
              <a:rPr lang="en-US" sz="2599" spc="25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Customer insights:</a:t>
            </a:r>
            <a:r>
              <a:rPr lang="en-US" sz="2599" spc="25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Gauge real-time reactions in service, market research, or dating apps.</a:t>
            </a:r>
          </a:p>
          <a:p>
            <a:pPr algn="l">
              <a:lnSpc>
                <a:spcPts val="4159"/>
              </a:lnSpc>
            </a:pPr>
            <a:r>
              <a:rPr lang="en-US" sz="2599" spc="25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3. </a:t>
            </a:r>
            <a:r>
              <a:rPr lang="en-US" sz="2599" spc="25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Safety:</a:t>
            </a:r>
            <a:r>
              <a:rPr lang="en-US" sz="2599" spc="25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Detect driver drowsiness and nearby emotional threats.</a:t>
            </a:r>
          </a:p>
          <a:p>
            <a:pPr algn="l">
              <a:lnSpc>
                <a:spcPts val="4159"/>
              </a:lnSpc>
            </a:pPr>
            <a:r>
              <a:rPr lang="en-US" sz="2599" spc="25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4. </a:t>
            </a:r>
            <a:r>
              <a:rPr lang="en-US" sz="2599" spc="25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Adaptive UIs &amp; gaming:</a:t>
            </a:r>
            <a:r>
              <a:rPr lang="en-US" sz="2599" spc="25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Adjust interfaces and gameplay based on user emotions.</a:t>
            </a:r>
          </a:p>
          <a:p>
            <a:pPr algn="l" marL="0" indent="0" lvl="0">
              <a:lnSpc>
                <a:spcPts val="4159"/>
              </a:lnSpc>
            </a:pPr>
            <a:r>
              <a:rPr lang="en-US" sz="2599" spc="25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5.</a:t>
            </a:r>
            <a:r>
              <a:rPr lang="en-US" b="true" sz="2599" spc="25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Education: </a:t>
            </a:r>
            <a:r>
              <a:rPr lang="en-US" sz="2599" spc="25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Help assess student engagement remotely.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066081" y="1614018"/>
            <a:ext cx="6308441" cy="814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311"/>
              </a:lnSpc>
            </a:pPr>
            <a:r>
              <a:rPr lang="en-US" b="true" sz="4508" spc="225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APPLICATIONS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45887" y="6914285"/>
            <a:ext cx="6915764" cy="1765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5"/>
              </a:lnSpc>
              <a:spcBef>
                <a:spcPct val="0"/>
              </a:spcBef>
            </a:pPr>
            <a:r>
              <a:rPr lang="en-US" sz="2504" spc="25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 order to do this, we can use </a:t>
            </a:r>
            <a:r>
              <a:rPr lang="en-US" b="true" sz="2504" spc="25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MobileNet</a:t>
            </a:r>
            <a:r>
              <a:rPr lang="en-US" sz="2504" spc="25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which uses optimal techniques to reduce the operational cost.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9009810"/>
            <a:ext cx="248490" cy="24849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010810" y="1028700"/>
            <a:ext cx="248490" cy="24849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AutoShape 8" id="8"/>
          <p:cNvSpPr/>
          <p:nvPr/>
        </p:nvSpPr>
        <p:spPr>
          <a:xfrm flipH="true">
            <a:off x="1033463" y="0"/>
            <a:ext cx="0" cy="3334176"/>
          </a:xfrm>
          <a:prstGeom prst="line">
            <a:avLst/>
          </a:prstGeom>
          <a:ln cap="flat" w="57150">
            <a:solidFill>
              <a:srgbClr val="4E6E81"/>
            </a:solidFill>
            <a:prstDash val="sysDash"/>
            <a:headEnd type="none" len="sm" w="sm"/>
            <a:tailEnd type="none" len="sm" w="sm"/>
          </a:ln>
        </p:spPr>
      </p:sp>
      <p:graphicFrame>
        <p:nvGraphicFramePr>
          <p:cNvPr name="Table 9" id="9"/>
          <p:cNvGraphicFramePr>
            <a:graphicFrameLocks noGrp="true"/>
          </p:cNvGraphicFramePr>
          <p:nvPr/>
        </p:nvGraphicFramePr>
        <p:xfrm>
          <a:off x="1671132" y="3158564"/>
          <a:ext cx="8321817" cy="3509746"/>
        </p:xfrm>
        <a:graphic>
          <a:graphicData uri="http://schemas.openxmlformats.org/drawingml/2006/table">
            <a:tbl>
              <a:tblPr/>
              <a:tblGrid>
                <a:gridCol w="4484521"/>
                <a:gridCol w="3837296"/>
              </a:tblGrid>
              <a:tr h="87628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FFFFFF"/>
                          </a:solidFill>
                          <a:latin typeface="Heebo Bold"/>
                          <a:ea typeface="Heebo Bold"/>
                          <a:cs typeface="Heebo Bold"/>
                          <a:sym typeface="Heebo Bold"/>
                        </a:rPr>
                        <a:t>MOBILENET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FFFFFF"/>
                          </a:solidFill>
                          <a:latin typeface="Heebo Bold"/>
                          <a:ea typeface="Heebo Bold"/>
                          <a:cs typeface="Heebo Bold"/>
                          <a:sym typeface="Heebo Bold"/>
                        </a:rPr>
                        <a:t>CNN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</a:tr>
              <a:tr h="87628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Fewer parameter count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Heebo"/>
                          <a:ea typeface="Heebo"/>
                          <a:cs typeface="Heebo"/>
                          <a:sym typeface="Heebo"/>
                        </a:rPr>
                        <a:t>Higher parameter count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088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Heebo"/>
                          <a:ea typeface="Heebo"/>
                          <a:cs typeface="Heebo"/>
                          <a:sym typeface="Heebo"/>
                        </a:rPr>
                        <a:t>Higher speed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Heebo"/>
                          <a:ea typeface="Heebo"/>
                          <a:cs typeface="Heebo"/>
                          <a:sym typeface="Heebo"/>
                        </a:rPr>
                        <a:t>Less speed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628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Heebo"/>
                          <a:ea typeface="Heebo"/>
                          <a:cs typeface="Heebo"/>
                          <a:sym typeface="Heebo"/>
                        </a:rPr>
                        <a:t>49% Accuracy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Heebo"/>
                          <a:ea typeface="Heebo"/>
                          <a:cs typeface="Heebo"/>
                          <a:sym typeface="Heebo"/>
                        </a:rPr>
                        <a:t>51% Accuracy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10" id="10"/>
          <p:cNvSpPr/>
          <p:nvPr/>
        </p:nvSpPr>
        <p:spPr>
          <a:xfrm flipH="false" flipV="false" rot="0">
            <a:off x="10602044" y="2693479"/>
            <a:ext cx="7549063" cy="2770651"/>
          </a:xfrm>
          <a:custGeom>
            <a:avLst/>
            <a:gdLst/>
            <a:ahLst/>
            <a:cxnLst/>
            <a:rect r="r" b="b" t="t" l="l"/>
            <a:pathLst>
              <a:path h="2770651" w="7549063">
                <a:moveTo>
                  <a:pt x="0" y="0"/>
                </a:moveTo>
                <a:lnTo>
                  <a:pt x="7549063" y="0"/>
                </a:lnTo>
                <a:lnTo>
                  <a:pt x="7549063" y="2770651"/>
                </a:lnTo>
                <a:lnTo>
                  <a:pt x="0" y="27706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399" t="0" r="-5399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848586" y="7362995"/>
            <a:ext cx="5225875" cy="1771060"/>
          </a:xfrm>
          <a:custGeom>
            <a:avLst/>
            <a:gdLst/>
            <a:ahLst/>
            <a:cxnLst/>
            <a:rect r="r" b="b" t="t" l="l"/>
            <a:pathLst>
              <a:path h="1771060" w="5225875">
                <a:moveTo>
                  <a:pt x="0" y="0"/>
                </a:moveTo>
                <a:lnTo>
                  <a:pt x="5225876" y="0"/>
                </a:lnTo>
                <a:lnTo>
                  <a:pt x="5225876" y="1771060"/>
                </a:lnTo>
                <a:lnTo>
                  <a:pt x="0" y="177106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911424" y="1115265"/>
            <a:ext cx="10465151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00"/>
              </a:lnSpc>
            </a:pPr>
            <a:r>
              <a:rPr lang="en-US" b="true" sz="6000" spc="300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MOBILENET V/S CNN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144000" y="7530509"/>
            <a:ext cx="8657434" cy="16035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sz="2000" spc="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The </a:t>
            </a:r>
            <a:r>
              <a:rPr lang="en-US" sz="2000" spc="20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computational cost</a:t>
            </a:r>
            <a:r>
              <a:rPr lang="en-US" sz="2000" spc="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depends multiplicatively on the number of input and output channels and on the spatial dimensions of the input feature map and convolution kernel.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182129" y="5359355"/>
            <a:ext cx="6388893" cy="20036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sz="2000" spc="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Where </a:t>
            </a:r>
            <a:r>
              <a:rPr lang="en-US" sz="2000" spc="20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Df</a:t>
            </a:r>
            <a:r>
              <a:rPr lang="en-US" sz="2000" spc="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is the special dimensions of the input feature map and </a:t>
            </a:r>
            <a:r>
              <a:rPr lang="en-US" sz="2000" spc="20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Dk</a:t>
            </a:r>
            <a:r>
              <a:rPr lang="en-US" sz="2000" spc="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is the size of the convolution kernel. Here </a:t>
            </a:r>
            <a:r>
              <a:rPr lang="en-US" sz="2000" spc="20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M</a:t>
            </a:r>
            <a:r>
              <a:rPr lang="en-US" sz="2000" spc="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and </a:t>
            </a:r>
            <a:r>
              <a:rPr lang="en-US" sz="2000" spc="20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N</a:t>
            </a:r>
            <a:r>
              <a:rPr lang="en-US" sz="2000" spc="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are the number of input and output channels respectively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896898"/>
            <a:ext cx="5810008" cy="4093616"/>
            <a:chOff x="0" y="0"/>
            <a:chExt cx="1106458" cy="77958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6458" cy="779588"/>
            </a:xfrm>
            <a:custGeom>
              <a:avLst/>
              <a:gdLst/>
              <a:ahLst/>
              <a:cxnLst/>
              <a:rect r="r" b="b" t="t" l="l"/>
              <a:pathLst>
                <a:path h="779588" w="1106458">
                  <a:moveTo>
                    <a:pt x="0" y="0"/>
                  </a:moveTo>
                  <a:lnTo>
                    <a:pt x="1106458" y="0"/>
                  </a:lnTo>
                  <a:lnTo>
                    <a:pt x="1106458" y="779588"/>
                  </a:lnTo>
                  <a:lnTo>
                    <a:pt x="0" y="779588"/>
                  </a:lnTo>
                  <a:close/>
                </a:path>
              </a:pathLst>
            </a:custGeom>
            <a:blipFill>
              <a:blip r:embed="rId2"/>
              <a:stretch>
                <a:fillRect l="0" t="-473" r="0" b="-473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7010810" y="9258300"/>
            <a:ext cx="248490" cy="248490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7136741" y="3297301"/>
            <a:ext cx="8074202" cy="2704858"/>
          </a:xfrm>
          <a:custGeom>
            <a:avLst/>
            <a:gdLst/>
            <a:ahLst/>
            <a:cxnLst/>
            <a:rect r="r" b="b" t="t" l="l"/>
            <a:pathLst>
              <a:path h="2704858" w="8074202">
                <a:moveTo>
                  <a:pt x="0" y="0"/>
                </a:moveTo>
                <a:lnTo>
                  <a:pt x="8074202" y="0"/>
                </a:lnTo>
                <a:lnTo>
                  <a:pt x="8074202" y="2704858"/>
                </a:lnTo>
                <a:lnTo>
                  <a:pt x="0" y="27048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081610" y="3733760"/>
            <a:ext cx="2794455" cy="1409740"/>
          </a:xfrm>
          <a:custGeom>
            <a:avLst/>
            <a:gdLst/>
            <a:ahLst/>
            <a:cxnLst/>
            <a:rect r="r" b="b" t="t" l="l"/>
            <a:pathLst>
              <a:path h="1409740" w="2794455">
                <a:moveTo>
                  <a:pt x="0" y="0"/>
                </a:moveTo>
                <a:lnTo>
                  <a:pt x="2794455" y="0"/>
                </a:lnTo>
                <a:lnTo>
                  <a:pt x="2794455" y="1409740"/>
                </a:lnTo>
                <a:lnTo>
                  <a:pt x="0" y="14097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03620" y="5493074"/>
            <a:ext cx="7410749" cy="2964300"/>
          </a:xfrm>
          <a:custGeom>
            <a:avLst/>
            <a:gdLst/>
            <a:ahLst/>
            <a:cxnLst/>
            <a:rect r="r" b="b" t="t" l="l"/>
            <a:pathLst>
              <a:path h="2964300" w="7410749">
                <a:moveTo>
                  <a:pt x="0" y="0"/>
                </a:moveTo>
                <a:lnTo>
                  <a:pt x="7410749" y="0"/>
                </a:lnTo>
                <a:lnTo>
                  <a:pt x="7410749" y="2964300"/>
                </a:lnTo>
                <a:lnTo>
                  <a:pt x="0" y="29643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314369" y="6645231"/>
            <a:ext cx="2346092" cy="1089571"/>
          </a:xfrm>
          <a:custGeom>
            <a:avLst/>
            <a:gdLst/>
            <a:ahLst/>
            <a:cxnLst/>
            <a:rect r="r" b="b" t="t" l="l"/>
            <a:pathLst>
              <a:path h="1089571" w="2346092">
                <a:moveTo>
                  <a:pt x="0" y="0"/>
                </a:moveTo>
                <a:lnTo>
                  <a:pt x="2346092" y="0"/>
                </a:lnTo>
                <a:lnTo>
                  <a:pt x="2346092" y="1089571"/>
                </a:lnTo>
                <a:lnTo>
                  <a:pt x="0" y="108957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021740" y="7070474"/>
            <a:ext cx="6261373" cy="2150790"/>
          </a:xfrm>
          <a:custGeom>
            <a:avLst/>
            <a:gdLst/>
            <a:ahLst/>
            <a:cxnLst/>
            <a:rect r="r" b="b" t="t" l="l"/>
            <a:pathLst>
              <a:path h="2150790" w="6261373">
                <a:moveTo>
                  <a:pt x="0" y="0"/>
                </a:moveTo>
                <a:lnTo>
                  <a:pt x="6261372" y="0"/>
                </a:lnTo>
                <a:lnTo>
                  <a:pt x="6261372" y="2150790"/>
                </a:lnTo>
                <a:lnTo>
                  <a:pt x="0" y="215079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8590063" y="866775"/>
            <a:ext cx="8693050" cy="10832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400"/>
              </a:lnSpc>
            </a:pPr>
            <a:r>
              <a:rPr lang="en-US" b="true" sz="6000" spc="300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MOBILENET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472963" y="2093848"/>
            <a:ext cx="8657434" cy="12034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sz="2000" spc="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Incase of </a:t>
            </a:r>
            <a:r>
              <a:rPr lang="en-US" sz="2000" spc="20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depthwise convolution</a:t>
            </a:r>
            <a:r>
              <a:rPr lang="en-US" sz="2000" spc="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, as seen in the below image, contains an input feature map of dimension DF*DF and M number of kernels of channel size 1.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8282624"/>
            <a:ext cx="9105801" cy="1141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44"/>
              </a:lnSpc>
            </a:pPr>
            <a:r>
              <a:rPr lang="en-US" sz="1902" spc="19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Pointwise convolution</a:t>
            </a:r>
            <a:r>
              <a:rPr lang="en-US" sz="1902" spc="19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layer is made, which computes a linear combination of the output of depthwise convolution using a 1 × 1 convolution.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367680" y="6173609"/>
            <a:ext cx="6264834" cy="9662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64"/>
              </a:lnSpc>
            </a:pPr>
            <a:r>
              <a:rPr lang="en-US" sz="1602" spc="16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Comparing</a:t>
            </a:r>
            <a:r>
              <a:rPr lang="en-US" sz="1602" spc="16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it with the computational cost with standard convolution, we get a reduction in computation, which can be expressed as: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8032201" cy="10287000"/>
            <a:chOff x="0" y="0"/>
            <a:chExt cx="2115477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15477" cy="2709333"/>
            </a:xfrm>
            <a:custGeom>
              <a:avLst/>
              <a:gdLst/>
              <a:ahLst/>
              <a:cxnLst/>
              <a:rect r="r" b="b" t="t" l="l"/>
              <a:pathLst>
                <a:path h="2709333" w="2115477">
                  <a:moveTo>
                    <a:pt x="0" y="0"/>
                  </a:moveTo>
                  <a:lnTo>
                    <a:pt x="2115477" y="0"/>
                  </a:lnTo>
                  <a:lnTo>
                    <a:pt x="2115477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2F1F1">
                <a:alpha val="8000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115477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80210" y="780210"/>
            <a:ext cx="248490" cy="24849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8602814" y="3539574"/>
            <a:ext cx="8097237" cy="4018254"/>
          </a:xfrm>
          <a:custGeom>
            <a:avLst/>
            <a:gdLst/>
            <a:ahLst/>
            <a:cxnLst/>
            <a:rect r="r" b="b" t="t" l="l"/>
            <a:pathLst>
              <a:path h="4018254" w="8097237">
                <a:moveTo>
                  <a:pt x="0" y="0"/>
                </a:moveTo>
                <a:lnTo>
                  <a:pt x="8097237" y="0"/>
                </a:lnTo>
                <a:lnTo>
                  <a:pt x="8097237" y="4018254"/>
                </a:lnTo>
                <a:lnTo>
                  <a:pt x="0" y="40182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8472982" y="866775"/>
            <a:ext cx="9072955" cy="2143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400"/>
              </a:lnSpc>
            </a:pPr>
            <a:r>
              <a:rPr lang="en-US" b="true" sz="6000" spc="300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DATA PREPROCESSING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80210" y="1198687"/>
            <a:ext cx="7088579" cy="5694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99"/>
              </a:lnSpc>
            </a:pPr>
            <a:r>
              <a:rPr lang="en-US" sz="1812" spc="18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To address class imbalance, we applied class-wise data augmentation to increase the sample size for underrepresented classes, setting a</a:t>
            </a:r>
            <a:r>
              <a:rPr lang="en-US" sz="1812" spc="181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threshold of 1000 images per class</a:t>
            </a:r>
            <a:r>
              <a:rPr lang="en-US" sz="1812" spc="18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 Using PyTorch's `</a:t>
            </a:r>
            <a:r>
              <a:rPr lang="en-US" sz="1812" spc="181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transforms</a:t>
            </a:r>
            <a:r>
              <a:rPr lang="en-US" sz="1812" spc="18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` library, we created a pipeline with the following augmentations:</a:t>
            </a:r>
          </a:p>
          <a:p>
            <a:pPr algn="l">
              <a:lnSpc>
                <a:spcPts val="2739"/>
              </a:lnSpc>
            </a:pPr>
          </a:p>
          <a:p>
            <a:pPr algn="l" marL="434432" indent="-217216" lvl="1">
              <a:lnSpc>
                <a:spcPts val="3219"/>
              </a:lnSpc>
              <a:buFont typeface="Arial"/>
              <a:buChar char="•"/>
            </a:pPr>
            <a:r>
              <a:rPr lang="en-US" b="true" sz="2012" spc="20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RandomHorizontalFlip</a:t>
            </a:r>
            <a:r>
              <a:rPr lang="en-US" sz="2012" spc="20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: Randomly flips images horizontally.</a:t>
            </a:r>
          </a:p>
          <a:p>
            <a:pPr algn="l" marL="434432" indent="-217216" lvl="1">
              <a:lnSpc>
                <a:spcPts val="3219"/>
              </a:lnSpc>
              <a:buFont typeface="Arial"/>
              <a:buChar char="•"/>
            </a:pPr>
            <a:r>
              <a:rPr lang="en-US" b="true" sz="2012" spc="20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RandomRotation</a:t>
            </a:r>
            <a:r>
              <a:rPr lang="en-US" sz="2012" spc="20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: Rotates images by up to 30 degrees.</a:t>
            </a:r>
          </a:p>
          <a:p>
            <a:pPr algn="l" marL="434432" indent="-217216" lvl="1">
              <a:lnSpc>
                <a:spcPts val="3219"/>
              </a:lnSpc>
              <a:buFont typeface="Arial"/>
              <a:buChar char="•"/>
            </a:pPr>
            <a:r>
              <a:rPr lang="en-US" b="true" sz="2012" spc="20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ColorJitter</a:t>
            </a:r>
            <a:r>
              <a:rPr lang="en-US" sz="2012" spc="20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: Adjusts brightness, contrast, saturation, and hue.</a:t>
            </a:r>
          </a:p>
          <a:p>
            <a:pPr algn="l" marL="434432" indent="-217216" lvl="1">
              <a:lnSpc>
                <a:spcPts val="3219"/>
              </a:lnSpc>
              <a:buFont typeface="Arial"/>
              <a:buChar char="•"/>
            </a:pPr>
            <a:r>
              <a:rPr lang="en-US" b="true" sz="2012" spc="20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RandomResizedCrop</a:t>
            </a:r>
            <a:r>
              <a:rPr lang="en-US" sz="2012" spc="20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: Crops and resizes images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895315" y="7619070"/>
            <a:ext cx="6228288" cy="407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60"/>
              </a:lnSpc>
            </a:pPr>
            <a:r>
              <a:rPr lang="en-US" sz="2100" spc="21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Heavily Imbalanced Class Distribution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59604" y="7035730"/>
            <a:ext cx="6971085" cy="2403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sz="2000" spc="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Final Preprocessing for MobileNet: </a:t>
            </a:r>
          </a:p>
          <a:p>
            <a:pPr algn="l" marL="431801" indent="-215900" lvl="1">
              <a:lnSpc>
                <a:spcPts val="3200"/>
              </a:lnSpc>
              <a:buFont typeface="Arial"/>
              <a:buChar char="•"/>
            </a:pPr>
            <a:r>
              <a:rPr lang="en-US" sz="2000" spc="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Converted </a:t>
            </a:r>
            <a:r>
              <a:rPr lang="en-US" b="true" sz="2000" spc="2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Images</a:t>
            </a:r>
            <a:r>
              <a:rPr lang="en-US" sz="2000" spc="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from grayscale(as provided in dataset) to </a:t>
            </a:r>
            <a:r>
              <a:rPr lang="en-US" b="true" sz="2000" spc="2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RGB</a:t>
            </a:r>
            <a:r>
              <a:rPr lang="en-US" sz="2000" spc="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channels</a:t>
            </a:r>
          </a:p>
          <a:p>
            <a:pPr algn="l" marL="431801" indent="-215900" lvl="1">
              <a:lnSpc>
                <a:spcPts val="3200"/>
              </a:lnSpc>
              <a:buFont typeface="Arial"/>
              <a:buChar char="•"/>
            </a:pPr>
            <a:r>
              <a:rPr lang="en-US" sz="2000" spc="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Converted to </a:t>
            </a:r>
            <a:r>
              <a:rPr lang="en-US" b="true" sz="2000" spc="2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Tensor</a:t>
            </a:r>
          </a:p>
          <a:p>
            <a:pPr algn="l" marL="431801" indent="-215900" lvl="1">
              <a:lnSpc>
                <a:spcPts val="3200"/>
              </a:lnSpc>
              <a:buFont typeface="Arial"/>
              <a:buChar char="•"/>
            </a:pPr>
            <a:r>
              <a:rPr lang="en-US" b="true" sz="2000" spc="2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Normalised</a:t>
            </a:r>
            <a:r>
              <a:rPr lang="en-US" sz="2000" spc="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in the end for the final processing.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3886696"/>
            <a:ext cx="18288000" cy="6400304"/>
            <a:chOff x="0" y="0"/>
            <a:chExt cx="4816593" cy="168567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685677"/>
            </a:xfrm>
            <a:custGeom>
              <a:avLst/>
              <a:gdLst/>
              <a:ahLst/>
              <a:cxnLst/>
              <a:rect r="r" b="b" t="t" l="l"/>
              <a:pathLst>
                <a:path h="168567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685677"/>
                  </a:lnTo>
                  <a:lnTo>
                    <a:pt x="0" y="1685677"/>
                  </a:lnTo>
                  <a:close/>
                </a:path>
              </a:pathLst>
            </a:custGeom>
            <a:solidFill>
              <a:srgbClr val="F2F1F1">
                <a:alpha val="8000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16593" cy="17333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83287" y="9258300"/>
            <a:ext cx="248490" cy="24849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456224" y="789698"/>
            <a:ext cx="248490" cy="24849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831776" y="2495079"/>
            <a:ext cx="2704664" cy="2342890"/>
            <a:chOff x="0" y="0"/>
            <a:chExt cx="712339" cy="61705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12339" cy="617057"/>
            </a:xfrm>
            <a:custGeom>
              <a:avLst/>
              <a:gdLst/>
              <a:ahLst/>
              <a:cxnLst/>
              <a:rect r="r" b="b" t="t" l="l"/>
              <a:pathLst>
                <a:path h="617057" w="712339">
                  <a:moveTo>
                    <a:pt x="0" y="0"/>
                  </a:moveTo>
                  <a:lnTo>
                    <a:pt x="712339" y="0"/>
                  </a:lnTo>
                  <a:lnTo>
                    <a:pt x="712339" y="617057"/>
                  </a:lnTo>
                  <a:lnTo>
                    <a:pt x="0" y="617057"/>
                  </a:lnTo>
                  <a:close/>
                </a:path>
              </a:pathLst>
            </a:custGeom>
            <a:solidFill>
              <a:srgbClr val="E6FEFE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712339" cy="6837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b="true" sz="2399" spc="23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Pretrained </a:t>
              </a:r>
            </a:p>
            <a:p>
              <a:pPr algn="ctr">
                <a:lnSpc>
                  <a:spcPts val="3359"/>
                </a:lnSpc>
              </a:pPr>
              <a:r>
                <a:rPr lang="en-US" b="true" sz="2399" spc="23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Model Architecture</a:t>
              </a:r>
            </a:p>
            <a:p>
              <a:pPr algn="ctr">
                <a:lnSpc>
                  <a:spcPts val="3359"/>
                </a:lnSpc>
              </a:pPr>
              <a:r>
                <a:rPr lang="en-US" b="true" sz="2399" spc="23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(parameters freezed)</a:t>
              </a:r>
            </a:p>
          </p:txBody>
        </p:sp>
      </p:grpSp>
      <p:sp>
        <p:nvSpPr>
          <p:cNvPr name="AutoShape 14" id="14"/>
          <p:cNvSpPr/>
          <p:nvPr/>
        </p:nvSpPr>
        <p:spPr>
          <a:xfrm flipV="true">
            <a:off x="3536721" y="3625552"/>
            <a:ext cx="1292663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5" id="15"/>
          <p:cNvGrpSpPr/>
          <p:nvPr/>
        </p:nvGrpSpPr>
        <p:grpSpPr>
          <a:xfrm rot="0">
            <a:off x="4829665" y="2495079"/>
            <a:ext cx="2704664" cy="2222850"/>
            <a:chOff x="0" y="0"/>
            <a:chExt cx="712339" cy="58544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712339" cy="585442"/>
            </a:xfrm>
            <a:custGeom>
              <a:avLst/>
              <a:gdLst/>
              <a:ahLst/>
              <a:cxnLst/>
              <a:rect r="r" b="b" t="t" l="l"/>
              <a:pathLst>
                <a:path h="585442" w="712339">
                  <a:moveTo>
                    <a:pt x="0" y="0"/>
                  </a:moveTo>
                  <a:lnTo>
                    <a:pt x="712339" y="0"/>
                  </a:lnTo>
                  <a:lnTo>
                    <a:pt x="712339" y="585442"/>
                  </a:lnTo>
                  <a:lnTo>
                    <a:pt x="0" y="585442"/>
                  </a:lnTo>
                  <a:close/>
                </a:path>
              </a:pathLst>
            </a:custGeom>
            <a:solidFill>
              <a:srgbClr val="E6FEFE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66675"/>
              <a:ext cx="712339" cy="6521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b="true" sz="2399" spc="23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Final</a:t>
              </a:r>
            </a:p>
            <a:p>
              <a:pPr algn="ctr">
                <a:lnSpc>
                  <a:spcPts val="3359"/>
                </a:lnSpc>
              </a:pPr>
              <a:r>
                <a:rPr lang="en-US" b="true" sz="2399" spc="23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Classification Layer to map the output </a:t>
              </a:r>
            </a:p>
          </p:txBody>
        </p:sp>
      </p:grpSp>
      <p:sp>
        <p:nvSpPr>
          <p:cNvPr name="AutoShape 18" id="18"/>
          <p:cNvSpPr/>
          <p:nvPr/>
        </p:nvSpPr>
        <p:spPr>
          <a:xfrm flipV="true">
            <a:off x="7534609" y="3635077"/>
            <a:ext cx="1292663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9" id="19"/>
          <p:cNvGrpSpPr/>
          <p:nvPr/>
        </p:nvGrpSpPr>
        <p:grpSpPr>
          <a:xfrm rot="0">
            <a:off x="8827273" y="2495079"/>
            <a:ext cx="2704664" cy="2342890"/>
            <a:chOff x="0" y="0"/>
            <a:chExt cx="712339" cy="617057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712339" cy="617057"/>
            </a:xfrm>
            <a:custGeom>
              <a:avLst/>
              <a:gdLst/>
              <a:ahLst/>
              <a:cxnLst/>
              <a:rect r="r" b="b" t="t" l="l"/>
              <a:pathLst>
                <a:path h="617057" w="712339">
                  <a:moveTo>
                    <a:pt x="0" y="0"/>
                  </a:moveTo>
                  <a:lnTo>
                    <a:pt x="712339" y="0"/>
                  </a:lnTo>
                  <a:lnTo>
                    <a:pt x="712339" y="617057"/>
                  </a:lnTo>
                  <a:lnTo>
                    <a:pt x="0" y="617057"/>
                  </a:lnTo>
                  <a:close/>
                </a:path>
              </a:pathLst>
            </a:custGeom>
            <a:solidFill>
              <a:srgbClr val="E6FEFE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66675"/>
              <a:ext cx="712339" cy="6837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b="true" sz="2399" spc="23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Added Optimizer to adjust classifier parameters </a:t>
              </a: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7856916" y="5107453"/>
            <a:ext cx="9847797" cy="4566916"/>
          </a:xfrm>
          <a:custGeom>
            <a:avLst/>
            <a:gdLst/>
            <a:ahLst/>
            <a:cxnLst/>
            <a:rect r="r" b="b" t="t" l="l"/>
            <a:pathLst>
              <a:path h="4566916" w="9847797">
                <a:moveTo>
                  <a:pt x="0" y="0"/>
                </a:moveTo>
                <a:lnTo>
                  <a:pt x="9847797" y="0"/>
                </a:lnTo>
                <a:lnTo>
                  <a:pt x="9847797" y="4566916"/>
                </a:lnTo>
                <a:lnTo>
                  <a:pt x="0" y="45669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1028700" y="876262"/>
            <a:ext cx="7144921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400"/>
              </a:lnSpc>
            </a:pPr>
            <a:r>
              <a:rPr lang="en-US" b="true" sz="6000" spc="300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MODEL FLOW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831776" y="5216246"/>
            <a:ext cx="7025140" cy="1141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40"/>
              </a:lnSpc>
            </a:pPr>
            <a:r>
              <a:rPr lang="en-US" sz="1900" spc="19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For our classification task we customized</a:t>
            </a:r>
            <a:r>
              <a:rPr lang="en-US" sz="1900" spc="19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MobileNet’s final layer to match the number of output classes getting an accuracy of 49%.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317215" y="2569378"/>
            <a:ext cx="3874246" cy="12034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sz="2000" spc="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We calculated Losses from </a:t>
            </a:r>
            <a:r>
              <a:rPr lang="en-US" sz="2000" spc="20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Cross Entropy Loss Function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969954" y="7617112"/>
            <a:ext cx="6564375" cy="379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40"/>
              </a:lnSpc>
            </a:pPr>
          </a:p>
        </p:txBody>
      </p:sp>
      <p:grpSp>
        <p:nvGrpSpPr>
          <p:cNvPr name="Group 27" id="27"/>
          <p:cNvGrpSpPr/>
          <p:nvPr/>
        </p:nvGrpSpPr>
        <p:grpSpPr>
          <a:xfrm rot="0">
            <a:off x="831776" y="6600937"/>
            <a:ext cx="6077362" cy="2222850"/>
            <a:chOff x="0" y="0"/>
            <a:chExt cx="1600622" cy="585442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600622" cy="585442"/>
            </a:xfrm>
            <a:custGeom>
              <a:avLst/>
              <a:gdLst/>
              <a:ahLst/>
              <a:cxnLst/>
              <a:rect r="r" b="b" t="t" l="l"/>
              <a:pathLst>
                <a:path h="585442" w="1600622">
                  <a:moveTo>
                    <a:pt x="0" y="0"/>
                  </a:moveTo>
                  <a:lnTo>
                    <a:pt x="1600622" y="0"/>
                  </a:lnTo>
                  <a:lnTo>
                    <a:pt x="1600622" y="585442"/>
                  </a:lnTo>
                  <a:lnTo>
                    <a:pt x="0" y="585442"/>
                  </a:ln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57150"/>
              <a:ext cx="1600622" cy="6425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9"/>
                </a:lnSpc>
              </a:pPr>
              <a:r>
                <a:rPr lang="en-US" b="true" sz="2299" spc="22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We also tried to add 3 layers with activation function: RELU, along with Dropout of 30% neurons, </a:t>
              </a:r>
            </a:p>
            <a:p>
              <a:pPr algn="ctr">
                <a:lnSpc>
                  <a:spcPts val="3219"/>
                </a:lnSpc>
              </a:pPr>
              <a:r>
                <a:rPr lang="en-US" b="true" sz="2299" spc="22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getting a lesser accuracy of 48%.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4018367"/>
            <a:ext cx="18288000" cy="0"/>
          </a:xfrm>
          <a:prstGeom prst="line">
            <a:avLst/>
          </a:prstGeom>
          <a:ln cap="flat" w="57150">
            <a:solidFill>
              <a:srgbClr val="4E6E81"/>
            </a:solidFill>
            <a:prstDash val="sysDash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897117" y="3218267"/>
            <a:ext cx="2933213" cy="1543050"/>
            <a:chOff x="0" y="0"/>
            <a:chExt cx="1545067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545067" cy="812800"/>
            </a:xfrm>
            <a:custGeom>
              <a:avLst/>
              <a:gdLst/>
              <a:ahLst/>
              <a:cxnLst/>
              <a:rect r="r" b="b" t="t" l="l"/>
              <a:pathLst>
                <a:path h="812800" w="1545067">
                  <a:moveTo>
                    <a:pt x="0" y="0"/>
                  </a:moveTo>
                  <a:lnTo>
                    <a:pt x="1545067" y="0"/>
                  </a:lnTo>
                  <a:lnTo>
                    <a:pt x="1545067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2F1F1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66675"/>
              <a:ext cx="1545067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50"/>
                </a:lnSpc>
              </a:pPr>
              <a:r>
                <a:rPr lang="en-US" b="true" sz="2300" spc="230">
                  <a:solidFill>
                    <a:srgbClr val="4E6E81"/>
                  </a:solidFill>
                  <a:latin typeface="Heebo Bold"/>
                  <a:ea typeface="Heebo Bold"/>
                  <a:cs typeface="Heebo Bold"/>
                  <a:sym typeface="Heebo Bold"/>
                </a:rPr>
                <a:t>INEFFECIENT CLASS ENCODING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7351817" y="3246842"/>
            <a:ext cx="3191612" cy="1543050"/>
            <a:chOff x="0" y="0"/>
            <a:chExt cx="1681179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81179" cy="812800"/>
            </a:xfrm>
            <a:custGeom>
              <a:avLst/>
              <a:gdLst/>
              <a:ahLst/>
              <a:cxnLst/>
              <a:rect r="r" b="b" t="t" l="l"/>
              <a:pathLst>
                <a:path h="812800" w="1681179">
                  <a:moveTo>
                    <a:pt x="0" y="0"/>
                  </a:moveTo>
                  <a:lnTo>
                    <a:pt x="1681179" y="0"/>
                  </a:lnTo>
                  <a:lnTo>
                    <a:pt x="1681179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2F1F1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66675"/>
              <a:ext cx="1681179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50"/>
                </a:lnSpc>
              </a:pPr>
              <a:r>
                <a:rPr lang="en-US" b="true" sz="2300" spc="230">
                  <a:solidFill>
                    <a:srgbClr val="4E6E81"/>
                  </a:solidFill>
                  <a:latin typeface="Heebo Bold"/>
                  <a:ea typeface="Heebo Bold"/>
                  <a:cs typeface="Heebo Bold"/>
                  <a:sym typeface="Heebo Bold"/>
                </a:rPr>
                <a:t>VERY LARGE CLASS IMBALANCE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897117" y="5029200"/>
            <a:ext cx="3863752" cy="3878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39"/>
              </a:lnSpc>
            </a:pPr>
            <a:r>
              <a:rPr lang="en-US" sz="2399" spc="23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We added an extra softmax layer which skewed the mapping</a:t>
            </a:r>
          </a:p>
          <a:p>
            <a:pPr algn="l">
              <a:lnSpc>
                <a:spcPts val="3839"/>
              </a:lnSpc>
            </a:pPr>
            <a:r>
              <a:rPr lang="en-US" sz="2399" spc="23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</a:p>
          <a:p>
            <a:pPr algn="l">
              <a:lnSpc>
                <a:spcPts val="3839"/>
              </a:lnSpc>
            </a:pPr>
            <a:r>
              <a:rPr lang="en-US" sz="2399" spc="23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Resolution-</a:t>
            </a:r>
          </a:p>
          <a:p>
            <a:pPr algn="l">
              <a:lnSpc>
                <a:spcPts val="3839"/>
              </a:lnSpc>
            </a:pPr>
            <a:r>
              <a:rPr lang="en-US" sz="2399" spc="23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Addition of a classifier layer which maps 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2588795" y="3246842"/>
            <a:ext cx="2933213" cy="1543050"/>
            <a:chOff x="0" y="0"/>
            <a:chExt cx="1545067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545067" cy="812800"/>
            </a:xfrm>
            <a:custGeom>
              <a:avLst/>
              <a:gdLst/>
              <a:ahLst/>
              <a:cxnLst/>
              <a:rect r="r" b="b" t="t" l="l"/>
              <a:pathLst>
                <a:path h="812800" w="1545067">
                  <a:moveTo>
                    <a:pt x="0" y="0"/>
                  </a:moveTo>
                  <a:lnTo>
                    <a:pt x="1545067" y="0"/>
                  </a:lnTo>
                  <a:lnTo>
                    <a:pt x="1545067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2F1F1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66675"/>
              <a:ext cx="1545067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50"/>
                </a:lnSpc>
              </a:pPr>
              <a:r>
                <a:rPr lang="en-US" b="true" sz="2300" spc="230">
                  <a:solidFill>
                    <a:srgbClr val="4E6E81"/>
                  </a:solidFill>
                  <a:latin typeface="Heebo Bold"/>
                  <a:ea typeface="Heebo Bold"/>
                  <a:cs typeface="Heebo Bold"/>
                  <a:sym typeface="Heebo Bold"/>
                </a:rPr>
                <a:t>APPROPRIATE LEARNING RATE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449340" y="1471277"/>
            <a:ext cx="15872082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00"/>
              </a:lnSpc>
            </a:pPr>
            <a:r>
              <a:rPr lang="en-US" b="true" sz="6000" spc="300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CHALLENGES ENCOUNTERED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7259300" y="9258300"/>
            <a:ext cx="248490" cy="248490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718088" y="780210"/>
            <a:ext cx="248490" cy="248490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7351817" y="5029200"/>
            <a:ext cx="4190042" cy="3392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39"/>
              </a:lnSpc>
            </a:pPr>
            <a:r>
              <a:rPr lang="en-US" sz="2399" spc="23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Class-wise Data augmentation for some classes made the model overfit.</a:t>
            </a:r>
          </a:p>
          <a:p>
            <a:pPr algn="l">
              <a:lnSpc>
                <a:spcPts val="3839"/>
              </a:lnSpc>
            </a:pPr>
            <a:r>
              <a:rPr lang="en-US" sz="2399" spc="23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</a:p>
          <a:p>
            <a:pPr algn="l">
              <a:lnSpc>
                <a:spcPts val="3839"/>
              </a:lnSpc>
            </a:pPr>
            <a:r>
              <a:rPr lang="en-US" sz="2399" spc="23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Resolution-</a:t>
            </a:r>
          </a:p>
          <a:p>
            <a:pPr algn="l">
              <a:lnSpc>
                <a:spcPts val="3839"/>
              </a:lnSpc>
            </a:pPr>
            <a:r>
              <a:rPr lang="en-US" sz="2399" spc="23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We dropped them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588795" y="5029200"/>
            <a:ext cx="4190042" cy="4364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39"/>
              </a:lnSpc>
            </a:pPr>
            <a:r>
              <a:rPr lang="en-US" sz="2399" spc="23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We tried to raise the learning rate to 0.01 but it couldn’t find the parameters, so accuracy decreased.</a:t>
            </a:r>
          </a:p>
          <a:p>
            <a:pPr algn="l">
              <a:lnSpc>
                <a:spcPts val="3839"/>
              </a:lnSpc>
            </a:pPr>
            <a:r>
              <a:rPr lang="en-US" sz="2399" spc="23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</a:p>
          <a:p>
            <a:pPr algn="l">
              <a:lnSpc>
                <a:spcPts val="3839"/>
              </a:lnSpc>
            </a:pPr>
            <a:r>
              <a:rPr lang="en-US" sz="2399" spc="23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Resolution-</a:t>
            </a:r>
          </a:p>
          <a:p>
            <a:pPr algn="l">
              <a:lnSpc>
                <a:spcPts val="3839"/>
              </a:lnSpc>
            </a:pPr>
            <a:r>
              <a:rPr lang="en-US" sz="2399" spc="23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We decreased learning rate to 10^-4.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811007" y="2701002"/>
            <a:ext cx="18554237" cy="7634140"/>
            <a:chOff x="0" y="0"/>
            <a:chExt cx="987726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87726" cy="406400"/>
            </a:xfrm>
            <a:custGeom>
              <a:avLst/>
              <a:gdLst/>
              <a:ahLst/>
              <a:cxnLst/>
              <a:rect r="r" b="b" t="t" l="l"/>
              <a:pathLst>
                <a:path h="406400" w="987726">
                  <a:moveTo>
                    <a:pt x="784526" y="0"/>
                  </a:moveTo>
                  <a:cubicBezTo>
                    <a:pt x="896751" y="0"/>
                    <a:pt x="987726" y="90976"/>
                    <a:pt x="987726" y="203200"/>
                  </a:cubicBezTo>
                  <a:cubicBezTo>
                    <a:pt x="987726" y="315424"/>
                    <a:pt x="896751" y="406400"/>
                    <a:pt x="784526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2F1F1">
                <a:alpha val="8000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987726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057275" y="6518072"/>
            <a:ext cx="0" cy="3768928"/>
          </a:xfrm>
          <a:prstGeom prst="line">
            <a:avLst/>
          </a:prstGeom>
          <a:ln cap="flat" w="57150">
            <a:solidFill>
              <a:srgbClr val="4E6E81"/>
            </a:solidFill>
            <a:prstDash val="sysDash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17259300" y="1028700"/>
            <a:ext cx="248490" cy="24849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3465867" y="2879718"/>
            <a:ext cx="4777725" cy="2263782"/>
            <a:chOff x="0" y="0"/>
            <a:chExt cx="1258331" cy="59622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58331" cy="596223"/>
            </a:xfrm>
            <a:custGeom>
              <a:avLst/>
              <a:gdLst/>
              <a:ahLst/>
              <a:cxnLst/>
              <a:rect r="r" b="b" t="t" l="l"/>
              <a:pathLst>
                <a:path h="596223" w="1258331">
                  <a:moveTo>
                    <a:pt x="82641" y="0"/>
                  </a:moveTo>
                  <a:lnTo>
                    <a:pt x="1175689" y="0"/>
                  </a:lnTo>
                  <a:cubicBezTo>
                    <a:pt x="1221331" y="0"/>
                    <a:pt x="1258331" y="37000"/>
                    <a:pt x="1258331" y="82641"/>
                  </a:cubicBezTo>
                  <a:lnTo>
                    <a:pt x="1258331" y="513581"/>
                  </a:lnTo>
                  <a:cubicBezTo>
                    <a:pt x="1258331" y="559223"/>
                    <a:pt x="1221331" y="596223"/>
                    <a:pt x="1175689" y="596223"/>
                  </a:cubicBezTo>
                  <a:lnTo>
                    <a:pt x="82641" y="596223"/>
                  </a:lnTo>
                  <a:cubicBezTo>
                    <a:pt x="37000" y="596223"/>
                    <a:pt x="0" y="559223"/>
                    <a:pt x="0" y="513581"/>
                  </a:cubicBezTo>
                  <a:lnTo>
                    <a:pt x="0" y="82641"/>
                  </a:lnTo>
                  <a:cubicBezTo>
                    <a:pt x="0" y="37000"/>
                    <a:pt x="37000" y="0"/>
                    <a:pt x="82641" y="0"/>
                  </a:cubicBez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1258331" cy="6438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b="true" sz="2399" spc="239">
                  <a:solidFill>
                    <a:srgbClr val="000000"/>
                  </a:solidFill>
                  <a:latin typeface="Lato Bold"/>
                  <a:ea typeface="Lato Bold"/>
                  <a:cs typeface="Lato Bold"/>
                  <a:sym typeface="Lato Bold"/>
                </a:rPr>
                <a:t>Dataset Expansion:</a:t>
              </a:r>
              <a:r>
                <a:rPr lang="en-US" sz="2399" spc="239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 Enhance FER datasets to include diverse cultural and demographic expressions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4389587" y="5910873"/>
            <a:ext cx="5394705" cy="3086100"/>
            <a:chOff x="0" y="0"/>
            <a:chExt cx="1420828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420828" cy="812800"/>
            </a:xfrm>
            <a:custGeom>
              <a:avLst/>
              <a:gdLst/>
              <a:ahLst/>
              <a:cxnLst/>
              <a:rect r="r" b="b" t="t" l="l"/>
              <a:pathLst>
                <a:path h="812800" w="1420828">
                  <a:moveTo>
                    <a:pt x="73190" y="0"/>
                  </a:moveTo>
                  <a:lnTo>
                    <a:pt x="1347638" y="0"/>
                  </a:lnTo>
                  <a:cubicBezTo>
                    <a:pt x="1388059" y="0"/>
                    <a:pt x="1420828" y="32768"/>
                    <a:pt x="1420828" y="73190"/>
                  </a:cubicBezTo>
                  <a:lnTo>
                    <a:pt x="1420828" y="739610"/>
                  </a:lnTo>
                  <a:cubicBezTo>
                    <a:pt x="1420828" y="759021"/>
                    <a:pt x="1413117" y="777637"/>
                    <a:pt x="1399391" y="791363"/>
                  </a:cubicBezTo>
                  <a:cubicBezTo>
                    <a:pt x="1385665" y="805089"/>
                    <a:pt x="1367049" y="812800"/>
                    <a:pt x="1347638" y="812800"/>
                  </a:cubicBezTo>
                  <a:lnTo>
                    <a:pt x="73190" y="812800"/>
                  </a:lnTo>
                  <a:cubicBezTo>
                    <a:pt x="53779" y="812800"/>
                    <a:pt x="35163" y="805089"/>
                    <a:pt x="21437" y="791363"/>
                  </a:cubicBezTo>
                  <a:cubicBezTo>
                    <a:pt x="7711" y="777637"/>
                    <a:pt x="0" y="759021"/>
                    <a:pt x="0" y="739610"/>
                  </a:cubicBezTo>
                  <a:lnTo>
                    <a:pt x="0" y="73190"/>
                  </a:lnTo>
                  <a:cubicBezTo>
                    <a:pt x="0" y="53779"/>
                    <a:pt x="7711" y="35163"/>
                    <a:pt x="21437" y="21437"/>
                  </a:cubicBezTo>
                  <a:cubicBezTo>
                    <a:pt x="35163" y="7711"/>
                    <a:pt x="53779" y="0"/>
                    <a:pt x="73190" y="0"/>
                  </a:cubicBezTo>
                  <a:close/>
                </a:path>
              </a:pathLst>
            </a:custGeom>
            <a:solidFill>
              <a:srgbClr val="E6FEFE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1420828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b="true" sz="2399" spc="239">
                  <a:solidFill>
                    <a:srgbClr val="000000"/>
                  </a:solidFill>
                  <a:latin typeface="Lato Bold"/>
                  <a:ea typeface="Lato Bold"/>
                  <a:cs typeface="Lato Bold"/>
                  <a:sym typeface="Lato Bold"/>
                </a:rPr>
                <a:t>Optimization for Edge Devices</a:t>
              </a:r>
              <a:r>
                <a:rPr lang="en-US" sz="2399" spc="239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: Further optimize MobileNet for deployment on resource-limited edge devices using techniques like model quantization,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1336621" y="6659041"/>
            <a:ext cx="6469349" cy="3086100"/>
            <a:chOff x="0" y="0"/>
            <a:chExt cx="1703862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703862" cy="812800"/>
            </a:xfrm>
            <a:custGeom>
              <a:avLst/>
              <a:gdLst/>
              <a:ahLst/>
              <a:cxnLst/>
              <a:rect r="r" b="b" t="t" l="l"/>
              <a:pathLst>
                <a:path h="812800" w="1703862">
                  <a:moveTo>
                    <a:pt x="61032" y="0"/>
                  </a:moveTo>
                  <a:lnTo>
                    <a:pt x="1642829" y="0"/>
                  </a:lnTo>
                  <a:cubicBezTo>
                    <a:pt x="1659016" y="0"/>
                    <a:pt x="1674540" y="6430"/>
                    <a:pt x="1685986" y="17876"/>
                  </a:cubicBezTo>
                  <a:cubicBezTo>
                    <a:pt x="1697431" y="29322"/>
                    <a:pt x="1703862" y="44845"/>
                    <a:pt x="1703862" y="61032"/>
                  </a:cubicBezTo>
                  <a:lnTo>
                    <a:pt x="1703862" y="751768"/>
                  </a:lnTo>
                  <a:cubicBezTo>
                    <a:pt x="1703862" y="785475"/>
                    <a:pt x="1676536" y="812800"/>
                    <a:pt x="1642829" y="812800"/>
                  </a:cubicBezTo>
                  <a:lnTo>
                    <a:pt x="61032" y="812800"/>
                  </a:lnTo>
                  <a:cubicBezTo>
                    <a:pt x="44845" y="812800"/>
                    <a:pt x="29322" y="806370"/>
                    <a:pt x="17876" y="794924"/>
                  </a:cubicBezTo>
                  <a:cubicBezTo>
                    <a:pt x="6430" y="783478"/>
                    <a:pt x="0" y="767955"/>
                    <a:pt x="0" y="751768"/>
                  </a:cubicBezTo>
                  <a:lnTo>
                    <a:pt x="0" y="61032"/>
                  </a:lnTo>
                  <a:cubicBezTo>
                    <a:pt x="0" y="44845"/>
                    <a:pt x="6430" y="29322"/>
                    <a:pt x="17876" y="17876"/>
                  </a:cubicBezTo>
                  <a:cubicBezTo>
                    <a:pt x="29322" y="6430"/>
                    <a:pt x="44845" y="0"/>
                    <a:pt x="61032" y="0"/>
                  </a:cubicBez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1703862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b="true" sz="2399" spc="239">
                  <a:solidFill>
                    <a:srgbClr val="000000"/>
                  </a:solidFill>
                  <a:latin typeface="Lato Bold"/>
                  <a:ea typeface="Lato Bold"/>
                  <a:cs typeface="Lato Bold"/>
                  <a:sym typeface="Lato Bold"/>
                </a:rPr>
                <a:t>Multimodal Emotion Recognition:</a:t>
              </a:r>
              <a:r>
                <a:rPr lang="en-US" sz="2399" spc="239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 Integrate visual data with audio or physiological signals for a comprehensive understanding of emotions, improving accuracy in complex scenarios.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9602952" y="3732431"/>
            <a:ext cx="6970346" cy="1818437"/>
            <a:chOff x="0" y="0"/>
            <a:chExt cx="1835811" cy="47893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835811" cy="478930"/>
            </a:xfrm>
            <a:custGeom>
              <a:avLst/>
              <a:gdLst/>
              <a:ahLst/>
              <a:cxnLst/>
              <a:rect r="r" b="b" t="t" l="l"/>
              <a:pathLst>
                <a:path h="478930" w="1835811">
                  <a:moveTo>
                    <a:pt x="56645" y="0"/>
                  </a:moveTo>
                  <a:lnTo>
                    <a:pt x="1779166" y="0"/>
                  </a:lnTo>
                  <a:cubicBezTo>
                    <a:pt x="1794189" y="0"/>
                    <a:pt x="1808597" y="5968"/>
                    <a:pt x="1819220" y="16591"/>
                  </a:cubicBezTo>
                  <a:cubicBezTo>
                    <a:pt x="1829843" y="27214"/>
                    <a:pt x="1835811" y="41622"/>
                    <a:pt x="1835811" y="56645"/>
                  </a:cubicBezTo>
                  <a:lnTo>
                    <a:pt x="1835811" y="422284"/>
                  </a:lnTo>
                  <a:cubicBezTo>
                    <a:pt x="1835811" y="453569"/>
                    <a:pt x="1810450" y="478930"/>
                    <a:pt x="1779166" y="478930"/>
                  </a:cubicBezTo>
                  <a:lnTo>
                    <a:pt x="56645" y="478930"/>
                  </a:lnTo>
                  <a:cubicBezTo>
                    <a:pt x="25361" y="478930"/>
                    <a:pt x="0" y="453569"/>
                    <a:pt x="0" y="422284"/>
                  </a:cubicBezTo>
                  <a:lnTo>
                    <a:pt x="0" y="56645"/>
                  </a:lnTo>
                  <a:cubicBezTo>
                    <a:pt x="0" y="41622"/>
                    <a:pt x="5968" y="27214"/>
                    <a:pt x="16591" y="16591"/>
                  </a:cubicBezTo>
                  <a:cubicBezTo>
                    <a:pt x="27214" y="5968"/>
                    <a:pt x="41622" y="0"/>
                    <a:pt x="56645" y="0"/>
                  </a:cubicBezTo>
                  <a:close/>
                </a:path>
              </a:pathLst>
            </a:custGeom>
            <a:solidFill>
              <a:srgbClr val="E6FEFE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1835811" cy="5265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 spc="239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A</a:t>
              </a:r>
              <a:r>
                <a:rPr lang="en-US" b="true" sz="2399" spc="239">
                  <a:solidFill>
                    <a:srgbClr val="000000"/>
                  </a:solidFill>
                  <a:latin typeface="Lato Bold"/>
                  <a:ea typeface="Lato Bold"/>
                  <a:cs typeface="Lato Bold"/>
                  <a:sym typeface="Lato Bold"/>
                </a:rPr>
                <a:t>daptive Learning Techniques:</a:t>
              </a:r>
              <a:r>
                <a:rPr lang="en-US" sz="2399" spc="239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 Implement adaptive learning for mobile FER systems to enable continuous updates based on new data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1031189" y="1491921"/>
            <a:ext cx="5012673" cy="1399337"/>
            <a:chOff x="0" y="0"/>
            <a:chExt cx="1320210" cy="36855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320210" cy="368550"/>
            </a:xfrm>
            <a:custGeom>
              <a:avLst/>
              <a:gdLst/>
              <a:ahLst/>
              <a:cxnLst/>
              <a:rect r="r" b="b" t="t" l="l"/>
              <a:pathLst>
                <a:path h="368550" w="1320210">
                  <a:moveTo>
                    <a:pt x="78768" y="0"/>
                  </a:moveTo>
                  <a:lnTo>
                    <a:pt x="1241442" y="0"/>
                  </a:lnTo>
                  <a:cubicBezTo>
                    <a:pt x="1262333" y="0"/>
                    <a:pt x="1282368" y="8299"/>
                    <a:pt x="1297139" y="23071"/>
                  </a:cubicBezTo>
                  <a:cubicBezTo>
                    <a:pt x="1311911" y="37842"/>
                    <a:pt x="1320210" y="57877"/>
                    <a:pt x="1320210" y="78768"/>
                  </a:cubicBezTo>
                  <a:lnTo>
                    <a:pt x="1320210" y="289782"/>
                  </a:lnTo>
                  <a:cubicBezTo>
                    <a:pt x="1320210" y="333284"/>
                    <a:pt x="1284944" y="368550"/>
                    <a:pt x="1241442" y="368550"/>
                  </a:cubicBezTo>
                  <a:lnTo>
                    <a:pt x="78768" y="368550"/>
                  </a:lnTo>
                  <a:cubicBezTo>
                    <a:pt x="35266" y="368550"/>
                    <a:pt x="0" y="333284"/>
                    <a:pt x="0" y="289782"/>
                  </a:cubicBezTo>
                  <a:lnTo>
                    <a:pt x="0" y="78768"/>
                  </a:lnTo>
                  <a:cubicBezTo>
                    <a:pt x="0" y="35266"/>
                    <a:pt x="35266" y="0"/>
                    <a:pt x="78768" y="0"/>
                  </a:cubicBez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47625"/>
              <a:ext cx="1320210" cy="4161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 spc="239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Employing better techniques for proper finetuning of the model using </a:t>
              </a:r>
              <a:r>
                <a:rPr lang="en-US" b="true" sz="2399" spc="239">
                  <a:solidFill>
                    <a:srgbClr val="000000"/>
                  </a:solidFill>
                  <a:latin typeface="Lato Bold"/>
                  <a:ea typeface="Lato Bold"/>
                  <a:cs typeface="Lato Bold"/>
                  <a:sym typeface="Lato Bold"/>
                </a:rPr>
                <a:t>StreamLit library</a:t>
              </a:r>
              <a:r>
                <a:rPr lang="en-US" sz="2399" spc="239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.</a:t>
              </a: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994717" y="1115265"/>
            <a:ext cx="8149283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400"/>
              </a:lnSpc>
            </a:pPr>
            <a:r>
              <a:rPr lang="en-US" b="true" sz="6000" spc="300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FUTURE WORK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944078" y="1326430"/>
            <a:ext cx="21203378" cy="7634140"/>
            <a:chOff x="0" y="0"/>
            <a:chExt cx="1128752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28752" cy="406400"/>
            </a:xfrm>
            <a:custGeom>
              <a:avLst/>
              <a:gdLst/>
              <a:ahLst/>
              <a:cxnLst/>
              <a:rect r="r" b="b" t="t" l="l"/>
              <a:pathLst>
                <a:path h="406400" w="1128752">
                  <a:moveTo>
                    <a:pt x="925552" y="0"/>
                  </a:moveTo>
                  <a:cubicBezTo>
                    <a:pt x="1037776" y="0"/>
                    <a:pt x="1128752" y="90976"/>
                    <a:pt x="1128752" y="203200"/>
                  </a:cubicBezTo>
                  <a:cubicBezTo>
                    <a:pt x="1128752" y="315424"/>
                    <a:pt x="1037776" y="406400"/>
                    <a:pt x="92555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2F1F1">
                <a:alpha val="8000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128752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9009810"/>
            <a:ext cx="248490" cy="24849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010810" y="1028700"/>
            <a:ext cx="248490" cy="24849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958126" y="3407655"/>
            <a:ext cx="12371749" cy="2060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6238"/>
              </a:lnSpc>
            </a:pPr>
            <a:r>
              <a:rPr lang="en-US" b="true" sz="11598" spc="579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DAGVbXrFPww</dc:identifier>
  <dcterms:modified xsi:type="dcterms:W3CDTF">2011-08-01T06:04:30Z</dcterms:modified>
  <cp:revision>1</cp:revision>
  <dc:title>DSAI MINOR COURSE PROJECT</dc:title>
</cp:coreProperties>
</file>