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IBM Plex Sans" charset="1" panose="020B0503050203000203"/>
      <p:regular r:id="rId22"/>
    </p:embeddedFont>
    <p:embeddedFont>
      <p:font typeface="IBM Plex Sans Bold" charset="1" panose="020B0803050203000203"/>
      <p:regular r:id="rId23"/>
    </p:embeddedFont>
    <p:embeddedFont>
      <p:font typeface="IBM Plex Sans Italics" charset="1" panose="020B0503050203000203"/>
      <p:regular r:id="rId24"/>
    </p:embeddedFont>
    <p:embeddedFont>
      <p:font typeface="IBM Plex Sans Bold Italics" charset="1" panose="020B0803050203000203"/>
      <p:regular r:id="rId25"/>
    </p:embeddedFont>
    <p:embeddedFont>
      <p:font typeface="IBM Plex Sans Thin" charset="1" panose="020B0203050203000203"/>
      <p:regular r:id="rId26"/>
    </p:embeddedFont>
    <p:embeddedFont>
      <p:font typeface="IBM Plex Sans Thin Italics" charset="1" panose="020B0203050203000203"/>
      <p:regular r:id="rId27"/>
    </p:embeddedFont>
    <p:embeddedFont>
      <p:font typeface="IBM Plex Sans Medium" charset="1" panose="020B0603050203000203"/>
      <p:regular r:id="rId28"/>
    </p:embeddedFont>
    <p:embeddedFont>
      <p:font typeface="IBM Plex Sans Medium Italics" charset="1" panose="020B0603050203000203"/>
      <p:regular r:id="rId29"/>
    </p:embeddedFont>
    <p:embeddedFont>
      <p:font typeface="Canva Sans" charset="1" panose="020B0503030501040103"/>
      <p:regular r:id="rId30"/>
    </p:embeddedFont>
    <p:embeddedFont>
      <p:font typeface="Canva Sans Bold" charset="1" panose="020B0803030501040103"/>
      <p:regular r:id="rId31"/>
    </p:embeddedFont>
    <p:embeddedFont>
      <p:font typeface="Canva Sans Italics" charset="1" panose="020B0503030501040103"/>
      <p:regular r:id="rId32"/>
    </p:embeddedFont>
    <p:embeddedFont>
      <p:font typeface="Canva Sans Bold Italics" charset="1" panose="020B0803030501040103"/>
      <p:regular r:id="rId33"/>
    </p:embeddedFont>
    <p:embeddedFont>
      <p:font typeface="Canva Sans Medium" charset="1" panose="020B0603030501040103"/>
      <p:regular r:id="rId34"/>
    </p:embeddedFont>
    <p:embeddedFont>
      <p:font typeface="Canva Sans Medium Italics" charset="1" panose="020B0603030501040103"/>
      <p:regular r:id="rId35"/>
    </p:embeddedFont>
    <p:embeddedFont>
      <p:font typeface="Roboto Slab" charset="1" panose="00000000000000000000"/>
      <p:regular r:id="rId36"/>
    </p:embeddedFont>
    <p:embeddedFont>
      <p:font typeface="Roboto Slab Bold" charset="1" panose="00000000000000000000"/>
      <p:regular r:id="rId37"/>
    </p:embeddedFont>
    <p:embeddedFont>
      <p:font typeface="Roboto Slab Thin" charset="1" panose="00000000000000000000"/>
      <p:regular r:id="rId38"/>
    </p:embeddedFont>
    <p:embeddedFont>
      <p:font typeface="Roboto Slab Light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9.png" Type="http://schemas.openxmlformats.org/officeDocument/2006/relationships/image"/><Relationship Id="rId13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014807" y="4218274"/>
            <a:ext cx="8258386" cy="190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8"/>
              </a:lnSpc>
            </a:pPr>
            <a:r>
              <a:rPr lang="en-US" sz="7298">
                <a:solidFill>
                  <a:srgbClr val="227C9D"/>
                </a:solidFill>
                <a:latin typeface="Kollektif Bold"/>
              </a:rPr>
              <a:t>INFOGRAPHIC</a:t>
            </a:r>
          </a:p>
          <a:p>
            <a:pPr algn="ctr">
              <a:lnSpc>
                <a:spcPts val="7298"/>
              </a:lnSpc>
            </a:pPr>
            <a:r>
              <a:rPr lang="en-US" sz="7298">
                <a:solidFill>
                  <a:srgbClr val="227C9D"/>
                </a:solidFill>
                <a:latin typeface="Kollektif Bold"/>
              </a:rPr>
              <a:t>PRESENTATION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5386918" y="6642058"/>
            <a:ext cx="7514164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Name- Adarsh Kumar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Roll no. - 21052808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5713" y="3439196"/>
            <a:ext cx="6046286" cy="1027869"/>
            <a:chOff x="0" y="0"/>
            <a:chExt cx="1592438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713" y="5003456"/>
            <a:ext cx="6046286" cy="1027869"/>
            <a:chOff x="0" y="0"/>
            <a:chExt cx="1592438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25713" y="1977377"/>
            <a:ext cx="6046286" cy="1027869"/>
            <a:chOff x="0" y="0"/>
            <a:chExt cx="1592438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969284" y="2240902"/>
            <a:ext cx="5702716" cy="46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400">
                <a:solidFill>
                  <a:srgbClr val="FFFFFF"/>
                </a:solidFill>
                <a:latin typeface="Kollektif"/>
              </a:rPr>
              <a:t> SIMPLE STASTICS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9284" y="3749295"/>
            <a:ext cx="5702716" cy="45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>
                <a:solidFill>
                  <a:srgbClr val="FFFFFF"/>
                </a:solidFill>
                <a:latin typeface="Kollektif"/>
              </a:rPr>
              <a:t>ANALYTICAL APPROACH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69284" y="5311015"/>
            <a:ext cx="570271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Kollektif"/>
              </a:rPr>
              <a:t>ADDS CREDIBILITY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2537" y="1977377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Our analysis assumes a stable economic environment with moderate inflation and interest rates.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3303110"/>
            <a:ext cx="671394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We assume that competitors' strategies, pricing, and market positioning will remain consistent over the analysis period.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44000" y="6739046"/>
            <a:ext cx="684087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For our case we assumed the sales parameter as the sole decider of revenue.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625713" y="6567716"/>
            <a:ext cx="6046286" cy="1027869"/>
            <a:chOff x="0" y="0"/>
            <a:chExt cx="1592438" cy="2707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92438" cy="270714"/>
            </a:xfrm>
            <a:custGeom>
              <a:avLst/>
              <a:gdLst/>
              <a:ahLst/>
              <a:cxnLst/>
              <a:rect r="r" b="b" t="t" l="l"/>
              <a:pathLst>
                <a:path h="270714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969284" y="6894620"/>
            <a:ext cx="570271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FFFF"/>
                </a:solidFill>
                <a:latin typeface="Kollektif"/>
              </a:rPr>
              <a:t>IMPACTFULLNESS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92537" y="4784198"/>
            <a:ext cx="811165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Our analysis assumes that external factors such as natural disasters, geopolitical events, or pandemics will not significantly disrupt operations beyond what is accounted for in risk management strategies.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88380" y="588591"/>
            <a:ext cx="6983620" cy="71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7"/>
              </a:lnSpc>
            </a:pPr>
            <a:r>
              <a:rPr lang="en-US" sz="4198">
                <a:solidFill>
                  <a:srgbClr val="545454">
                    <a:alpha val="80000"/>
                  </a:srgbClr>
                </a:solidFill>
                <a:latin typeface="Roboto Slab Bold"/>
              </a:rPr>
              <a:t>What we provide today?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88885" y="588591"/>
            <a:ext cx="7470415" cy="71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77"/>
              </a:lnSpc>
            </a:pPr>
            <a:r>
              <a:rPr lang="en-US" sz="4198">
                <a:solidFill>
                  <a:srgbClr val="545454">
                    <a:alpha val="80000"/>
                  </a:srgbClr>
                </a:solidFill>
                <a:latin typeface="Roboto Slab Bold"/>
              </a:rPr>
              <a:t>What assumptions we made?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707699" y="751030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0" y="2951370"/>
            <a:ext cx="4922426" cy="2910489"/>
          </a:xfrm>
          <a:custGeom>
            <a:avLst/>
            <a:gdLst/>
            <a:ahLst/>
            <a:cxnLst/>
            <a:rect r="r" b="b" t="t" l="l"/>
            <a:pathLst>
              <a:path h="2910489" w="4922426">
                <a:moveTo>
                  <a:pt x="0" y="0"/>
                </a:moveTo>
                <a:lnTo>
                  <a:pt x="4922426" y="0"/>
                </a:lnTo>
                <a:lnTo>
                  <a:pt x="4922426" y="2910489"/>
                </a:lnTo>
                <a:lnTo>
                  <a:pt x="0" y="2910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9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464124" y="2951370"/>
            <a:ext cx="4956926" cy="2910489"/>
          </a:xfrm>
          <a:custGeom>
            <a:avLst/>
            <a:gdLst/>
            <a:ahLst/>
            <a:cxnLst/>
            <a:rect r="r" b="b" t="t" l="l"/>
            <a:pathLst>
              <a:path h="2910489" w="4956926">
                <a:moveTo>
                  <a:pt x="0" y="0"/>
                </a:moveTo>
                <a:lnTo>
                  <a:pt x="4956926" y="0"/>
                </a:lnTo>
                <a:lnTo>
                  <a:pt x="4956926" y="2910489"/>
                </a:lnTo>
                <a:lnTo>
                  <a:pt x="0" y="2910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2951370"/>
            <a:ext cx="4568980" cy="2889696"/>
          </a:xfrm>
          <a:custGeom>
            <a:avLst/>
            <a:gdLst/>
            <a:ahLst/>
            <a:cxnLst/>
            <a:rect r="r" b="b" t="t" l="l"/>
            <a:pathLst>
              <a:path h="2889696" w="4568980">
                <a:moveTo>
                  <a:pt x="0" y="0"/>
                </a:moveTo>
                <a:lnTo>
                  <a:pt x="4568980" y="0"/>
                </a:lnTo>
                <a:lnTo>
                  <a:pt x="4568980" y="2889696"/>
                </a:lnTo>
                <a:lnTo>
                  <a:pt x="0" y="288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9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66582">
            <a:off x="1745048" y="2425548"/>
            <a:ext cx="1213718" cy="2472243"/>
          </a:xfrm>
          <a:custGeom>
            <a:avLst/>
            <a:gdLst/>
            <a:ahLst/>
            <a:cxnLst/>
            <a:rect r="r" b="b" t="t" l="l"/>
            <a:pathLst>
              <a:path h="2472243" w="1213718">
                <a:moveTo>
                  <a:pt x="0" y="0"/>
                </a:moveTo>
                <a:lnTo>
                  <a:pt x="1213718" y="0"/>
                </a:lnTo>
                <a:lnTo>
                  <a:pt x="1213718" y="2472243"/>
                </a:lnTo>
                <a:lnTo>
                  <a:pt x="0" y="2472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3154423">
            <a:off x="5876289" y="2262854"/>
            <a:ext cx="1213718" cy="2472243"/>
          </a:xfrm>
          <a:custGeom>
            <a:avLst/>
            <a:gdLst/>
            <a:ahLst/>
            <a:cxnLst/>
            <a:rect r="r" b="b" t="t" l="l"/>
            <a:pathLst>
              <a:path h="2472243" w="1213718">
                <a:moveTo>
                  <a:pt x="0" y="0"/>
                </a:moveTo>
                <a:lnTo>
                  <a:pt x="1213718" y="0"/>
                </a:lnTo>
                <a:lnTo>
                  <a:pt x="1213718" y="2472243"/>
                </a:lnTo>
                <a:lnTo>
                  <a:pt x="0" y="2472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175029">
            <a:off x="10569807" y="2348320"/>
            <a:ext cx="1210114" cy="2464900"/>
          </a:xfrm>
          <a:custGeom>
            <a:avLst/>
            <a:gdLst/>
            <a:ahLst/>
            <a:cxnLst/>
            <a:rect r="r" b="b" t="t" l="l"/>
            <a:pathLst>
              <a:path h="2464900" w="1210114">
                <a:moveTo>
                  <a:pt x="0" y="0"/>
                </a:moveTo>
                <a:lnTo>
                  <a:pt x="1210114" y="0"/>
                </a:lnTo>
                <a:lnTo>
                  <a:pt x="1210114" y="2464900"/>
                </a:lnTo>
                <a:lnTo>
                  <a:pt x="0" y="2464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499624" y="2951370"/>
            <a:ext cx="4667869" cy="2879706"/>
          </a:xfrm>
          <a:custGeom>
            <a:avLst/>
            <a:gdLst/>
            <a:ahLst/>
            <a:cxnLst/>
            <a:rect r="r" b="b" t="t" l="l"/>
            <a:pathLst>
              <a:path h="2879706" w="4667869">
                <a:moveTo>
                  <a:pt x="0" y="0"/>
                </a:moveTo>
                <a:lnTo>
                  <a:pt x="4667869" y="0"/>
                </a:lnTo>
                <a:lnTo>
                  <a:pt x="4667869" y="2879707"/>
                </a:lnTo>
                <a:lnTo>
                  <a:pt x="0" y="28797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63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432751" y="5947584"/>
            <a:ext cx="801616" cy="49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Roboto"/>
              </a:rPr>
              <a:t>2014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52799" y="1699003"/>
            <a:ext cx="3982403" cy="55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4"/>
              </a:lnSpc>
            </a:pPr>
            <a:r>
              <a:rPr lang="en-US" sz="3238">
                <a:solidFill>
                  <a:srgbClr val="000000">
                    <a:alpha val="49804"/>
                  </a:srgbClr>
                </a:solidFill>
                <a:latin typeface="Canva Sans Bold"/>
              </a:rPr>
              <a:t>Total monthly Sales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44345" y="588507"/>
            <a:ext cx="6199311" cy="79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4714">
                <a:solidFill>
                  <a:srgbClr val="BD464B"/>
                </a:solidFill>
                <a:latin typeface="Kollektif Bold"/>
              </a:rPr>
              <a:t>WE SAW A TREND!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64124" y="6573040"/>
            <a:ext cx="9654116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01F1F"/>
                </a:solidFill>
                <a:latin typeface="Roboto Bold"/>
              </a:rPr>
              <a:t>The sales trajectory demonstrates a consistent upward trend, but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01F1F"/>
                </a:solidFill>
                <a:latin typeface="Roboto Bold"/>
              </a:rPr>
              <a:t> A notable exponential surge is observed specifically in the final quarter.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01F1F"/>
                </a:solidFill>
                <a:latin typeface="Roboto Bold"/>
              </a:rPr>
              <a:t>The sales have grown exponentially during the years which forecasts consistent overall growth in the coming years.</a:t>
            </a:r>
          </a:p>
          <a:p>
            <a:pPr>
              <a:lnSpc>
                <a:spcPts val="364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3374452">
            <a:off x="15043421" y="2210239"/>
            <a:ext cx="1213718" cy="2472243"/>
          </a:xfrm>
          <a:custGeom>
            <a:avLst/>
            <a:gdLst/>
            <a:ahLst/>
            <a:cxnLst/>
            <a:rect r="r" b="b" t="t" l="l"/>
            <a:pathLst>
              <a:path h="2472243" w="1213718">
                <a:moveTo>
                  <a:pt x="0" y="0"/>
                </a:moveTo>
                <a:lnTo>
                  <a:pt x="1213718" y="0"/>
                </a:lnTo>
                <a:lnTo>
                  <a:pt x="1213718" y="2472243"/>
                </a:lnTo>
                <a:lnTo>
                  <a:pt x="0" y="2472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846224" y="5947584"/>
            <a:ext cx="801616" cy="49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Roboto"/>
              </a:rPr>
              <a:t>2012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74864" y="5947584"/>
            <a:ext cx="801616" cy="49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Roboto"/>
              </a:rPr>
              <a:t>2013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60405" y="5947584"/>
            <a:ext cx="801616" cy="49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Roboto"/>
              </a:rPr>
              <a:t>2011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10800000">
            <a:off x="4122088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22088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3038279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00338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800338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5400000">
            <a:off x="-28347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69191"/>
            <a:ext cx="1475373" cy="147537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5287125"/>
            <a:ext cx="1475373" cy="147537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7202204"/>
            <a:ext cx="1475373" cy="147537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</p:grpSp>
      <p:sp>
        <p:nvSpPr>
          <p:cNvPr name="AutoShape 8" id="8"/>
          <p:cNvSpPr/>
          <p:nvPr/>
        </p:nvSpPr>
        <p:spPr>
          <a:xfrm flipV="true">
            <a:off x="7725742" y="1897380"/>
            <a:ext cx="0" cy="6492240"/>
          </a:xfrm>
          <a:prstGeom prst="line">
            <a:avLst/>
          </a:prstGeom>
          <a:ln cap="flat" w="38100">
            <a:solidFill>
              <a:srgbClr val="C20A2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725742" y="3369191"/>
            <a:ext cx="10341068" cy="4358647"/>
          </a:xfrm>
          <a:custGeom>
            <a:avLst/>
            <a:gdLst/>
            <a:ahLst/>
            <a:cxnLst/>
            <a:rect r="r" b="b" t="t" l="l"/>
            <a:pathLst>
              <a:path h="4358647" w="10341068">
                <a:moveTo>
                  <a:pt x="0" y="0"/>
                </a:moveTo>
                <a:lnTo>
                  <a:pt x="10341068" y="0"/>
                </a:lnTo>
                <a:lnTo>
                  <a:pt x="10341068" y="4358646"/>
                </a:lnTo>
                <a:lnTo>
                  <a:pt x="0" y="4358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3" r="0" b="-38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974490"/>
            <a:ext cx="147537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IBM Plex Sans Bold"/>
              </a:rPr>
              <a:t>STRONGLY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784162"/>
            <a:ext cx="147537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IBM Plex Sans Bold"/>
              </a:rPr>
              <a:t>VERY STRONGLY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699262"/>
            <a:ext cx="147537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IBM Plex Sans Bold"/>
              </a:rPr>
              <a:t>VERY VERY STRONGLY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4933" y="1893186"/>
            <a:ext cx="14956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+24K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519363"/>
            <a:ext cx="4775489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5B4344"/>
                </a:solidFill>
                <a:latin typeface="Kollektif Bold"/>
              </a:rPr>
              <a:t>WHAT WE SUGGEST?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9823" y="3282096"/>
            <a:ext cx="34626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E6D73"/>
                </a:solidFill>
                <a:latin typeface="DM Sans Bold"/>
              </a:rPr>
              <a:t>1ST QUARTER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89823" y="3807708"/>
            <a:ext cx="463112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>
                <a:solidFill>
                  <a:srgbClr val="545454"/>
                </a:solidFill>
                <a:latin typeface="DM Sans"/>
              </a:rPr>
              <a:t> Implementing targeted marketing campaigns during first quarter of the year.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89823" y="5198358"/>
            <a:ext cx="242762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48CFAE"/>
                </a:solidFill>
                <a:latin typeface="DM Sans Bold"/>
              </a:rPr>
              <a:t>OVERALL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89823" y="5727314"/>
            <a:ext cx="4631120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>
                <a:solidFill>
                  <a:srgbClr val="545454"/>
                </a:solidFill>
                <a:latin typeface="DM Sans"/>
              </a:rPr>
              <a:t>Optimizing product offerings overall.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89823" y="7113437"/>
            <a:ext cx="30143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DFBB6A"/>
                </a:solidFill>
                <a:latin typeface="DM Sans Bold"/>
              </a:rPr>
              <a:t>LAST QUARTER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89823" y="7642393"/>
            <a:ext cx="463112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>
                <a:solidFill>
                  <a:srgbClr val="545454"/>
                </a:solidFill>
                <a:latin typeface="DM Sans"/>
              </a:rPr>
              <a:t>Enhancing customer engagement through promotions, and leveraging data-driven strategies.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1497200"/>
            <a:ext cx="7210160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5B4344"/>
                </a:solidFill>
                <a:latin typeface="Kollektif Bold"/>
              </a:rPr>
              <a:t>HAVE A LOOK INTO THIS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9958" y="6116899"/>
            <a:ext cx="2915093" cy="576797"/>
            <a:chOff x="0" y="0"/>
            <a:chExt cx="1036059" cy="20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53D4B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879222"/>
            <a:ext cx="2915093" cy="576797"/>
            <a:chOff x="0" y="0"/>
            <a:chExt cx="1036059" cy="20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51762" y="2039242"/>
            <a:ext cx="2915093" cy="576797"/>
            <a:chOff x="0" y="0"/>
            <a:chExt cx="1036059" cy="20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37693" y="7518328"/>
            <a:ext cx="2915093" cy="576797"/>
            <a:chOff x="0" y="0"/>
            <a:chExt cx="1036059" cy="205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6060" cy="205000"/>
            </a:xfrm>
            <a:custGeom>
              <a:avLst/>
              <a:gdLst/>
              <a:ahLst/>
              <a:cxnLst/>
              <a:rect r="r" b="b" t="t" l="l"/>
              <a:pathLst>
                <a:path h="205000" w="103606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40461" y="3060311"/>
            <a:ext cx="9561314" cy="4291917"/>
          </a:xfrm>
          <a:custGeom>
            <a:avLst/>
            <a:gdLst/>
            <a:ahLst/>
            <a:cxnLst/>
            <a:rect r="r" b="b" t="t" l="l"/>
            <a:pathLst>
              <a:path h="4291917" w="9561314">
                <a:moveTo>
                  <a:pt x="0" y="0"/>
                </a:moveTo>
                <a:lnTo>
                  <a:pt x="9561313" y="0"/>
                </a:lnTo>
                <a:lnTo>
                  <a:pt x="9561313" y="4291917"/>
                </a:lnTo>
                <a:lnTo>
                  <a:pt x="0" y="4291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10019" y="711136"/>
            <a:ext cx="8712085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3DAD92"/>
                </a:solidFill>
                <a:latin typeface="Kollektif Bold"/>
              </a:rPr>
              <a:t>SHIP MODE AND SALES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51762" y="2226822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SAME DAY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4220" y="2036176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STANDARD CLASS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9958" y="6273852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SECOND CLASS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37693" y="7675281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FIRST CLASS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0255" y="2650373"/>
            <a:ext cx="3983024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Continuously monitor and analyze customer feedback.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Invest in technology and infrastructure upgrades to enhance the overall shipping experience across all categories.</a:t>
            </a:r>
          </a:p>
          <a:p>
            <a:pPr>
              <a:lnSpc>
                <a:spcPts val="216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327647" y="8261237"/>
            <a:ext cx="398302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Enhance the delivery experience by providing tracking updates and estimated delivery times.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17797" y="2836634"/>
            <a:ext cx="3983024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This category grows very less or we may say it doesn't grow.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But same- day delivery gives a very premium experience.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545454"/>
                </a:solidFill>
                <a:latin typeface="DM Sans"/>
              </a:rPr>
              <a:t>We can add a monthly subscription to this service for overall profit and to attract more customers.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0255" y="6988970"/>
            <a:ext cx="3983024" cy="218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3498" indent="-191749" lvl="1">
              <a:lnSpc>
                <a:spcPts val="2486"/>
              </a:lnSpc>
              <a:buFont typeface="Arial"/>
              <a:buChar char="•"/>
            </a:pPr>
            <a:r>
              <a:rPr lang="en-US" sz="1776">
                <a:solidFill>
                  <a:srgbClr val="000000"/>
                </a:solidFill>
                <a:latin typeface="DM Sans"/>
              </a:rPr>
              <a:t>Optimize shipping routes and partner networks to reduce transit times and enhance efficiency.</a:t>
            </a:r>
          </a:p>
          <a:p>
            <a:pPr marL="383498" indent="-191749" lvl="1">
              <a:lnSpc>
                <a:spcPts val="2486"/>
              </a:lnSpc>
              <a:buFont typeface="Arial"/>
              <a:buChar char="•"/>
            </a:pPr>
            <a:r>
              <a:rPr lang="en-US" sz="1776">
                <a:solidFill>
                  <a:srgbClr val="000000"/>
                </a:solidFill>
                <a:latin typeface="DM Sans"/>
              </a:rPr>
              <a:t>Introduce cost-effective shipping bundles or loyalty programs to encourage repeat purchases.</a:t>
            </a:r>
          </a:p>
        </p:txBody>
      </p:sp>
      <p:grpSp>
        <p:nvGrpSpPr>
          <p:cNvPr name="Group 24" id="24"/>
          <p:cNvGrpSpPr/>
          <p:nvPr/>
        </p:nvGrpSpPr>
        <p:grpSpPr>
          <a:xfrm rot="3272593">
            <a:off x="-2365431" y="-4445332"/>
            <a:ext cx="7415398" cy="3565095"/>
            <a:chOff x="0" y="0"/>
            <a:chExt cx="660400" cy="317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-2610673" y="-4303858"/>
            <a:ext cx="4262499" cy="592133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2873498" y="-4030979"/>
            <a:ext cx="4133720" cy="580451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110046" y="-3707246"/>
            <a:ext cx="3992853" cy="56067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3298988" y="-3347322"/>
            <a:ext cx="3847955" cy="5403250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3513745" y="-2937580"/>
            <a:ext cx="3566698" cy="500831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5400000">
            <a:off x="14979423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5400000">
            <a:off x="15007998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5400000">
            <a:off x="16091807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5400000">
            <a:off x="17175616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17175616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5400000">
            <a:off x="17204191" y="588144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5400000">
            <a:off x="16120382" y="588144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7204191" y="47976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129559" y="-380915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6567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592172" y="-2989603"/>
            <a:ext cx="5185216" cy="5132702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806119" y="-2676926"/>
            <a:ext cx="5038853" cy="5038853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985721" y="-2318456"/>
            <a:ext cx="4867141" cy="4867141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112375" y="-1932188"/>
            <a:ext cx="4690515" cy="4690515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256229" y="-1492512"/>
            <a:ext cx="4347674" cy="4347674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377049" y="-1048788"/>
            <a:ext cx="3963599" cy="3985594"/>
          </a:xfrm>
          <a:prstGeom prst="line">
            <a:avLst/>
          </a:prstGeom>
          <a:ln cap="flat" w="28575">
            <a:solidFill>
              <a:srgbClr val="26567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351281" y="-487154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-5400000">
            <a:off x="17204191" y="-16852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7175616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6091807" y="-17804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5007998" y="-17804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07998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07248" y="2361927"/>
            <a:ext cx="9301046" cy="4071084"/>
          </a:xfrm>
          <a:custGeom>
            <a:avLst/>
            <a:gdLst/>
            <a:ahLst/>
            <a:cxnLst/>
            <a:rect r="r" b="b" t="t" l="l"/>
            <a:pathLst>
              <a:path h="4071084" w="9301046">
                <a:moveTo>
                  <a:pt x="0" y="0"/>
                </a:moveTo>
                <a:lnTo>
                  <a:pt x="9301047" y="0"/>
                </a:lnTo>
                <a:lnTo>
                  <a:pt x="9301047" y="4071084"/>
                </a:lnTo>
                <a:lnTo>
                  <a:pt x="0" y="40710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41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18863" y="2361927"/>
            <a:ext cx="6628802" cy="3906333"/>
          </a:xfrm>
          <a:custGeom>
            <a:avLst/>
            <a:gdLst/>
            <a:ahLst/>
            <a:cxnLst/>
            <a:rect r="r" b="b" t="t" l="l"/>
            <a:pathLst>
              <a:path h="3906333" w="6628802">
                <a:moveTo>
                  <a:pt x="0" y="0"/>
                </a:moveTo>
                <a:lnTo>
                  <a:pt x="6628802" y="0"/>
                </a:lnTo>
                <a:lnTo>
                  <a:pt x="6628802" y="3906333"/>
                </a:lnTo>
                <a:lnTo>
                  <a:pt x="0" y="39063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546" r="0" b="-1546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60331" y="588196"/>
            <a:ext cx="7367339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73D188"/>
                </a:solidFill>
                <a:latin typeface="Kollektif Bold"/>
              </a:rPr>
              <a:t>SUMMARY REPORT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82056" y="6954850"/>
            <a:ext cx="5831883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 consistent growth rates observed in other factors over consecutive years, coupled with the presence of product-specific parameters, necessitate a thorough and detailed analysis to  find underlying patterns and trends.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31069" y="6954850"/>
            <a:ext cx="5924285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For regions exhibiting lower revenue growth rate ,</a:t>
            </a:r>
            <a:r>
              <a:rPr lang="en-US" sz="2400">
                <a:solidFill>
                  <a:srgbClr val="545454"/>
                </a:solidFill>
                <a:latin typeface="DM Sans"/>
              </a:rPr>
              <a:t>localized promotions, and enhanced customer engagement initiatives should be implemented to stimulate demand and drive sales growth in those regions.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6407" y="6954850"/>
            <a:ext cx="5354662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Given that a significant portion of our revenue is generated from the central region, it is prominent to prioritize and allocate resources accordingly to capitalize on this profitable market segment.</a:t>
            </a:r>
          </a:p>
          <a:p>
            <a:pPr>
              <a:lnSpc>
                <a:spcPts val="287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243673" y="9828779"/>
            <a:ext cx="1800653" cy="31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2"/>
              </a:lnSpc>
            </a:pPr>
            <a:r>
              <a:rPr lang="en-US" sz="2302">
                <a:solidFill>
                  <a:srgbClr val="000000"/>
                </a:solidFill>
                <a:latin typeface="Kollektif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DAF_oTBTHWk</dc:identifier>
  <dcterms:modified xsi:type="dcterms:W3CDTF">2011-08-01T06:04:30Z</dcterms:modified>
  <cp:revision>1</cp:revision>
  <dc:title>Colorful Modern Business Infographic Presentation</dc:title>
</cp:coreProperties>
</file>