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Shape 1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Objective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bg>
      <p:bgPr>
        <a:solidFill>
          <a:srgbClr val="480171">
            <a:alpha val="75770"/>
          </a:srgbClr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hape 5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Shape 56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hape 60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Shape 6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buSzPct val="100000"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bg>
      <p:bgPr>
        <a:solidFill>
          <a:srgbClr val="666666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311700" y="4791300"/>
            <a:ext cx="8709600" cy="352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r">
              <a:spcBef>
                <a:spcPts val="0"/>
              </a:spcBef>
              <a:buClr>
                <a:srgbClr val="D9D9D9"/>
              </a:buClr>
              <a:buSzPct val="100000"/>
              <a:defRPr sz="800">
                <a:solidFill>
                  <a:srgbClr val="D9D9D9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2" name="Shape 7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76" name="Shape 76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SzPct val="100000"/>
              <a:defRPr sz="2400"/>
            </a:lvl1pPr>
            <a:lvl2pPr lvl="1" rtl="0">
              <a:spcBef>
                <a:spcPts val="0"/>
              </a:spcBef>
              <a:buSzPct val="100000"/>
              <a:defRPr sz="2400"/>
            </a:lvl2pPr>
            <a:lvl3pPr lvl="2" rtl="0">
              <a:spcBef>
                <a:spcPts val="0"/>
              </a:spcBef>
              <a:buSzPct val="100000"/>
              <a:defRPr sz="2400"/>
            </a:lvl3pPr>
            <a:lvl4pPr lvl="3" rtl="0">
              <a:spcBef>
                <a:spcPts val="0"/>
              </a:spcBef>
              <a:buSzPct val="100000"/>
              <a:defRPr sz="2400"/>
            </a:lvl4pPr>
            <a:lvl5pPr lvl="4" rtl="0">
              <a:spcBef>
                <a:spcPts val="0"/>
              </a:spcBef>
              <a:buSzPct val="100000"/>
              <a:defRPr sz="2400"/>
            </a:lvl5pPr>
            <a:lvl6pPr lvl="5" rtl="0">
              <a:spcBef>
                <a:spcPts val="0"/>
              </a:spcBef>
              <a:buSzPct val="100000"/>
              <a:defRPr sz="2400"/>
            </a:lvl6pPr>
            <a:lvl7pPr lvl="6" rtl="0">
              <a:spcBef>
                <a:spcPts val="0"/>
              </a:spcBef>
              <a:buSzPct val="100000"/>
              <a:defRPr sz="2400"/>
            </a:lvl7pPr>
            <a:lvl8pPr lvl="7" rtl="0">
              <a:spcBef>
                <a:spcPts val="0"/>
              </a:spcBef>
              <a:buSzPct val="100000"/>
              <a:defRPr sz="2400"/>
            </a:lvl8pPr>
            <a:lvl9pPr lvl="8" rtl="0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86" name="Shape 8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Shape 87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sz="4200"/>
            </a:lvl1pPr>
            <a:lvl2pPr lvl="1" rtl="0" algn="ctr">
              <a:spcBef>
                <a:spcPts val="0"/>
              </a:spcBef>
              <a:buSzPct val="100000"/>
              <a:defRPr sz="4200"/>
            </a:lvl2pPr>
            <a:lvl3pPr lvl="2" rtl="0" algn="ctr">
              <a:spcBef>
                <a:spcPts val="0"/>
              </a:spcBef>
              <a:buSzPct val="100000"/>
              <a:defRPr sz="4200"/>
            </a:lvl3pPr>
            <a:lvl4pPr lvl="3" rtl="0" algn="ctr">
              <a:spcBef>
                <a:spcPts val="0"/>
              </a:spcBef>
              <a:buSzPct val="100000"/>
              <a:defRPr sz="4200"/>
            </a:lvl4pPr>
            <a:lvl5pPr lvl="4" rtl="0" algn="ctr">
              <a:spcBef>
                <a:spcPts val="0"/>
              </a:spcBef>
              <a:buSzPct val="100000"/>
              <a:defRPr sz="4200"/>
            </a:lvl5pPr>
            <a:lvl6pPr lvl="5" rtl="0" algn="ctr">
              <a:spcBef>
                <a:spcPts val="0"/>
              </a:spcBef>
              <a:buSzPct val="100000"/>
              <a:defRPr sz="4200"/>
            </a:lvl6pPr>
            <a:lvl7pPr lvl="6" rtl="0" algn="ctr">
              <a:spcBef>
                <a:spcPts val="0"/>
              </a:spcBef>
              <a:buSzPct val="100000"/>
              <a:defRPr sz="4200"/>
            </a:lvl7pPr>
            <a:lvl8pPr lvl="7" rtl="0" algn="ctr">
              <a:spcBef>
                <a:spcPts val="0"/>
              </a:spcBef>
              <a:buSzPct val="100000"/>
              <a:defRPr sz="4200"/>
            </a:lvl8pPr>
            <a:lvl9pPr lvl="8" rtl="0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88" name="Shape 88"/>
          <p:cNvSpPr txBox="1"/>
          <p:nvPr>
            <p:ph idx="1" type="subTitle"/>
          </p:nvPr>
        </p:nvSpPr>
        <p:spPr>
          <a:xfrm>
            <a:off x="265500" y="2769000"/>
            <a:ext cx="4045200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89" name="Shape 8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</a:lstStyle>
          <a:p/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rtl="0" algn="ctr">
              <a:spcBef>
                <a:spcPts val="0"/>
              </a:spcBef>
              <a:buSzPct val="100000"/>
              <a:defRPr b="1" sz="14000"/>
            </a:lvl1pPr>
            <a:lvl2pPr lvl="1" rtl="0" algn="ctr">
              <a:spcBef>
                <a:spcPts val="0"/>
              </a:spcBef>
              <a:buSzPct val="100000"/>
              <a:defRPr b="1" sz="14000"/>
            </a:lvl2pPr>
            <a:lvl3pPr lvl="2" rtl="0" algn="ctr">
              <a:spcBef>
                <a:spcPts val="0"/>
              </a:spcBef>
              <a:buSzPct val="100000"/>
              <a:defRPr b="1" sz="14000"/>
            </a:lvl3pPr>
            <a:lvl4pPr lvl="3" rtl="0" algn="ctr">
              <a:spcBef>
                <a:spcPts val="0"/>
              </a:spcBef>
              <a:buSzPct val="100000"/>
              <a:defRPr b="1" sz="14000"/>
            </a:lvl4pPr>
            <a:lvl5pPr lvl="4" rtl="0" algn="ctr">
              <a:spcBef>
                <a:spcPts val="0"/>
              </a:spcBef>
              <a:buSzPct val="100000"/>
              <a:defRPr b="1" sz="14000"/>
            </a:lvl5pPr>
            <a:lvl6pPr lvl="5" rtl="0" algn="ctr">
              <a:spcBef>
                <a:spcPts val="0"/>
              </a:spcBef>
              <a:buSzPct val="100000"/>
              <a:defRPr b="1" sz="14000"/>
            </a:lvl6pPr>
            <a:lvl7pPr lvl="6" rtl="0" algn="ctr">
              <a:spcBef>
                <a:spcPts val="0"/>
              </a:spcBef>
              <a:buSzPct val="100000"/>
              <a:defRPr b="1" sz="14000"/>
            </a:lvl7pPr>
            <a:lvl8pPr lvl="7" rtl="0" algn="ctr">
              <a:spcBef>
                <a:spcPts val="0"/>
              </a:spcBef>
              <a:buSzPct val="100000"/>
              <a:defRPr b="1" sz="14000"/>
            </a:lvl8pPr>
            <a:lvl9pPr lvl="8" rtl="0" algn="ctr">
              <a:spcBef>
                <a:spcPts val="0"/>
              </a:spcBef>
              <a:buSzPct val="100000"/>
              <a:defRPr b="1" sz="14000"/>
            </a:lvl9pPr>
          </a:lstStyle>
          <a:p/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 algn="ctr">
              <a:spcBef>
                <a:spcPts val="0"/>
              </a:spcBef>
              <a:defRPr/>
            </a:lvl1pPr>
            <a:lvl2pPr lvl="1" rtl="0" algn="ctr">
              <a:spcBef>
                <a:spcPts val="0"/>
              </a:spcBef>
              <a:defRPr/>
            </a:lvl2pPr>
            <a:lvl3pPr lvl="2" rtl="0" algn="ctr">
              <a:spcBef>
                <a:spcPts val="0"/>
              </a:spcBef>
              <a:defRPr/>
            </a:lvl3pPr>
            <a:lvl4pPr lvl="3" rtl="0" algn="ctr">
              <a:spcBef>
                <a:spcPts val="0"/>
              </a:spcBef>
              <a:defRPr/>
            </a:lvl4pPr>
            <a:lvl5pPr lvl="4" rtl="0" algn="ctr">
              <a:spcBef>
                <a:spcPts val="0"/>
              </a:spcBef>
              <a:defRPr/>
            </a:lvl5pPr>
            <a:lvl6pPr lvl="5" rtl="0" algn="ctr">
              <a:spcBef>
                <a:spcPts val="0"/>
              </a:spcBef>
              <a:defRPr/>
            </a:lvl6pPr>
            <a:lvl7pPr lvl="6" rtl="0" algn="ctr">
              <a:spcBef>
                <a:spcPts val="0"/>
              </a:spcBef>
              <a:defRPr/>
            </a:lvl7pPr>
            <a:lvl8pPr lvl="7" rtl="0" algn="ctr">
              <a:spcBef>
                <a:spcPts val="0"/>
              </a:spcBef>
              <a:defRPr/>
            </a:lvl8pPr>
            <a:lvl9pPr lvl="8" rtl="0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Proxima Nova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Proxima Nova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8.jpg"/><Relationship Id="rId4" Type="http://schemas.openxmlformats.org/officeDocument/2006/relationships/image" Target="../media/image09.jpg"/><Relationship Id="rId5" Type="http://schemas.openxmlformats.org/officeDocument/2006/relationships/image" Target="../media/image0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3.jpg"/><Relationship Id="rId4" Type="http://schemas.openxmlformats.org/officeDocument/2006/relationships/image" Target="../media/image04.jpg"/><Relationship Id="rId5" Type="http://schemas.openxmlformats.org/officeDocument/2006/relationships/image" Target="../media/image0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1.jpg"/><Relationship Id="rId4" Type="http://schemas.openxmlformats.org/officeDocument/2006/relationships/image" Target="../media/image06.jpg"/><Relationship Id="rId5" Type="http://schemas.openxmlformats.org/officeDocument/2006/relationships/image" Target="../media/image0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5F0294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/>
          <p:nvPr>
            <p:ph type="ctrTitle"/>
          </p:nvPr>
        </p:nvSpPr>
        <p:spPr>
          <a:xfrm>
            <a:off x="510450" y="1933975"/>
            <a:ext cx="1779900" cy="91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Servr</a:t>
            </a:r>
          </a:p>
        </p:txBody>
      </p:sp>
      <p:sp>
        <p:nvSpPr>
          <p:cNvPr id="106" name="Shape 106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Automated Shopping Cart Dispatch and Retrieval System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700" y="283974"/>
            <a:ext cx="7423974" cy="106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5659250" y="1203150"/>
            <a:ext cx="33867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i="1" lang="en" sz="1000">
                <a:solidFill>
                  <a:schemeClr val="lt1"/>
                </a:solidFill>
              </a:rPr>
              <a:t>Brandon Mabey, Haodong Tao, Tal Melamed, Tania Akter</a:t>
            </a:r>
            <a:br>
              <a:rPr i="1" lang="en" sz="1000">
                <a:solidFill>
                  <a:schemeClr val="lt1"/>
                </a:solidFill>
              </a:rPr>
            </a:br>
          </a:p>
        </p:txBody>
      </p:sp>
      <p:sp>
        <p:nvSpPr>
          <p:cNvPr id="109" name="Shape 109"/>
          <p:cNvSpPr txBox="1"/>
          <p:nvPr>
            <p:ph idx="4294967295" type="body"/>
          </p:nvPr>
        </p:nvSpPr>
        <p:spPr>
          <a:xfrm>
            <a:off x="0" y="0"/>
            <a:ext cx="668100" cy="29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Team 2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2" name="Shape 1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 txBox="1"/>
          <p:nvPr>
            <p:ph idx="2" type="body"/>
          </p:nvPr>
        </p:nvSpPr>
        <p:spPr>
          <a:xfrm>
            <a:off x="311700" y="4791300"/>
            <a:ext cx="8709600" cy="35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 txBox="1"/>
          <p:nvPr>
            <p:ph idx="2" type="body"/>
          </p:nvPr>
        </p:nvSpPr>
        <p:spPr>
          <a:xfrm>
            <a:off x="0" y="0"/>
            <a:ext cx="668100" cy="29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Team 2</a:t>
            </a:r>
          </a:p>
        </p:txBody>
      </p:sp>
      <p:pic>
        <p:nvPicPr>
          <p:cNvPr id="185" name="Shape 1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248687"/>
            <a:ext cx="2613425" cy="4646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Shape 1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5274" y="248687"/>
            <a:ext cx="2613425" cy="4646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Shape 1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8849" y="248686"/>
            <a:ext cx="2613450" cy="4646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3" name="Shape 19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>
            <p:ph idx="2" type="body"/>
          </p:nvPr>
        </p:nvSpPr>
        <p:spPr>
          <a:xfrm>
            <a:off x="311700" y="4791300"/>
            <a:ext cx="8709600" cy="35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5" name="Shape 1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17775"/>
            <a:ext cx="2535724" cy="4507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Shape 1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4149" y="317762"/>
            <a:ext cx="2535724" cy="4507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Shape 1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6573" y="317765"/>
            <a:ext cx="2535724" cy="4507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 Store Shopping Is Missing Something </a:t>
            </a:r>
          </a:p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Currently shoppers are limited to just one cart.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Limits customer buying capability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Reduced store profits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Shoppers have to push their own cart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Requires effort</a:t>
            </a:r>
          </a:p>
        </p:txBody>
      </p:sp>
      <p:sp>
        <p:nvSpPr>
          <p:cNvPr id="116" name="Shape 116"/>
          <p:cNvSpPr txBox="1"/>
          <p:nvPr>
            <p:ph idx="2" type="body"/>
          </p:nvPr>
        </p:nvSpPr>
        <p:spPr>
          <a:xfrm>
            <a:off x="311700" y="4791300"/>
            <a:ext cx="8709600" cy="35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7" name="Shape 117"/>
          <p:cNvSpPr txBox="1"/>
          <p:nvPr>
            <p:ph idx="2" type="body"/>
          </p:nvPr>
        </p:nvSpPr>
        <p:spPr>
          <a:xfrm>
            <a:off x="0" y="0"/>
            <a:ext cx="668100" cy="29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Team 2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u="sng"/>
              <a:t>Improve the shopping experience!</a:t>
            </a:r>
          </a:p>
        </p:txBody>
      </p:sp>
      <p:sp>
        <p:nvSpPr>
          <p:cNvPr id="123" name="Shape 1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>
                <a:solidFill>
                  <a:srgbClr val="FF9900"/>
                </a:solidFill>
              </a:rPr>
              <a:t>Make the carts work for you.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30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3000">
              <a:solidFill>
                <a:srgbClr val="FFFFFF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3000">
                <a:solidFill>
                  <a:srgbClr val="FFFFFF"/>
                </a:solidFill>
              </a:rPr>
              <a:t>They have had it too easy for too long</a:t>
            </a:r>
          </a:p>
        </p:txBody>
      </p:sp>
      <p:sp>
        <p:nvSpPr>
          <p:cNvPr id="124" name="Shape 124"/>
          <p:cNvSpPr txBox="1"/>
          <p:nvPr>
            <p:ph idx="2" type="body"/>
          </p:nvPr>
        </p:nvSpPr>
        <p:spPr>
          <a:xfrm>
            <a:off x="311700" y="4791300"/>
            <a:ext cx="8709600" cy="35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 txBox="1"/>
          <p:nvPr>
            <p:ph idx="2" type="body"/>
          </p:nvPr>
        </p:nvSpPr>
        <p:spPr>
          <a:xfrm>
            <a:off x="0" y="0"/>
            <a:ext cx="668100" cy="29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Team 2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System Overview</a:t>
            </a:r>
          </a:p>
        </p:txBody>
      </p:sp>
      <p:sp>
        <p:nvSpPr>
          <p:cNvPr id="131" name="Shape 131"/>
          <p:cNvSpPr txBox="1"/>
          <p:nvPr>
            <p:ph idx="2" type="body"/>
          </p:nvPr>
        </p:nvSpPr>
        <p:spPr>
          <a:xfrm>
            <a:off x="311700" y="4791300"/>
            <a:ext cx="8709600" cy="35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Mobile app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/>
              <a:t>Central control system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RoboDog™ Shopping cart robots</a:t>
            </a:r>
          </a:p>
          <a:p>
            <a:pPr indent="-228600" lvl="0" marL="457200" rtl="0">
              <a:lnSpc>
                <a:spcPct val="115000"/>
              </a:lnSpc>
              <a:spcBef>
                <a:spcPts val="0"/>
              </a:spcBef>
            </a:pPr>
            <a:r>
              <a:rPr lang="en"/>
              <a:t>Position/cart nodes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Maintenance Station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 txBox="1"/>
          <p:nvPr>
            <p:ph idx="2" type="body"/>
          </p:nvPr>
        </p:nvSpPr>
        <p:spPr>
          <a:xfrm>
            <a:off x="0" y="0"/>
            <a:ext cx="668100" cy="29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Team 2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Significant Features</a:t>
            </a:r>
          </a:p>
        </p:txBody>
      </p:sp>
      <p:sp>
        <p:nvSpPr>
          <p:cNvPr id="139" name="Shape 139"/>
          <p:cNvSpPr txBox="1"/>
          <p:nvPr>
            <p:ph idx="2" type="body"/>
          </p:nvPr>
        </p:nvSpPr>
        <p:spPr>
          <a:xfrm>
            <a:off x="311700" y="4791300"/>
            <a:ext cx="8709600" cy="35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Automated cart driving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Central control system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rPr lang="en"/>
              <a:t>Data analytics</a:t>
            </a:r>
          </a:p>
          <a:p>
            <a:pPr lvl="0" rtl="0">
              <a:lnSpc>
                <a:spcPct val="150000"/>
              </a:lnSpc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 txBox="1"/>
          <p:nvPr>
            <p:ph idx="2" type="body"/>
          </p:nvPr>
        </p:nvSpPr>
        <p:spPr>
          <a:xfrm>
            <a:off x="0" y="0"/>
            <a:ext cx="668100" cy="29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Team 2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Customer Validation</a:t>
            </a:r>
          </a:p>
        </p:txBody>
      </p:sp>
      <p:sp>
        <p:nvSpPr>
          <p:cNvPr id="147" name="Shape 1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Login Screen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Node Scanning successful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Call for cart to node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Customer receives cart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Out of carts state handling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No malicious user actions allowed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Stealing others carts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 txBox="1"/>
          <p:nvPr>
            <p:ph idx="2" type="body"/>
          </p:nvPr>
        </p:nvSpPr>
        <p:spPr>
          <a:xfrm>
            <a:off x="311700" y="4791300"/>
            <a:ext cx="8709600" cy="35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idx="2" type="body"/>
          </p:nvPr>
        </p:nvSpPr>
        <p:spPr>
          <a:xfrm>
            <a:off x="0" y="0"/>
            <a:ext cx="668100" cy="29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Team 2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Typical Use Case</a:t>
            </a:r>
          </a:p>
        </p:txBody>
      </p:sp>
      <p:sp>
        <p:nvSpPr>
          <p:cNvPr id="155" name="Shape 155"/>
          <p:cNvSpPr txBox="1"/>
          <p:nvPr>
            <p:ph idx="2" type="body"/>
          </p:nvPr>
        </p:nvSpPr>
        <p:spPr>
          <a:xfrm>
            <a:off x="311700" y="4791300"/>
            <a:ext cx="8709600" cy="35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Enter the store empty handed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Request an empty cart to your location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Receive empty cart and shop as normal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Send full cart to checkout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"/>
              <a:t>Request a new cart or go to checkout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 txBox="1"/>
          <p:nvPr>
            <p:ph idx="2" type="body"/>
          </p:nvPr>
        </p:nvSpPr>
        <p:spPr>
          <a:xfrm>
            <a:off x="0" y="0"/>
            <a:ext cx="668100" cy="29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Team 2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5F0294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ctrTitle"/>
          </p:nvPr>
        </p:nvSpPr>
        <p:spPr>
          <a:xfrm>
            <a:off x="510450" y="1933975"/>
            <a:ext cx="4239900" cy="911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Product Demo</a:t>
            </a:r>
          </a:p>
        </p:txBody>
      </p:sp>
      <p:sp>
        <p:nvSpPr>
          <p:cNvPr id="163" name="Shape 163"/>
          <p:cNvSpPr txBox="1"/>
          <p:nvPr>
            <p:ph idx="1" type="subTitle"/>
          </p:nvPr>
        </p:nvSpPr>
        <p:spPr>
          <a:xfrm>
            <a:off x="510450" y="3182312"/>
            <a:ext cx="8123100" cy="63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Automated Shopping Cart Dispatch and Retrieval System</a:t>
            </a:r>
          </a:p>
        </p:txBody>
      </p:sp>
      <p:pic>
        <p:nvPicPr>
          <p:cNvPr id="164" name="Shape 1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700" y="283974"/>
            <a:ext cx="7423974" cy="1061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Shape 165"/>
          <p:cNvSpPr txBox="1"/>
          <p:nvPr>
            <p:ph idx="4294967295" type="body"/>
          </p:nvPr>
        </p:nvSpPr>
        <p:spPr>
          <a:xfrm>
            <a:off x="0" y="0"/>
            <a:ext cx="668100" cy="29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Team 2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Shape 172"/>
          <p:cNvSpPr txBox="1"/>
          <p:nvPr>
            <p:ph idx="2" type="body"/>
          </p:nvPr>
        </p:nvSpPr>
        <p:spPr>
          <a:xfrm>
            <a:off x="311700" y="4791300"/>
            <a:ext cx="8709600" cy="352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idx="2" type="body"/>
          </p:nvPr>
        </p:nvSpPr>
        <p:spPr>
          <a:xfrm>
            <a:off x="0" y="0"/>
            <a:ext cx="668100" cy="298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000"/>
              <a:t>Team 2</a:t>
            </a:r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0561" y="222500"/>
            <a:ext cx="2642875" cy="4698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Shape 1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9424" y="222500"/>
            <a:ext cx="2642875" cy="4698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Shape 1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74" y="222500"/>
            <a:ext cx="2642875" cy="4698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