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7" r:id="rId1"/>
  </p:sldMasterIdLst>
  <p:notesMasterIdLst>
    <p:notesMasterId r:id="rId26"/>
  </p:notesMasterIdLst>
  <p:sldIdLst>
    <p:sldId id="258" r:id="rId2"/>
    <p:sldId id="257" r:id="rId3"/>
    <p:sldId id="260" r:id="rId4"/>
    <p:sldId id="261" r:id="rId5"/>
    <p:sldId id="264" r:id="rId6"/>
    <p:sldId id="263" r:id="rId7"/>
    <p:sldId id="267" r:id="rId8"/>
    <p:sldId id="270" r:id="rId9"/>
    <p:sldId id="272" r:id="rId10"/>
    <p:sldId id="268" r:id="rId11"/>
    <p:sldId id="271" r:id="rId12"/>
    <p:sldId id="269" r:id="rId13"/>
    <p:sldId id="283" r:id="rId14"/>
    <p:sldId id="284" r:id="rId15"/>
    <p:sldId id="273" r:id="rId16"/>
    <p:sldId id="281" r:id="rId17"/>
    <p:sldId id="285" r:id="rId18"/>
    <p:sldId id="286" r:id="rId19"/>
    <p:sldId id="287" r:id="rId20"/>
    <p:sldId id="266" r:id="rId21"/>
    <p:sldId id="274" r:id="rId22"/>
    <p:sldId id="282" r:id="rId23"/>
    <p:sldId id="27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chanan Pattanaik (TCS)" initials="PP(" lastIdx="1" clrIdx="0">
    <p:extLst>
      <p:ext uri="{19B8F6BF-5375-455C-9EA6-DF929625EA0E}">
        <p15:presenceInfo xmlns:p15="http://schemas.microsoft.com/office/powerpoint/2012/main" xmlns="" userId="S::Panchanan.Pattanaik@landmarkgroup.com::33eba4b2-31d1-4596-a457-e8741ac1b5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1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5T21:51:56.178" idx="1">
    <p:pos x="7680" y="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9BFB-36CB-449E-AEB4-29C2BCA3BB99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90457-AB59-4281-B3A5-ABDA9CC7D0A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328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73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294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8747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392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754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608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510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957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091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786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237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037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33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409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0820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710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4C03-7C81-4BF5-AD25-DBB89A2FC3E7}" type="datetimeFigureOut">
              <a:rPr lang="en-IN" smtClean="0"/>
              <a:pPr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C54DA0-5EBC-4DE9-9AC5-AA282C3583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391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  <p:sldLayoutId id="21474841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comments" Target="../comments/comment1.xml"/><Relationship Id="rId5" Type="http://schemas.openxmlformats.org/officeDocument/2006/relationships/image" Target="../media/image5.jpeg"/><Relationship Id="rId10" Type="http://schemas.openxmlformats.org/officeDocument/2006/relationships/image" Target="../media/image9.jpe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954060D-5B3F-48C6-867F-51ECC9B09C0A}"/>
              </a:ext>
            </a:extLst>
          </p:cNvPr>
          <p:cNvSpPr txBox="1"/>
          <p:nvPr/>
        </p:nvSpPr>
        <p:spPr>
          <a:xfrm>
            <a:off x="3920104" y="24530"/>
            <a:ext cx="61759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  <a:latin typeface="Agency FB" panose="020B0503020202020204" pitchFamily="34" charset="0"/>
              </a:rPr>
              <a:t>HEART</a:t>
            </a:r>
            <a:r>
              <a:rPr lang="en-IN" sz="9600" dirty="0">
                <a:solidFill>
                  <a:schemeClr val="accent1"/>
                </a:solidFill>
                <a:latin typeface="Agency FB" panose="020B0503020202020204" pitchFamily="34" charset="0"/>
              </a:rPr>
              <a:t> </a:t>
            </a:r>
            <a:r>
              <a:rPr lang="en-IN" sz="9600" b="1" dirty="0">
                <a:solidFill>
                  <a:schemeClr val="accent1"/>
                </a:solidFill>
                <a:latin typeface="Agency FB" panose="020B0503020202020204" pitchFamily="34" charset="0"/>
              </a:rPr>
              <a:t>DISEASE</a:t>
            </a:r>
            <a:r>
              <a:rPr lang="en-IN" sz="9600" dirty="0">
                <a:solidFill>
                  <a:schemeClr val="accent1"/>
                </a:solidFill>
                <a:latin typeface="Agency FB" panose="020B0503020202020204" pitchFamily="34" charset="0"/>
              </a:rPr>
              <a:t> </a:t>
            </a:r>
            <a:r>
              <a:rPr lang="en-IN" sz="9600" b="1" dirty="0">
                <a:solidFill>
                  <a:schemeClr val="accent1"/>
                </a:solidFill>
                <a:latin typeface="Agency FB" panose="020B0503020202020204" pitchFamily="34" charset="0"/>
              </a:rPr>
              <a:t>PREDICTION </a:t>
            </a:r>
          </a:p>
          <a:p>
            <a:pPr algn="ctr"/>
            <a:r>
              <a:rPr lang="en-IN" sz="9600" b="1" dirty="0">
                <a:solidFill>
                  <a:schemeClr val="accent1"/>
                </a:solidFill>
                <a:latin typeface="Agency FB" panose="020B0503020202020204" pitchFamily="34" charset="0"/>
              </a:rPr>
              <a:t>SYSTEM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9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2367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866D63-611D-460D-968D-1B0FE145FD55}"/>
              </a:ext>
            </a:extLst>
          </p:cNvPr>
          <p:cNvSpPr txBox="1"/>
          <p:nvPr/>
        </p:nvSpPr>
        <p:spPr>
          <a:xfrm>
            <a:off x="4769669" y="695883"/>
            <a:ext cx="472541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objective of the projective entitled "HEART DISEASE PREDICTION SYSTEM" is to provide a user friendly and easily understandable GUI to users to easily </a:t>
            </a:r>
            <a:r>
              <a:rPr lang="en-US" sz="25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 instant guidance </a:t>
            </a:r>
            <a:r>
              <a:rPr lang="en-US" sz="25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their heart issues through an </a:t>
            </a:r>
            <a:r>
              <a:rPr lang="en-US" sz="25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intelligent </a:t>
            </a:r>
            <a:r>
              <a:rPr lang="en-US" sz="25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heart care system online. </a:t>
            </a:r>
            <a:r>
              <a:rPr lang="en-US" sz="25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sz="25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main object of the system is to predict disease according to symptoms and also </a:t>
            </a:r>
            <a:r>
              <a:rPr lang="en-US" sz="25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suggest </a:t>
            </a:r>
            <a:r>
              <a:rPr lang="en-US" sz="25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 of doctors and </a:t>
            </a:r>
            <a:r>
              <a:rPr lang="en-US" sz="25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hospitals accordingly.</a:t>
            </a:r>
            <a:endParaRPr lang="en-US" sz="25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25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61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A24CAB-63EB-49AC-9D90-B38BC1C40D05}"/>
              </a:ext>
            </a:extLst>
          </p:cNvPr>
          <p:cNvSpPr txBox="1"/>
          <p:nvPr/>
        </p:nvSpPr>
        <p:spPr>
          <a:xfrm>
            <a:off x="4226537" y="950932"/>
            <a:ext cx="54326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rgbClr val="00B0F0"/>
                </a:solidFill>
                <a:latin typeface="Agency FB" panose="020B0503020202020204" pitchFamily="34" charset="0"/>
              </a:rPr>
              <a:t>GOAL OF OUR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223857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792C5C-4F4E-44B4-87EA-04261B0F5446}"/>
              </a:ext>
            </a:extLst>
          </p:cNvPr>
          <p:cNvSpPr txBox="1"/>
          <p:nvPr/>
        </p:nvSpPr>
        <p:spPr>
          <a:xfrm>
            <a:off x="4977493" y="475665"/>
            <a:ext cx="3929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Doctors can attend to more </a:t>
            </a:r>
            <a:r>
              <a:rPr lang="en-US" sz="32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patient.</a:t>
            </a:r>
            <a:endParaRPr lang="en-IN" sz="32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Doctors can identify diseases fast and effectively.</a:t>
            </a:r>
            <a:endParaRPr lang="en-IN" sz="32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Patients get the best treatment</a:t>
            </a:r>
            <a:r>
              <a:rPr lang="en-US" sz="32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Improve </a:t>
            </a:r>
            <a:r>
              <a:rPr lang="en-IN" sz="32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medical communication</a:t>
            </a:r>
            <a:r>
              <a:rPr lang="en-IN" sz="32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IN" sz="32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71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A24CAB-63EB-49AC-9D90-B38BC1C40D05}"/>
              </a:ext>
            </a:extLst>
          </p:cNvPr>
          <p:cNvSpPr txBox="1"/>
          <p:nvPr/>
        </p:nvSpPr>
        <p:spPr>
          <a:xfrm>
            <a:off x="4291419" y="2569682"/>
            <a:ext cx="54326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800" b="1" dirty="0" smtClean="0">
                <a:solidFill>
                  <a:srgbClr val="00B0F0"/>
                </a:solidFill>
                <a:latin typeface="Agency FB" panose="020B0503020202020204" pitchFamily="34" charset="0"/>
              </a:rPr>
              <a:t>METHODOLOGY</a:t>
            </a:r>
            <a:endParaRPr lang="en-IN" sz="7800" b="1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06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4953772" y="138935"/>
            <a:ext cx="437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solidFill>
                  <a:srgbClr val="00B0F0"/>
                </a:solidFill>
                <a:latin typeface="Berlin Sans FB Demi" panose="020E0802020502020306" pitchFamily="34" charset="0"/>
              </a:rPr>
              <a:t>DATA 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89C0C8-7C61-487F-B748-8216FDDA6D56}"/>
              </a:ext>
            </a:extLst>
          </p:cNvPr>
          <p:cNvSpPr txBox="1"/>
          <p:nvPr/>
        </p:nvSpPr>
        <p:spPr>
          <a:xfrm>
            <a:off x="4540208" y="1061478"/>
            <a:ext cx="51902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this study, </a:t>
            </a:r>
            <a:r>
              <a:rPr lang="en-US" sz="24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</a:t>
            </a:r>
            <a:r>
              <a:rPr lang="en-US" sz="24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have used dataset from Kaggle  Machine learning repository. It comprises a real dataset of more than 1000 examples of data with 14 various attributes (13 predictors; 1 class) like blood pressure, type of chest pain, electrocardiogram result, etc. In this research, we have used </a:t>
            </a:r>
            <a:r>
              <a:rPr lang="en-US" sz="24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three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algorithms </a:t>
            </a:r>
            <a:r>
              <a:rPr lang="en-US" sz="24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get reasons for heart disease and create a model with the maximum possible accuracy.</a:t>
            </a:r>
            <a:endParaRPr lang="en-IN" sz="24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997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4783369" y="2652716"/>
            <a:ext cx="437898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ALGORITHMS</a:t>
            </a:r>
            <a:endParaRPr lang="en-IN" sz="5300" b="1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48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4544568" y="1592831"/>
            <a:ext cx="4983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Logistic Regression</a:t>
            </a:r>
            <a:endParaRPr lang="en-IN" sz="44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4596384" y="2924807"/>
            <a:ext cx="27736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Confusion Matrix</a:t>
            </a:r>
            <a:endParaRPr lang="en-IN" sz="23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7354824" y="2793743"/>
            <a:ext cx="11856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 startAt="77"/>
            </a:pPr>
            <a:r>
              <a:rPr lang="en-IN" sz="23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21</a:t>
            </a:r>
          </a:p>
          <a:p>
            <a:pPr marL="457200" indent="-457200"/>
            <a:r>
              <a:rPr lang="en-IN" sz="23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 7	100</a:t>
            </a:r>
            <a:endParaRPr lang="en-IN" sz="23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4730496" y="4000751"/>
            <a:ext cx="40477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Accuracy </a:t>
            </a:r>
            <a:r>
              <a:rPr lang="en-IN" sz="23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		            86.341</a:t>
            </a:r>
            <a:endParaRPr lang="en-IN" sz="23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997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5202936" y="1592831"/>
            <a:ext cx="432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Decision Tree </a:t>
            </a:r>
            <a:endParaRPr lang="en-IN" sz="44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4596384" y="2924807"/>
            <a:ext cx="27736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Confusion Matrix</a:t>
            </a:r>
            <a:endParaRPr lang="en-IN" sz="23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7354824" y="2793743"/>
            <a:ext cx="11856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 startAt="95"/>
            </a:pPr>
            <a:r>
              <a:rPr lang="en-IN" sz="23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  3</a:t>
            </a:r>
          </a:p>
          <a:p>
            <a:pPr marL="457200" indent="-457200"/>
            <a:r>
              <a:rPr lang="en-IN" sz="23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 </a:t>
            </a:r>
            <a:r>
              <a:rPr lang="en-IN" sz="23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8    99</a:t>
            </a:r>
            <a:endParaRPr lang="en-IN" sz="23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4730496" y="4000751"/>
            <a:ext cx="40477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Accuracy </a:t>
            </a:r>
            <a:r>
              <a:rPr lang="en-IN" sz="23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		            94.634</a:t>
            </a:r>
            <a:endParaRPr lang="en-IN" sz="23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997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4517136" y="1803142"/>
            <a:ext cx="50474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Support Vector Machine</a:t>
            </a:r>
            <a:endParaRPr lang="en-IN" sz="35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4596384" y="2924807"/>
            <a:ext cx="27736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Confusion Matrix</a:t>
            </a:r>
            <a:endParaRPr lang="en-IN" sz="23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7354824" y="2793743"/>
            <a:ext cx="11856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 startAt="94"/>
            </a:pPr>
            <a:r>
              <a:rPr lang="en-IN" sz="23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  4</a:t>
            </a:r>
          </a:p>
          <a:p>
            <a:pPr marL="457200" indent="-457200"/>
            <a:r>
              <a:rPr lang="en-IN" sz="23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 </a:t>
            </a:r>
            <a:r>
              <a:rPr lang="en-IN" sz="23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0  100</a:t>
            </a:r>
            <a:endParaRPr lang="en-IN" sz="23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4730496" y="4000751"/>
            <a:ext cx="40477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Accuracy </a:t>
            </a:r>
            <a:r>
              <a:rPr lang="en-IN" sz="2300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		            98.048</a:t>
            </a:r>
            <a:endParaRPr lang="en-IN" sz="23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997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4783369" y="2652716"/>
            <a:ext cx="437898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300" b="1" dirty="0" smtClean="0">
                <a:solidFill>
                  <a:srgbClr val="00B0F0"/>
                </a:solidFill>
                <a:latin typeface="Berlin Sans FB Demi" panose="020E0802020502020306" pitchFamily="34" charset="0"/>
              </a:rPr>
              <a:t>ALGORITHMS</a:t>
            </a:r>
            <a:endParaRPr lang="en-IN" sz="5300" b="1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8" name="Picture 27" descr="barplot Represent Accuracy of different models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4568" y="1362456"/>
            <a:ext cx="4996842" cy="339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48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954060D-5B3F-48C6-867F-51ECC9B09C0A}"/>
              </a:ext>
            </a:extLst>
          </p:cNvPr>
          <p:cNvSpPr txBox="1"/>
          <p:nvPr/>
        </p:nvSpPr>
        <p:spPr>
          <a:xfrm>
            <a:off x="2924406" y="92516"/>
            <a:ext cx="5798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accent1"/>
                </a:solidFill>
                <a:latin typeface="Agency FB" panose="020B0503020202020204" pitchFamily="34" charset="0"/>
              </a:rPr>
              <a:t>-PROJECT</a:t>
            </a:r>
            <a:r>
              <a:rPr lang="en-IN" sz="3200" b="1" dirty="0">
                <a:solidFill>
                  <a:schemeClr val="accent1"/>
                </a:solidFill>
                <a:latin typeface="Agency FB" panose="020B0503020202020204" pitchFamily="34" charset="0"/>
              </a:rPr>
              <a:t> </a:t>
            </a:r>
            <a:r>
              <a:rPr lang="en-IN" sz="3200" b="1" u="sng" dirty="0">
                <a:solidFill>
                  <a:schemeClr val="accent1"/>
                </a:solidFill>
                <a:latin typeface="Agency FB" panose="020B0503020202020204" pitchFamily="34" charset="0"/>
              </a:rPr>
              <a:t>BY-</a:t>
            </a:r>
          </a:p>
          <a:p>
            <a:pPr algn="ctr"/>
            <a:endParaRPr lang="en-IN" sz="2800" b="1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9AC3E9D-A589-472A-B104-04B9EF5BD7B7}"/>
              </a:ext>
            </a:extLst>
          </p:cNvPr>
          <p:cNvSpPr txBox="1"/>
          <p:nvPr/>
        </p:nvSpPr>
        <p:spPr>
          <a:xfrm>
            <a:off x="5745548" y="1721201"/>
            <a:ext cx="3360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SOMERON BAKULI (4C-25)</a:t>
            </a:r>
          </a:p>
        </p:txBody>
      </p:sp>
      <p:pic>
        <p:nvPicPr>
          <p:cNvPr id="82" name="Picture 81" descr="A person posing for the camera&#10;&#10;Description automatically generated">
            <a:extLst>
              <a:ext uri="{FF2B5EF4-FFF2-40B4-BE49-F238E27FC236}">
                <a16:creationId xmlns:a16="http://schemas.microsoft.com/office/drawing/2014/main" xmlns="" id="{262739E6-1DA1-4EB6-ADA6-9162587C8C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5234" y="4696238"/>
            <a:ext cx="626844" cy="77536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8741643-CC67-45C4-837F-D36CC3C612D9}"/>
              </a:ext>
            </a:extLst>
          </p:cNvPr>
          <p:cNvSpPr txBox="1"/>
          <p:nvPr/>
        </p:nvSpPr>
        <p:spPr>
          <a:xfrm>
            <a:off x="5222483" y="4663154"/>
            <a:ext cx="4018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KOYEL DAS</a:t>
            </a:r>
          </a:p>
          <a:p>
            <a:r>
              <a:rPr lang="en-IN" sz="28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(4C-81)</a:t>
            </a:r>
          </a:p>
        </p:txBody>
      </p:sp>
      <p:pic>
        <p:nvPicPr>
          <p:cNvPr id="101" name="Picture 100" descr="A young child wearing a blue shirt&#10;&#10;Description automatically generated">
            <a:extLst>
              <a:ext uri="{FF2B5EF4-FFF2-40B4-BE49-F238E27FC236}">
                <a16:creationId xmlns:a16="http://schemas.microsoft.com/office/drawing/2014/main" xmlns="" id="{ABD6A50A-1B0A-449A-8E53-16C6760C40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5551" y="5733440"/>
            <a:ext cx="793998" cy="79399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0F7D5B4-EF87-402B-9FE9-0E8318E861B4}"/>
              </a:ext>
            </a:extLst>
          </p:cNvPr>
          <p:cNvSpPr txBox="1"/>
          <p:nvPr/>
        </p:nvSpPr>
        <p:spPr>
          <a:xfrm>
            <a:off x="4996040" y="5626458"/>
            <a:ext cx="3776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SUBHRAJYOTI SAHA</a:t>
            </a:r>
          </a:p>
          <a:p>
            <a:r>
              <a:rPr lang="en-IN" sz="28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(4C-86)</a:t>
            </a:r>
          </a:p>
        </p:txBody>
      </p:sp>
      <p:pic>
        <p:nvPicPr>
          <p:cNvPr id="117" name="Picture 116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xmlns="" id="{99660846-2EBD-493E-9424-D5E7FDA01D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1232" y="3736184"/>
            <a:ext cx="793998" cy="79546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4E5E8FDD-5222-499B-832A-589F5D83F504}"/>
              </a:ext>
            </a:extLst>
          </p:cNvPr>
          <p:cNvSpPr txBox="1"/>
          <p:nvPr/>
        </p:nvSpPr>
        <p:spPr>
          <a:xfrm>
            <a:off x="5752666" y="3689674"/>
            <a:ext cx="3535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SAPTORSHI DAS</a:t>
            </a:r>
          </a:p>
          <a:p>
            <a:r>
              <a:rPr lang="en-IN" sz="28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(4C-72)</a:t>
            </a:r>
          </a:p>
        </p:txBody>
      </p:sp>
      <p:pic>
        <p:nvPicPr>
          <p:cNvPr id="123" name="Picture 122" descr="A person posing for the camera&#10;&#10;Description automatically generated">
            <a:extLst>
              <a:ext uri="{FF2B5EF4-FFF2-40B4-BE49-F238E27FC236}">
                <a16:creationId xmlns:a16="http://schemas.microsoft.com/office/drawing/2014/main" xmlns="" id="{0E5999D5-E74B-41F6-8D00-2A343D90EE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78405" y="2814375"/>
            <a:ext cx="738943" cy="79546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EE235B0-BE79-40DB-B22F-10D5189AF001}"/>
              </a:ext>
            </a:extLst>
          </p:cNvPr>
          <p:cNvSpPr txBox="1"/>
          <p:nvPr/>
        </p:nvSpPr>
        <p:spPr>
          <a:xfrm>
            <a:off x="5410727" y="2681457"/>
            <a:ext cx="3257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AMAR SARKAR</a:t>
            </a:r>
          </a:p>
          <a:p>
            <a:r>
              <a:rPr lang="en-IN" sz="28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(4C-71)</a:t>
            </a:r>
          </a:p>
        </p:txBody>
      </p:sp>
      <p:pic>
        <p:nvPicPr>
          <p:cNvPr id="129" name="Picture 128" descr="A person posing for the camera&#10;&#10;Description automatically generated">
            <a:extLst>
              <a:ext uri="{FF2B5EF4-FFF2-40B4-BE49-F238E27FC236}">
                <a16:creationId xmlns:a16="http://schemas.microsoft.com/office/drawing/2014/main" xmlns="" id="{78BFD057-EC53-44A1-ABF3-219BC0025A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4872" y="733992"/>
            <a:ext cx="868622" cy="87029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0844EEA1-1243-44BF-BF8A-837F90F2197B}"/>
              </a:ext>
            </a:extLst>
          </p:cNvPr>
          <p:cNvSpPr txBox="1"/>
          <p:nvPr/>
        </p:nvSpPr>
        <p:spPr>
          <a:xfrm>
            <a:off x="6314166" y="761589"/>
            <a:ext cx="3055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SAYANTAN DAS</a:t>
            </a:r>
          </a:p>
          <a:p>
            <a:r>
              <a:rPr lang="en-IN" sz="28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(4D-34)</a:t>
            </a:r>
          </a:p>
        </p:txBody>
      </p:sp>
      <p:pic>
        <p:nvPicPr>
          <p:cNvPr id="139" name="Picture 138" descr="Text&#10;&#10;Description automatically generated">
            <a:extLst>
              <a:ext uri="{FF2B5EF4-FFF2-40B4-BE49-F238E27FC236}">
                <a16:creationId xmlns:a16="http://schemas.microsoft.com/office/drawing/2014/main" xmlns="" id="{DB50719D-BC36-4343-B1C6-0403FAA57FE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5250" y="4945775"/>
            <a:ext cx="2356750" cy="191222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904DA66E-1B33-4C9C-AC5E-9EBA1A507FEF}"/>
              </a:ext>
            </a:extLst>
          </p:cNvPr>
          <p:cNvSpPr txBox="1"/>
          <p:nvPr/>
        </p:nvSpPr>
        <p:spPr>
          <a:xfrm>
            <a:off x="10508661" y="1353312"/>
            <a:ext cx="2049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strike="noStrike" dirty="0">
                <a:solidFill>
                  <a:srgbClr val="002060"/>
                </a:solidFill>
                <a:effectLst/>
                <a:latin typeface="Cooper Black" panose="0208090404030B020404" pitchFamily="18" charset="0"/>
              </a:rPr>
              <a:t>Under </a:t>
            </a:r>
            <a:r>
              <a:rPr lang="en-IN" sz="1800" b="1" dirty="0">
                <a:solidFill>
                  <a:srgbClr val="002060"/>
                </a:solidFill>
                <a:latin typeface="Cooper Black" panose="0208090404030B020404" pitchFamily="18" charset="0"/>
              </a:rPr>
              <a:t>T</a:t>
            </a:r>
            <a:r>
              <a:rPr lang="en-IN" sz="1800" b="1" i="0" strike="noStrike" dirty="0">
                <a:solidFill>
                  <a:srgbClr val="002060"/>
                </a:solidFill>
                <a:effectLst/>
                <a:latin typeface="Cooper Black" panose="0208090404030B020404" pitchFamily="18" charset="0"/>
              </a:rPr>
              <a:t>he Guidance </a:t>
            </a:r>
            <a:r>
              <a:rPr lang="en-IN" sz="1800" b="1" dirty="0">
                <a:solidFill>
                  <a:srgbClr val="002060"/>
                </a:solidFill>
                <a:latin typeface="Cooper Black" panose="0208090404030B020404" pitchFamily="18" charset="0"/>
              </a:rPr>
              <a:t>O</a:t>
            </a:r>
            <a:r>
              <a:rPr lang="en-IN" sz="1800" b="1" i="0" strike="noStrike" dirty="0">
                <a:solidFill>
                  <a:srgbClr val="002060"/>
                </a:solidFill>
                <a:effectLst/>
                <a:latin typeface="Cooper Black" panose="0208090404030B020404" pitchFamily="18" charset="0"/>
              </a:rPr>
              <a:t>f,</a:t>
            </a:r>
            <a:endParaRPr lang="en-IN" sz="1800" b="0" dirty="0">
              <a:solidFill>
                <a:srgbClr val="002060"/>
              </a:solidFill>
              <a:effectLst/>
              <a:latin typeface="Cooper Black" panose="0208090404030B020404" pitchFamily="18" charset="0"/>
            </a:endParaRPr>
          </a:p>
          <a:p>
            <a:endParaRPr lang="en-IN" dirty="0"/>
          </a:p>
        </p:txBody>
      </p:sp>
      <p:pic>
        <p:nvPicPr>
          <p:cNvPr id="142" name="Picture 141" descr="A person in a blue shirt&#10;&#10;Description automatically generated">
            <a:extLst>
              <a:ext uri="{FF2B5EF4-FFF2-40B4-BE49-F238E27FC236}">
                <a16:creationId xmlns:a16="http://schemas.microsoft.com/office/drawing/2014/main" xmlns="" id="{A1B7398F-4529-42A9-A172-7B5B6A185B4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04190" y="1783080"/>
            <a:ext cx="1230698" cy="14626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BF38C10A-88B4-4C76-8B55-B4AAA74815BD}"/>
              </a:ext>
            </a:extLst>
          </p:cNvPr>
          <p:cNvSpPr txBox="1"/>
          <p:nvPr/>
        </p:nvSpPr>
        <p:spPr>
          <a:xfrm>
            <a:off x="10765017" y="2096740"/>
            <a:ext cx="1838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Franklin Gothic Heavy" panose="020B0903020102020204" pitchFamily="34" charset="0"/>
              </a:rPr>
              <a:t>PROF. ARUNABHA TARAFDAR</a:t>
            </a:r>
          </a:p>
          <a:p>
            <a:endParaRPr lang="en-IN" sz="1600" dirty="0"/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xmlns="" id="{E9E326FA-651D-4F6F-8CAB-4AC252C068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7178" y="1805522"/>
            <a:ext cx="827236" cy="82087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xmlns="" val="3609925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5B1D40-C808-4E63-BA37-1F985B521657}"/>
              </a:ext>
            </a:extLst>
          </p:cNvPr>
          <p:cNvSpPr txBox="1"/>
          <p:nvPr/>
        </p:nvSpPr>
        <p:spPr>
          <a:xfrm>
            <a:off x="4724380" y="161629"/>
            <a:ext cx="4626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FRONTEND (LANGUAGE USED)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9D2AA2-81A7-4F3E-8964-3D9F179046D6}"/>
              </a:ext>
            </a:extLst>
          </p:cNvPr>
          <p:cNvSpPr txBox="1"/>
          <p:nvPr/>
        </p:nvSpPr>
        <p:spPr>
          <a:xfrm>
            <a:off x="6684157" y="1742814"/>
            <a:ext cx="60740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Franklin Gothic Heavy" panose="020B0903020102020204" pitchFamily="34" charset="0"/>
              </a:rPr>
              <a:t>HTML</a:t>
            </a:r>
          </a:p>
          <a:p>
            <a:endParaRPr lang="en-IN" sz="4000" dirty="0">
              <a:solidFill>
                <a:srgbClr val="C00000"/>
              </a:solidFill>
              <a:latin typeface="Franklin Gothic Heavy" panose="020B0903020102020204" pitchFamily="34" charset="0"/>
            </a:endParaRPr>
          </a:p>
          <a:p>
            <a:r>
              <a:rPr lang="en-IN" sz="4000" dirty="0">
                <a:solidFill>
                  <a:srgbClr val="C00000"/>
                </a:solidFill>
                <a:latin typeface="Franklin Gothic Heavy" panose="020B0903020102020204" pitchFamily="34" charset="0"/>
              </a:rPr>
              <a:t>CSS</a:t>
            </a:r>
          </a:p>
          <a:p>
            <a:endParaRPr lang="en-IN" sz="4000" dirty="0">
              <a:solidFill>
                <a:srgbClr val="C00000"/>
              </a:solidFill>
              <a:latin typeface="Franklin Gothic Heavy" panose="020B0903020102020204" pitchFamily="34" charset="0"/>
            </a:endParaRPr>
          </a:p>
          <a:p>
            <a:r>
              <a:rPr lang="en-IN" sz="4000" dirty="0">
                <a:solidFill>
                  <a:srgbClr val="C00000"/>
                </a:solidFill>
                <a:latin typeface="Franklin Gothic Heavy" panose="020B0903020102020204" pitchFamily="34" charset="0"/>
              </a:rPr>
              <a:t>JAVA </a:t>
            </a:r>
          </a:p>
          <a:p>
            <a:r>
              <a:rPr lang="en-IN" sz="4000" dirty="0">
                <a:solidFill>
                  <a:srgbClr val="C00000"/>
                </a:solidFill>
                <a:latin typeface="Franklin Gothic Heavy" panose="020B0903020102020204" pitchFamily="34" charset="0"/>
              </a:rPr>
              <a:t>SCRIPT</a:t>
            </a:r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xmlns="" id="{6527983A-59D1-4D78-92E2-A57F1EEC91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9951" y="1740291"/>
            <a:ext cx="973723" cy="9737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4" name="Picture 13" descr="A picture containing kit, monitor, object, drawing&#10;&#10;Description automatically generated">
            <a:extLst>
              <a:ext uri="{FF2B5EF4-FFF2-40B4-BE49-F238E27FC236}">
                <a16:creationId xmlns:a16="http://schemas.microsoft.com/office/drawing/2014/main" xmlns="" id="{CC57AD01-22D8-4CB3-A1CA-D7CE946D44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5963" y="2985419"/>
            <a:ext cx="973723" cy="11684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xmlns="" id="{330DBCDD-F48F-46E4-910B-63DD138DE0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27800" y="4271210"/>
            <a:ext cx="1011155" cy="125725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xmlns="" val="1962273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5B1D40-C808-4E63-BA37-1F985B521657}"/>
              </a:ext>
            </a:extLst>
          </p:cNvPr>
          <p:cNvSpPr txBox="1"/>
          <p:nvPr/>
        </p:nvSpPr>
        <p:spPr>
          <a:xfrm>
            <a:off x="4724380" y="161629"/>
            <a:ext cx="4626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BACKEND (LANGUAGE USED)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xmlns="" id="{CF0D3417-FBBA-4506-A128-7B760E284F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5889" y="1490703"/>
            <a:ext cx="3978127" cy="2225209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xmlns="" id="{4312C498-4710-40EB-BF66-0C6C8C6459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3028" y="3577624"/>
            <a:ext cx="4925438" cy="258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40704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pic>
        <p:nvPicPr>
          <p:cNvPr id="29" name="Picture 28" descr="Screenshot (617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40830" y="841248"/>
            <a:ext cx="4512898" cy="5251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6286837" y="120017"/>
            <a:ext cx="118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DFD</a:t>
            </a:r>
            <a:endParaRPr lang="en-IN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930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5608861" y="2506601"/>
            <a:ext cx="35068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0" b="1" dirty="0">
                <a:solidFill>
                  <a:srgbClr val="00B0F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121888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581069-94EA-4BE3-A6B4-D20A61E29B18}"/>
              </a:ext>
            </a:extLst>
          </p:cNvPr>
          <p:cNvSpPr txBox="1"/>
          <p:nvPr/>
        </p:nvSpPr>
        <p:spPr>
          <a:xfrm>
            <a:off x="4837225" y="1002788"/>
            <a:ext cx="4289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800" b="1" dirty="0">
                <a:solidFill>
                  <a:srgbClr val="00B0F0"/>
                </a:solidFill>
                <a:latin typeface="Agency FB" panose="020B0503020202020204" pitchFamily="34" charset="0"/>
              </a:rPr>
              <a:t>THANK</a:t>
            </a:r>
          </a:p>
          <a:p>
            <a:pPr algn="ctr"/>
            <a:r>
              <a:rPr lang="en-IN" sz="10800" b="1" dirty="0">
                <a:solidFill>
                  <a:srgbClr val="00B0F0"/>
                </a:solidFill>
                <a:latin typeface="Agency FB" panose="020B0503020202020204" pitchFamily="34" charset="0"/>
              </a:rPr>
              <a:t>YOU</a:t>
            </a:r>
          </a:p>
        </p:txBody>
      </p:sp>
      <p:pic>
        <p:nvPicPr>
          <p:cNvPr id="29" name="Picture 28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xmlns="" id="{04CC2E88-D80F-4DFF-876E-55C8B3390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1009" y="4634244"/>
            <a:ext cx="680091" cy="67486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softEdge rad="0"/>
          </a:effectLst>
        </p:spPr>
      </p:pic>
      <p:pic>
        <p:nvPicPr>
          <p:cNvPr id="30" name="Picture 29" descr="A person posing for the camera&#10;&#10;Description automatically generated">
            <a:extLst>
              <a:ext uri="{FF2B5EF4-FFF2-40B4-BE49-F238E27FC236}">
                <a16:creationId xmlns:a16="http://schemas.microsoft.com/office/drawing/2014/main" xmlns="" id="{096583A6-3220-4207-B04C-991913C07D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8968" y="4615796"/>
            <a:ext cx="530351" cy="65601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1" name="Picture 30" descr="A young child wearing a blue shirt&#10;&#10;Description automatically generated">
            <a:extLst>
              <a:ext uri="{FF2B5EF4-FFF2-40B4-BE49-F238E27FC236}">
                <a16:creationId xmlns:a16="http://schemas.microsoft.com/office/drawing/2014/main" xmlns="" id="{D98D110A-C722-437E-A391-A416A0A750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41868" y="4634244"/>
            <a:ext cx="674861" cy="67486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2" name="Picture 31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xmlns="" id="{46DBAD73-C665-48ED-A578-3735EDE321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1066" y="4634244"/>
            <a:ext cx="680091" cy="68135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3" name="Picture 32" descr="A person posing for the camera&#10;&#10;Description automatically generated">
            <a:extLst>
              <a:ext uri="{FF2B5EF4-FFF2-40B4-BE49-F238E27FC236}">
                <a16:creationId xmlns:a16="http://schemas.microsoft.com/office/drawing/2014/main" xmlns="" id="{C1E43965-9142-4027-AD23-36BA1F6D34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12017" y="4617216"/>
            <a:ext cx="678771" cy="73069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4" name="Picture 33" descr="A person posing for the camera&#10;&#10;Description automatically generated">
            <a:extLst>
              <a:ext uri="{FF2B5EF4-FFF2-40B4-BE49-F238E27FC236}">
                <a16:creationId xmlns:a16="http://schemas.microsoft.com/office/drawing/2014/main" xmlns="" id="{E7EA93A0-95EB-49A0-A2AB-8EB7B389B77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9306" y="4652572"/>
            <a:ext cx="694004" cy="69533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xmlns="" val="176037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62F497-9010-4332-9610-C186EAA63F08}"/>
              </a:ext>
            </a:extLst>
          </p:cNvPr>
          <p:cNvSpPr txBox="1"/>
          <p:nvPr/>
        </p:nvSpPr>
        <p:spPr>
          <a:xfrm>
            <a:off x="4826021" y="116835"/>
            <a:ext cx="466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u="sng" strike="noStrike" dirty="0">
                <a:solidFill>
                  <a:srgbClr val="00B0F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ACKNOWLEDGEMENT</a:t>
            </a:r>
            <a:endParaRPr lang="en-IN" sz="3200" u="sng" dirty="0">
              <a:solidFill>
                <a:srgbClr val="00B0F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DA69C77-8B36-414C-A9D2-7F3B984D9017}"/>
              </a:ext>
            </a:extLst>
          </p:cNvPr>
          <p:cNvSpPr txBox="1"/>
          <p:nvPr/>
        </p:nvSpPr>
        <p:spPr>
          <a:xfrm>
            <a:off x="4598958" y="709482"/>
            <a:ext cx="51436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would like to take this opportunity to thank everyone whose cooperation and encouragement throughout the ongoing course of this project remains invaluable to us.</a:t>
            </a:r>
          </a:p>
          <a:p>
            <a:endParaRPr lang="en-US" sz="16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6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are sincerely grateful to our guide Prof. ARUNABHA  TARAFDAR of the Department of Computer Science &amp; Engineering, UEM, Kolkata, for his wisdom, guidance and inspiration that helped us to go through with this project and take it to where it stands now.</a:t>
            </a:r>
          </a:p>
          <a:p>
            <a:endParaRPr lang="en-US" sz="16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6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would also like to express our sincere gratitude to Prof. </a:t>
            </a:r>
            <a:r>
              <a:rPr lang="en-US" sz="1600" dirty="0" err="1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Sukalyan</a:t>
            </a:r>
            <a:r>
              <a:rPr lang="en-US" sz="16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Goswami, HOD, Computer Science&amp; Engineering, UEM, Kolkata and all other departmental faculties for their ever-present assistant and encouragement.</a:t>
            </a:r>
          </a:p>
          <a:p>
            <a:r>
              <a:rPr lang="en-US" sz="16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Last but not the least, we would like to extend our warm regards to our families and peers who have kept supporting us and always had faith in our work.</a:t>
            </a:r>
            <a:endParaRPr lang="en-IN" sz="16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806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A24CAB-63EB-49AC-9D90-B38BC1C40D05}"/>
              </a:ext>
            </a:extLst>
          </p:cNvPr>
          <p:cNvSpPr txBox="1"/>
          <p:nvPr/>
        </p:nvSpPr>
        <p:spPr>
          <a:xfrm>
            <a:off x="4369576" y="1014273"/>
            <a:ext cx="54326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rgbClr val="00B0F0"/>
                </a:solidFill>
                <a:latin typeface="Agency FB" panose="020B0503020202020204" pitchFamily="34" charset="0"/>
              </a:rPr>
              <a:t>ALL ABOUT HEART DISEASE</a:t>
            </a:r>
          </a:p>
        </p:txBody>
      </p:sp>
    </p:spTree>
    <p:extLst>
      <p:ext uri="{BB962C8B-B14F-4D97-AF65-F5344CB8AC3E}">
        <p14:creationId xmlns:p14="http://schemas.microsoft.com/office/powerpoint/2010/main" xmlns="" val="36526647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IN" sz="48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IN" sz="48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C02EF7-A73D-47DC-B9CB-BA94AAF2890F}"/>
              </a:ext>
            </a:extLst>
          </p:cNvPr>
          <p:cNvSpPr txBox="1"/>
          <p:nvPr/>
        </p:nvSpPr>
        <p:spPr>
          <a:xfrm>
            <a:off x="4588969" y="706930"/>
            <a:ext cx="574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HEART ATTACK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A5D077-7F4C-41DC-ACE6-CF6E4BF2C0F3}"/>
              </a:ext>
            </a:extLst>
          </p:cNvPr>
          <p:cNvSpPr txBox="1"/>
          <p:nvPr/>
        </p:nvSpPr>
        <p:spPr>
          <a:xfrm>
            <a:off x="4460425" y="2140022"/>
            <a:ext cx="579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HEART FAILURE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3678C74-61DB-4FB6-8B4C-0F0274BF8688}"/>
              </a:ext>
            </a:extLst>
          </p:cNvPr>
          <p:cNvSpPr txBox="1"/>
          <p:nvPr/>
        </p:nvSpPr>
        <p:spPr>
          <a:xfrm>
            <a:off x="4306732" y="3696765"/>
            <a:ext cx="63652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HEART </a:t>
            </a:r>
            <a:r>
              <a:rPr lang="en-IN" sz="48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BLOCKAGE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E94EF6A-CC79-40DC-878D-932F6CBF281D}"/>
              </a:ext>
            </a:extLst>
          </p:cNvPr>
          <p:cNvSpPr txBox="1"/>
          <p:nvPr/>
        </p:nvSpPr>
        <p:spPr>
          <a:xfrm>
            <a:off x="4006378" y="5323549"/>
            <a:ext cx="63652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HEART </a:t>
            </a:r>
            <a:r>
              <a:rPr lang="en-IN" sz="48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STROKE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10553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19EA099-EDCC-4F52-A6E3-D926DEB28267}"/>
              </a:ext>
            </a:extLst>
          </p:cNvPr>
          <p:cNvSpPr txBox="1"/>
          <p:nvPr/>
        </p:nvSpPr>
        <p:spPr>
          <a:xfrm>
            <a:off x="4840231" y="762498"/>
            <a:ext cx="40819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00B0F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An estimated 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17 million</a:t>
            </a:r>
            <a:r>
              <a:rPr lang="en-US" sz="4000" b="0" i="0" dirty="0">
                <a:solidFill>
                  <a:srgbClr val="00B0F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 </a:t>
            </a:r>
            <a:r>
              <a:rPr lang="en-US" sz="4000" b="1" i="0" dirty="0">
                <a:solidFill>
                  <a:srgbClr val="00B0F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people die</a:t>
            </a:r>
            <a:r>
              <a:rPr lang="en-US" sz="4000" b="0" i="0" dirty="0">
                <a:solidFill>
                  <a:srgbClr val="00B0F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 of </a:t>
            </a:r>
            <a:r>
              <a:rPr lang="en-US" sz="6000" b="0" i="0" dirty="0">
                <a:solidFill>
                  <a:srgbClr val="FF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CVDs</a:t>
            </a:r>
            <a:r>
              <a:rPr lang="en-US" sz="4000" b="0" i="0" dirty="0">
                <a:solidFill>
                  <a:srgbClr val="00B0F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, particularly </a:t>
            </a:r>
            <a:r>
              <a:rPr lang="en-US" sz="4000" b="1" i="0" dirty="0">
                <a:solidFill>
                  <a:srgbClr val="00B0F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heart attacks</a:t>
            </a:r>
            <a:r>
              <a:rPr lang="en-US" sz="4000" b="0" i="0" dirty="0">
                <a:solidFill>
                  <a:srgbClr val="00B0F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 and strokes, </a:t>
            </a:r>
            <a:r>
              <a:rPr lang="en-US" sz="4000" b="1" i="0" dirty="0">
                <a:solidFill>
                  <a:srgbClr val="00B0F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every year</a:t>
            </a:r>
          </a:p>
          <a:p>
            <a:endParaRPr lang="en-IN" sz="40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1433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pic>
        <p:nvPicPr>
          <p:cNvPr id="5" name="Picture 4" descr="A picture containing dark, computer, star, light&#10;&#10;Description automatically generated">
            <a:extLst>
              <a:ext uri="{FF2B5EF4-FFF2-40B4-BE49-F238E27FC236}">
                <a16:creationId xmlns:a16="http://schemas.microsoft.com/office/drawing/2014/main" xmlns="" id="{4D45B71B-46DF-432C-BF56-66BDA652D9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9424" y="-1201931"/>
            <a:ext cx="5710988" cy="9261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BD50C9A-12B4-4A82-A939-A2340A364029}"/>
              </a:ext>
            </a:extLst>
          </p:cNvPr>
          <p:cNvSpPr txBox="1"/>
          <p:nvPr/>
        </p:nvSpPr>
        <p:spPr>
          <a:xfrm>
            <a:off x="6760666" y="994971"/>
            <a:ext cx="362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1990 – 1.3M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200C817-B4C3-4C0E-A68A-39A1AC332777}"/>
              </a:ext>
            </a:extLst>
          </p:cNvPr>
          <p:cNvSpPr txBox="1"/>
          <p:nvPr/>
        </p:nvSpPr>
        <p:spPr>
          <a:xfrm>
            <a:off x="6960880" y="4701502"/>
            <a:ext cx="3626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2016 – 2.8M</a:t>
            </a:r>
          </a:p>
        </p:txBody>
      </p:sp>
    </p:spTree>
    <p:extLst>
      <p:ext uri="{BB962C8B-B14F-4D97-AF65-F5344CB8AC3E}">
        <p14:creationId xmlns:p14="http://schemas.microsoft.com/office/powerpoint/2010/main" xmlns="" val="4045967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76582886-877C-4AEC-A77F-8055EB9A0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xmlns="" id="{171A838D-27EA-485C-9A80-DCE624AB30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xmlns="" id="{9059F313-A1BB-425E-9626-2BD43CAC64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19ABF76A-A1AE-44BB-9ECB-D55D2FE29B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xmlns="" id="{5B6D2EC4-82D3-43B8-82D6-028CB43456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xmlns="" id="{520034CE-71F9-4E0F-94D8-99335CB85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xmlns="" id="{1926C6C0-16F7-4CDC-B481-2D19B2F3BF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xmlns="" id="{042CE423-CE6E-4EE9-91F2-3E40EFB40A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xmlns="" id="{699BB4BD-31D7-434C-A6DB-E2CF3ACF60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xmlns="" id="{23D406B8-656A-4D8B-91D0-BF4202C86F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xmlns="" id="{83F4BFB6-D6B8-446C-8E17-3D54DCA9FF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xmlns="" id="{27577DEC-D9A5-404D-9789-702F4319BE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xmlns="" id="{CEEA9366-CEA8-4F23-B065-4337F0D8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904A03D6-39B4-4278-9BE1-A07E02449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69">
              <a:extLst>
                <a:ext uri="{FF2B5EF4-FFF2-40B4-BE49-F238E27FC236}">
                  <a16:creationId xmlns:a16="http://schemas.microsoft.com/office/drawing/2014/main" xmlns="" id="{FBE459AF-3736-4886-82E0-9B5DA427B5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xmlns="" id="{4B6B88EF-180C-4E39-8A3F-A52E87110C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25">
              <a:extLst>
                <a:ext uri="{FF2B5EF4-FFF2-40B4-BE49-F238E27FC236}">
                  <a16:creationId xmlns:a16="http://schemas.microsoft.com/office/drawing/2014/main" xmlns="" id="{52DFAACF-64D0-4621-8FF4-E2F03C3E8D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xmlns="" id="{36611FF0-65B3-49DB-97C6-1B72AAD0FB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Rectangle 27">
              <a:extLst>
                <a:ext uri="{FF2B5EF4-FFF2-40B4-BE49-F238E27FC236}">
                  <a16:creationId xmlns:a16="http://schemas.microsoft.com/office/drawing/2014/main" xmlns="" id="{0F7407FE-86B1-4890-9D80-9406FBF29E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Rectangle 29">
              <a:extLst>
                <a:ext uri="{FF2B5EF4-FFF2-40B4-BE49-F238E27FC236}">
                  <a16:creationId xmlns:a16="http://schemas.microsoft.com/office/drawing/2014/main" xmlns="" id="{EBD42D5B-8F87-45B3-98B3-C66944F92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xmlns="" id="{F5E04699-59E1-4468-9E7C-83070EEB42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xmlns="" id="{F2AE8F13-9A52-4D7F-9637-321EA7CF32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b="1"/>
              <a:t/>
            </a:r>
            <a:br>
              <a:rPr lang="en-US" sz="5400" b="1"/>
            </a:br>
            <a:endParaRPr lang="en-US" sz="5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89DA402-405E-41A4-BDD2-6B8A2F59B3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74" y="-8467"/>
            <a:ext cx="12185650" cy="6856269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xmlns="" id="{B1B711A1-3788-44C4-82EF-AC565506FD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5940" y="276481"/>
            <a:ext cx="8491836" cy="54385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4900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A5AFB369-4673-4727-A7CD-D86AFE0AE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xmlns="" id="{50709826-4D6B-4A97-8DB3-5DA1666262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47263F58-6EE6-45B3-9BF2-C0BD5D30A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5197CE03-EB81-4718-BEA1-C2D488961E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xmlns="" id="{A3451629-72D6-4E33-A99A-40FAF7445D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xmlns="" id="{E04F0FD4-BCD5-4435-A6B5-A2E69303B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xmlns="" id="{DE110F09-1C81-4E73-B5E9-D857CD879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xmlns="" id="{273A9C01-06BD-4E8E-8BBF-2E2A9ECF4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xmlns="" id="{B206C9B2-27BE-4B6F-A4D0-485FBBEB58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xmlns="" id="{2E7D673E-0C5C-4F2B-B46E-3E9286B9E8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xmlns="" id="{F0F78B34-9B26-4CA9-B8F0-B9638730F9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8FCC4-C9CB-4159-ADFF-81962633CB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91" t="8172" b="366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948AE52C-AD58-4D7E-BBEC-741EA69A90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xmlns="" id="{EB3158C7-B011-4D27-BC9D-27EA5BE02D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7295AA18-FA8B-4B5D-9477-7F5F512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5E377175-C211-4D7B-89F7-92406DBD73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xmlns="" id="{40EA1C2A-B332-4211-8479-EA99BC303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xmlns="" id="{24A97CC0-C913-4A9C-B6E8-755C7D15E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xmlns="" id="{9DFA36DF-98BD-46D3-A75B-97154DB48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Title 54">
            <a:extLst>
              <a:ext uri="{FF2B5EF4-FFF2-40B4-BE49-F238E27FC236}">
                <a16:creationId xmlns:a16="http://schemas.microsoft.com/office/drawing/2014/main" xmlns="" id="{22F0C6CC-A780-41DE-8932-6156FE4A40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04200" y="1678665"/>
            <a:ext cx="6074047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 dirty="0"/>
              <a:t/>
            </a:r>
            <a:br>
              <a:rPr lang="en-US" sz="4600" b="1" dirty="0"/>
            </a:br>
            <a:endParaRPr lang="en-US" sz="4600" b="1" dirty="0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xmlns="" id="{D1D22F90-51DE-40F7-96EE-8E9894DF0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28">
            <a:extLst>
              <a:ext uri="{FF2B5EF4-FFF2-40B4-BE49-F238E27FC236}">
                <a16:creationId xmlns:a16="http://schemas.microsoft.com/office/drawing/2014/main" xmlns="" id="{F45D120E-4F36-4767-98FA-949993B8E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" name="Rectangle 29">
            <a:extLst>
              <a:ext uri="{FF2B5EF4-FFF2-40B4-BE49-F238E27FC236}">
                <a16:creationId xmlns:a16="http://schemas.microsoft.com/office/drawing/2014/main" xmlns="" id="{B541A2F0-1EDC-4D03-94AC-35BC742CEA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xmlns="" id="{08CE2AE4-51CC-4060-8818-423BB07BF3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xmlns="" id="{A9C7E751-80E7-4E07-9087-EA7BD867A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8705" y="5013489"/>
            <a:ext cx="2273295" cy="1844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5A1333-FDEC-46DC-A483-B41071EFA38B}"/>
              </a:ext>
            </a:extLst>
          </p:cNvPr>
          <p:cNvSpPr txBox="1"/>
          <p:nvPr/>
        </p:nvSpPr>
        <p:spPr>
          <a:xfrm>
            <a:off x="10351278" y="5835752"/>
            <a:ext cx="230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Franklin Gothic Heavy" panose="020B0903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A24CAB-63EB-49AC-9D90-B38BC1C40D05}"/>
              </a:ext>
            </a:extLst>
          </p:cNvPr>
          <p:cNvSpPr txBox="1"/>
          <p:nvPr/>
        </p:nvSpPr>
        <p:spPr>
          <a:xfrm>
            <a:off x="4291419" y="2569682"/>
            <a:ext cx="5432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rgbClr val="00B0F0"/>
                </a:solidFill>
                <a:latin typeface="Agency FB" panose="020B0503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xmlns="" val="196606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435</Words>
  <Application>Microsoft Office PowerPoint</Application>
  <PresentationFormat>Custom</PresentationFormat>
  <Paragraphs>93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 </vt:lpstr>
      <vt:lpstr> </vt:lpstr>
      <vt:lpstr> </vt:lpstr>
      <vt:lpstr> </vt:lpstr>
      <vt:lpstr> 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Slide 15</vt:lpstr>
      <vt:lpstr> </vt:lpstr>
      <vt:lpstr> </vt:lpstr>
      <vt:lpstr> </vt:lpstr>
      <vt:lpstr>Slide 19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Panchanan Pattanaik (TCS)</dc:creator>
  <cp:lastModifiedBy>Somerom</cp:lastModifiedBy>
  <cp:revision>26</cp:revision>
  <dcterms:created xsi:type="dcterms:W3CDTF">2020-12-03T23:18:00Z</dcterms:created>
  <dcterms:modified xsi:type="dcterms:W3CDTF">2020-12-04T10:47:00Z</dcterms:modified>
</cp:coreProperties>
</file>