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30"/>
  </p:notesMasterIdLst>
  <p:sldIdLst>
    <p:sldId id="258" r:id="rId2"/>
    <p:sldId id="257" r:id="rId3"/>
    <p:sldId id="260" r:id="rId4"/>
    <p:sldId id="261" r:id="rId5"/>
    <p:sldId id="264" r:id="rId6"/>
    <p:sldId id="263" r:id="rId7"/>
    <p:sldId id="267" r:id="rId8"/>
    <p:sldId id="270" r:id="rId9"/>
    <p:sldId id="272" r:id="rId10"/>
    <p:sldId id="268" r:id="rId11"/>
    <p:sldId id="271" r:id="rId12"/>
    <p:sldId id="269" r:id="rId13"/>
    <p:sldId id="283" r:id="rId14"/>
    <p:sldId id="291" r:id="rId15"/>
    <p:sldId id="284" r:id="rId16"/>
    <p:sldId id="273" r:id="rId17"/>
    <p:sldId id="288" r:id="rId18"/>
    <p:sldId id="281" r:id="rId19"/>
    <p:sldId id="289" r:id="rId20"/>
    <p:sldId id="285" r:id="rId21"/>
    <p:sldId id="290" r:id="rId22"/>
    <p:sldId id="286" r:id="rId23"/>
    <p:sldId id="287" r:id="rId24"/>
    <p:sldId id="266" r:id="rId25"/>
    <p:sldId id="274" r:id="rId26"/>
    <p:sldId id="282" r:id="rId27"/>
    <p:sldId id="277"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chanan Pattanaik (TCS)" initials="PP(" lastIdx="1" clrIdx="0">
    <p:extLst>
      <p:ext uri="{19B8F6BF-5375-455C-9EA6-DF929625EA0E}">
        <p15:presenceInfo xmlns:p15="http://schemas.microsoft.com/office/powerpoint/2012/main" userId="S::Panchanan.Pattanaik@landmarkgroup.com::33eba4b2-31d1-4596-a457-e8741ac1b5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5T21:51:56.178" idx="1">
    <p:pos x="768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29BFB-36CB-449E-AEB4-29C2BCA3BB99}" type="datetimeFigureOut">
              <a:rPr lang="en-IN" smtClean="0"/>
              <a:pPr/>
              <a:t>06-12-2020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90457-AB59-4281-B3A5-ABDA9CC7D0A4}" type="slidenum">
              <a:rPr lang="en-IN" smtClean="0"/>
              <a:pPr/>
              <a:t>‹#›</a:t>
            </a:fld>
            <a:endParaRPr lang="en-IN"/>
          </a:p>
        </p:txBody>
      </p:sp>
    </p:spTree>
    <p:extLst>
      <p:ext uri="{BB962C8B-B14F-4D97-AF65-F5344CB8AC3E}">
        <p14:creationId xmlns:p14="http://schemas.microsoft.com/office/powerpoint/2010/main" val="296328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34073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48294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747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3643921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54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93608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87510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314957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146091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77786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47237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40403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5533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132409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64C03-7C81-4BF5-AD25-DBB89A2FC3E7}" type="datetimeFigureOut">
              <a:rPr lang="en-IN" smtClean="0"/>
              <a:pPr/>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90820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
        <p:nvSpPr>
          <p:cNvPr id="5" name="Date Placeholder 4"/>
          <p:cNvSpPr>
            <a:spLocks noGrp="1"/>
          </p:cNvSpPr>
          <p:nvPr>
            <p:ph type="dt" sz="half" idx="10"/>
          </p:nvPr>
        </p:nvSpPr>
        <p:spPr/>
        <p:txBody>
          <a:bodyPr/>
          <a:lstStyle/>
          <a:p>
            <a:fld id="{20F64C03-7C81-4BF5-AD25-DBB89A2FC3E7}" type="datetimeFigureOut">
              <a:rPr lang="en-IN" smtClean="0"/>
              <a:pPr/>
              <a:t>06-12-2020</a:t>
            </a:fld>
            <a:endParaRPr lang="en-IN"/>
          </a:p>
        </p:txBody>
      </p:sp>
    </p:spTree>
    <p:extLst>
      <p:ext uri="{BB962C8B-B14F-4D97-AF65-F5344CB8AC3E}">
        <p14:creationId xmlns:p14="http://schemas.microsoft.com/office/powerpoint/2010/main" val="271710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F64C03-7C81-4BF5-AD25-DBB89A2FC3E7}" type="datetimeFigureOut">
              <a:rPr lang="en-IN" smtClean="0"/>
              <a:pPr/>
              <a:t>06-12-2020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54DA0-5EBC-4DE9-9AC5-AA282C3583A5}" type="slidenum">
              <a:rPr lang="en-IN" smtClean="0"/>
              <a:pPr/>
              <a:t>‹#›</a:t>
            </a:fld>
            <a:endParaRPr lang="en-IN"/>
          </a:p>
        </p:txBody>
      </p:sp>
    </p:spTree>
    <p:extLst>
      <p:ext uri="{BB962C8B-B14F-4D97-AF65-F5344CB8AC3E}">
        <p14:creationId xmlns:p14="http://schemas.microsoft.com/office/powerpoint/2010/main" val="1053911043"/>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comments" Target="../comments/comment1.xml"/><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TextBox 61">
            <a:extLst>
              <a:ext uri="{FF2B5EF4-FFF2-40B4-BE49-F238E27FC236}">
                <a16:creationId xmlns:a16="http://schemas.microsoft.com/office/drawing/2014/main" id="{6954060D-5B3F-48C6-867F-51ECC9B09C0A}"/>
              </a:ext>
            </a:extLst>
          </p:cNvPr>
          <p:cNvSpPr txBox="1"/>
          <p:nvPr/>
        </p:nvSpPr>
        <p:spPr>
          <a:xfrm>
            <a:off x="3920104" y="24530"/>
            <a:ext cx="6175954" cy="6001643"/>
          </a:xfrm>
          <a:prstGeom prst="rect">
            <a:avLst/>
          </a:prstGeom>
          <a:noFill/>
        </p:spPr>
        <p:txBody>
          <a:bodyPr wrap="square" rtlCol="0">
            <a:spAutoFit/>
          </a:bodyPr>
          <a:lstStyle/>
          <a:p>
            <a:pPr algn="ctr"/>
            <a:r>
              <a:rPr lang="en-IN" sz="9600" b="1" dirty="0">
                <a:solidFill>
                  <a:schemeClr val="accent1"/>
                </a:solidFill>
                <a:latin typeface="Agency FB" panose="020B0503020202020204" pitchFamily="34" charset="0"/>
              </a:rPr>
              <a:t>HEART</a:t>
            </a:r>
            <a:r>
              <a:rPr lang="en-IN" sz="9600" dirty="0">
                <a:solidFill>
                  <a:schemeClr val="accent1"/>
                </a:solidFill>
                <a:latin typeface="Agency FB" panose="020B0503020202020204" pitchFamily="34" charset="0"/>
              </a:rPr>
              <a:t> </a:t>
            </a:r>
            <a:r>
              <a:rPr lang="en-IN" sz="9600" b="1" dirty="0">
                <a:solidFill>
                  <a:schemeClr val="accent1"/>
                </a:solidFill>
                <a:latin typeface="Agency FB" panose="020B0503020202020204" pitchFamily="34" charset="0"/>
              </a:rPr>
              <a:t>DISEASE</a:t>
            </a:r>
            <a:r>
              <a:rPr lang="en-IN" sz="9600" dirty="0">
                <a:solidFill>
                  <a:schemeClr val="accent1"/>
                </a:solidFill>
                <a:latin typeface="Agency FB" panose="020B0503020202020204" pitchFamily="34" charset="0"/>
              </a:rPr>
              <a:t> </a:t>
            </a:r>
            <a:r>
              <a:rPr lang="en-IN" sz="9600" b="1" dirty="0">
                <a:solidFill>
                  <a:schemeClr val="accent1"/>
                </a:solidFill>
                <a:latin typeface="Agency FB" panose="020B0503020202020204" pitchFamily="34" charset="0"/>
              </a:rPr>
              <a:t>PREDICTION </a:t>
            </a:r>
          </a:p>
          <a:p>
            <a:pPr algn="ctr"/>
            <a:r>
              <a:rPr lang="en-IN" sz="9600" b="1" dirty="0">
                <a:solidFill>
                  <a:schemeClr val="accent1"/>
                </a:solidFill>
                <a:latin typeface="Agency FB" panose="020B0503020202020204" pitchFamily="34" charset="0"/>
              </a:rPr>
              <a:t>SYSTEM</a:t>
            </a:r>
          </a:p>
        </p:txBody>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Tree>
    <p:extLst>
      <p:ext uri="{BB962C8B-B14F-4D97-AF65-F5344CB8AC3E}">
        <p14:creationId xmlns:p14="http://schemas.microsoft.com/office/powerpoint/2010/main" val="26899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2367"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5866D63-611D-460D-968D-1B0FE145FD55}"/>
              </a:ext>
            </a:extLst>
          </p:cNvPr>
          <p:cNvSpPr txBox="1"/>
          <p:nvPr/>
        </p:nvSpPr>
        <p:spPr>
          <a:xfrm>
            <a:off x="4769669" y="695883"/>
            <a:ext cx="4725410" cy="5478423"/>
          </a:xfrm>
          <a:prstGeom prst="rect">
            <a:avLst/>
          </a:prstGeom>
          <a:noFill/>
        </p:spPr>
        <p:txBody>
          <a:bodyPr wrap="square" rtlCol="0">
            <a:spAutoFit/>
          </a:bodyPr>
          <a:lstStyle/>
          <a:p>
            <a:r>
              <a:rPr lang="en-US" sz="2500" dirty="0">
                <a:solidFill>
                  <a:srgbClr val="00B0F0"/>
                </a:solidFill>
                <a:latin typeface="Aharoni" panose="02010803020104030203" pitchFamily="2" charset="-79"/>
                <a:cs typeface="Aharoni" panose="02010803020104030203" pitchFamily="2" charset="-79"/>
              </a:rPr>
              <a:t>The objective of the projective entitled "HEART DISEASE PREDICTION SYSTEM" is to provide a user friendly and easily understandable GUI to users to easily get instant guidance on their heart issues through an intelligent heart care system online. The main object of the system is to predict disease according to symptoms and also suggest list of doctors and hospitals accordingly.</a:t>
            </a:r>
          </a:p>
          <a:p>
            <a:endParaRPr lang="en-IN" sz="25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0615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226537" y="950932"/>
            <a:ext cx="5432603" cy="4524315"/>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GOAL OF OUR PROJECT</a:t>
            </a:r>
          </a:p>
        </p:txBody>
      </p:sp>
    </p:spTree>
    <p:extLst>
      <p:ext uri="{BB962C8B-B14F-4D97-AF65-F5344CB8AC3E}">
        <p14:creationId xmlns:p14="http://schemas.microsoft.com/office/powerpoint/2010/main" val="22385748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F3792C5C-4F4E-44B4-87EA-04261B0F5446}"/>
              </a:ext>
            </a:extLst>
          </p:cNvPr>
          <p:cNvSpPr txBox="1"/>
          <p:nvPr/>
        </p:nvSpPr>
        <p:spPr>
          <a:xfrm>
            <a:off x="4977493" y="475665"/>
            <a:ext cx="3929132" cy="452431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00B0F0"/>
                </a:solidFill>
                <a:latin typeface="Aharoni" panose="02010803020104030203" pitchFamily="2" charset="-79"/>
                <a:cs typeface="Aharoni" panose="02010803020104030203" pitchFamily="2" charset="-79"/>
              </a:rPr>
              <a:t>Doctors can attend to more patient.</a:t>
            </a:r>
            <a:endParaRPr lang="en-IN" sz="3200" dirty="0">
              <a:solidFill>
                <a:srgbClr val="00B0F0"/>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solidFill>
                  <a:srgbClr val="FF0000"/>
                </a:solidFill>
                <a:latin typeface="Aharoni" panose="02010803020104030203" pitchFamily="2" charset="-79"/>
                <a:cs typeface="Aharoni" panose="02010803020104030203" pitchFamily="2" charset="-79"/>
              </a:rPr>
              <a:t>Doctors can identify diseases fast and effectively.</a:t>
            </a:r>
            <a:endParaRPr lang="en-IN" sz="3200" dirty="0">
              <a:solidFill>
                <a:srgbClr val="00B0F0"/>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solidFill>
                  <a:srgbClr val="00B0F0"/>
                </a:solidFill>
                <a:latin typeface="Aharoni" panose="02010803020104030203" pitchFamily="2" charset="-79"/>
                <a:cs typeface="Aharoni" panose="02010803020104030203" pitchFamily="2" charset="-79"/>
              </a:rPr>
              <a:t>Patients get the best treatment.</a:t>
            </a:r>
          </a:p>
          <a:p>
            <a:pPr marL="285750" indent="-285750">
              <a:buFont typeface="Arial" panose="020B0604020202020204" pitchFamily="34" charset="0"/>
              <a:buChar char="•"/>
            </a:pPr>
            <a:r>
              <a:rPr lang="en-IN" sz="3200" dirty="0">
                <a:solidFill>
                  <a:srgbClr val="FF0000"/>
                </a:solidFill>
                <a:latin typeface="Aharoni" panose="02010803020104030203" pitchFamily="2" charset="-79"/>
                <a:cs typeface="Aharoni" panose="02010803020104030203" pitchFamily="2" charset="-79"/>
              </a:rPr>
              <a:t>Improve medical communication.</a:t>
            </a:r>
          </a:p>
        </p:txBody>
      </p:sp>
    </p:spTree>
    <p:extLst>
      <p:ext uri="{BB962C8B-B14F-4D97-AF65-F5344CB8AC3E}">
        <p14:creationId xmlns:p14="http://schemas.microsoft.com/office/powerpoint/2010/main" val="217716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291419" y="2569682"/>
            <a:ext cx="5432603" cy="1292662"/>
          </a:xfrm>
          <a:prstGeom prst="rect">
            <a:avLst/>
          </a:prstGeom>
          <a:noFill/>
        </p:spPr>
        <p:txBody>
          <a:bodyPr wrap="square" rtlCol="0">
            <a:spAutoFit/>
          </a:bodyPr>
          <a:lstStyle/>
          <a:p>
            <a:pPr algn="ctr"/>
            <a:r>
              <a:rPr lang="en-IN" sz="7800" b="1" dirty="0">
                <a:solidFill>
                  <a:srgbClr val="00B0F0"/>
                </a:solidFill>
                <a:latin typeface="Agency FB" panose="020B0503020202020204" pitchFamily="34" charset="0"/>
              </a:rPr>
              <a:t>METHODOLOGY</a:t>
            </a:r>
          </a:p>
        </p:txBody>
      </p:sp>
    </p:spTree>
    <p:extLst>
      <p:ext uri="{BB962C8B-B14F-4D97-AF65-F5344CB8AC3E}">
        <p14:creationId xmlns:p14="http://schemas.microsoft.com/office/powerpoint/2010/main" val="19660641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486102" y="505751"/>
            <a:ext cx="4971407" cy="1015663"/>
          </a:xfrm>
          <a:prstGeom prst="rect">
            <a:avLst/>
          </a:prstGeom>
          <a:noFill/>
        </p:spPr>
        <p:txBody>
          <a:bodyPr wrap="square" rtlCol="0">
            <a:spAutoFit/>
          </a:bodyPr>
          <a:lstStyle/>
          <a:p>
            <a:pPr algn="ctr"/>
            <a:r>
              <a:rPr lang="en-IN" sz="6000" b="1" dirty="0">
                <a:solidFill>
                  <a:srgbClr val="FF0000"/>
                </a:solidFill>
                <a:latin typeface="Agency FB" panose="020B0503020202020204" pitchFamily="34" charset="0"/>
              </a:rPr>
              <a:t>Project Life Cycle</a:t>
            </a:r>
          </a:p>
        </p:txBody>
      </p:sp>
      <p:sp>
        <p:nvSpPr>
          <p:cNvPr id="6" name="Rectangle 5"/>
          <p:cNvSpPr/>
          <p:nvPr/>
        </p:nvSpPr>
        <p:spPr>
          <a:xfrm>
            <a:off x="4589417" y="2011680"/>
            <a:ext cx="5014025" cy="3212253"/>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88041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953772" y="138935"/>
            <a:ext cx="4378984" cy="830997"/>
          </a:xfrm>
          <a:prstGeom prst="rect">
            <a:avLst/>
          </a:prstGeom>
          <a:noFill/>
        </p:spPr>
        <p:txBody>
          <a:bodyPr wrap="square" rtlCol="0">
            <a:spAutoFit/>
          </a:bodyPr>
          <a:lstStyle/>
          <a:p>
            <a:r>
              <a:rPr lang="en-IN" sz="4800" u="sng" dirty="0">
                <a:solidFill>
                  <a:srgbClr val="FF0000"/>
                </a:solidFill>
                <a:latin typeface="Berlin Sans FB Demi" panose="020E0802020502020306" pitchFamily="34" charset="0"/>
              </a:rPr>
              <a:t>DATA SOURCE</a:t>
            </a:r>
          </a:p>
        </p:txBody>
      </p:sp>
      <p:sp>
        <p:nvSpPr>
          <p:cNvPr id="2" name="TextBox 1">
            <a:extLst>
              <a:ext uri="{FF2B5EF4-FFF2-40B4-BE49-F238E27FC236}">
                <a16:creationId xmlns:a16="http://schemas.microsoft.com/office/drawing/2014/main" id="{1989C0C8-7C61-487F-B748-8216FDDA6D56}"/>
              </a:ext>
            </a:extLst>
          </p:cNvPr>
          <p:cNvSpPr txBox="1"/>
          <p:nvPr/>
        </p:nvSpPr>
        <p:spPr>
          <a:xfrm>
            <a:off x="4540208" y="1061478"/>
            <a:ext cx="5190231" cy="4524315"/>
          </a:xfrm>
          <a:prstGeom prst="rect">
            <a:avLst/>
          </a:prstGeom>
          <a:noFill/>
        </p:spPr>
        <p:txBody>
          <a:bodyPr wrap="square" rtlCol="0">
            <a:spAutoFit/>
          </a:bodyPr>
          <a:lstStyle/>
          <a:p>
            <a:r>
              <a:rPr lang="en-US" sz="2400" dirty="0">
                <a:solidFill>
                  <a:srgbClr val="00B0F0"/>
                </a:solidFill>
                <a:latin typeface="Aharoni" panose="02010803020104030203" pitchFamily="2" charset="-79"/>
                <a:cs typeface="Aharoni" panose="02010803020104030203" pitchFamily="2" charset="-79"/>
              </a:rPr>
              <a:t>For this study, we have used dataset from Kaggle  Machine learning repository. It comprises a real dataset of more than 1000 examples of data with 14 various attributes (13 predictors; 1 class) like blood pressure, type of chest pain, electrocardiogram result, etc. In this research, we have used three</a:t>
            </a:r>
          </a:p>
          <a:p>
            <a:r>
              <a:rPr lang="en-US" sz="2400" dirty="0">
                <a:solidFill>
                  <a:srgbClr val="00B0F0"/>
                </a:solidFill>
                <a:latin typeface="Aharoni" panose="02010803020104030203" pitchFamily="2" charset="-79"/>
                <a:cs typeface="Aharoni" panose="02010803020104030203" pitchFamily="2" charset="-79"/>
              </a:rPr>
              <a:t>algorithms to get reasons for heart disease and create a model with the maximum possible accuracy.</a:t>
            </a:r>
            <a:endParaRPr lang="en-IN" sz="24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802492" y="466865"/>
            <a:ext cx="4378984" cy="907941"/>
          </a:xfrm>
          <a:prstGeom prst="rect">
            <a:avLst/>
          </a:prstGeom>
          <a:noFill/>
        </p:spPr>
        <p:txBody>
          <a:bodyPr wrap="square" rtlCol="0">
            <a:spAutoFit/>
          </a:bodyPr>
          <a:lstStyle/>
          <a:p>
            <a:pPr algn="ctr"/>
            <a:r>
              <a:rPr lang="en-IN" sz="5300" b="1" dirty="0">
                <a:solidFill>
                  <a:srgbClr val="FF0000"/>
                </a:solidFill>
                <a:latin typeface="Berlin Sans FB Demi" panose="020E0802020502020306" pitchFamily="34" charset="0"/>
              </a:rPr>
              <a:t>ALGORITHMS</a:t>
            </a:r>
          </a:p>
        </p:txBody>
      </p:sp>
      <p:sp>
        <p:nvSpPr>
          <p:cNvPr id="2" name="TextBox 1"/>
          <p:cNvSpPr txBox="1"/>
          <p:nvPr/>
        </p:nvSpPr>
        <p:spPr>
          <a:xfrm>
            <a:off x="4589413" y="2180800"/>
            <a:ext cx="5188209" cy="1477328"/>
          </a:xfrm>
          <a:prstGeom prst="rect">
            <a:avLst/>
          </a:prstGeom>
          <a:noFill/>
        </p:spPr>
        <p:txBody>
          <a:bodyPr wrap="square" rtlCol="0">
            <a:spAutoFit/>
          </a:bodyPr>
          <a:lstStyle/>
          <a:p>
            <a:r>
              <a:rPr lang="en-IN" sz="3000" b="1" dirty="0">
                <a:solidFill>
                  <a:srgbClr val="00B0F0"/>
                </a:solidFill>
              </a:rPr>
              <a:t>1 : Logistic Regression</a:t>
            </a:r>
          </a:p>
          <a:p>
            <a:r>
              <a:rPr lang="en-IN" sz="3000" b="1" dirty="0">
                <a:solidFill>
                  <a:srgbClr val="00B0F0"/>
                </a:solidFill>
              </a:rPr>
              <a:t>2 : Decision Tree</a:t>
            </a:r>
          </a:p>
          <a:p>
            <a:r>
              <a:rPr lang="en-IN" sz="3000" b="1" dirty="0">
                <a:solidFill>
                  <a:srgbClr val="00B0F0"/>
                </a:solidFill>
              </a:rPr>
              <a:t>3 : Support Vector Machine</a:t>
            </a:r>
          </a:p>
        </p:txBody>
      </p:sp>
    </p:spTree>
    <p:extLst>
      <p:ext uri="{BB962C8B-B14F-4D97-AF65-F5344CB8AC3E}">
        <p14:creationId xmlns:p14="http://schemas.microsoft.com/office/powerpoint/2010/main" val="7194812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802492" y="466865"/>
            <a:ext cx="4378984" cy="646331"/>
          </a:xfrm>
          <a:prstGeom prst="rect">
            <a:avLst/>
          </a:prstGeom>
          <a:noFill/>
        </p:spPr>
        <p:txBody>
          <a:bodyPr wrap="square" rtlCol="0">
            <a:spAutoFit/>
          </a:bodyPr>
          <a:lstStyle/>
          <a:p>
            <a:pPr algn="ctr"/>
            <a:r>
              <a:rPr lang="en-IN" sz="3600" b="1" dirty="0">
                <a:solidFill>
                  <a:srgbClr val="FF0000"/>
                </a:solidFill>
                <a:latin typeface="Berlin Sans FB Demi" panose="020E0802020502020306" pitchFamily="34" charset="0"/>
              </a:rPr>
              <a:t>Logistic Regression</a:t>
            </a:r>
          </a:p>
        </p:txBody>
      </p:sp>
      <p:sp>
        <p:nvSpPr>
          <p:cNvPr id="5" name="Rectangle 4"/>
          <p:cNvSpPr/>
          <p:nvPr/>
        </p:nvSpPr>
        <p:spPr>
          <a:xfrm>
            <a:off x="4554584" y="1254993"/>
            <a:ext cx="5048858" cy="300349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554584" y="4484912"/>
            <a:ext cx="5048858" cy="2029097"/>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71502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544568" y="1592831"/>
            <a:ext cx="4983480" cy="769441"/>
          </a:xfrm>
          <a:prstGeom prst="rect">
            <a:avLst/>
          </a:prstGeom>
          <a:noFill/>
        </p:spPr>
        <p:txBody>
          <a:bodyPr wrap="square" rtlCol="0">
            <a:spAutoFit/>
          </a:bodyPr>
          <a:lstStyle/>
          <a:p>
            <a:r>
              <a:rPr lang="en-IN" sz="4400" dirty="0">
                <a:solidFill>
                  <a:srgbClr val="FF0000"/>
                </a:solidFill>
                <a:latin typeface="Berlin Sans FB Demi" panose="020E0802020502020306" pitchFamily="34" charset="0"/>
              </a:rPr>
              <a:t>Logistic Regression</a:t>
            </a:r>
          </a:p>
        </p:txBody>
      </p:sp>
      <p:sp>
        <p:nvSpPr>
          <p:cNvPr id="31" name="TextBox 30">
            <a:extLst>
              <a:ext uri="{FF2B5EF4-FFF2-40B4-BE49-F238E27FC236}">
                <a16:creationId xmlns:a16="http://schemas.microsoft.com/office/drawing/2014/main"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77"/>
            </a:pPr>
            <a:r>
              <a:rPr lang="en-IN" sz="2300" dirty="0">
                <a:solidFill>
                  <a:srgbClr val="00B0F0"/>
                </a:solidFill>
                <a:latin typeface="Berlin Sans FB Demi" panose="020E0802020502020306" pitchFamily="34" charset="0"/>
              </a:rPr>
              <a:t>21</a:t>
            </a:r>
          </a:p>
          <a:p>
            <a:pPr marL="457200" indent="-457200"/>
            <a:r>
              <a:rPr lang="en-IN" sz="2300" dirty="0">
                <a:solidFill>
                  <a:srgbClr val="00B0F0"/>
                </a:solidFill>
                <a:latin typeface="Berlin Sans FB Demi" panose="020E0802020502020306" pitchFamily="34" charset="0"/>
              </a:rPr>
              <a:t> 7	100</a:t>
            </a:r>
          </a:p>
        </p:txBody>
      </p:sp>
      <p:sp>
        <p:nvSpPr>
          <p:cNvPr id="44" name="TextBox 43">
            <a:extLst>
              <a:ext uri="{FF2B5EF4-FFF2-40B4-BE49-F238E27FC236}">
                <a16:creationId xmlns:a16="http://schemas.microsoft.com/office/drawing/2014/main"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86.341</a:t>
            </a: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5177338" y="399749"/>
            <a:ext cx="3670598" cy="769441"/>
          </a:xfrm>
          <a:prstGeom prst="rect">
            <a:avLst/>
          </a:prstGeom>
          <a:noFill/>
        </p:spPr>
        <p:txBody>
          <a:bodyPr wrap="square" rtlCol="0">
            <a:spAutoFit/>
          </a:bodyPr>
          <a:lstStyle/>
          <a:p>
            <a:r>
              <a:rPr lang="en-IN" sz="4400" dirty="0">
                <a:solidFill>
                  <a:srgbClr val="FF0000"/>
                </a:solidFill>
                <a:latin typeface="Berlin Sans FB Demi" panose="020E0802020502020306" pitchFamily="34" charset="0"/>
              </a:rPr>
              <a:t>Decision Tree</a:t>
            </a:r>
          </a:p>
        </p:txBody>
      </p:sp>
      <p:sp>
        <p:nvSpPr>
          <p:cNvPr id="2" name="Rectangle 1"/>
          <p:cNvSpPr/>
          <p:nvPr/>
        </p:nvSpPr>
        <p:spPr>
          <a:xfrm>
            <a:off x="4667794" y="1369497"/>
            <a:ext cx="4703218" cy="2453569"/>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20818" y="4066902"/>
            <a:ext cx="4513682" cy="1384995"/>
          </a:xfrm>
          <a:prstGeom prst="rect">
            <a:avLst/>
          </a:prstGeom>
          <a:noFill/>
          <a:ln>
            <a:noFill/>
          </a:ln>
        </p:spPr>
        <p:txBody>
          <a:bodyPr wrap="square" rtlCol="0">
            <a:spAutoFit/>
          </a:bodyPr>
          <a:lstStyle/>
          <a:p>
            <a:r>
              <a:rPr lang="en-IN" sz="2800" b="1" dirty="0">
                <a:solidFill>
                  <a:schemeClr val="accent1"/>
                </a:solidFill>
              </a:rPr>
              <a:t>1 : </a:t>
            </a:r>
            <a:r>
              <a:rPr lang="en-IN" sz="2800" b="1" dirty="0" err="1">
                <a:solidFill>
                  <a:schemeClr val="accent1"/>
                </a:solidFill>
              </a:rPr>
              <a:t>Gini</a:t>
            </a:r>
            <a:r>
              <a:rPr lang="en-IN" sz="2800" b="1" dirty="0">
                <a:solidFill>
                  <a:schemeClr val="accent1"/>
                </a:solidFill>
              </a:rPr>
              <a:t> Impurity</a:t>
            </a:r>
          </a:p>
          <a:p>
            <a:r>
              <a:rPr lang="en-IN" sz="2800" b="1" dirty="0">
                <a:solidFill>
                  <a:schemeClr val="accent1"/>
                </a:solidFill>
              </a:rPr>
              <a:t>2 : Entropy Calculation</a:t>
            </a:r>
          </a:p>
          <a:p>
            <a:r>
              <a:rPr lang="en-IN" sz="2800" b="1" dirty="0">
                <a:solidFill>
                  <a:schemeClr val="accent1"/>
                </a:solidFill>
              </a:rPr>
              <a:t>3 : Information Gain</a:t>
            </a:r>
          </a:p>
        </p:txBody>
      </p:sp>
    </p:spTree>
    <p:extLst>
      <p:ext uri="{BB962C8B-B14F-4D97-AF65-F5344CB8AC3E}">
        <p14:creationId xmlns:p14="http://schemas.microsoft.com/office/powerpoint/2010/main" val="22449511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TextBox 61">
            <a:extLst>
              <a:ext uri="{FF2B5EF4-FFF2-40B4-BE49-F238E27FC236}">
                <a16:creationId xmlns:a16="http://schemas.microsoft.com/office/drawing/2014/main" id="{6954060D-5B3F-48C6-867F-51ECC9B09C0A}"/>
              </a:ext>
            </a:extLst>
          </p:cNvPr>
          <p:cNvSpPr txBox="1"/>
          <p:nvPr/>
        </p:nvSpPr>
        <p:spPr>
          <a:xfrm>
            <a:off x="2924406" y="92516"/>
            <a:ext cx="5798962" cy="1015663"/>
          </a:xfrm>
          <a:prstGeom prst="rect">
            <a:avLst/>
          </a:prstGeom>
          <a:noFill/>
        </p:spPr>
        <p:txBody>
          <a:bodyPr wrap="square" rtlCol="0">
            <a:spAutoFit/>
          </a:bodyPr>
          <a:lstStyle/>
          <a:p>
            <a:pPr algn="ctr"/>
            <a:r>
              <a:rPr lang="en-IN" sz="3200" b="1" u="sng" dirty="0">
                <a:solidFill>
                  <a:schemeClr val="accent1"/>
                </a:solidFill>
                <a:latin typeface="Agency FB" panose="020B0503020202020204" pitchFamily="34" charset="0"/>
              </a:rPr>
              <a:t>-PROJECT</a:t>
            </a:r>
            <a:r>
              <a:rPr lang="en-IN" sz="3200" b="1" dirty="0">
                <a:solidFill>
                  <a:schemeClr val="accent1"/>
                </a:solidFill>
                <a:latin typeface="Agency FB" panose="020B0503020202020204" pitchFamily="34" charset="0"/>
              </a:rPr>
              <a:t> </a:t>
            </a:r>
            <a:r>
              <a:rPr lang="en-IN" sz="3200" b="1" u="sng" dirty="0">
                <a:solidFill>
                  <a:schemeClr val="accent1"/>
                </a:solidFill>
                <a:latin typeface="Agency FB" panose="020B0503020202020204" pitchFamily="34" charset="0"/>
              </a:rPr>
              <a:t>BY-</a:t>
            </a:r>
          </a:p>
          <a:p>
            <a:pPr algn="ctr"/>
            <a:endParaRPr lang="en-IN" sz="2800" b="1" dirty="0">
              <a:solidFill>
                <a:srgbClr val="FF0000"/>
              </a:solidFill>
              <a:latin typeface="Agency FB" panose="020B0503020202020204" pitchFamily="34" charset="0"/>
            </a:endParaRPr>
          </a:p>
        </p:txBody>
      </p:sp>
      <p:sp>
        <p:nvSpPr>
          <p:cNvPr id="64" name="TextBox 63">
            <a:extLst>
              <a:ext uri="{FF2B5EF4-FFF2-40B4-BE49-F238E27FC236}">
                <a16:creationId xmlns:a16="http://schemas.microsoft.com/office/drawing/2014/main" id="{69AC3E9D-A589-472A-B104-04B9EF5BD7B7}"/>
              </a:ext>
            </a:extLst>
          </p:cNvPr>
          <p:cNvSpPr txBox="1"/>
          <p:nvPr/>
        </p:nvSpPr>
        <p:spPr>
          <a:xfrm>
            <a:off x="5745548" y="1721201"/>
            <a:ext cx="3360779"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SOMERON BAKULI (4C-25)</a:t>
            </a:r>
          </a:p>
        </p:txBody>
      </p:sp>
      <p:pic>
        <p:nvPicPr>
          <p:cNvPr id="82" name="Picture 81" descr="A person posing for the camera&#10;&#10;Description automatically generated">
            <a:extLst>
              <a:ext uri="{FF2B5EF4-FFF2-40B4-BE49-F238E27FC236}">
                <a16:creationId xmlns:a16="http://schemas.microsoft.com/office/drawing/2014/main" id="{262739E6-1DA1-4EB6-ADA6-9162587C8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5234" y="4696238"/>
            <a:ext cx="626844" cy="775369"/>
          </a:xfrm>
          <a:prstGeom prst="rect">
            <a:avLst/>
          </a:prstGeom>
          <a:effectLst>
            <a:glow rad="228600">
              <a:schemeClr val="accent2">
                <a:satMod val="175000"/>
                <a:alpha val="40000"/>
              </a:schemeClr>
            </a:glow>
          </a:effectLst>
        </p:spPr>
      </p:pic>
      <p:sp>
        <p:nvSpPr>
          <p:cNvPr id="84" name="TextBox 83">
            <a:extLst>
              <a:ext uri="{FF2B5EF4-FFF2-40B4-BE49-F238E27FC236}">
                <a16:creationId xmlns:a16="http://schemas.microsoft.com/office/drawing/2014/main" id="{18741643-CC67-45C4-837F-D36CC3C612D9}"/>
              </a:ext>
            </a:extLst>
          </p:cNvPr>
          <p:cNvSpPr txBox="1"/>
          <p:nvPr/>
        </p:nvSpPr>
        <p:spPr>
          <a:xfrm>
            <a:off x="5222483" y="4663154"/>
            <a:ext cx="4018966"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KOYEL DAS</a:t>
            </a:r>
          </a:p>
          <a:p>
            <a:r>
              <a:rPr lang="en-IN" sz="2800" dirty="0">
                <a:solidFill>
                  <a:srgbClr val="FF0000"/>
                </a:solidFill>
                <a:latin typeface="Franklin Gothic Heavy" panose="020B0903020102020204" pitchFamily="34" charset="0"/>
              </a:rPr>
              <a:t>(4C-81)</a:t>
            </a:r>
          </a:p>
        </p:txBody>
      </p:sp>
      <p:pic>
        <p:nvPicPr>
          <p:cNvPr id="101" name="Picture 100" descr="A young child wearing a blue shirt&#10;&#10;Description automatically generated">
            <a:extLst>
              <a:ext uri="{FF2B5EF4-FFF2-40B4-BE49-F238E27FC236}">
                <a16:creationId xmlns:a16="http://schemas.microsoft.com/office/drawing/2014/main" id="{ABD6A50A-1B0A-449A-8E53-16C6760C40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5551" y="5733440"/>
            <a:ext cx="793998" cy="793998"/>
          </a:xfrm>
          <a:prstGeom prst="rect">
            <a:avLst/>
          </a:prstGeom>
          <a:effectLst>
            <a:glow rad="228600">
              <a:schemeClr val="accent2">
                <a:satMod val="175000"/>
                <a:alpha val="40000"/>
              </a:schemeClr>
            </a:glow>
          </a:effectLst>
        </p:spPr>
      </p:pic>
      <p:sp>
        <p:nvSpPr>
          <p:cNvPr id="113" name="TextBox 112">
            <a:extLst>
              <a:ext uri="{FF2B5EF4-FFF2-40B4-BE49-F238E27FC236}">
                <a16:creationId xmlns:a16="http://schemas.microsoft.com/office/drawing/2014/main" id="{90F7D5B4-EF87-402B-9FE9-0E8318E861B4}"/>
              </a:ext>
            </a:extLst>
          </p:cNvPr>
          <p:cNvSpPr txBox="1"/>
          <p:nvPr/>
        </p:nvSpPr>
        <p:spPr>
          <a:xfrm>
            <a:off x="4996040" y="5626458"/>
            <a:ext cx="3776613"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SUBHRAJYOTI SAHA</a:t>
            </a:r>
          </a:p>
          <a:p>
            <a:r>
              <a:rPr lang="en-IN" sz="2800" dirty="0">
                <a:solidFill>
                  <a:srgbClr val="FF0000"/>
                </a:solidFill>
                <a:latin typeface="Franklin Gothic Heavy" panose="020B0903020102020204" pitchFamily="34" charset="0"/>
              </a:rPr>
              <a:t>(4C-86)</a:t>
            </a:r>
          </a:p>
        </p:txBody>
      </p:sp>
      <p:pic>
        <p:nvPicPr>
          <p:cNvPr id="117" name="Picture 116" descr="A person wearing glasses posing for the camera&#10;&#10;Description automatically generated">
            <a:extLst>
              <a:ext uri="{FF2B5EF4-FFF2-40B4-BE49-F238E27FC236}">
                <a16:creationId xmlns:a16="http://schemas.microsoft.com/office/drawing/2014/main" id="{99660846-2EBD-493E-9424-D5E7FDA01D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1232" y="3736184"/>
            <a:ext cx="793998" cy="795468"/>
          </a:xfrm>
          <a:prstGeom prst="rect">
            <a:avLst/>
          </a:prstGeom>
          <a:effectLst>
            <a:glow rad="228600">
              <a:schemeClr val="accent2">
                <a:satMod val="175000"/>
                <a:alpha val="40000"/>
              </a:schemeClr>
            </a:glow>
          </a:effectLst>
        </p:spPr>
      </p:pic>
      <p:sp>
        <p:nvSpPr>
          <p:cNvPr id="119" name="TextBox 118">
            <a:extLst>
              <a:ext uri="{FF2B5EF4-FFF2-40B4-BE49-F238E27FC236}">
                <a16:creationId xmlns:a16="http://schemas.microsoft.com/office/drawing/2014/main" id="{4E5E8FDD-5222-499B-832A-589F5D83F504}"/>
              </a:ext>
            </a:extLst>
          </p:cNvPr>
          <p:cNvSpPr txBox="1"/>
          <p:nvPr/>
        </p:nvSpPr>
        <p:spPr>
          <a:xfrm>
            <a:off x="5752666" y="3689674"/>
            <a:ext cx="3535651"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SAPTORSHI DAS</a:t>
            </a:r>
          </a:p>
          <a:p>
            <a:r>
              <a:rPr lang="en-IN" sz="2800" dirty="0">
                <a:solidFill>
                  <a:srgbClr val="FF0000"/>
                </a:solidFill>
                <a:latin typeface="Franklin Gothic Heavy" panose="020B0903020102020204" pitchFamily="34" charset="0"/>
              </a:rPr>
              <a:t>(4C-72)</a:t>
            </a:r>
          </a:p>
        </p:txBody>
      </p:sp>
      <p:pic>
        <p:nvPicPr>
          <p:cNvPr id="123" name="Picture 122" descr="A person posing for the camera&#10;&#10;Description automatically generated">
            <a:extLst>
              <a:ext uri="{FF2B5EF4-FFF2-40B4-BE49-F238E27FC236}">
                <a16:creationId xmlns:a16="http://schemas.microsoft.com/office/drawing/2014/main" id="{0E5999D5-E74B-41F6-8D00-2A343D90EE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8405" y="2814375"/>
            <a:ext cx="738943" cy="795468"/>
          </a:xfrm>
          <a:prstGeom prst="rect">
            <a:avLst/>
          </a:prstGeom>
          <a:effectLst>
            <a:glow rad="228600">
              <a:schemeClr val="accent2">
                <a:satMod val="175000"/>
                <a:alpha val="40000"/>
              </a:schemeClr>
            </a:glow>
          </a:effectLst>
        </p:spPr>
      </p:pic>
      <p:sp>
        <p:nvSpPr>
          <p:cNvPr id="125" name="TextBox 124">
            <a:extLst>
              <a:ext uri="{FF2B5EF4-FFF2-40B4-BE49-F238E27FC236}">
                <a16:creationId xmlns:a16="http://schemas.microsoft.com/office/drawing/2014/main" id="{BEE235B0-BE79-40DB-B22F-10D5189AF001}"/>
              </a:ext>
            </a:extLst>
          </p:cNvPr>
          <p:cNvSpPr txBox="1"/>
          <p:nvPr/>
        </p:nvSpPr>
        <p:spPr>
          <a:xfrm>
            <a:off x="5410727" y="2681457"/>
            <a:ext cx="3257811"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AMAR SARKAR</a:t>
            </a:r>
          </a:p>
          <a:p>
            <a:r>
              <a:rPr lang="en-IN" sz="2800" dirty="0">
                <a:solidFill>
                  <a:srgbClr val="FF0000"/>
                </a:solidFill>
                <a:latin typeface="Franklin Gothic Heavy" panose="020B0903020102020204" pitchFamily="34" charset="0"/>
              </a:rPr>
              <a:t>(4C-71)</a:t>
            </a:r>
          </a:p>
        </p:txBody>
      </p:sp>
      <p:pic>
        <p:nvPicPr>
          <p:cNvPr id="129" name="Picture 128" descr="A person posing for the camera&#10;&#10;Description automatically generated">
            <a:extLst>
              <a:ext uri="{FF2B5EF4-FFF2-40B4-BE49-F238E27FC236}">
                <a16:creationId xmlns:a16="http://schemas.microsoft.com/office/drawing/2014/main" id="{78BFD057-EC53-44A1-ABF3-219BC0025A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4872" y="733992"/>
            <a:ext cx="868622" cy="870292"/>
          </a:xfrm>
          <a:prstGeom prst="rect">
            <a:avLst/>
          </a:prstGeom>
          <a:effectLst>
            <a:glow rad="228600">
              <a:schemeClr val="accent2">
                <a:satMod val="175000"/>
                <a:alpha val="40000"/>
              </a:schemeClr>
            </a:glow>
          </a:effectLst>
        </p:spPr>
      </p:pic>
      <p:sp>
        <p:nvSpPr>
          <p:cNvPr id="131" name="TextBox 130">
            <a:extLst>
              <a:ext uri="{FF2B5EF4-FFF2-40B4-BE49-F238E27FC236}">
                <a16:creationId xmlns:a16="http://schemas.microsoft.com/office/drawing/2014/main" id="{0844EEA1-1243-44BF-BF8A-837F90F2197B}"/>
              </a:ext>
            </a:extLst>
          </p:cNvPr>
          <p:cNvSpPr txBox="1"/>
          <p:nvPr/>
        </p:nvSpPr>
        <p:spPr>
          <a:xfrm>
            <a:off x="6314166" y="761589"/>
            <a:ext cx="3055067"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SAYANTAN DAS</a:t>
            </a:r>
          </a:p>
          <a:p>
            <a:r>
              <a:rPr lang="en-IN" sz="2800" dirty="0">
                <a:solidFill>
                  <a:srgbClr val="FF0000"/>
                </a:solidFill>
                <a:latin typeface="Franklin Gothic Heavy" panose="020B0903020102020204" pitchFamily="34" charset="0"/>
              </a:rPr>
              <a:t>(4D-34)</a:t>
            </a:r>
          </a:p>
        </p:txBody>
      </p:sp>
      <p:pic>
        <p:nvPicPr>
          <p:cNvPr id="139" name="Picture 138" descr="Text&#10;&#10;Description automatically generated">
            <a:extLst>
              <a:ext uri="{FF2B5EF4-FFF2-40B4-BE49-F238E27FC236}">
                <a16:creationId xmlns:a16="http://schemas.microsoft.com/office/drawing/2014/main" id="{DB50719D-BC36-4343-B1C6-0403FAA57F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5250" y="4945775"/>
            <a:ext cx="2356750" cy="1912225"/>
          </a:xfrm>
          <a:prstGeom prst="rect">
            <a:avLst/>
          </a:prstGeom>
        </p:spPr>
      </p:pic>
      <p:sp>
        <p:nvSpPr>
          <p:cNvPr id="140" name="TextBox 139">
            <a:extLst>
              <a:ext uri="{FF2B5EF4-FFF2-40B4-BE49-F238E27FC236}">
                <a16:creationId xmlns:a16="http://schemas.microsoft.com/office/drawing/2014/main" id="{904DA66E-1B33-4C9C-AC5E-9EBA1A507FEF}"/>
              </a:ext>
            </a:extLst>
          </p:cNvPr>
          <p:cNvSpPr txBox="1"/>
          <p:nvPr/>
        </p:nvSpPr>
        <p:spPr>
          <a:xfrm>
            <a:off x="10508661" y="1353312"/>
            <a:ext cx="2049099" cy="923330"/>
          </a:xfrm>
          <a:prstGeom prst="rect">
            <a:avLst/>
          </a:prstGeom>
          <a:noFill/>
        </p:spPr>
        <p:txBody>
          <a:bodyPr wrap="square" rtlCol="0">
            <a:spAutoFit/>
          </a:bodyPr>
          <a:lstStyle/>
          <a:p>
            <a:r>
              <a:rPr lang="en-IN" sz="1800" b="1" i="0" strike="noStrike" dirty="0">
                <a:solidFill>
                  <a:srgbClr val="002060"/>
                </a:solidFill>
                <a:effectLst/>
                <a:latin typeface="Cooper Black" panose="0208090404030B020404" pitchFamily="18" charset="0"/>
              </a:rPr>
              <a:t>Under </a:t>
            </a:r>
            <a:r>
              <a:rPr lang="en-IN" sz="1800" b="1" dirty="0">
                <a:solidFill>
                  <a:srgbClr val="002060"/>
                </a:solidFill>
                <a:latin typeface="Cooper Black" panose="0208090404030B020404" pitchFamily="18" charset="0"/>
              </a:rPr>
              <a:t>T</a:t>
            </a:r>
            <a:r>
              <a:rPr lang="en-IN" sz="1800" b="1" i="0" strike="noStrike" dirty="0">
                <a:solidFill>
                  <a:srgbClr val="002060"/>
                </a:solidFill>
                <a:effectLst/>
                <a:latin typeface="Cooper Black" panose="0208090404030B020404" pitchFamily="18" charset="0"/>
              </a:rPr>
              <a:t>he Guidance </a:t>
            </a:r>
            <a:r>
              <a:rPr lang="en-IN" sz="1800" b="1" dirty="0">
                <a:solidFill>
                  <a:srgbClr val="002060"/>
                </a:solidFill>
                <a:latin typeface="Cooper Black" panose="0208090404030B020404" pitchFamily="18" charset="0"/>
              </a:rPr>
              <a:t>O</a:t>
            </a:r>
            <a:r>
              <a:rPr lang="en-IN" sz="1800" b="1" i="0" strike="noStrike" dirty="0">
                <a:solidFill>
                  <a:srgbClr val="002060"/>
                </a:solidFill>
                <a:effectLst/>
                <a:latin typeface="Cooper Black" panose="0208090404030B020404" pitchFamily="18" charset="0"/>
              </a:rPr>
              <a:t>f,</a:t>
            </a:r>
            <a:endParaRPr lang="en-IN" sz="1800" b="0" dirty="0">
              <a:solidFill>
                <a:srgbClr val="002060"/>
              </a:solidFill>
              <a:effectLst/>
              <a:latin typeface="Cooper Black" panose="0208090404030B020404" pitchFamily="18" charset="0"/>
            </a:endParaRPr>
          </a:p>
          <a:p>
            <a:endParaRPr lang="en-IN" dirty="0"/>
          </a:p>
        </p:txBody>
      </p:sp>
      <p:pic>
        <p:nvPicPr>
          <p:cNvPr id="142" name="Picture 141" descr="A person in a blue shirt&#10;&#10;Description automatically generated">
            <a:extLst>
              <a:ext uri="{FF2B5EF4-FFF2-40B4-BE49-F238E27FC236}">
                <a16:creationId xmlns:a16="http://schemas.microsoft.com/office/drawing/2014/main" id="{A1B7398F-4529-42A9-A172-7B5B6A185B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04190" y="1783080"/>
            <a:ext cx="1230698" cy="1462667"/>
          </a:xfrm>
          <a:prstGeom prst="ellipse">
            <a:avLst/>
          </a:prstGeom>
          <a:ln w="63500" cap="rnd">
            <a:solidFill>
              <a:srgbClr val="333333"/>
            </a:solidFill>
          </a:ln>
          <a:effectLst>
            <a:glow rad="228600">
              <a:schemeClr val="accent3">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3" name="TextBox 142">
            <a:extLst>
              <a:ext uri="{FF2B5EF4-FFF2-40B4-BE49-F238E27FC236}">
                <a16:creationId xmlns:a16="http://schemas.microsoft.com/office/drawing/2014/main" id="{BF38C10A-88B4-4C76-8B55-B4AAA74815BD}"/>
              </a:ext>
            </a:extLst>
          </p:cNvPr>
          <p:cNvSpPr txBox="1"/>
          <p:nvPr/>
        </p:nvSpPr>
        <p:spPr>
          <a:xfrm>
            <a:off x="10765017" y="2096740"/>
            <a:ext cx="1838463" cy="1077218"/>
          </a:xfrm>
          <a:prstGeom prst="rect">
            <a:avLst/>
          </a:prstGeom>
          <a:noFill/>
        </p:spPr>
        <p:txBody>
          <a:bodyPr wrap="square" rtlCol="0">
            <a:spAutoFit/>
          </a:bodyPr>
          <a:lstStyle/>
          <a:p>
            <a:r>
              <a:rPr lang="en-IN" sz="1600" dirty="0">
                <a:latin typeface="Franklin Gothic Heavy" panose="020B0903020102020204" pitchFamily="34" charset="0"/>
              </a:rPr>
              <a:t>PROF. ARUNABHA TARAFDAR</a:t>
            </a:r>
          </a:p>
          <a:p>
            <a:endParaRPr lang="en-IN" sz="1600" dirty="0"/>
          </a:p>
        </p:txBody>
      </p:sp>
      <p:pic>
        <p:nvPicPr>
          <p:cNvPr id="5" name="Picture 4" descr="A person wearing a suit and tie smiling at the camera&#10;&#10;Description automatically generated">
            <a:extLst>
              <a:ext uri="{FF2B5EF4-FFF2-40B4-BE49-F238E27FC236}">
                <a16:creationId xmlns:a16="http://schemas.microsoft.com/office/drawing/2014/main" id="{E9E326FA-651D-4F6F-8CAB-4AC252C0687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77178" y="1805522"/>
            <a:ext cx="827236" cy="820873"/>
          </a:xfrm>
          <a:prstGeom prst="rect">
            <a:avLst/>
          </a:prstGeom>
          <a:effectLst>
            <a:glow rad="228600">
              <a:schemeClr val="accent2">
                <a:satMod val="175000"/>
                <a:alpha val="40000"/>
              </a:schemeClr>
            </a:glow>
            <a:softEdge rad="0"/>
          </a:effectLst>
        </p:spPr>
      </p:pic>
    </p:spTree>
    <p:extLst>
      <p:ext uri="{BB962C8B-B14F-4D97-AF65-F5344CB8AC3E}">
        <p14:creationId xmlns:p14="http://schemas.microsoft.com/office/powerpoint/2010/main" val="36099252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5202936" y="1592831"/>
            <a:ext cx="4325112" cy="769441"/>
          </a:xfrm>
          <a:prstGeom prst="rect">
            <a:avLst/>
          </a:prstGeom>
          <a:noFill/>
        </p:spPr>
        <p:txBody>
          <a:bodyPr wrap="square" rtlCol="0">
            <a:spAutoFit/>
          </a:bodyPr>
          <a:lstStyle/>
          <a:p>
            <a:r>
              <a:rPr lang="en-IN" sz="4400" dirty="0">
                <a:solidFill>
                  <a:srgbClr val="00B0F0"/>
                </a:solidFill>
                <a:latin typeface="Berlin Sans FB Demi" panose="020E0802020502020306" pitchFamily="34" charset="0"/>
              </a:rPr>
              <a:t>Decision Tree </a:t>
            </a:r>
          </a:p>
        </p:txBody>
      </p:sp>
      <p:sp>
        <p:nvSpPr>
          <p:cNvPr id="31" name="TextBox 30">
            <a:extLst>
              <a:ext uri="{FF2B5EF4-FFF2-40B4-BE49-F238E27FC236}">
                <a16:creationId xmlns:a16="http://schemas.microsoft.com/office/drawing/2014/main"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95"/>
            </a:pPr>
            <a:r>
              <a:rPr lang="en-IN" sz="2300" dirty="0">
                <a:solidFill>
                  <a:srgbClr val="00B0F0"/>
                </a:solidFill>
                <a:latin typeface="Berlin Sans FB Demi" panose="020E0802020502020306" pitchFamily="34" charset="0"/>
              </a:rPr>
              <a:t>  3</a:t>
            </a:r>
          </a:p>
          <a:p>
            <a:pPr marL="457200" indent="-457200"/>
            <a:r>
              <a:rPr lang="en-IN" sz="2300" dirty="0">
                <a:solidFill>
                  <a:srgbClr val="00B0F0"/>
                </a:solidFill>
                <a:latin typeface="Berlin Sans FB Demi" panose="020E0802020502020306" pitchFamily="34" charset="0"/>
              </a:rPr>
              <a:t> 8    99</a:t>
            </a:r>
          </a:p>
        </p:txBody>
      </p:sp>
      <p:sp>
        <p:nvSpPr>
          <p:cNvPr id="44" name="TextBox 43">
            <a:extLst>
              <a:ext uri="{FF2B5EF4-FFF2-40B4-BE49-F238E27FC236}">
                <a16:creationId xmlns:a16="http://schemas.microsoft.com/office/drawing/2014/main"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94.634</a:t>
            </a: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685220" y="608011"/>
            <a:ext cx="4859972" cy="523220"/>
          </a:xfrm>
          <a:prstGeom prst="rect">
            <a:avLst/>
          </a:prstGeom>
          <a:noFill/>
        </p:spPr>
        <p:txBody>
          <a:bodyPr wrap="square" rtlCol="0">
            <a:spAutoFit/>
          </a:bodyPr>
          <a:lstStyle/>
          <a:p>
            <a:r>
              <a:rPr lang="en-IN" sz="2800" dirty="0">
                <a:solidFill>
                  <a:srgbClr val="FF0000"/>
                </a:solidFill>
                <a:latin typeface="Berlin Sans FB Demi" panose="020E0802020502020306" pitchFamily="34" charset="0"/>
              </a:rPr>
              <a:t>SUPPORT VECTOR MACHINE</a:t>
            </a:r>
          </a:p>
        </p:txBody>
      </p:sp>
      <p:sp>
        <p:nvSpPr>
          <p:cNvPr id="5" name="Rectangle 4"/>
          <p:cNvSpPr/>
          <p:nvPr/>
        </p:nvSpPr>
        <p:spPr>
          <a:xfrm>
            <a:off x="4581703" y="1375953"/>
            <a:ext cx="4963489" cy="4223657"/>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42042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517136" y="1803142"/>
            <a:ext cx="5047488" cy="630942"/>
          </a:xfrm>
          <a:prstGeom prst="rect">
            <a:avLst/>
          </a:prstGeom>
          <a:noFill/>
        </p:spPr>
        <p:txBody>
          <a:bodyPr wrap="square" rtlCol="0">
            <a:spAutoFit/>
          </a:bodyPr>
          <a:lstStyle/>
          <a:p>
            <a:r>
              <a:rPr lang="en-IN" sz="3500" dirty="0">
                <a:solidFill>
                  <a:srgbClr val="00B0F0"/>
                </a:solidFill>
                <a:latin typeface="Berlin Sans FB Demi" panose="020E0802020502020306" pitchFamily="34" charset="0"/>
              </a:rPr>
              <a:t>Support Vector Machine</a:t>
            </a:r>
          </a:p>
        </p:txBody>
      </p:sp>
      <p:sp>
        <p:nvSpPr>
          <p:cNvPr id="31" name="TextBox 30">
            <a:extLst>
              <a:ext uri="{FF2B5EF4-FFF2-40B4-BE49-F238E27FC236}">
                <a16:creationId xmlns:a16="http://schemas.microsoft.com/office/drawing/2014/main"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94"/>
            </a:pPr>
            <a:r>
              <a:rPr lang="en-IN" sz="2300" dirty="0">
                <a:solidFill>
                  <a:srgbClr val="00B0F0"/>
                </a:solidFill>
                <a:latin typeface="Berlin Sans FB Demi" panose="020E0802020502020306" pitchFamily="34" charset="0"/>
              </a:rPr>
              <a:t>  4</a:t>
            </a:r>
          </a:p>
          <a:p>
            <a:pPr marL="457200" indent="-457200"/>
            <a:r>
              <a:rPr lang="en-IN" sz="2300" dirty="0">
                <a:solidFill>
                  <a:srgbClr val="00B0F0"/>
                </a:solidFill>
                <a:latin typeface="Berlin Sans FB Demi" panose="020E0802020502020306" pitchFamily="34" charset="0"/>
              </a:rPr>
              <a:t> 0  100</a:t>
            </a:r>
          </a:p>
        </p:txBody>
      </p:sp>
      <p:sp>
        <p:nvSpPr>
          <p:cNvPr id="44" name="TextBox 43">
            <a:extLst>
              <a:ext uri="{FF2B5EF4-FFF2-40B4-BE49-F238E27FC236}">
                <a16:creationId xmlns:a16="http://schemas.microsoft.com/office/drawing/2014/main"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98.048</a:t>
            </a: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783369" y="2652716"/>
            <a:ext cx="4378984" cy="907941"/>
          </a:xfrm>
          <a:prstGeom prst="rect">
            <a:avLst/>
          </a:prstGeom>
          <a:noFill/>
        </p:spPr>
        <p:txBody>
          <a:bodyPr wrap="square" rtlCol="0">
            <a:spAutoFit/>
          </a:bodyPr>
          <a:lstStyle/>
          <a:p>
            <a:pPr algn="ctr"/>
            <a:r>
              <a:rPr lang="en-IN" sz="5300" b="1" dirty="0">
                <a:solidFill>
                  <a:srgbClr val="00B0F0"/>
                </a:solidFill>
                <a:latin typeface="Berlin Sans FB Demi" panose="020E0802020502020306" pitchFamily="34" charset="0"/>
              </a:rPr>
              <a:t>ALGORITHMS</a:t>
            </a:r>
          </a:p>
        </p:txBody>
      </p:sp>
      <p:pic>
        <p:nvPicPr>
          <p:cNvPr id="28" name="Picture 27" descr="barplot Represent Accuracy of different models.png"/>
          <p:cNvPicPr/>
          <p:nvPr/>
        </p:nvPicPr>
        <p:blipFill>
          <a:blip r:embed="rId4" cstate="print"/>
          <a:stretch>
            <a:fillRect/>
          </a:stretch>
        </p:blipFill>
        <p:spPr>
          <a:xfrm>
            <a:off x="4544568" y="1362456"/>
            <a:ext cx="4996842" cy="3398610"/>
          </a:xfrm>
          <a:prstGeom prst="rect">
            <a:avLst/>
          </a:prstGeom>
        </p:spPr>
      </p:pic>
    </p:spTree>
    <p:extLst>
      <p:ext uri="{BB962C8B-B14F-4D97-AF65-F5344CB8AC3E}">
        <p14:creationId xmlns:p14="http://schemas.microsoft.com/office/powerpoint/2010/main" val="7194812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85B1D40-C808-4E63-BA37-1F985B521657}"/>
              </a:ext>
            </a:extLst>
          </p:cNvPr>
          <p:cNvSpPr txBox="1"/>
          <p:nvPr/>
        </p:nvSpPr>
        <p:spPr>
          <a:xfrm>
            <a:off x="4724380" y="161629"/>
            <a:ext cx="4626497" cy="1200329"/>
          </a:xfrm>
          <a:prstGeom prst="rect">
            <a:avLst/>
          </a:prstGeom>
          <a:noFill/>
        </p:spPr>
        <p:txBody>
          <a:bodyPr wrap="square" rtlCol="0">
            <a:spAutoFit/>
          </a:bodyPr>
          <a:lstStyle/>
          <a:p>
            <a:pPr algn="ctr"/>
            <a:r>
              <a:rPr lang="en-IN" sz="3600" dirty="0">
                <a:solidFill>
                  <a:srgbClr val="00B0F0"/>
                </a:solidFill>
                <a:latin typeface="Aharoni" panose="02010803020104030203" pitchFamily="2" charset="-79"/>
                <a:cs typeface="Aharoni" panose="02010803020104030203" pitchFamily="2" charset="-79"/>
              </a:rPr>
              <a:t>FRONTEND (LANGUAGE USED)</a:t>
            </a:r>
          </a:p>
        </p:txBody>
      </p:sp>
      <p:sp>
        <p:nvSpPr>
          <p:cNvPr id="5" name="TextBox 4">
            <a:extLst>
              <a:ext uri="{FF2B5EF4-FFF2-40B4-BE49-F238E27FC236}">
                <a16:creationId xmlns:a16="http://schemas.microsoft.com/office/drawing/2014/main" id="{F89D2AA2-81A7-4F3E-8964-3D9F179046D6}"/>
              </a:ext>
            </a:extLst>
          </p:cNvPr>
          <p:cNvSpPr txBox="1"/>
          <p:nvPr/>
        </p:nvSpPr>
        <p:spPr>
          <a:xfrm>
            <a:off x="6684157" y="1742814"/>
            <a:ext cx="6074047" cy="3785652"/>
          </a:xfrm>
          <a:prstGeom prst="rect">
            <a:avLst/>
          </a:prstGeom>
          <a:noFill/>
        </p:spPr>
        <p:txBody>
          <a:bodyPr wrap="square" rtlCol="0">
            <a:spAutoFit/>
          </a:bodyPr>
          <a:lstStyle/>
          <a:p>
            <a:r>
              <a:rPr lang="en-IN" sz="4000" dirty="0">
                <a:solidFill>
                  <a:srgbClr val="C00000"/>
                </a:solidFill>
                <a:latin typeface="Franklin Gothic Heavy" panose="020B0903020102020204" pitchFamily="34" charset="0"/>
              </a:rPr>
              <a:t>HTML</a:t>
            </a:r>
          </a:p>
          <a:p>
            <a:endParaRPr lang="en-IN" sz="4000" dirty="0">
              <a:solidFill>
                <a:srgbClr val="C00000"/>
              </a:solidFill>
              <a:latin typeface="Franklin Gothic Heavy" panose="020B0903020102020204" pitchFamily="34" charset="0"/>
            </a:endParaRPr>
          </a:p>
          <a:p>
            <a:r>
              <a:rPr lang="en-IN" sz="4000" dirty="0">
                <a:solidFill>
                  <a:srgbClr val="C00000"/>
                </a:solidFill>
                <a:latin typeface="Franklin Gothic Heavy" panose="020B0903020102020204" pitchFamily="34" charset="0"/>
              </a:rPr>
              <a:t>CSS</a:t>
            </a:r>
          </a:p>
          <a:p>
            <a:endParaRPr lang="en-IN" sz="4000" dirty="0">
              <a:solidFill>
                <a:srgbClr val="C00000"/>
              </a:solidFill>
              <a:latin typeface="Franklin Gothic Heavy" panose="020B0903020102020204" pitchFamily="34" charset="0"/>
            </a:endParaRPr>
          </a:p>
          <a:p>
            <a:r>
              <a:rPr lang="en-IN" sz="4000" dirty="0">
                <a:solidFill>
                  <a:srgbClr val="C00000"/>
                </a:solidFill>
                <a:latin typeface="Franklin Gothic Heavy" panose="020B0903020102020204" pitchFamily="34" charset="0"/>
              </a:rPr>
              <a:t>JAVA </a:t>
            </a:r>
          </a:p>
          <a:p>
            <a:r>
              <a:rPr lang="en-IN" sz="4000" dirty="0">
                <a:solidFill>
                  <a:srgbClr val="C00000"/>
                </a:solidFill>
                <a:latin typeface="Franklin Gothic Heavy" panose="020B0903020102020204" pitchFamily="34" charset="0"/>
              </a:rPr>
              <a:t>SCRIPT</a:t>
            </a:r>
          </a:p>
        </p:txBody>
      </p:sp>
      <p:pic>
        <p:nvPicPr>
          <p:cNvPr id="10" name="Picture 9" descr="Logo, icon&#10;&#10;Description automatically generated">
            <a:extLst>
              <a:ext uri="{FF2B5EF4-FFF2-40B4-BE49-F238E27FC236}">
                <a16:creationId xmlns:a16="http://schemas.microsoft.com/office/drawing/2014/main" id="{6527983A-59D1-4D78-92E2-A57F1EEC91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9951" y="1740291"/>
            <a:ext cx="973723" cy="9737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descr="A picture containing kit, monitor, object, drawing&#10;&#10;Description automatically generated">
            <a:extLst>
              <a:ext uri="{FF2B5EF4-FFF2-40B4-BE49-F238E27FC236}">
                <a16:creationId xmlns:a16="http://schemas.microsoft.com/office/drawing/2014/main" id="{CC57AD01-22D8-4CB3-A1CA-D7CE946D44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5963" y="2985419"/>
            <a:ext cx="973723" cy="11684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Picture 15" descr="Logo, icon&#10;&#10;Description automatically generated">
            <a:extLst>
              <a:ext uri="{FF2B5EF4-FFF2-40B4-BE49-F238E27FC236}">
                <a16:creationId xmlns:a16="http://schemas.microsoft.com/office/drawing/2014/main" id="{330DBCDD-F48F-46E4-910B-63DD138DE0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7800" y="4271210"/>
            <a:ext cx="1011155" cy="1257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6227392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85B1D40-C808-4E63-BA37-1F985B521657}"/>
              </a:ext>
            </a:extLst>
          </p:cNvPr>
          <p:cNvSpPr txBox="1"/>
          <p:nvPr/>
        </p:nvSpPr>
        <p:spPr>
          <a:xfrm>
            <a:off x="4724380" y="161629"/>
            <a:ext cx="4626497" cy="1200329"/>
          </a:xfrm>
          <a:prstGeom prst="rect">
            <a:avLst/>
          </a:prstGeom>
          <a:noFill/>
        </p:spPr>
        <p:txBody>
          <a:bodyPr wrap="square" rtlCol="0">
            <a:spAutoFit/>
          </a:bodyPr>
          <a:lstStyle/>
          <a:p>
            <a:pPr algn="ctr"/>
            <a:r>
              <a:rPr lang="en-IN" sz="3600" dirty="0">
                <a:solidFill>
                  <a:srgbClr val="00B0F0"/>
                </a:solidFill>
                <a:latin typeface="Aharoni" panose="02010803020104030203" pitchFamily="2" charset="-79"/>
                <a:cs typeface="Aharoni" panose="02010803020104030203" pitchFamily="2" charset="-79"/>
              </a:rPr>
              <a:t>BACKEND (LANGUAGE USED)</a:t>
            </a:r>
          </a:p>
        </p:txBody>
      </p:sp>
      <p:pic>
        <p:nvPicPr>
          <p:cNvPr id="8" name="Picture 7" descr="Text&#10;&#10;Description automatically generated">
            <a:extLst>
              <a:ext uri="{FF2B5EF4-FFF2-40B4-BE49-F238E27FC236}">
                <a16:creationId xmlns:a16="http://schemas.microsoft.com/office/drawing/2014/main" id="{CF0D3417-FBBA-4506-A128-7B760E284F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5889" y="1490703"/>
            <a:ext cx="3978127" cy="2225209"/>
          </a:xfrm>
          <a:prstGeom prst="rect">
            <a:avLst/>
          </a:prstGeom>
        </p:spPr>
      </p:pic>
      <p:pic>
        <p:nvPicPr>
          <p:cNvPr id="11" name="Picture 10" descr="Logo&#10;&#10;Description automatically generated">
            <a:extLst>
              <a:ext uri="{FF2B5EF4-FFF2-40B4-BE49-F238E27FC236}">
                <a16:creationId xmlns:a16="http://schemas.microsoft.com/office/drawing/2014/main" id="{4312C498-4710-40EB-BF66-0C6C8C6459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3028" y="3577624"/>
            <a:ext cx="4925438" cy="2588653"/>
          </a:xfrm>
          <a:prstGeom prst="rect">
            <a:avLst/>
          </a:prstGeom>
        </p:spPr>
      </p:pic>
    </p:spTree>
    <p:extLst>
      <p:ext uri="{BB962C8B-B14F-4D97-AF65-F5344CB8AC3E}">
        <p14:creationId xmlns:p14="http://schemas.microsoft.com/office/powerpoint/2010/main" val="428407043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30" name="TextBox 29">
            <a:extLst>
              <a:ext uri="{FF2B5EF4-FFF2-40B4-BE49-F238E27FC236}">
                <a16:creationId xmlns:a16="http://schemas.microsoft.com/office/drawing/2014/main" id="{3C581069-94EA-4BE3-A6B4-D20A61E29B18}"/>
              </a:ext>
            </a:extLst>
          </p:cNvPr>
          <p:cNvSpPr txBox="1"/>
          <p:nvPr/>
        </p:nvSpPr>
        <p:spPr>
          <a:xfrm>
            <a:off x="6028551" y="-50009"/>
            <a:ext cx="3195903" cy="769441"/>
          </a:xfrm>
          <a:prstGeom prst="rect">
            <a:avLst/>
          </a:prstGeom>
          <a:noFill/>
        </p:spPr>
        <p:txBody>
          <a:bodyPr wrap="square" rtlCol="0">
            <a:spAutoFit/>
          </a:bodyPr>
          <a:lstStyle/>
          <a:p>
            <a:r>
              <a:rPr lang="en-IN" sz="4400" u="sng" dirty="0">
                <a:solidFill>
                  <a:srgbClr val="00B0F0"/>
                </a:solidFill>
                <a:latin typeface="Aharoni" panose="02010803020104030203" pitchFamily="2" charset="-79"/>
                <a:cs typeface="Aharoni" panose="02010803020104030203" pitchFamily="2" charset="-79"/>
              </a:rPr>
              <a:t>DFD</a:t>
            </a:r>
          </a:p>
        </p:txBody>
      </p:sp>
      <p:sp>
        <p:nvSpPr>
          <p:cNvPr id="5" name="Oval 4">
            <a:extLst>
              <a:ext uri="{FF2B5EF4-FFF2-40B4-BE49-F238E27FC236}">
                <a16:creationId xmlns:a16="http://schemas.microsoft.com/office/drawing/2014/main" id="{2D30EE10-761E-4111-93B9-ACF7D8FCA99D}"/>
              </a:ext>
            </a:extLst>
          </p:cNvPr>
          <p:cNvSpPr/>
          <p:nvPr/>
        </p:nvSpPr>
        <p:spPr>
          <a:xfrm>
            <a:off x="4200384" y="3220964"/>
            <a:ext cx="1498547" cy="14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DE0F2DA-FB4D-4212-A85A-3870F4FD8324}"/>
              </a:ext>
            </a:extLst>
          </p:cNvPr>
          <p:cNvSpPr/>
          <p:nvPr/>
        </p:nvSpPr>
        <p:spPr>
          <a:xfrm>
            <a:off x="6067612" y="1354059"/>
            <a:ext cx="1817896" cy="93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14E368C-34B8-437F-8F9D-C44BF06FB0B4}"/>
              </a:ext>
            </a:extLst>
          </p:cNvPr>
          <p:cNvSpPr/>
          <p:nvPr/>
        </p:nvSpPr>
        <p:spPr>
          <a:xfrm>
            <a:off x="5686950" y="1065158"/>
            <a:ext cx="2041864" cy="109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F145538-30DB-422A-842F-842335C28B1B}"/>
              </a:ext>
            </a:extLst>
          </p:cNvPr>
          <p:cNvSpPr/>
          <p:nvPr/>
        </p:nvSpPr>
        <p:spPr>
          <a:xfrm>
            <a:off x="5353235" y="881113"/>
            <a:ext cx="2228295" cy="109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32DE461-A385-43BA-B75F-16F03192F5CD}"/>
              </a:ext>
            </a:extLst>
          </p:cNvPr>
          <p:cNvSpPr/>
          <p:nvPr/>
        </p:nvSpPr>
        <p:spPr>
          <a:xfrm>
            <a:off x="7581530" y="2772142"/>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7D4442DC-9475-4217-9C6E-1018AACFBB4A}"/>
              </a:ext>
            </a:extLst>
          </p:cNvPr>
          <p:cNvSpPr/>
          <p:nvPr/>
        </p:nvSpPr>
        <p:spPr>
          <a:xfrm>
            <a:off x="7581529" y="3756009"/>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6922BAFE-4E02-4DD3-9D4E-5B2E996BBF18}"/>
              </a:ext>
            </a:extLst>
          </p:cNvPr>
          <p:cNvSpPr/>
          <p:nvPr/>
        </p:nvSpPr>
        <p:spPr>
          <a:xfrm>
            <a:off x="7610183" y="4729092"/>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ecision 13">
            <a:extLst>
              <a:ext uri="{FF2B5EF4-FFF2-40B4-BE49-F238E27FC236}">
                <a16:creationId xmlns:a16="http://schemas.microsoft.com/office/drawing/2014/main" id="{AF92D373-ABB8-4F32-B5B4-6C7703729996}"/>
              </a:ext>
            </a:extLst>
          </p:cNvPr>
          <p:cNvSpPr/>
          <p:nvPr/>
        </p:nvSpPr>
        <p:spPr>
          <a:xfrm>
            <a:off x="5486400" y="5459767"/>
            <a:ext cx="1935693" cy="11540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86B9CF17-6C1D-4C27-9E66-5CCAEF23196E}"/>
              </a:ext>
            </a:extLst>
          </p:cNvPr>
          <p:cNvCxnSpPr/>
          <p:nvPr/>
        </p:nvCxnSpPr>
        <p:spPr>
          <a:xfrm flipV="1">
            <a:off x="5022013" y="2066136"/>
            <a:ext cx="461213" cy="101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DFBFB9-E198-4292-AF8B-0FDA15F1FB0F}"/>
              </a:ext>
            </a:extLst>
          </p:cNvPr>
          <p:cNvCxnSpPr/>
          <p:nvPr/>
        </p:nvCxnSpPr>
        <p:spPr>
          <a:xfrm flipV="1">
            <a:off x="5816941" y="3017910"/>
            <a:ext cx="1644106" cy="67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D84F4-AF6E-4ED9-8595-5D854C297E4D}"/>
              </a:ext>
            </a:extLst>
          </p:cNvPr>
          <p:cNvCxnSpPr/>
          <p:nvPr/>
        </p:nvCxnSpPr>
        <p:spPr>
          <a:xfrm flipH="1" flipV="1">
            <a:off x="5202315" y="4699366"/>
            <a:ext cx="549853"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B667C8-358F-42D3-BCC4-C15AC22CF60C}"/>
              </a:ext>
            </a:extLst>
          </p:cNvPr>
          <p:cNvCxnSpPr/>
          <p:nvPr/>
        </p:nvCxnSpPr>
        <p:spPr>
          <a:xfrm>
            <a:off x="8573109" y="3386561"/>
            <a:ext cx="0" cy="34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E3AC71F-0FBA-4B99-9391-43E4E240ACF6}"/>
              </a:ext>
            </a:extLst>
          </p:cNvPr>
          <p:cNvCxnSpPr/>
          <p:nvPr/>
        </p:nvCxnSpPr>
        <p:spPr>
          <a:xfrm>
            <a:off x="8573109" y="4322207"/>
            <a:ext cx="0" cy="34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A2B9FE0-040F-4FE3-A1AC-C7B34C7FBFF7}"/>
              </a:ext>
            </a:extLst>
          </p:cNvPr>
          <p:cNvCxnSpPr/>
          <p:nvPr/>
        </p:nvCxnSpPr>
        <p:spPr>
          <a:xfrm flipH="1">
            <a:off x="7188506" y="5344357"/>
            <a:ext cx="1109709" cy="41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A5DC88-EF9D-4157-8382-F3BA7EF3C093}"/>
              </a:ext>
            </a:extLst>
          </p:cNvPr>
          <p:cNvSpPr txBox="1"/>
          <p:nvPr/>
        </p:nvSpPr>
        <p:spPr>
          <a:xfrm>
            <a:off x="5816941" y="1191846"/>
            <a:ext cx="1371565" cy="369332"/>
          </a:xfrm>
          <a:prstGeom prst="rect">
            <a:avLst/>
          </a:prstGeom>
          <a:noFill/>
        </p:spPr>
        <p:txBody>
          <a:bodyPr wrap="square" rtlCol="0">
            <a:spAutoFit/>
          </a:bodyPr>
          <a:lstStyle/>
          <a:p>
            <a:r>
              <a:rPr lang="en-IN" dirty="0">
                <a:solidFill>
                  <a:srgbClr val="FF0000"/>
                </a:solidFill>
                <a:latin typeface="Algerian" panose="04020705040A02060702" pitchFamily="82" charset="0"/>
              </a:rPr>
              <a:t>Front-End</a:t>
            </a:r>
          </a:p>
        </p:txBody>
      </p:sp>
      <p:sp>
        <p:nvSpPr>
          <p:cNvPr id="26" name="TextBox 25">
            <a:extLst>
              <a:ext uri="{FF2B5EF4-FFF2-40B4-BE49-F238E27FC236}">
                <a16:creationId xmlns:a16="http://schemas.microsoft.com/office/drawing/2014/main" id="{071D5678-6B16-493D-BE8B-03CD77F95F26}"/>
              </a:ext>
            </a:extLst>
          </p:cNvPr>
          <p:cNvSpPr txBox="1"/>
          <p:nvPr/>
        </p:nvSpPr>
        <p:spPr>
          <a:xfrm>
            <a:off x="4302997" y="3747063"/>
            <a:ext cx="1489951" cy="369332"/>
          </a:xfrm>
          <a:prstGeom prst="rect">
            <a:avLst/>
          </a:prstGeom>
          <a:noFill/>
        </p:spPr>
        <p:txBody>
          <a:bodyPr wrap="square" rtlCol="0">
            <a:spAutoFit/>
          </a:bodyPr>
          <a:lstStyle/>
          <a:p>
            <a:r>
              <a:rPr lang="en-IN" dirty="0">
                <a:solidFill>
                  <a:srgbClr val="FF0000"/>
                </a:solidFill>
                <a:latin typeface="Algerian" panose="04020705040A02060702" pitchFamily="82" charset="0"/>
              </a:rPr>
              <a:t>Back-end</a:t>
            </a:r>
          </a:p>
        </p:txBody>
      </p:sp>
      <p:sp>
        <p:nvSpPr>
          <p:cNvPr id="27" name="TextBox 26">
            <a:extLst>
              <a:ext uri="{FF2B5EF4-FFF2-40B4-BE49-F238E27FC236}">
                <a16:creationId xmlns:a16="http://schemas.microsoft.com/office/drawing/2014/main" id="{C3047B8D-DC7D-44B3-A3FB-9EA9A9BC4B6F}"/>
              </a:ext>
            </a:extLst>
          </p:cNvPr>
          <p:cNvSpPr txBox="1"/>
          <p:nvPr/>
        </p:nvSpPr>
        <p:spPr>
          <a:xfrm>
            <a:off x="7664898" y="2786767"/>
            <a:ext cx="2104381" cy="369332"/>
          </a:xfrm>
          <a:prstGeom prst="rect">
            <a:avLst/>
          </a:prstGeom>
          <a:noFill/>
        </p:spPr>
        <p:txBody>
          <a:bodyPr wrap="square" rtlCol="0">
            <a:spAutoFit/>
          </a:bodyPr>
          <a:lstStyle/>
          <a:p>
            <a:r>
              <a:rPr lang="en-IN" dirty="0" err="1">
                <a:solidFill>
                  <a:srgbClr val="FF0000"/>
                </a:solidFill>
                <a:latin typeface="Algerian" panose="04020705040A02060702" pitchFamily="82" charset="0"/>
              </a:rPr>
              <a:t>Preprocessing</a:t>
            </a:r>
            <a:endParaRPr lang="en-IN" dirty="0">
              <a:solidFill>
                <a:srgbClr val="FF0000"/>
              </a:solidFill>
              <a:latin typeface="Algerian" panose="04020705040A02060702" pitchFamily="82" charset="0"/>
            </a:endParaRPr>
          </a:p>
        </p:txBody>
      </p:sp>
      <p:sp>
        <p:nvSpPr>
          <p:cNvPr id="57" name="TextBox 56">
            <a:extLst>
              <a:ext uri="{FF2B5EF4-FFF2-40B4-BE49-F238E27FC236}">
                <a16:creationId xmlns:a16="http://schemas.microsoft.com/office/drawing/2014/main" id="{7FE69786-9D3C-43B1-BE95-C196B8563500}"/>
              </a:ext>
            </a:extLst>
          </p:cNvPr>
          <p:cNvSpPr txBox="1"/>
          <p:nvPr/>
        </p:nvSpPr>
        <p:spPr>
          <a:xfrm>
            <a:off x="7875850" y="3805449"/>
            <a:ext cx="2104381" cy="369332"/>
          </a:xfrm>
          <a:prstGeom prst="rect">
            <a:avLst/>
          </a:prstGeom>
          <a:noFill/>
        </p:spPr>
        <p:txBody>
          <a:bodyPr wrap="square" rtlCol="0">
            <a:spAutoFit/>
          </a:bodyPr>
          <a:lstStyle/>
          <a:p>
            <a:r>
              <a:rPr lang="en-IN" dirty="0">
                <a:solidFill>
                  <a:srgbClr val="FF0000"/>
                </a:solidFill>
                <a:latin typeface="Algerian" panose="04020705040A02060702" pitchFamily="82" charset="0"/>
              </a:rPr>
              <a:t>prediction</a:t>
            </a:r>
          </a:p>
        </p:txBody>
      </p:sp>
      <p:sp>
        <p:nvSpPr>
          <p:cNvPr id="58" name="TextBox 57">
            <a:extLst>
              <a:ext uri="{FF2B5EF4-FFF2-40B4-BE49-F238E27FC236}">
                <a16:creationId xmlns:a16="http://schemas.microsoft.com/office/drawing/2014/main" id="{83DF86F6-1F7A-40CB-A5A7-ADD29238832D}"/>
              </a:ext>
            </a:extLst>
          </p:cNvPr>
          <p:cNvSpPr txBox="1"/>
          <p:nvPr/>
        </p:nvSpPr>
        <p:spPr>
          <a:xfrm>
            <a:off x="7747942" y="4693069"/>
            <a:ext cx="2104381" cy="584775"/>
          </a:xfrm>
          <a:prstGeom prst="rect">
            <a:avLst/>
          </a:prstGeom>
          <a:noFill/>
        </p:spPr>
        <p:txBody>
          <a:bodyPr wrap="square" rtlCol="0">
            <a:spAutoFit/>
          </a:bodyPr>
          <a:lstStyle/>
          <a:p>
            <a:r>
              <a:rPr lang="en-IN" sz="1600" dirty="0">
                <a:solidFill>
                  <a:srgbClr val="FF0000"/>
                </a:solidFill>
                <a:latin typeface="Algerian" panose="04020705040A02060702" pitchFamily="82" charset="0"/>
              </a:rPr>
              <a:t>Accuracy calculation</a:t>
            </a:r>
          </a:p>
        </p:txBody>
      </p:sp>
      <p:sp>
        <p:nvSpPr>
          <p:cNvPr id="59" name="TextBox 58">
            <a:extLst>
              <a:ext uri="{FF2B5EF4-FFF2-40B4-BE49-F238E27FC236}">
                <a16:creationId xmlns:a16="http://schemas.microsoft.com/office/drawing/2014/main" id="{4B1AA5F7-02FF-4691-99DF-FE805AE4AB6C}"/>
              </a:ext>
            </a:extLst>
          </p:cNvPr>
          <p:cNvSpPr txBox="1"/>
          <p:nvPr/>
        </p:nvSpPr>
        <p:spPr>
          <a:xfrm>
            <a:off x="5742571" y="5849182"/>
            <a:ext cx="2104381" cy="338554"/>
          </a:xfrm>
          <a:prstGeom prst="rect">
            <a:avLst/>
          </a:prstGeom>
          <a:noFill/>
        </p:spPr>
        <p:txBody>
          <a:bodyPr wrap="square" rtlCol="0">
            <a:spAutoFit/>
          </a:bodyPr>
          <a:lstStyle/>
          <a:p>
            <a:r>
              <a:rPr lang="en-IN" sz="1600" dirty="0">
                <a:solidFill>
                  <a:srgbClr val="FF0000"/>
                </a:solidFill>
                <a:latin typeface="Algerian" panose="04020705040A02060702" pitchFamily="82" charset="0"/>
              </a:rPr>
              <a:t>evaluation</a:t>
            </a:r>
          </a:p>
        </p:txBody>
      </p:sp>
    </p:spTree>
    <p:extLst>
      <p:ext uri="{BB962C8B-B14F-4D97-AF65-F5344CB8AC3E}">
        <p14:creationId xmlns:p14="http://schemas.microsoft.com/office/powerpoint/2010/main" val="31293040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5608861" y="2506601"/>
            <a:ext cx="3506859" cy="1169551"/>
          </a:xfrm>
          <a:prstGeom prst="rect">
            <a:avLst/>
          </a:prstGeom>
          <a:noFill/>
        </p:spPr>
        <p:txBody>
          <a:bodyPr wrap="square" rtlCol="0">
            <a:spAutoFit/>
          </a:bodyPr>
          <a:lstStyle/>
          <a:p>
            <a:r>
              <a:rPr lang="en-IN" sz="7000" b="1" dirty="0">
                <a:solidFill>
                  <a:srgbClr val="00B0F0"/>
                </a:solidFill>
              </a:rPr>
              <a:t>DEMO</a:t>
            </a:r>
          </a:p>
        </p:txBody>
      </p:sp>
    </p:spTree>
    <p:extLst>
      <p:ext uri="{BB962C8B-B14F-4D97-AF65-F5344CB8AC3E}">
        <p14:creationId xmlns:p14="http://schemas.microsoft.com/office/powerpoint/2010/main" val="12188845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837225" y="1002788"/>
            <a:ext cx="4289240" cy="3416320"/>
          </a:xfrm>
          <a:prstGeom prst="rect">
            <a:avLst/>
          </a:prstGeom>
          <a:noFill/>
        </p:spPr>
        <p:txBody>
          <a:bodyPr wrap="square" rtlCol="0">
            <a:spAutoFit/>
          </a:bodyPr>
          <a:lstStyle/>
          <a:p>
            <a:pPr algn="ctr"/>
            <a:r>
              <a:rPr lang="en-IN" sz="10800" b="1" dirty="0">
                <a:solidFill>
                  <a:srgbClr val="00B0F0"/>
                </a:solidFill>
                <a:latin typeface="Agency FB" panose="020B0503020202020204" pitchFamily="34" charset="0"/>
              </a:rPr>
              <a:t>THANK</a:t>
            </a:r>
          </a:p>
          <a:p>
            <a:pPr algn="ctr"/>
            <a:r>
              <a:rPr lang="en-IN" sz="10800" b="1" dirty="0">
                <a:solidFill>
                  <a:srgbClr val="00B0F0"/>
                </a:solidFill>
                <a:latin typeface="Agency FB" panose="020B0503020202020204" pitchFamily="34" charset="0"/>
              </a:rPr>
              <a:t>YOU</a:t>
            </a:r>
          </a:p>
        </p:txBody>
      </p:sp>
      <p:pic>
        <p:nvPicPr>
          <p:cNvPr id="29" name="Picture 28" descr="A person wearing a suit and tie smiling at the camera&#10;&#10;Description automatically generated">
            <a:extLst>
              <a:ext uri="{FF2B5EF4-FFF2-40B4-BE49-F238E27FC236}">
                <a16:creationId xmlns:a16="http://schemas.microsoft.com/office/drawing/2014/main" id="{04CC2E88-D80F-4DFF-876E-55C8B3390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1009" y="4634244"/>
            <a:ext cx="680091" cy="674860"/>
          </a:xfrm>
          <a:prstGeom prst="rect">
            <a:avLst/>
          </a:prstGeom>
          <a:effectLst>
            <a:glow rad="228600">
              <a:schemeClr val="accent2">
                <a:satMod val="175000"/>
                <a:alpha val="40000"/>
              </a:schemeClr>
            </a:glow>
            <a:softEdge rad="0"/>
          </a:effectLst>
        </p:spPr>
      </p:pic>
      <p:pic>
        <p:nvPicPr>
          <p:cNvPr id="30" name="Picture 29" descr="A person posing for the camera&#10;&#10;Description automatically generated">
            <a:extLst>
              <a:ext uri="{FF2B5EF4-FFF2-40B4-BE49-F238E27FC236}">
                <a16:creationId xmlns:a16="http://schemas.microsoft.com/office/drawing/2014/main" id="{096583A6-3220-4207-B04C-991913C07D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8968" y="4615796"/>
            <a:ext cx="530351" cy="656013"/>
          </a:xfrm>
          <a:prstGeom prst="rect">
            <a:avLst/>
          </a:prstGeom>
          <a:effectLst>
            <a:glow rad="228600">
              <a:schemeClr val="accent2">
                <a:satMod val="175000"/>
                <a:alpha val="40000"/>
              </a:schemeClr>
            </a:glow>
          </a:effectLst>
        </p:spPr>
      </p:pic>
      <p:pic>
        <p:nvPicPr>
          <p:cNvPr id="31" name="Picture 30" descr="A young child wearing a blue shirt&#10;&#10;Description automatically generated">
            <a:extLst>
              <a:ext uri="{FF2B5EF4-FFF2-40B4-BE49-F238E27FC236}">
                <a16:creationId xmlns:a16="http://schemas.microsoft.com/office/drawing/2014/main" id="{D98D110A-C722-437E-A391-A416A0A750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1868" y="4634244"/>
            <a:ext cx="674861" cy="674861"/>
          </a:xfrm>
          <a:prstGeom prst="rect">
            <a:avLst/>
          </a:prstGeom>
          <a:effectLst>
            <a:glow rad="228600">
              <a:schemeClr val="accent2">
                <a:satMod val="175000"/>
                <a:alpha val="40000"/>
              </a:schemeClr>
            </a:glow>
          </a:effectLst>
        </p:spPr>
      </p:pic>
      <p:pic>
        <p:nvPicPr>
          <p:cNvPr id="32" name="Picture 31" descr="A person wearing glasses posing for the camera&#10;&#10;Description automatically generated">
            <a:extLst>
              <a:ext uri="{FF2B5EF4-FFF2-40B4-BE49-F238E27FC236}">
                <a16:creationId xmlns:a16="http://schemas.microsoft.com/office/drawing/2014/main" id="{46DBAD73-C665-48ED-A578-3735EDE3213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1066" y="4634244"/>
            <a:ext cx="680091" cy="681350"/>
          </a:xfrm>
          <a:prstGeom prst="rect">
            <a:avLst/>
          </a:prstGeom>
          <a:effectLst>
            <a:glow rad="228600">
              <a:schemeClr val="accent2">
                <a:satMod val="175000"/>
                <a:alpha val="40000"/>
              </a:schemeClr>
            </a:glow>
          </a:effectLst>
        </p:spPr>
      </p:pic>
      <p:pic>
        <p:nvPicPr>
          <p:cNvPr id="33" name="Picture 32" descr="A person posing for the camera&#10;&#10;Description automatically generated">
            <a:extLst>
              <a:ext uri="{FF2B5EF4-FFF2-40B4-BE49-F238E27FC236}">
                <a16:creationId xmlns:a16="http://schemas.microsoft.com/office/drawing/2014/main" id="{C1E43965-9142-4027-AD23-36BA1F6D34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2017" y="4617216"/>
            <a:ext cx="678771" cy="730693"/>
          </a:xfrm>
          <a:prstGeom prst="rect">
            <a:avLst/>
          </a:prstGeom>
          <a:effectLst>
            <a:glow rad="228600">
              <a:schemeClr val="accent2">
                <a:satMod val="175000"/>
                <a:alpha val="40000"/>
              </a:schemeClr>
            </a:glow>
          </a:effectLst>
        </p:spPr>
      </p:pic>
      <p:pic>
        <p:nvPicPr>
          <p:cNvPr id="34" name="Picture 33" descr="A person posing for the camera&#10;&#10;Description automatically generated">
            <a:extLst>
              <a:ext uri="{FF2B5EF4-FFF2-40B4-BE49-F238E27FC236}">
                <a16:creationId xmlns:a16="http://schemas.microsoft.com/office/drawing/2014/main" id="{E7EA93A0-95EB-49A0-A2AB-8EB7B389B77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9306" y="4652572"/>
            <a:ext cx="694004" cy="695338"/>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7603768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762F497-9010-4332-9610-C186EAA63F08}"/>
              </a:ext>
            </a:extLst>
          </p:cNvPr>
          <p:cNvSpPr txBox="1"/>
          <p:nvPr/>
        </p:nvSpPr>
        <p:spPr>
          <a:xfrm>
            <a:off x="4826021" y="116835"/>
            <a:ext cx="4661578" cy="584775"/>
          </a:xfrm>
          <a:prstGeom prst="rect">
            <a:avLst/>
          </a:prstGeom>
          <a:noFill/>
        </p:spPr>
        <p:txBody>
          <a:bodyPr wrap="square" rtlCol="0">
            <a:spAutoFit/>
          </a:bodyPr>
          <a:lstStyle/>
          <a:p>
            <a:r>
              <a:rPr lang="en-IN" sz="3200" b="1" i="0" u="sng" strike="noStrike" dirty="0">
                <a:solidFill>
                  <a:srgbClr val="00B0F0"/>
                </a:solidFill>
                <a:effectLst/>
                <a:latin typeface="Gadugi" panose="020B0502040204020203" pitchFamily="34" charset="0"/>
                <a:ea typeface="Gadugi" panose="020B0502040204020203" pitchFamily="34" charset="0"/>
              </a:rPr>
              <a:t>ACKNOWLEDGEMENT</a:t>
            </a:r>
            <a:endParaRPr lang="en-IN" sz="3200" u="sng" dirty="0">
              <a:solidFill>
                <a:srgbClr val="00B0F0"/>
              </a:solidFill>
              <a:latin typeface="Gadugi" panose="020B0502040204020203" pitchFamily="34" charset="0"/>
              <a:ea typeface="Gadugi" panose="020B0502040204020203" pitchFamily="34" charset="0"/>
            </a:endParaRPr>
          </a:p>
        </p:txBody>
      </p:sp>
      <p:sp>
        <p:nvSpPr>
          <p:cNvPr id="6" name="TextBox 5">
            <a:extLst>
              <a:ext uri="{FF2B5EF4-FFF2-40B4-BE49-F238E27FC236}">
                <a16:creationId xmlns:a16="http://schemas.microsoft.com/office/drawing/2014/main" id="{1DA69C77-8B36-414C-A9D2-7F3B984D9017}"/>
              </a:ext>
            </a:extLst>
          </p:cNvPr>
          <p:cNvSpPr txBox="1"/>
          <p:nvPr/>
        </p:nvSpPr>
        <p:spPr>
          <a:xfrm>
            <a:off x="4598958" y="709482"/>
            <a:ext cx="5143681" cy="5262979"/>
          </a:xfrm>
          <a:prstGeom prst="rect">
            <a:avLst/>
          </a:prstGeom>
          <a:noFill/>
        </p:spPr>
        <p:txBody>
          <a:bodyPr wrap="square" rtlCol="0">
            <a:spAutoFit/>
          </a:bodyPr>
          <a:lstStyle/>
          <a:p>
            <a:r>
              <a:rPr lang="en-US" sz="1600" dirty="0">
                <a:solidFill>
                  <a:srgbClr val="00B0F0"/>
                </a:solidFill>
                <a:latin typeface="Aharoni" panose="02010803020104030203" pitchFamily="2" charset="-79"/>
                <a:cs typeface="Aharoni" panose="02010803020104030203" pitchFamily="2" charset="-79"/>
              </a:rPr>
              <a:t>We would like to take this opportunity to thank everyone whose cooperation and encouragement throughout the ongoing course of this project remains invaluable to us.</a:t>
            </a:r>
          </a:p>
          <a:p>
            <a:endParaRPr lang="en-US" sz="1600" dirty="0">
              <a:solidFill>
                <a:srgbClr val="00B0F0"/>
              </a:solidFill>
              <a:latin typeface="Aharoni" panose="02010803020104030203" pitchFamily="2" charset="-79"/>
              <a:cs typeface="Aharoni" panose="02010803020104030203" pitchFamily="2" charset="-79"/>
            </a:endParaRPr>
          </a:p>
          <a:p>
            <a:r>
              <a:rPr lang="en-US" sz="1600" dirty="0">
                <a:solidFill>
                  <a:srgbClr val="00B0F0"/>
                </a:solidFill>
                <a:latin typeface="Aharoni" panose="02010803020104030203" pitchFamily="2" charset="-79"/>
                <a:cs typeface="Aharoni" panose="02010803020104030203" pitchFamily="2" charset="-79"/>
              </a:rPr>
              <a:t>We are sincerely grateful to our guide Prof. ARUNABHA  TARAFDAR of the Department of Computer Science &amp; Engineering, UEM, Kolkata, for his wisdom, guidance and inspiration that helped us to go through with this project and take it to where it stands now.</a:t>
            </a:r>
          </a:p>
          <a:p>
            <a:endParaRPr lang="en-US" sz="1600" dirty="0">
              <a:solidFill>
                <a:srgbClr val="00B0F0"/>
              </a:solidFill>
              <a:latin typeface="Aharoni" panose="02010803020104030203" pitchFamily="2" charset="-79"/>
              <a:cs typeface="Aharoni" panose="02010803020104030203" pitchFamily="2" charset="-79"/>
            </a:endParaRPr>
          </a:p>
          <a:p>
            <a:r>
              <a:rPr lang="en-US" sz="1600" dirty="0">
                <a:solidFill>
                  <a:srgbClr val="00B0F0"/>
                </a:solidFill>
                <a:latin typeface="Aharoni" panose="02010803020104030203" pitchFamily="2" charset="-79"/>
                <a:cs typeface="Aharoni" panose="02010803020104030203" pitchFamily="2" charset="-79"/>
              </a:rPr>
              <a:t>We would also like to express our sincere gratitude to Prof. </a:t>
            </a:r>
            <a:r>
              <a:rPr lang="en-US" sz="1600" dirty="0" err="1">
                <a:solidFill>
                  <a:srgbClr val="00B0F0"/>
                </a:solidFill>
                <a:latin typeface="Aharoni" panose="02010803020104030203" pitchFamily="2" charset="-79"/>
                <a:cs typeface="Aharoni" panose="02010803020104030203" pitchFamily="2" charset="-79"/>
              </a:rPr>
              <a:t>Sukalyan</a:t>
            </a:r>
            <a:r>
              <a:rPr lang="en-US" sz="1600" dirty="0">
                <a:solidFill>
                  <a:srgbClr val="00B0F0"/>
                </a:solidFill>
                <a:latin typeface="Aharoni" panose="02010803020104030203" pitchFamily="2" charset="-79"/>
                <a:cs typeface="Aharoni" panose="02010803020104030203" pitchFamily="2" charset="-79"/>
              </a:rPr>
              <a:t> Goswami, HOD, Computer Science&amp; Engineering, UEM, Kolkata and all other departmental faculties for their ever-present assistant and encouragement.</a:t>
            </a:r>
          </a:p>
          <a:p>
            <a:r>
              <a:rPr lang="en-US" sz="1600" dirty="0">
                <a:solidFill>
                  <a:srgbClr val="00B0F0"/>
                </a:solidFill>
                <a:latin typeface="Aharoni" panose="02010803020104030203" pitchFamily="2" charset="-79"/>
                <a:cs typeface="Aharoni" panose="02010803020104030203" pitchFamily="2" charset="-79"/>
              </a:rPr>
              <a:t>Last but not the least, we would like to extend our warm regards to our families and peers who have kept supporting us and always had faith in our work.</a:t>
            </a:r>
            <a:endParaRPr lang="en-IN" sz="16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780649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369576" y="1014273"/>
            <a:ext cx="5432603" cy="4524315"/>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ALL ABOUT HEART DISEASE</a:t>
            </a:r>
          </a:p>
        </p:txBody>
      </p:sp>
    </p:spTree>
    <p:extLst>
      <p:ext uri="{BB962C8B-B14F-4D97-AF65-F5344CB8AC3E}">
        <p14:creationId xmlns:p14="http://schemas.microsoft.com/office/powerpoint/2010/main" val="365266476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IN" sz="4800" dirty="0">
                <a:solidFill>
                  <a:srgbClr val="00B0F0"/>
                </a:solidFill>
                <a:latin typeface="Aharoni" panose="02010803020104030203" pitchFamily="2" charset="-79"/>
                <a:cs typeface="Aharoni" panose="02010803020104030203" pitchFamily="2" charset="-79"/>
              </a:rPr>
            </a:b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59C02EF7-A73D-47DC-B9CB-BA94AAF2890F}"/>
              </a:ext>
            </a:extLst>
          </p:cNvPr>
          <p:cNvSpPr txBox="1"/>
          <p:nvPr/>
        </p:nvSpPr>
        <p:spPr>
          <a:xfrm>
            <a:off x="4588969" y="706930"/>
            <a:ext cx="5746960" cy="923330"/>
          </a:xfrm>
          <a:prstGeom prst="rect">
            <a:avLst/>
          </a:prstGeom>
          <a:noFill/>
        </p:spPr>
        <p:txBody>
          <a:bodyPr wrap="square" rtlCol="0">
            <a:spAutoFit/>
          </a:bodyPr>
          <a:lstStyle/>
          <a:p>
            <a:r>
              <a:rPr lang="en-IN" sz="5400" dirty="0">
                <a:solidFill>
                  <a:srgbClr val="00B0F0"/>
                </a:solidFill>
                <a:latin typeface="Aharoni" panose="02010803020104030203" pitchFamily="2" charset="-79"/>
                <a:cs typeface="Aharoni" panose="02010803020104030203" pitchFamily="2" charset="-79"/>
              </a:rPr>
              <a:t>HEART ATTACK</a:t>
            </a:r>
          </a:p>
        </p:txBody>
      </p:sp>
      <p:sp>
        <p:nvSpPr>
          <p:cNvPr id="8" name="TextBox 7">
            <a:extLst>
              <a:ext uri="{FF2B5EF4-FFF2-40B4-BE49-F238E27FC236}">
                <a16:creationId xmlns:a16="http://schemas.microsoft.com/office/drawing/2014/main" id="{C2A5D077-7F4C-41DC-ACE6-CF6E4BF2C0F3}"/>
              </a:ext>
            </a:extLst>
          </p:cNvPr>
          <p:cNvSpPr txBox="1"/>
          <p:nvPr/>
        </p:nvSpPr>
        <p:spPr>
          <a:xfrm>
            <a:off x="4460425" y="2140022"/>
            <a:ext cx="5790661" cy="923330"/>
          </a:xfrm>
          <a:prstGeom prst="rect">
            <a:avLst/>
          </a:prstGeom>
          <a:noFill/>
        </p:spPr>
        <p:txBody>
          <a:bodyPr wrap="square" rtlCol="0">
            <a:spAutoFit/>
          </a:bodyPr>
          <a:lstStyle/>
          <a:p>
            <a:r>
              <a:rPr lang="en-IN" sz="5400" dirty="0">
                <a:solidFill>
                  <a:srgbClr val="00B0F0"/>
                </a:solidFill>
                <a:latin typeface="Aharoni" panose="02010803020104030203" pitchFamily="2" charset="-79"/>
                <a:cs typeface="Aharoni" panose="02010803020104030203" pitchFamily="2" charset="-79"/>
              </a:rPr>
              <a:t>HEART FAILURE</a:t>
            </a:r>
          </a:p>
        </p:txBody>
      </p:sp>
      <p:sp>
        <p:nvSpPr>
          <p:cNvPr id="33" name="TextBox 32">
            <a:extLst>
              <a:ext uri="{FF2B5EF4-FFF2-40B4-BE49-F238E27FC236}">
                <a16:creationId xmlns:a16="http://schemas.microsoft.com/office/drawing/2014/main" id="{C3678C74-61DB-4FB6-8B4C-0F0274BF8688}"/>
              </a:ext>
            </a:extLst>
          </p:cNvPr>
          <p:cNvSpPr txBox="1"/>
          <p:nvPr/>
        </p:nvSpPr>
        <p:spPr>
          <a:xfrm>
            <a:off x="4306732" y="3696765"/>
            <a:ext cx="636528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rPr>
              <a:t>HEART </a:t>
            </a:r>
            <a:r>
              <a:rPr lang="en-IN" sz="4800" dirty="0">
                <a:solidFill>
                  <a:srgbClr val="00B0F0"/>
                </a:solidFill>
                <a:latin typeface="Aharoni" panose="02010803020104030203" pitchFamily="2" charset="-79"/>
                <a:cs typeface="Aharoni" panose="02010803020104030203" pitchFamily="2" charset="-79"/>
              </a:rPr>
              <a:t>BLOCKAGE</a:t>
            </a:r>
            <a:endPar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endParaRPr>
          </a:p>
        </p:txBody>
      </p:sp>
      <p:sp>
        <p:nvSpPr>
          <p:cNvPr id="37" name="TextBox 36">
            <a:extLst>
              <a:ext uri="{FF2B5EF4-FFF2-40B4-BE49-F238E27FC236}">
                <a16:creationId xmlns:a16="http://schemas.microsoft.com/office/drawing/2014/main" id="{7E94EF6A-CC79-40DC-878D-932F6CBF281D}"/>
              </a:ext>
            </a:extLst>
          </p:cNvPr>
          <p:cNvSpPr txBox="1"/>
          <p:nvPr/>
        </p:nvSpPr>
        <p:spPr>
          <a:xfrm>
            <a:off x="4006378" y="5323549"/>
            <a:ext cx="636528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rPr>
              <a:t>HEART </a:t>
            </a:r>
            <a:r>
              <a:rPr lang="en-IN" sz="4800" dirty="0">
                <a:solidFill>
                  <a:srgbClr val="00B0F0"/>
                </a:solidFill>
                <a:latin typeface="Aharoni" panose="02010803020104030203" pitchFamily="2" charset="-79"/>
                <a:cs typeface="Aharoni" panose="02010803020104030203" pitchFamily="2" charset="-79"/>
              </a:rPr>
              <a:t>STROKE</a:t>
            </a:r>
            <a:endPar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val="344105532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819EA099-EDCC-4F52-A6E3-D926DEB28267}"/>
              </a:ext>
            </a:extLst>
          </p:cNvPr>
          <p:cNvSpPr txBox="1"/>
          <p:nvPr/>
        </p:nvSpPr>
        <p:spPr>
          <a:xfrm>
            <a:off x="4840231" y="762498"/>
            <a:ext cx="4081908" cy="5324535"/>
          </a:xfrm>
          <a:prstGeom prst="rect">
            <a:avLst/>
          </a:prstGeom>
          <a:noFill/>
        </p:spPr>
        <p:txBody>
          <a:bodyPr wrap="square" rtlCol="0">
            <a:spAutoFit/>
          </a:bodyPr>
          <a:lstStyle/>
          <a:p>
            <a:r>
              <a:rPr lang="en-US" sz="4000" b="0" i="0" dirty="0">
                <a:solidFill>
                  <a:srgbClr val="00B0F0"/>
                </a:solidFill>
                <a:effectLst/>
                <a:latin typeface="Aharoni" panose="02010803020104030203" pitchFamily="2" charset="-79"/>
                <a:cs typeface="Aharoni" panose="02010803020104030203" pitchFamily="2" charset="-79"/>
              </a:rPr>
              <a:t>An estimated </a:t>
            </a:r>
            <a:r>
              <a:rPr lang="en-US" sz="4000" b="0" i="0" dirty="0">
                <a:solidFill>
                  <a:srgbClr val="FF0000"/>
                </a:solidFill>
                <a:effectLst/>
                <a:latin typeface="Aharoni" panose="02010803020104030203" pitchFamily="2" charset="-79"/>
                <a:cs typeface="Aharoni" panose="02010803020104030203" pitchFamily="2" charset="-79"/>
              </a:rPr>
              <a:t>17 million</a:t>
            </a:r>
            <a:r>
              <a:rPr lang="en-US" sz="4000" b="0" i="0" dirty="0">
                <a:solidFill>
                  <a:srgbClr val="00B0F0"/>
                </a:solidFill>
                <a:effectLst/>
                <a:latin typeface="Aharoni" panose="02010803020104030203" pitchFamily="2" charset="-79"/>
                <a:cs typeface="Aharoni" panose="02010803020104030203" pitchFamily="2" charset="-79"/>
              </a:rPr>
              <a:t> </a:t>
            </a:r>
            <a:r>
              <a:rPr lang="en-US" sz="4000" b="1" i="0" dirty="0">
                <a:solidFill>
                  <a:srgbClr val="00B0F0"/>
                </a:solidFill>
                <a:effectLst/>
                <a:latin typeface="Aharoni" panose="02010803020104030203" pitchFamily="2" charset="-79"/>
                <a:cs typeface="Aharoni" panose="02010803020104030203" pitchFamily="2" charset="-79"/>
              </a:rPr>
              <a:t>people die</a:t>
            </a:r>
            <a:r>
              <a:rPr lang="en-US" sz="4000" b="0" i="0" dirty="0">
                <a:solidFill>
                  <a:srgbClr val="00B0F0"/>
                </a:solidFill>
                <a:effectLst/>
                <a:latin typeface="Aharoni" panose="02010803020104030203" pitchFamily="2" charset="-79"/>
                <a:cs typeface="Aharoni" panose="02010803020104030203" pitchFamily="2" charset="-79"/>
              </a:rPr>
              <a:t> of </a:t>
            </a:r>
            <a:r>
              <a:rPr lang="en-US" sz="6000" b="0" i="0" dirty="0">
                <a:solidFill>
                  <a:srgbClr val="FF0000"/>
                </a:solidFill>
                <a:effectLst/>
                <a:latin typeface="Aharoni" panose="02010803020104030203" pitchFamily="2" charset="-79"/>
                <a:cs typeface="Aharoni" panose="02010803020104030203" pitchFamily="2" charset="-79"/>
              </a:rPr>
              <a:t>CVDs</a:t>
            </a:r>
            <a:r>
              <a:rPr lang="en-US" sz="4000" b="0" i="0" dirty="0">
                <a:solidFill>
                  <a:srgbClr val="00B0F0"/>
                </a:solidFill>
                <a:effectLst/>
                <a:latin typeface="Aharoni" panose="02010803020104030203" pitchFamily="2" charset="-79"/>
                <a:cs typeface="Aharoni" panose="02010803020104030203" pitchFamily="2" charset="-79"/>
              </a:rPr>
              <a:t>, particularly </a:t>
            </a:r>
            <a:r>
              <a:rPr lang="en-US" sz="4000" b="1" i="0" dirty="0">
                <a:solidFill>
                  <a:srgbClr val="00B0F0"/>
                </a:solidFill>
                <a:effectLst/>
                <a:latin typeface="Aharoni" panose="02010803020104030203" pitchFamily="2" charset="-79"/>
                <a:cs typeface="Aharoni" panose="02010803020104030203" pitchFamily="2" charset="-79"/>
              </a:rPr>
              <a:t>heart attacks</a:t>
            </a:r>
            <a:r>
              <a:rPr lang="en-US" sz="4000" b="0" i="0" dirty="0">
                <a:solidFill>
                  <a:srgbClr val="00B0F0"/>
                </a:solidFill>
                <a:effectLst/>
                <a:latin typeface="Aharoni" panose="02010803020104030203" pitchFamily="2" charset="-79"/>
                <a:cs typeface="Aharoni" panose="02010803020104030203" pitchFamily="2" charset="-79"/>
              </a:rPr>
              <a:t> and strokes, </a:t>
            </a:r>
            <a:r>
              <a:rPr lang="en-US" sz="4000" b="1" i="0" dirty="0">
                <a:solidFill>
                  <a:srgbClr val="00B0F0"/>
                </a:solidFill>
                <a:effectLst/>
                <a:latin typeface="Aharoni" panose="02010803020104030203" pitchFamily="2" charset="-79"/>
                <a:cs typeface="Aharoni" panose="02010803020104030203" pitchFamily="2" charset="-79"/>
              </a:rPr>
              <a:t>every year</a:t>
            </a:r>
          </a:p>
          <a:p>
            <a:endParaRPr lang="en-IN" sz="40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143315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pic>
        <p:nvPicPr>
          <p:cNvPr id="5" name="Picture 4" descr="A picture containing dark, computer, star, light&#10;&#10;Description automatically generated">
            <a:extLst>
              <a:ext uri="{FF2B5EF4-FFF2-40B4-BE49-F238E27FC236}">
                <a16:creationId xmlns:a16="http://schemas.microsoft.com/office/drawing/2014/main" id="{4D45B71B-46DF-432C-BF56-66BDA652D9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9424" y="-1201931"/>
            <a:ext cx="5710988" cy="9261861"/>
          </a:xfrm>
          <a:prstGeom prst="rect">
            <a:avLst/>
          </a:prstGeom>
        </p:spPr>
      </p:pic>
      <p:sp>
        <p:nvSpPr>
          <p:cNvPr id="8" name="TextBox 7">
            <a:extLst>
              <a:ext uri="{FF2B5EF4-FFF2-40B4-BE49-F238E27FC236}">
                <a16:creationId xmlns:a16="http://schemas.microsoft.com/office/drawing/2014/main" id="{CBD50C9A-12B4-4A82-A939-A2340A364029}"/>
              </a:ext>
            </a:extLst>
          </p:cNvPr>
          <p:cNvSpPr txBox="1"/>
          <p:nvPr/>
        </p:nvSpPr>
        <p:spPr>
          <a:xfrm>
            <a:off x="6760666" y="994971"/>
            <a:ext cx="3626646" cy="769441"/>
          </a:xfrm>
          <a:prstGeom prst="rect">
            <a:avLst/>
          </a:prstGeom>
          <a:noFill/>
        </p:spPr>
        <p:txBody>
          <a:bodyPr wrap="square" rtlCol="0">
            <a:spAutoFit/>
          </a:bodyPr>
          <a:lstStyle/>
          <a:p>
            <a:r>
              <a:rPr lang="en-IN" sz="4400" dirty="0">
                <a:solidFill>
                  <a:srgbClr val="00B0F0"/>
                </a:solidFill>
                <a:latin typeface="Aharoni" panose="02010803020104030203" pitchFamily="2" charset="-79"/>
                <a:cs typeface="Aharoni" panose="02010803020104030203" pitchFamily="2" charset="-79"/>
              </a:rPr>
              <a:t>1990 – 1.3M</a:t>
            </a:r>
          </a:p>
        </p:txBody>
      </p:sp>
      <p:sp>
        <p:nvSpPr>
          <p:cNvPr id="32" name="TextBox 31">
            <a:extLst>
              <a:ext uri="{FF2B5EF4-FFF2-40B4-BE49-F238E27FC236}">
                <a16:creationId xmlns:a16="http://schemas.microsoft.com/office/drawing/2014/main" id="{5200C817-B4C3-4C0E-A68A-39A1AC332777}"/>
              </a:ext>
            </a:extLst>
          </p:cNvPr>
          <p:cNvSpPr txBox="1"/>
          <p:nvPr/>
        </p:nvSpPr>
        <p:spPr>
          <a:xfrm>
            <a:off x="6960880" y="4701502"/>
            <a:ext cx="3626646" cy="769441"/>
          </a:xfrm>
          <a:prstGeom prst="rect">
            <a:avLst/>
          </a:prstGeom>
          <a:noFill/>
        </p:spPr>
        <p:txBody>
          <a:bodyPr wrap="square" rtlCol="0">
            <a:spAutoFit/>
          </a:bodyPr>
          <a:lstStyle/>
          <a:p>
            <a:r>
              <a:rPr lang="en-IN" sz="4400" dirty="0">
                <a:solidFill>
                  <a:srgbClr val="FF0000"/>
                </a:solidFill>
                <a:latin typeface="Aharoni" panose="02010803020104030203" pitchFamily="2" charset="-79"/>
                <a:cs typeface="Aharoni" panose="02010803020104030203" pitchFamily="2" charset="-79"/>
              </a:rPr>
              <a:t>2016 – 2.8M</a:t>
            </a:r>
          </a:p>
        </p:txBody>
      </p:sp>
    </p:spTree>
    <p:extLst>
      <p:ext uri="{BB962C8B-B14F-4D97-AF65-F5344CB8AC3E}">
        <p14:creationId xmlns:p14="http://schemas.microsoft.com/office/powerpoint/2010/main" val="404596707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55"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56" name="Straight Connector 155">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66" name="Rectangle 165">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9" name="Straight Connector 168">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2" name="Straight Connector 169">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71"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3" name="Isosceles Triangle 172">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5"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Isosceles Triangle 175">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7" name="Isosceles Triangle 176">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1507067" y="2404534"/>
            <a:ext cx="7766936" cy="1646302"/>
          </a:xfrm>
        </p:spPr>
        <p:txBody>
          <a:bodyPr vert="horz" lIns="91440" tIns="45720" rIns="91440" bIns="45720" rtlCol="0" anchor="b">
            <a:normAutofit/>
          </a:bodyPr>
          <a:lstStyle/>
          <a:p>
            <a:pPr algn="r">
              <a:lnSpc>
                <a:spcPct val="90000"/>
              </a:lnSpc>
            </a:pPr>
            <a:br>
              <a:rPr lang="en-US" sz="5400" b="1"/>
            </a:br>
            <a:endParaRPr lang="en-US" sz="5400" b="1"/>
          </a:p>
        </p:txBody>
      </p:sp>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pic>
        <p:nvPicPr>
          <p:cNvPr id="10" name="Picture 9">
            <a:extLst>
              <a:ext uri="{FF2B5EF4-FFF2-40B4-BE49-F238E27FC236}">
                <a16:creationId xmlns:a16="http://schemas.microsoft.com/office/drawing/2014/main" id="{089DA402-405E-41A4-BDD2-6B8A2F59B3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4" y="-8467"/>
            <a:ext cx="12185650" cy="6856269"/>
          </a:xfrm>
          <a:prstGeom prst="rect">
            <a:avLst/>
          </a:prstGeom>
        </p:spPr>
      </p:pic>
      <p:pic>
        <p:nvPicPr>
          <p:cNvPr id="3" name="Picture 2" descr="Chart, bar chart&#10;&#10;Description automatically generated">
            <a:extLst>
              <a:ext uri="{FF2B5EF4-FFF2-40B4-BE49-F238E27FC236}">
                <a16:creationId xmlns:a16="http://schemas.microsoft.com/office/drawing/2014/main" id="{B1B711A1-3788-44C4-82EF-AC565506FD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940" y="276481"/>
            <a:ext cx="8491836" cy="54385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Picture 27"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Tree>
    <p:extLst>
      <p:ext uri="{BB962C8B-B14F-4D97-AF65-F5344CB8AC3E}">
        <p14:creationId xmlns:p14="http://schemas.microsoft.com/office/powerpoint/2010/main" val="372490044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291419" y="2569682"/>
            <a:ext cx="5432603" cy="1569660"/>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OBJECTIVE</a:t>
            </a:r>
          </a:p>
        </p:txBody>
      </p:sp>
    </p:spTree>
    <p:extLst>
      <p:ext uri="{BB962C8B-B14F-4D97-AF65-F5344CB8AC3E}">
        <p14:creationId xmlns:p14="http://schemas.microsoft.com/office/powerpoint/2010/main" val="19660641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528</Words>
  <Application>Microsoft Office PowerPoint</Application>
  <PresentationFormat>Widescreen</PresentationFormat>
  <Paragraphs>110</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Agency FB</vt:lpstr>
      <vt:lpstr>Aharoni</vt:lpstr>
      <vt:lpstr>Algerian</vt:lpstr>
      <vt:lpstr>Arial</vt:lpstr>
      <vt:lpstr>Berlin Sans FB Demi</vt:lpstr>
      <vt:lpstr>Calibri</vt:lpstr>
      <vt:lpstr>Cooper Black</vt:lpstr>
      <vt:lpstr>Franklin Gothic Heavy</vt:lpstr>
      <vt:lpstr>Gadugi</vt:lpstr>
      <vt:lpstr>Trebuchet MS</vt:lpstr>
      <vt:lpstr>Wingdings 3</vt:lpstr>
      <vt:lpstr>Facet</vt:lpstr>
      <vt:lpstr> </vt:lpstr>
      <vt:lpstr> </vt:lpstr>
      <vt:lpstr> </vt:lpstr>
      <vt:lpstr> </vt:lpstr>
      <vt:lpstr>  </vt:lpstr>
      <vt:lpstr> </vt:lpstr>
      <vt:lpstr> </vt:lpstr>
      <vt:lpstr> </vt:lpstr>
      <vt:lpstr> </vt:lpstr>
      <vt:lpstr> </vt:lpstr>
      <vt:lpstr> </vt:lpstr>
      <vt:lpstr> </vt:lpstr>
      <vt:lpstr> </vt:lpstr>
      <vt:lpstr>PowerPoint Presentation</vt:lpstr>
      <vt:lpstr> </vt:lpstr>
      <vt:lpstr>PowerPoint Presentation</vt:lpstr>
      <vt:lpstr>PowerPoint Presentation</vt:lpstr>
      <vt:lpstr> </vt:lpstr>
      <vt:lpstr> </vt:lpstr>
      <vt:lpstr> </vt:lpstr>
      <vt:lpstr>PowerPoint Presentation</vt:lpstr>
      <vt:lpstr> </vt:lpstr>
      <vt:lpstr>PowerPoint Presentation</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Panchanan Pattanaik (TCS)</dc:creator>
  <cp:lastModifiedBy>Panchanan Pattanaik (TCS)</cp:lastModifiedBy>
  <cp:revision>36</cp:revision>
  <dcterms:created xsi:type="dcterms:W3CDTF">2020-12-03T23:18:00Z</dcterms:created>
  <dcterms:modified xsi:type="dcterms:W3CDTF">2020-12-06T04:30:06Z</dcterms:modified>
</cp:coreProperties>
</file>