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7"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8"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0"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1"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2"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3" name="PlaceHolder 5"/>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55"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6"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7"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8" name="PlaceHolder 5"/>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9"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60" name="PlaceHolder 7"/>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77"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79"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2"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6"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7" name="PlaceHolder 3"/>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8" name="PlaceHolder 4"/>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6"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0"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1"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2"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6"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8"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9"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1"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4" name="PlaceHolder 5"/>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06"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7"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8"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9" name="PlaceHolder 5"/>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0"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11" name="PlaceHolder 7"/>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8"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0"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1"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6" name="PlaceHolder 3"/>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7" name="PlaceHolder 4"/>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9"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0"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1"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3"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5"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2"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Line 1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 name="Line 1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2" name="CustomShape 1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3" name="CustomShape 1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4" name="CustomShape 1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rot="10800000">
            <a:off x="360" y="360"/>
            <a:ext cx="842400" cy="5665680"/>
          </a:xfrm>
          <a:prstGeom prst="triangle">
            <a:avLst>
              <a:gd name="adj" fmla="val 10000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PlaceHolder 21"/>
          <p:cNvSpPr>
            <a:spLocks noGrp="1"/>
          </p:cNvSpPr>
          <p:nvPr>
            <p:ph type="title"/>
          </p:nvPr>
        </p:nvSpPr>
        <p:spPr>
          <a:xfrm>
            <a:off x="1506960" y="2404440"/>
            <a:ext cx="7766640" cy="1645920"/>
          </a:xfrm>
          <a:prstGeom prst="rect">
            <a:avLst/>
          </a:prstGeom>
        </p:spPr>
        <p:txBody>
          <a:bodyPr anchor="b"/>
          <a:p>
            <a:pPr algn="r">
              <a:lnSpc>
                <a:spcPct val="100000"/>
              </a:lnSpc>
            </a:pPr>
            <a:r>
              <a:rPr b="0" lang="en-US" sz="5400" spc="-1" strike="noStrike">
                <a:solidFill>
                  <a:srgbClr val="90c226"/>
                </a:solidFill>
                <a:latin typeface="Trebuchet MS"/>
              </a:rPr>
              <a:t>Click to edit Master title style</a:t>
            </a:r>
            <a:endParaRPr b="0" lang="en-US" sz="5400" spc="-1" strike="noStrike">
              <a:solidFill>
                <a:srgbClr val="000000"/>
              </a:solidFill>
              <a:latin typeface="Trebuchet MS"/>
            </a:endParaRPr>
          </a:p>
        </p:txBody>
      </p:sp>
      <p:sp>
        <p:nvSpPr>
          <p:cNvPr id="21" name="PlaceHolder 22"/>
          <p:cNvSpPr>
            <a:spLocks noGrp="1"/>
          </p:cNvSpPr>
          <p:nvPr>
            <p:ph type="dt"/>
          </p:nvPr>
        </p:nvSpPr>
        <p:spPr>
          <a:xfrm>
            <a:off x="7205040" y="6041520"/>
            <a:ext cx="911520" cy="364680"/>
          </a:xfrm>
          <a:prstGeom prst="rect">
            <a:avLst/>
          </a:prstGeom>
        </p:spPr>
        <p:txBody>
          <a:bodyPr anchor="ctr"/>
          <a:p>
            <a:pPr algn="r">
              <a:lnSpc>
                <a:spcPct val="100000"/>
              </a:lnSpc>
            </a:pPr>
            <a:fld id="{F8C0C537-41D9-4180-B21F-F6F17523ED34}" type="datetime">
              <a:rPr b="0" lang="en-IN" sz="900" spc="-1" strike="noStrike">
                <a:solidFill>
                  <a:srgbClr val="8b8b8b"/>
                </a:solidFill>
                <a:latin typeface="Trebuchet MS"/>
              </a:rPr>
              <a:t>20/03/18</a:t>
            </a:fld>
            <a:endParaRPr b="0" lang="en-IN" sz="900" spc="-1" strike="noStrike">
              <a:latin typeface="Times New Roman"/>
            </a:endParaRPr>
          </a:p>
        </p:txBody>
      </p:sp>
      <p:sp>
        <p:nvSpPr>
          <p:cNvPr id="22" name="PlaceHolder 23"/>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23" name="PlaceHolder 24"/>
          <p:cNvSpPr>
            <a:spLocks noGrp="1"/>
          </p:cNvSpPr>
          <p:nvPr>
            <p:ph type="sldNum"/>
          </p:nvPr>
        </p:nvSpPr>
        <p:spPr>
          <a:xfrm>
            <a:off x="8590680" y="6041520"/>
            <a:ext cx="682920" cy="364680"/>
          </a:xfrm>
          <a:prstGeom prst="rect">
            <a:avLst/>
          </a:prstGeom>
        </p:spPr>
        <p:txBody>
          <a:bodyPr anchor="ctr"/>
          <a:p>
            <a:pPr algn="r">
              <a:lnSpc>
                <a:spcPct val="100000"/>
              </a:lnSpc>
            </a:pPr>
            <a:fld id="{59F31160-CB58-49A9-8B1F-2007BD1351A2}" type="slidenum">
              <a:rPr b="0" lang="en-IN" sz="900" spc="-1" strike="noStrike">
                <a:solidFill>
                  <a:srgbClr val="90c226"/>
                </a:solidFill>
                <a:latin typeface="Trebuchet MS"/>
              </a:rPr>
              <a:t>&lt;number&gt;</a:t>
            </a:fld>
            <a:endParaRPr b="0" lang="en-IN" sz="900" spc="-1" strike="noStrike">
              <a:latin typeface="Times New Roman"/>
            </a:endParaRPr>
          </a:p>
        </p:txBody>
      </p:sp>
      <p:sp>
        <p:nvSpPr>
          <p:cNvPr id="24" name="PlaceHolder 2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Line 1"/>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2"/>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4"/>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5"/>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6"/>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7"/>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8"/>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9"/>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0"/>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1" name="PlaceHolder 11"/>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72" name="PlaceHolder 12"/>
          <p:cNvSpPr>
            <a:spLocks noGrp="1"/>
          </p:cNvSpPr>
          <p:nvPr>
            <p:ph type="body"/>
          </p:nvPr>
        </p:nvSpPr>
        <p:spPr>
          <a:xfrm>
            <a:off x="677160" y="2160720"/>
            <a:ext cx="8596440" cy="3880440"/>
          </a:xfrm>
          <a:prstGeom prst="rect">
            <a:avLst/>
          </a:prstGeom>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73" name="PlaceHolder 13"/>
          <p:cNvSpPr>
            <a:spLocks noGrp="1"/>
          </p:cNvSpPr>
          <p:nvPr>
            <p:ph type="dt"/>
          </p:nvPr>
        </p:nvSpPr>
        <p:spPr>
          <a:xfrm>
            <a:off x="7205040" y="6041520"/>
            <a:ext cx="911520" cy="364680"/>
          </a:xfrm>
          <a:prstGeom prst="rect">
            <a:avLst/>
          </a:prstGeom>
        </p:spPr>
        <p:txBody>
          <a:bodyPr anchor="ctr"/>
          <a:p>
            <a:pPr algn="r">
              <a:lnSpc>
                <a:spcPct val="100000"/>
              </a:lnSpc>
            </a:pPr>
            <a:fld id="{33BE3E7C-3D43-4002-BFCC-D39785EBCF59}" type="datetime">
              <a:rPr b="0" lang="en-IN" sz="900" spc="-1" strike="noStrike">
                <a:solidFill>
                  <a:srgbClr val="8b8b8b"/>
                </a:solidFill>
                <a:latin typeface="Trebuchet MS"/>
              </a:rPr>
              <a:t>20/03/18</a:t>
            </a:fld>
            <a:endParaRPr b="0" lang="en-IN" sz="900" spc="-1" strike="noStrike">
              <a:latin typeface="Times New Roman"/>
            </a:endParaRPr>
          </a:p>
        </p:txBody>
      </p:sp>
      <p:sp>
        <p:nvSpPr>
          <p:cNvPr id="74" name="PlaceHolder 14"/>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75" name="PlaceHolder 15"/>
          <p:cNvSpPr>
            <a:spLocks noGrp="1"/>
          </p:cNvSpPr>
          <p:nvPr>
            <p:ph type="sldNum"/>
          </p:nvPr>
        </p:nvSpPr>
        <p:spPr>
          <a:xfrm>
            <a:off x="8590680" y="6041520"/>
            <a:ext cx="682920" cy="364680"/>
          </a:xfrm>
          <a:prstGeom prst="rect">
            <a:avLst/>
          </a:prstGeom>
        </p:spPr>
        <p:txBody>
          <a:bodyPr anchor="ctr"/>
          <a:p>
            <a:pPr algn="r">
              <a:lnSpc>
                <a:spcPct val="100000"/>
              </a:lnSpc>
            </a:pPr>
            <a:fld id="{E7E07F38-01C5-4FB2-80D4-CA01E18BA677}" type="slidenum">
              <a:rPr b="0" lang="en-IN" sz="900" spc="-1" strike="noStrike">
                <a:solidFill>
                  <a:srgbClr val="90c226"/>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640520" y="1070280"/>
            <a:ext cx="9143640" cy="10047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Times New Roman"/>
              </a:rPr>
              <a:t>A</a:t>
            </a:r>
            <a:br/>
            <a:r>
              <a:rPr b="1" lang="en-IN" sz="1800" spc="-1" strike="noStrike">
                <a:solidFill>
                  <a:srgbClr val="000000"/>
                </a:solidFill>
                <a:latin typeface="Times New Roman"/>
              </a:rPr>
              <a:t>Seminar on</a:t>
            </a:r>
            <a:br/>
            <a:r>
              <a:rPr b="1" lang="en-IN" sz="2400" spc="-1" strike="noStrike">
                <a:solidFill>
                  <a:srgbClr val="000000"/>
                </a:solidFill>
                <a:latin typeface="Times New Roman"/>
              </a:rPr>
              <a:t>“ Finding Similar Brand Drug in Other Parts Of Country”</a:t>
            </a:r>
            <a:endParaRPr b="0" lang="en-IN" sz="2400" spc="-1" strike="noStrike">
              <a:latin typeface="Arial"/>
            </a:endParaRPr>
          </a:p>
        </p:txBody>
      </p:sp>
      <p:pic>
        <p:nvPicPr>
          <p:cNvPr id="113" name="Picture 4" descr=""/>
          <p:cNvPicPr/>
          <p:nvPr/>
        </p:nvPicPr>
        <p:blipFill>
          <a:blip r:embed="rId1"/>
          <a:srcRect l="90988" t="4049" r="2523" b="87480"/>
          <a:stretch/>
        </p:blipFill>
        <p:spPr>
          <a:xfrm>
            <a:off x="5370480" y="2079720"/>
            <a:ext cx="1828440" cy="1218960"/>
          </a:xfrm>
          <a:prstGeom prst="rect">
            <a:avLst/>
          </a:prstGeom>
          <a:ln w="9360">
            <a:noFill/>
          </a:ln>
        </p:spPr>
      </p:pic>
      <p:sp>
        <p:nvSpPr>
          <p:cNvPr id="114" name="CustomShape 2"/>
          <p:cNvSpPr/>
          <p:nvPr/>
        </p:nvSpPr>
        <p:spPr>
          <a:xfrm>
            <a:off x="4722840" y="3300120"/>
            <a:ext cx="2895120" cy="3952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a:solidFill>
                  <a:srgbClr val="0d0d0d"/>
                </a:solidFill>
                <a:latin typeface="Times New Roman"/>
              </a:rPr>
              <a:t>   </a:t>
            </a:r>
            <a:r>
              <a:rPr b="1" lang="en-IN" sz="2000" spc="-1" strike="noStrike">
                <a:solidFill>
                  <a:srgbClr val="0d0d0d"/>
                </a:solidFill>
                <a:latin typeface="Times New Roman"/>
              </a:rPr>
              <a:t>Presented by</a:t>
            </a:r>
            <a:endParaRPr b="0" lang="en-IN" sz="2000" spc="-1" strike="noStrike">
              <a:latin typeface="Arial"/>
            </a:endParaRPr>
          </a:p>
        </p:txBody>
      </p:sp>
      <p:sp>
        <p:nvSpPr>
          <p:cNvPr id="115" name="CustomShape 3"/>
          <p:cNvSpPr/>
          <p:nvPr/>
        </p:nvSpPr>
        <p:spPr>
          <a:xfrm>
            <a:off x="1818720" y="3666960"/>
            <a:ext cx="9307080" cy="1736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Times New Roman"/>
              </a:rPr>
              <a:t>    </a:t>
            </a:r>
            <a:r>
              <a:rPr b="0" i="1" lang="en-IN" sz="1800" spc="-1" strike="noStrike">
                <a:solidFill>
                  <a:srgbClr val="000000"/>
                </a:solidFill>
                <a:latin typeface="Times New Roman"/>
              </a:rPr>
              <a:t>Mr. Shubham Jagtap                                                         Miss. Bhagyshree Babhulkar</a:t>
            </a:r>
            <a:endParaRPr b="0" lang="en-IN" sz="1800" spc="-1" strike="noStrike">
              <a:latin typeface="Arial"/>
            </a:endParaRPr>
          </a:p>
          <a:p>
            <a:pPr>
              <a:lnSpc>
                <a:spcPct val="100000"/>
              </a:lnSpc>
            </a:pPr>
            <a:r>
              <a:rPr b="0" i="1" lang="en-IN" sz="1800" spc="-1" strike="noStrike">
                <a:solidFill>
                  <a:srgbClr val="000000"/>
                </a:solidFill>
                <a:latin typeface="Times New Roman"/>
              </a:rPr>
              <a:t>   </a:t>
            </a:r>
            <a:r>
              <a:rPr b="0" i="1" lang="en-IN" sz="1800" spc="-1" strike="noStrike">
                <a:solidFill>
                  <a:srgbClr val="000000"/>
                </a:solidFill>
                <a:latin typeface="Times New Roman"/>
              </a:rPr>
              <a:t>Mr. Somesh Ghaturle                                                         Miss. Devyani Burande</a:t>
            </a:r>
            <a:endParaRPr b="0" lang="en-IN" sz="1800" spc="-1" strike="noStrike">
              <a:latin typeface="Arial"/>
            </a:endParaRPr>
          </a:p>
          <a:p>
            <a:pPr>
              <a:lnSpc>
                <a:spcPct val="100000"/>
              </a:lnSpc>
            </a:pPr>
            <a:r>
              <a:rPr b="0" i="1" lang="en-IN" sz="1800" spc="-1" strike="noStrike">
                <a:solidFill>
                  <a:srgbClr val="000000"/>
                </a:solidFill>
                <a:latin typeface="Times New Roman"/>
              </a:rPr>
              <a:t>  </a:t>
            </a:r>
            <a:r>
              <a:rPr b="0" i="1" lang="en-IN" sz="1800" spc="-1" strike="noStrike">
                <a:solidFill>
                  <a:srgbClr val="000000"/>
                </a:solidFill>
                <a:latin typeface="Times New Roman"/>
              </a:rPr>
              <a:t>Mr. Anurag Wankhede                                                        Miss. Ankita Mungal</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i="1" lang="en-IN" sz="1800" spc="-1" strike="noStrike">
                <a:solidFill>
                  <a:srgbClr val="000000"/>
                </a:solidFill>
                <a:latin typeface="Times New Roman"/>
              </a:rPr>
              <a:t>                                                                                            </a:t>
            </a:r>
            <a:r>
              <a:rPr b="0" lang="en-IN" sz="1800" spc="-1" strike="noStrike">
                <a:solidFill>
                  <a:srgbClr val="000000"/>
                </a:solidFill>
                <a:latin typeface="Times New Roman"/>
              </a:rPr>
              <a:t>                    </a:t>
            </a:r>
            <a:endParaRPr b="0" lang="en-IN" sz="1800" spc="-1" strike="noStrike">
              <a:latin typeface="Arial"/>
            </a:endParaRPr>
          </a:p>
          <a:p>
            <a:pPr>
              <a:lnSpc>
                <a:spcPct val="100000"/>
              </a:lnSpc>
            </a:pPr>
            <a:r>
              <a:rPr b="0" lang="en-IN" sz="1800" spc="-1" strike="noStrike">
                <a:solidFill>
                  <a:srgbClr val="000000"/>
                </a:solidFill>
                <a:latin typeface="Times New Roman"/>
              </a:rPr>
              <a:t>                              </a:t>
            </a:r>
            <a:endParaRPr b="0" lang="en-IN" sz="1800" spc="-1" strike="noStrike">
              <a:latin typeface="Arial"/>
            </a:endParaRPr>
          </a:p>
        </p:txBody>
      </p:sp>
      <p:sp>
        <p:nvSpPr>
          <p:cNvPr id="116" name="CustomShape 4"/>
          <p:cNvSpPr/>
          <p:nvPr/>
        </p:nvSpPr>
        <p:spPr>
          <a:xfrm>
            <a:off x="4606560" y="5200560"/>
            <a:ext cx="3123720" cy="11876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u="sng">
                <a:solidFill>
                  <a:srgbClr val="2c3c43"/>
                </a:solidFill>
                <a:uFillTx/>
                <a:latin typeface="Times New Roman"/>
              </a:rPr>
              <a:t>Guided by</a:t>
            </a:r>
            <a:endParaRPr b="0" lang="en-IN" sz="1800" spc="-1" strike="noStrike">
              <a:latin typeface="Arial"/>
            </a:endParaRPr>
          </a:p>
          <a:p>
            <a:pPr algn="ctr">
              <a:lnSpc>
                <a:spcPct val="100000"/>
              </a:lnSpc>
            </a:pPr>
            <a:r>
              <a:rPr b="1" lang="en-IN" sz="1800" spc="-1" strike="noStrike">
                <a:solidFill>
                  <a:srgbClr val="000000"/>
                </a:solidFill>
                <a:latin typeface="Times New Roman"/>
              </a:rPr>
              <a:t>Prof. Gajanan Tikhe</a:t>
            </a: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p:txBody>
      </p:sp>
      <p:sp>
        <p:nvSpPr>
          <p:cNvPr id="117" name="CustomShape 5"/>
          <p:cNvSpPr/>
          <p:nvPr/>
        </p:nvSpPr>
        <p:spPr>
          <a:xfrm>
            <a:off x="2361600" y="237960"/>
            <a:ext cx="7695720" cy="821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400" spc="-1" strike="noStrike">
                <a:solidFill>
                  <a:srgbClr val="000000"/>
                </a:solidFill>
                <a:latin typeface="Times New Roman"/>
              </a:rPr>
              <a:t>Datta Meghe Institute of Engineering, Technology &amp; Research</a:t>
            </a:r>
            <a:r>
              <a:rPr b="0" lang="en-IN" sz="2400" spc="-1" strike="noStrike">
                <a:solidFill>
                  <a:srgbClr val="000000"/>
                </a:solidFill>
                <a:latin typeface="Times New Roman"/>
              </a:rPr>
              <a:t> </a:t>
            </a:r>
            <a:r>
              <a:rPr b="1" lang="en-IN" sz="2400" spc="-1" strike="noStrike">
                <a:solidFill>
                  <a:srgbClr val="000000"/>
                </a:solidFill>
                <a:latin typeface="Times New Roman"/>
              </a:rPr>
              <a:t>Sawangi (Meghe), Wardha.</a:t>
            </a:r>
            <a:endParaRPr b="0" lang="en-IN" sz="2400" spc="-1" strike="noStrike">
              <a:latin typeface="Arial"/>
            </a:endParaRPr>
          </a:p>
        </p:txBody>
      </p:sp>
      <p:sp>
        <p:nvSpPr>
          <p:cNvPr id="118" name="CustomShape 6"/>
          <p:cNvSpPr/>
          <p:nvPr/>
        </p:nvSpPr>
        <p:spPr>
          <a:xfrm>
            <a:off x="2431440" y="5962680"/>
            <a:ext cx="7701120" cy="639000"/>
          </a:xfrm>
          <a:prstGeom prst="rect">
            <a:avLst/>
          </a:prstGeom>
          <a:noFill/>
          <a:ln>
            <a:noFill/>
          </a:ln>
        </p:spPr>
        <p:style>
          <a:lnRef idx="0"/>
          <a:fillRef idx="0"/>
          <a:effectRef idx="0"/>
          <a:fontRef idx="minor"/>
        </p:style>
        <p:txBody>
          <a:bodyPr lIns="90000" rIns="90000" tIns="45000" bIns="45000"/>
          <a:p>
            <a:pPr algn="ctr">
              <a:lnSpc>
                <a:spcPct val="100000"/>
              </a:lnSpc>
            </a:pPr>
            <a:r>
              <a:rPr b="1" lang="en-IN" sz="1800" spc="-1" strike="noStrike">
                <a:solidFill>
                  <a:srgbClr val="000000"/>
                </a:solidFill>
                <a:latin typeface="Times New Roman"/>
              </a:rPr>
              <a:t> </a:t>
            </a:r>
            <a:r>
              <a:rPr b="1" lang="en-IN" sz="1800" spc="-1" strike="noStrike">
                <a:solidFill>
                  <a:srgbClr val="000000"/>
                </a:solidFill>
                <a:latin typeface="Times New Roman"/>
              </a:rPr>
              <a:t>Department of Computer science and Engineering</a:t>
            </a:r>
            <a:br/>
            <a:r>
              <a:rPr b="1" lang="en-IN" sz="1800" spc="-1" strike="noStrike">
                <a:solidFill>
                  <a:srgbClr val="000000"/>
                </a:solidFill>
                <a:latin typeface="Times New Roman"/>
              </a:rPr>
              <a:t> 2017-18</a:t>
            </a:r>
            <a:endParaRPr b="0" lang="en-IN"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imes New Roman"/>
              </a:rPr>
              <a:t>Technology Stack Here</a:t>
            </a:r>
            <a:br/>
            <a:endParaRPr b="0" lang="en-US" sz="3600" spc="-1" strike="noStrike">
              <a:solidFill>
                <a:srgbClr val="000000"/>
              </a:solidFill>
              <a:latin typeface="Trebuchet MS"/>
            </a:endParaRPr>
          </a:p>
        </p:txBody>
      </p:sp>
      <p:sp>
        <p:nvSpPr>
          <p:cNvPr id="136"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charset="2"/>
              <a:buChar char=""/>
            </a:pPr>
            <a:r>
              <a:rPr b="0" lang="en-US" sz="1800" spc="-1" strike="noStrike">
                <a:solidFill>
                  <a:srgbClr val="404040"/>
                </a:solidFill>
                <a:latin typeface="Times New Roman"/>
              </a:rPr>
              <a:t>Mobile Application</a:t>
            </a:r>
            <a:endParaRPr b="0" lang="en-US" sz="1800" spc="-1" strike="noStrike">
              <a:solidFill>
                <a:srgbClr val="404040"/>
              </a:solidFill>
              <a:latin typeface="Trebuchet MS"/>
            </a:endParaRPr>
          </a:p>
          <a:p>
            <a:pPr indent="-342720">
              <a:lnSpc>
                <a:spcPct val="100000"/>
              </a:lnSpc>
              <a:spcBef>
                <a:spcPts val="1001"/>
              </a:spcBef>
              <a:buClr>
                <a:srgbClr val="90c226"/>
              </a:buClr>
              <a:buSzPct val="80000"/>
              <a:buFont typeface="Arial"/>
              <a:buChar char=""/>
            </a:pPr>
            <a:r>
              <a:rPr b="0" lang="en-US" sz="1800" spc="-1" strike="noStrike">
                <a:solidFill>
                  <a:srgbClr val="404040"/>
                </a:solidFill>
                <a:latin typeface="Times New Roman"/>
              </a:rPr>
              <a:t>Front End: HTML ,Ionic Framework , SACSS , Angular-JS , Apache           Cordova(Compiler) </a:t>
            </a:r>
            <a:endParaRPr b="0" lang="en-US" sz="1800" spc="-1" strike="noStrike">
              <a:solidFill>
                <a:srgbClr val="404040"/>
              </a:solidFill>
              <a:latin typeface="Trebuchet MS"/>
            </a:endParaRPr>
          </a:p>
          <a:p>
            <a:pPr indent="-342720">
              <a:lnSpc>
                <a:spcPct val="100000"/>
              </a:lnSpc>
              <a:spcBef>
                <a:spcPts val="1001"/>
              </a:spcBef>
              <a:buClr>
                <a:srgbClr val="90c226"/>
              </a:buClr>
              <a:buSzPct val="80000"/>
              <a:buFont typeface="Arial"/>
              <a:buChar char=""/>
            </a:pPr>
            <a:r>
              <a:rPr b="0" lang="en-US" sz="1800" spc="-1" strike="noStrike">
                <a:solidFill>
                  <a:srgbClr val="404040"/>
                </a:solidFill>
                <a:latin typeface="Times New Roman"/>
              </a:rPr>
              <a:t>Back End: Google Fire Base Cloud Database &amp; Health OSAPI</a:t>
            </a:r>
            <a:endParaRPr b="0" lang="en-US" sz="1800" spc="-1" strike="noStrike">
              <a:solidFill>
                <a:srgbClr val="404040"/>
              </a:solidFill>
              <a:latin typeface="Trebuchet MS"/>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imes New Roman"/>
              </a:rPr>
              <a:t>Conclusion</a:t>
            </a:r>
            <a:endParaRPr b="0" lang="en-US" sz="3600" spc="-1" strike="noStrike">
              <a:solidFill>
                <a:srgbClr val="000000"/>
              </a:solidFill>
              <a:latin typeface="Trebuchet MS"/>
            </a:endParaRPr>
          </a:p>
        </p:txBody>
      </p:sp>
      <p:sp>
        <p:nvSpPr>
          <p:cNvPr id="138"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This application will help the patient as well as caretaker to find the medicine in the different type of country easily. To reduce the risk of duplication of brand drug provided by medicine store.</a:t>
            </a:r>
            <a:endParaRPr b="0" lang="en-US" sz="1800" spc="-1" strike="noStrike">
              <a:solidFill>
                <a:srgbClr val="404040"/>
              </a:solidFill>
              <a:latin typeface="Trebuchet MS"/>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imes New Roman"/>
              </a:rPr>
              <a:t>References </a:t>
            </a:r>
            <a:endParaRPr b="0" lang="en-US" sz="3600" spc="-1" strike="noStrike">
              <a:solidFill>
                <a:srgbClr val="000000"/>
              </a:solidFill>
              <a:latin typeface="Trebuchet MS"/>
            </a:endParaRPr>
          </a:p>
        </p:txBody>
      </p:sp>
      <p:sp>
        <p:nvSpPr>
          <p:cNvPr id="140"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Ionic Framework Documentation</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Google Firebase (Authentication and Documentation )</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Health OS API</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036440" y="457200"/>
            <a:ext cx="8183520" cy="837720"/>
          </a:xfrm>
          <a:prstGeom prst="rect">
            <a:avLst/>
          </a:prstGeom>
          <a:noFill/>
          <a:ln>
            <a:noFill/>
          </a:ln>
        </p:spPr>
        <p:txBody>
          <a:bodyPr>
            <a:normAutofit/>
          </a:bodyPr>
          <a:p>
            <a:pPr>
              <a:lnSpc>
                <a:spcPct val="100000"/>
              </a:lnSpc>
            </a:pPr>
            <a:r>
              <a:rPr b="1" lang="en-US" sz="2800" spc="-1" strike="noStrike">
                <a:solidFill>
                  <a:srgbClr val="90c226"/>
                </a:solidFill>
                <a:latin typeface="Trebuchet MS"/>
              </a:rPr>
              <a:t>Contents</a:t>
            </a:r>
            <a:endParaRPr b="0" lang="en-US" sz="2800" spc="-1" strike="noStrike">
              <a:solidFill>
                <a:srgbClr val="000000"/>
              </a:solidFill>
              <a:latin typeface="Trebuchet MS"/>
            </a:endParaRPr>
          </a:p>
        </p:txBody>
      </p:sp>
      <p:sp>
        <p:nvSpPr>
          <p:cNvPr id="120" name="TextShape 2"/>
          <p:cNvSpPr txBox="1"/>
          <p:nvPr/>
        </p:nvSpPr>
        <p:spPr>
          <a:xfrm>
            <a:off x="990720" y="1603080"/>
            <a:ext cx="8183520" cy="4492440"/>
          </a:xfrm>
          <a:prstGeom prst="rect">
            <a:avLst/>
          </a:prstGeom>
          <a:noFill/>
          <a:ln>
            <a:noFill/>
          </a:ln>
        </p:spPr>
        <p:txBody>
          <a:bodyPr>
            <a:normAutofit/>
          </a:bodyPr>
          <a:p>
            <a:pPr marL="343080" indent="-342720">
              <a:lnSpc>
                <a:spcPct val="100000"/>
              </a:lnSpc>
              <a:spcBef>
                <a:spcPts val="1001"/>
              </a:spcBef>
              <a:buClr>
                <a:srgbClr val="90c226"/>
              </a:buClr>
              <a:buFont typeface="Wingdings 3" charset="2"/>
              <a:buChar char=""/>
            </a:pPr>
            <a:r>
              <a:rPr b="0" lang="en-US" sz="2000" spc="-1" strike="noStrike">
                <a:solidFill>
                  <a:srgbClr val="404040"/>
                </a:solidFill>
                <a:latin typeface="Trebuchet MS"/>
              </a:rPr>
              <a:t>Introduction</a:t>
            </a:r>
            <a:endParaRPr b="0" lang="en-US" sz="2000" spc="-1" strike="noStrike">
              <a:solidFill>
                <a:srgbClr val="404040"/>
              </a:solidFill>
              <a:latin typeface="Trebuchet MS"/>
            </a:endParaRPr>
          </a:p>
          <a:p>
            <a:pPr marL="343080" indent="-342720">
              <a:lnSpc>
                <a:spcPct val="100000"/>
              </a:lnSpc>
              <a:spcBef>
                <a:spcPts val="1001"/>
              </a:spcBef>
              <a:buClr>
                <a:srgbClr val="90c226"/>
              </a:buClr>
              <a:buFont typeface="Wingdings 3" charset="2"/>
              <a:buChar char=""/>
            </a:pPr>
            <a:r>
              <a:rPr b="0" lang="en-US" sz="2000" spc="-1" strike="noStrike">
                <a:solidFill>
                  <a:srgbClr val="404040"/>
                </a:solidFill>
                <a:latin typeface="Trebuchet MS"/>
              </a:rPr>
              <a:t>Problem Statement</a:t>
            </a:r>
            <a:endParaRPr b="0" lang="en-US" sz="2000" spc="-1" strike="noStrike">
              <a:solidFill>
                <a:srgbClr val="404040"/>
              </a:solidFill>
              <a:latin typeface="Trebuchet MS"/>
            </a:endParaRPr>
          </a:p>
          <a:p>
            <a:pPr marL="343080" indent="-342720">
              <a:lnSpc>
                <a:spcPct val="100000"/>
              </a:lnSpc>
              <a:spcBef>
                <a:spcPts val="1001"/>
              </a:spcBef>
              <a:buClr>
                <a:srgbClr val="90c226"/>
              </a:buClr>
              <a:buFont typeface="Wingdings 3" charset="2"/>
              <a:buChar char=""/>
            </a:pPr>
            <a:r>
              <a:rPr b="0" lang="en-US" sz="2000" spc="-1" strike="noStrike">
                <a:solidFill>
                  <a:srgbClr val="404040"/>
                </a:solidFill>
                <a:latin typeface="Trebuchet MS"/>
              </a:rPr>
              <a:t>Objective </a:t>
            </a:r>
            <a:endParaRPr b="0" lang="en-US" sz="2000" spc="-1" strike="noStrike">
              <a:solidFill>
                <a:srgbClr val="404040"/>
              </a:solidFill>
              <a:latin typeface="Trebuchet MS"/>
            </a:endParaRPr>
          </a:p>
          <a:p>
            <a:pPr marL="343080" indent="-342720">
              <a:lnSpc>
                <a:spcPct val="100000"/>
              </a:lnSpc>
              <a:spcBef>
                <a:spcPts val="1001"/>
              </a:spcBef>
              <a:buClr>
                <a:srgbClr val="90c226"/>
              </a:buClr>
              <a:buFont typeface="Wingdings 3" charset="2"/>
              <a:buChar char=""/>
            </a:pPr>
            <a:r>
              <a:rPr b="0" lang="en-US" sz="2000" spc="-1" strike="noStrike">
                <a:solidFill>
                  <a:srgbClr val="404040"/>
                </a:solidFill>
                <a:latin typeface="Trebuchet MS"/>
              </a:rPr>
              <a:t>Literature Survey</a:t>
            </a:r>
            <a:endParaRPr b="0" lang="en-US" sz="2000" spc="-1" strike="noStrike">
              <a:solidFill>
                <a:srgbClr val="404040"/>
              </a:solidFill>
              <a:latin typeface="Trebuchet MS"/>
            </a:endParaRPr>
          </a:p>
          <a:p>
            <a:pPr marL="343080" indent="-342720">
              <a:lnSpc>
                <a:spcPct val="100000"/>
              </a:lnSpc>
              <a:spcBef>
                <a:spcPts val="1001"/>
              </a:spcBef>
              <a:buClr>
                <a:srgbClr val="90c226"/>
              </a:buClr>
              <a:buFont typeface="Wingdings 3" charset="2"/>
              <a:buChar char=""/>
            </a:pPr>
            <a:r>
              <a:rPr b="0" lang="en-US" sz="2000" spc="-1" strike="noStrike">
                <a:solidFill>
                  <a:srgbClr val="404040"/>
                </a:solidFill>
                <a:latin typeface="Trebuchet MS"/>
              </a:rPr>
              <a:t>System Architecture </a:t>
            </a:r>
            <a:endParaRPr b="0" lang="en-US" sz="2000" spc="-1" strike="noStrike">
              <a:solidFill>
                <a:srgbClr val="404040"/>
              </a:solidFill>
              <a:latin typeface="Trebuchet MS"/>
            </a:endParaRPr>
          </a:p>
          <a:p>
            <a:pPr marL="343080" indent="-342720">
              <a:lnSpc>
                <a:spcPct val="100000"/>
              </a:lnSpc>
              <a:spcBef>
                <a:spcPts val="1001"/>
              </a:spcBef>
              <a:buClr>
                <a:srgbClr val="90c226"/>
              </a:buClr>
              <a:buFont typeface="Wingdings 3" charset="2"/>
              <a:buChar char=""/>
            </a:pPr>
            <a:r>
              <a:rPr b="0" lang="en-US" sz="2000" spc="-1" strike="noStrike">
                <a:solidFill>
                  <a:srgbClr val="404040"/>
                </a:solidFill>
                <a:latin typeface="Trebuchet MS"/>
              </a:rPr>
              <a:t>Module description</a:t>
            </a:r>
            <a:endParaRPr b="0" lang="en-US" sz="2000" spc="-1" strike="noStrike">
              <a:solidFill>
                <a:srgbClr val="404040"/>
              </a:solidFill>
              <a:latin typeface="Trebuchet MS"/>
            </a:endParaRPr>
          </a:p>
          <a:p>
            <a:pPr marL="343080" indent="-342720">
              <a:lnSpc>
                <a:spcPct val="100000"/>
              </a:lnSpc>
              <a:spcBef>
                <a:spcPts val="1001"/>
              </a:spcBef>
              <a:buClr>
                <a:srgbClr val="90c226"/>
              </a:buClr>
              <a:buFont typeface="Wingdings 3" charset="2"/>
              <a:buChar char=""/>
            </a:pPr>
            <a:r>
              <a:rPr b="0" lang="en-US" sz="2000" spc="-1" strike="noStrike">
                <a:solidFill>
                  <a:srgbClr val="404040"/>
                </a:solidFill>
                <a:latin typeface="Trebuchet MS"/>
              </a:rPr>
              <a:t>Proposed System Overview</a:t>
            </a:r>
            <a:endParaRPr b="0" lang="en-US" sz="2000" spc="-1" strike="noStrike">
              <a:solidFill>
                <a:srgbClr val="404040"/>
              </a:solidFill>
              <a:latin typeface="Trebuchet MS"/>
            </a:endParaRPr>
          </a:p>
          <a:p>
            <a:pPr marL="343080" indent="-342720">
              <a:lnSpc>
                <a:spcPct val="100000"/>
              </a:lnSpc>
              <a:spcBef>
                <a:spcPts val="1001"/>
              </a:spcBef>
              <a:buClr>
                <a:srgbClr val="90c226"/>
              </a:buClr>
              <a:buFont typeface="Wingdings 3" charset="2"/>
              <a:buChar char=""/>
            </a:pPr>
            <a:r>
              <a:rPr b="0" lang="en-US" sz="2000" spc="-1" strike="noStrike">
                <a:solidFill>
                  <a:srgbClr val="404040"/>
                </a:solidFill>
                <a:latin typeface="Trebuchet MS"/>
              </a:rPr>
              <a:t>Technology Stack </a:t>
            </a:r>
            <a:endParaRPr b="0" lang="en-US" sz="2000" spc="-1" strike="noStrike">
              <a:solidFill>
                <a:srgbClr val="404040"/>
              </a:solidFill>
              <a:latin typeface="Trebuchet MS"/>
            </a:endParaRPr>
          </a:p>
          <a:p>
            <a:pPr marL="343080" indent="-342720">
              <a:lnSpc>
                <a:spcPct val="100000"/>
              </a:lnSpc>
              <a:spcBef>
                <a:spcPts val="1001"/>
              </a:spcBef>
              <a:buClr>
                <a:srgbClr val="90c226"/>
              </a:buClr>
              <a:buFont typeface="Wingdings 3" charset="2"/>
              <a:buChar char=""/>
            </a:pPr>
            <a:r>
              <a:rPr b="0" lang="en-US" sz="2000" spc="-1" strike="noStrike">
                <a:solidFill>
                  <a:srgbClr val="404040"/>
                </a:solidFill>
                <a:latin typeface="Trebuchet MS"/>
              </a:rPr>
              <a:t>Conclusion</a:t>
            </a:r>
            <a:endParaRPr b="0" lang="en-US" sz="2000" spc="-1" strike="noStrike">
              <a:solidFill>
                <a:srgbClr val="404040"/>
              </a:solidFill>
              <a:latin typeface="Trebuchet MS"/>
            </a:endParaRPr>
          </a:p>
          <a:p>
            <a:pPr marL="343080" indent="-342720">
              <a:lnSpc>
                <a:spcPct val="100000"/>
              </a:lnSpc>
              <a:spcBef>
                <a:spcPts val="1001"/>
              </a:spcBef>
              <a:buClr>
                <a:srgbClr val="90c226"/>
              </a:buClr>
              <a:buFont typeface="Wingdings 3" charset="2"/>
              <a:buChar char=""/>
            </a:pPr>
            <a:r>
              <a:rPr b="0" lang="en-US" sz="2000" spc="-1" strike="noStrike">
                <a:solidFill>
                  <a:srgbClr val="404040"/>
                </a:solidFill>
                <a:latin typeface="Trebuchet MS"/>
              </a:rPr>
              <a:t>Reference</a:t>
            </a:r>
            <a:endParaRPr b="0" lang="en-US" sz="2000" spc="-1" strike="noStrike">
              <a:solidFill>
                <a:srgbClr val="404040"/>
              </a:solidFill>
              <a:latin typeface="Trebuchet MS"/>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828080" y="552600"/>
            <a:ext cx="8911440" cy="1280520"/>
          </a:xfrm>
          <a:prstGeom prst="rect">
            <a:avLst/>
          </a:prstGeom>
          <a:noFill/>
          <a:ln>
            <a:noFill/>
          </a:ln>
        </p:spPr>
        <p:txBody>
          <a:bodyPr>
            <a:normAutofit/>
          </a:bodyPr>
          <a:p>
            <a:pPr algn="ctr">
              <a:lnSpc>
                <a:spcPct val="100000"/>
              </a:lnSpc>
            </a:pPr>
            <a:r>
              <a:rPr b="0" lang="en-US" sz="4800" spc="-1" strike="noStrike">
                <a:solidFill>
                  <a:srgbClr val="90c226"/>
                </a:solidFill>
                <a:latin typeface="Times New Roman"/>
              </a:rPr>
              <a:t>Introduction</a:t>
            </a:r>
            <a:endParaRPr b="0" lang="en-US" sz="4800" spc="-1" strike="noStrike">
              <a:solidFill>
                <a:srgbClr val="000000"/>
              </a:solidFill>
              <a:latin typeface="Trebuchet MS"/>
            </a:endParaRPr>
          </a:p>
        </p:txBody>
      </p:sp>
      <p:sp>
        <p:nvSpPr>
          <p:cNvPr id="122" name="TextShape 2"/>
          <p:cNvSpPr txBox="1"/>
          <p:nvPr/>
        </p:nvSpPr>
        <p:spPr>
          <a:xfrm>
            <a:off x="2585520" y="2130480"/>
            <a:ext cx="8915040" cy="3777120"/>
          </a:xfrm>
          <a:prstGeom prst="rect">
            <a:avLst/>
          </a:prstGeom>
          <a:noFill/>
          <a:ln>
            <a:noFill/>
          </a:ln>
        </p:spPr>
        <p:txBody>
          <a:bodyPr>
            <a:normAutofit/>
          </a:bodyPr>
          <a:p>
            <a:pPr>
              <a:lnSpc>
                <a:spcPct val="100000"/>
              </a:lnSpc>
              <a:spcBef>
                <a:spcPts val="1001"/>
              </a:spcBef>
            </a:pPr>
            <a:r>
              <a:rPr b="0" lang="en-US" sz="1800" spc="-1" strike="noStrike">
                <a:solidFill>
                  <a:srgbClr val="404040"/>
                </a:solidFill>
                <a:latin typeface="Times New Roman"/>
              </a:rPr>
              <a:t>Currently we are Working for Building an Application Which work for Alternative medicine on the Different sates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imes New Roman"/>
              </a:rPr>
              <a:t>we need a Software Which Find the Exact same Content Medicine Over State or Region Wise</a:t>
            </a:r>
            <a:endParaRPr b="0" lang="en-US" sz="1800" spc="-1" strike="noStrike">
              <a:solidFill>
                <a:srgbClr val="404040"/>
              </a:solidFill>
              <a:latin typeface="Trebuchet MS"/>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imes New Roman"/>
              </a:rPr>
              <a:t>Problem statement</a:t>
            </a:r>
            <a:endParaRPr b="0" lang="en-US" sz="3600" spc="-1" strike="noStrike">
              <a:solidFill>
                <a:srgbClr val="000000"/>
              </a:solidFill>
              <a:latin typeface="Trebuchet MS"/>
            </a:endParaRPr>
          </a:p>
        </p:txBody>
      </p:sp>
      <p:sp>
        <p:nvSpPr>
          <p:cNvPr id="124"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Doctors during their practice write brand drugs, which are available in only in specific location and these medicines can’t be purchased from any other geographical area because they are not been sold uniformly across all places.</a:t>
            </a:r>
            <a:endParaRPr b="0" lang="en-US" sz="1800" spc="-1" strike="noStrike">
              <a:solidFill>
                <a:srgbClr val="404040"/>
              </a:solidFill>
              <a:latin typeface="Trebuchet MS"/>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imes New Roman"/>
              </a:rPr>
              <a:t>Objective</a:t>
            </a:r>
            <a:endParaRPr b="0" lang="en-US" sz="3600" spc="-1" strike="noStrike">
              <a:solidFill>
                <a:srgbClr val="000000"/>
              </a:solidFill>
              <a:latin typeface="Trebuchet MS"/>
            </a:endParaRPr>
          </a:p>
        </p:txBody>
      </p:sp>
      <p:sp>
        <p:nvSpPr>
          <p:cNvPr id="126"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Finds the brand drug in different regions (States).</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Matches the alternative drug consistently.</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Search the near by region for the availability of required drug through the Drug Name provided by the user.</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Find the exact same content medicine with Dis-Similar name .</a:t>
            </a:r>
            <a:endParaRPr b="0" lang="en-US" sz="1800" spc="-1" strike="noStrike">
              <a:solidFill>
                <a:srgbClr val="404040"/>
              </a:solidFill>
              <a:latin typeface="Trebuchet MS"/>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imes New Roman"/>
              </a:rPr>
              <a:t>Literature survey</a:t>
            </a:r>
            <a:endParaRPr b="0" lang="en-US" sz="3600" spc="-1" strike="noStrike">
              <a:solidFill>
                <a:srgbClr val="000000"/>
              </a:solidFill>
              <a:latin typeface="Trebuchet MS"/>
            </a:endParaRPr>
          </a:p>
        </p:txBody>
      </p:sp>
      <p:sp>
        <p:nvSpPr>
          <p:cNvPr id="128"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Use of generic medicines has been increasing in recent years, primarily as a cost saving measure in health care provision. There is existing 1MG application which provide the details for Medicine  but, did not tell that in which reason this Medicine is going to available so , In our Application we are going to Overcome that Disadvantage to provide the Consistency to the User or Caretaker. </a:t>
            </a:r>
            <a:endParaRPr b="0" lang="en-US" sz="1800" spc="-1" strike="noStrike">
              <a:solidFill>
                <a:srgbClr val="404040"/>
              </a:solidFill>
              <a:latin typeface="Trebuchet MS"/>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167480" y="0"/>
            <a:ext cx="9905760" cy="1478160"/>
          </a:xfrm>
          <a:prstGeom prst="rect">
            <a:avLst/>
          </a:prstGeom>
          <a:noFill/>
          <a:ln>
            <a:noFill/>
          </a:ln>
        </p:spPr>
        <p:txBody>
          <a:bodyPr/>
          <a:p>
            <a:pPr algn="ctr">
              <a:lnSpc>
                <a:spcPct val="100000"/>
              </a:lnSpc>
            </a:pPr>
            <a:r>
              <a:rPr b="0" lang="en-US" sz="3600" spc="-1" strike="noStrike">
                <a:solidFill>
                  <a:srgbClr val="90c226"/>
                </a:solidFill>
                <a:latin typeface="Times New Roman"/>
              </a:rPr>
              <a:t>System architecture</a:t>
            </a:r>
            <a:endParaRPr b="0" lang="en-US" sz="3600" spc="-1" strike="noStrike">
              <a:solidFill>
                <a:srgbClr val="000000"/>
              </a:solidFill>
              <a:latin typeface="Trebuchet MS"/>
            </a:endParaRPr>
          </a:p>
        </p:txBody>
      </p:sp>
      <p:sp>
        <p:nvSpPr>
          <p:cNvPr id="130"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pPr>
            <a:r>
              <a:rPr b="0" lang="en-US" sz="1800" spc="-1" strike="noStrike">
                <a:solidFill>
                  <a:srgbClr val="404040"/>
                </a:solidFill>
                <a:latin typeface="Trebuchet MS"/>
              </a:rPr>
              <a:t> </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677160" y="609480"/>
            <a:ext cx="8596440" cy="1320480"/>
          </a:xfrm>
          <a:prstGeom prst="rect">
            <a:avLst/>
          </a:prstGeom>
          <a:noFill/>
          <a:ln>
            <a:noFill/>
          </a:ln>
        </p:spPr>
        <p:txBody>
          <a:bodyPr/>
          <a:p>
            <a:pPr algn="ctr">
              <a:lnSpc>
                <a:spcPct val="100000"/>
              </a:lnSpc>
            </a:pPr>
            <a:r>
              <a:rPr b="0" lang="en-US" sz="3600" spc="-1" strike="noStrike">
                <a:solidFill>
                  <a:srgbClr val="90c226"/>
                </a:solidFill>
                <a:latin typeface="Times New Roman"/>
              </a:rPr>
              <a:t>Module Description</a:t>
            </a:r>
            <a:endParaRPr b="0" lang="en-US" sz="3600" spc="-1" strike="noStrike">
              <a:solidFill>
                <a:srgbClr val="000000"/>
              </a:solidFill>
              <a:latin typeface="Trebuchet MS"/>
            </a:endParaRPr>
          </a:p>
        </p:txBody>
      </p:sp>
      <p:sp>
        <p:nvSpPr>
          <p:cNvPr id="132" name="TextShape 2"/>
          <p:cNvSpPr txBox="1"/>
          <p:nvPr/>
        </p:nvSpPr>
        <p:spPr>
          <a:xfrm>
            <a:off x="677160" y="2160720"/>
            <a:ext cx="8596440" cy="3880440"/>
          </a:xfrm>
          <a:prstGeom prst="rect">
            <a:avLst/>
          </a:prstGeom>
          <a:noFill/>
          <a:ln>
            <a:noFill/>
          </a:ln>
        </p:spPr>
        <p:txBody>
          <a:bodyPr/>
          <a:p>
            <a:endParaRPr b="0" lang="en-US" sz="1800" spc="-1" strike="noStrike">
              <a:solidFill>
                <a:srgbClr val="404040"/>
              </a:solidFill>
              <a:latin typeface="Trebuchet MS"/>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677160" y="609480"/>
            <a:ext cx="8596440" cy="1320480"/>
          </a:xfrm>
          <a:prstGeom prst="rect">
            <a:avLst/>
          </a:prstGeom>
          <a:noFill/>
          <a:ln>
            <a:noFill/>
          </a:ln>
        </p:spPr>
        <p:txBody>
          <a:bodyPr>
            <a:normAutofit/>
          </a:bodyPr>
          <a:p>
            <a:pPr algn="ctr">
              <a:lnSpc>
                <a:spcPct val="100000"/>
              </a:lnSpc>
            </a:pPr>
            <a:r>
              <a:rPr b="0" lang="en-US" sz="3600" spc="-1" strike="noStrike">
                <a:solidFill>
                  <a:srgbClr val="90c226"/>
                </a:solidFill>
                <a:latin typeface="Times New Roman"/>
              </a:rPr>
              <a:t>Proposed system overview</a:t>
            </a:r>
            <a:endParaRPr b="0" lang="en-US" sz="3600" spc="-1" strike="noStrike">
              <a:solidFill>
                <a:srgbClr val="000000"/>
              </a:solidFill>
              <a:latin typeface="Trebuchet MS"/>
            </a:endParaRPr>
          </a:p>
        </p:txBody>
      </p:sp>
      <p:sp>
        <p:nvSpPr>
          <p:cNvPr id="134" name="TextShape 2"/>
          <p:cNvSpPr txBox="1"/>
          <p:nvPr/>
        </p:nvSpPr>
        <p:spPr>
          <a:xfrm>
            <a:off x="677160" y="216072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We are going to make application . Application will help the patient or caretaker to find the name of similar brand drug in that geographical area. The app will fetch the drug information from the HealthOS API.  The Health OS API Data Platform provides next generation health care applications with a complete and unified database that includes medicines, generics, etc. It provides the alternative as well as similar brand drug &amp; also the manufacturer details. Now here we made on assumption i.e. the pharmaceutical company will distribute its medicine according to the region of manufacturing.</a:t>
            </a: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imes New Roman"/>
              </a:rPr>
              <a:t>Here a secondary database comes into play which is going to store the manufacturer's company   locations. Finally, by mapping both databases that are HealthOS API database &amp; secondary database on basis of manufacturer location and user location selected by the user ,User get the desired result.</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92</TotalTime>
  <Application>LibreOffice/5.4.5.1$Linux_X86_64 LibreOffice_project/40m0$Build-1</Application>
  <Words>286</Words>
  <Paragraphs>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2014-08-26T23:43:54Z</dcterms:created>
  <dc:creator>DESK-PROJ-CSE08</dc:creator>
  <dc:description/>
  <dc:language>en-IN</dc:language>
  <cp:lastModifiedBy/>
  <dcterms:modified xsi:type="dcterms:W3CDTF">2018-03-20T11:29:41Z</dcterms:modified>
  <cp:revision>22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