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97" r:id="rId8"/>
    <p:sldId id="298" r:id="rId9"/>
    <p:sldId id="299" r:id="rId10"/>
    <p:sldId id="300" r:id="rId11"/>
    <p:sldId id="301" r:id="rId12"/>
    <p:sldId id="302" r:id="rId13"/>
    <p:sldId id="303" r:id="rId14"/>
    <p:sldId id="305" r:id="rId15"/>
    <p:sldId id="306" r:id="rId16"/>
    <p:sldId id="308" r:id="rId17"/>
    <p:sldId id="309" r:id="rId18"/>
    <p:sldId id="310"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3084" autoAdjust="0"/>
  </p:normalViewPr>
  <p:slideViewPr>
    <p:cSldViewPr snapToGrid="0">
      <p:cViewPr varScale="1">
        <p:scale>
          <a:sx n="112" d="100"/>
          <a:sy n="112" d="100"/>
        </p:scale>
        <p:origin x="8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turle, Somesh Ramesh" userId="80cc91b1-6556-4bd3-9641-fc53b82ef2f6" providerId="ADAL" clId="{9CD64E9C-4863-684E-A5BF-2801381FD335}"/>
    <pc:docChg chg="custSel delSld modSld">
      <pc:chgData name="Ghaturle, Somesh Ramesh" userId="80cc91b1-6556-4bd3-9641-fc53b82ef2f6" providerId="ADAL" clId="{9CD64E9C-4863-684E-A5BF-2801381FD335}" dt="2025-01-05T15:50:20.041" v="3" actId="21"/>
      <pc:docMkLst>
        <pc:docMk/>
      </pc:docMkLst>
      <pc:sldChg chg="delSp modSp mod">
        <pc:chgData name="Ghaturle, Somesh Ramesh" userId="80cc91b1-6556-4bd3-9641-fc53b82ef2f6" providerId="ADAL" clId="{9CD64E9C-4863-684E-A5BF-2801381FD335}" dt="2025-01-05T15:50:20.041" v="3" actId="21"/>
        <pc:sldMkLst>
          <pc:docMk/>
          <pc:sldMk cId="4066667242" sldId="258"/>
        </pc:sldMkLst>
        <pc:spChg chg="del mod">
          <ac:chgData name="Ghaturle, Somesh Ramesh" userId="80cc91b1-6556-4bd3-9641-fc53b82ef2f6" providerId="ADAL" clId="{9CD64E9C-4863-684E-A5BF-2801381FD335}" dt="2025-01-05T15:50:20.041" v="3" actId="21"/>
          <ac:spMkLst>
            <pc:docMk/>
            <pc:sldMk cId="4066667242" sldId="258"/>
            <ac:spMk id="3" creationId="{F1E7347A-286E-A9DD-CC1A-79708000DBA0}"/>
          </ac:spMkLst>
        </pc:spChg>
        <pc:picChg chg="mod">
          <ac:chgData name="Ghaturle, Somesh Ramesh" userId="80cc91b1-6556-4bd3-9641-fc53b82ef2f6" providerId="ADAL" clId="{9CD64E9C-4863-684E-A5BF-2801381FD335}" dt="2025-01-05T15:50:14.094" v="2" actId="1076"/>
          <ac:picMkLst>
            <pc:docMk/>
            <pc:sldMk cId="4066667242" sldId="258"/>
            <ac:picMk id="18" creationId="{198E92B4-0AEB-0BE2-FBE6-D7DF1BD87E9C}"/>
          </ac:picMkLst>
        </pc:picChg>
      </pc:sldChg>
      <pc:sldChg chg="del">
        <pc:chgData name="Ghaturle, Somesh Ramesh" userId="80cc91b1-6556-4bd3-9641-fc53b82ef2f6" providerId="ADAL" clId="{9CD64E9C-4863-684E-A5BF-2801381FD335}" dt="2024-12-06T16:17:10.472" v="0" actId="2696"/>
        <pc:sldMkLst>
          <pc:docMk/>
          <pc:sldMk cId="26453438" sldId="30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9815-BD05-A08F-1D72-54FD61671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7C7966-2A99-5FCB-2557-11C82D326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F4A99-25C7-B874-8BA0-6737BBD20757}"/>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BDAF0B37-87C2-7771-5F17-769A7E072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31034-FE0A-F0D1-5C9D-A3C1879D0754}"/>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66540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4A75-9A02-B1C6-6C0B-D0E01A128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3C429-1D7B-D6FB-FB89-259BDA2E8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146A1-DBC4-E6AC-489A-FD401E6F4D8C}"/>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957C1DEC-BB7B-CADD-C18D-7AAA58F8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FB26-F0E6-FB22-CBE3-612D815612C9}"/>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108134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C362A-EF89-3CF3-7701-426BD388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06C60-98FD-C735-B2AE-A4A46DB99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04171-ED73-9B4C-9DBC-C0DC70509B39}"/>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8BA00598-1C65-7A2E-A679-DF97D8C6D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9B136-7DD8-6635-9292-77F2BB4015E2}"/>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350269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9391-FC5B-3237-62E4-908BDA000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FCEA4-1641-84F1-5939-67AD6799C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12A64-5EE8-D08C-58D2-5B8B6081B6C4}"/>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A33BBC56-531E-D8E1-AF9F-94C67E5D9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02C65-A5E0-A2A9-F1B3-6D683DE3749F}"/>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281684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7C16-2D28-D2A0-6470-767E28D82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BC2095-CD32-6228-538B-50015CA30E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2043D-E110-D001-2345-EE9F7579035D}"/>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52C224F8-E0A5-12AD-2728-445CF7F09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B995D-F9C8-B9EE-9EDB-016B24339316}"/>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339795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C35E-D3E9-D4E1-363F-CBB397879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3DAB3-F3B9-6BB4-4735-48FE14C623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BBF79-6A30-5F9F-572D-84BBD8CEA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9E3DA-9BA4-6D72-BA8D-4ED53B14E3C3}"/>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6" name="Footer Placeholder 5">
            <a:extLst>
              <a:ext uri="{FF2B5EF4-FFF2-40B4-BE49-F238E27FC236}">
                <a16:creationId xmlns:a16="http://schemas.microsoft.com/office/drawing/2014/main" id="{8B193858-AADF-1046-9EBE-62D8947AE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90B29-1D73-8571-BDF5-EAF1DF3832F0}"/>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15861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2614-1113-68FA-9DDE-154CB82C2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A55EC-3E0E-A62C-B99C-510E86D08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E0A80-B766-1AC5-0021-468C896E8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ED4058-A52C-5CB8-215F-2E9747A80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B58DB-362F-9971-D12C-6B7BF1D82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0FEDD2-C324-60BF-19C7-10B0D72DDB21}"/>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8" name="Footer Placeholder 7">
            <a:extLst>
              <a:ext uri="{FF2B5EF4-FFF2-40B4-BE49-F238E27FC236}">
                <a16:creationId xmlns:a16="http://schemas.microsoft.com/office/drawing/2014/main" id="{6EF20044-7CC8-3473-48D2-B948B78B3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082AF1-6509-E8D5-6E5D-4EF9735700DA}"/>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348323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D525-5C68-DF3A-53B5-20183F770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BC1C3-050F-79D8-DE3A-77ED1ED03F95}"/>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4" name="Footer Placeholder 3">
            <a:extLst>
              <a:ext uri="{FF2B5EF4-FFF2-40B4-BE49-F238E27FC236}">
                <a16:creationId xmlns:a16="http://schemas.microsoft.com/office/drawing/2014/main" id="{9B9396C8-3293-E435-091E-095722044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1D7BBA-70BA-4119-377E-A0C05A16A5C6}"/>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259895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3FFFC-EFD1-2A70-708C-EBCD8765B4E0}"/>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3" name="Footer Placeholder 2">
            <a:extLst>
              <a:ext uri="{FF2B5EF4-FFF2-40B4-BE49-F238E27FC236}">
                <a16:creationId xmlns:a16="http://schemas.microsoft.com/office/drawing/2014/main" id="{78A2532B-CBB8-6E58-F589-A8B16A8C85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39375-D84E-C508-CA12-1E23AFF3BE4F}"/>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22240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E877-C050-0F64-EAE7-3F5E41447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EC176-E8C0-339C-23D6-B1718925B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EB561-077A-6067-1FF7-128B165A8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E60AC-9B49-6643-F8AA-0E30E2108813}"/>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6" name="Footer Placeholder 5">
            <a:extLst>
              <a:ext uri="{FF2B5EF4-FFF2-40B4-BE49-F238E27FC236}">
                <a16:creationId xmlns:a16="http://schemas.microsoft.com/office/drawing/2014/main" id="{51626A4C-7CFB-0F37-1AA2-EF05966A7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E22CC-55AD-46A2-74F0-FAB654A10F8D}"/>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40510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1ED5-4E10-F1BF-BF3D-FD00BB675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89206B-74EB-4897-0FE9-6ADED20AD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69F19A-7A1C-C987-9E64-0804DB364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2EC2E-3F26-EEE5-6339-637D8DE5D71B}"/>
              </a:ext>
            </a:extLst>
          </p:cNvPr>
          <p:cNvSpPr>
            <a:spLocks noGrp="1"/>
          </p:cNvSpPr>
          <p:nvPr>
            <p:ph type="dt" sz="half" idx="10"/>
          </p:nvPr>
        </p:nvSpPr>
        <p:spPr/>
        <p:txBody>
          <a:bodyPr/>
          <a:lstStyle/>
          <a:p>
            <a:fld id="{E37D0126-6457-47AD-B9E8-51763AD59975}" type="datetimeFigureOut">
              <a:rPr lang="en-US" smtClean="0"/>
              <a:t>1/5/25</a:t>
            </a:fld>
            <a:endParaRPr lang="en-US"/>
          </a:p>
        </p:txBody>
      </p:sp>
      <p:sp>
        <p:nvSpPr>
          <p:cNvPr id="6" name="Footer Placeholder 5">
            <a:extLst>
              <a:ext uri="{FF2B5EF4-FFF2-40B4-BE49-F238E27FC236}">
                <a16:creationId xmlns:a16="http://schemas.microsoft.com/office/drawing/2014/main" id="{537A88E4-0FCD-9C47-D56F-A21941F3F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655CE-86DE-5CC2-1145-B9F87AEAF7D9}"/>
              </a:ext>
            </a:extLst>
          </p:cNvPr>
          <p:cNvSpPr>
            <a:spLocks noGrp="1"/>
          </p:cNvSpPr>
          <p:nvPr>
            <p:ph type="sldNum" sz="quarter" idx="12"/>
          </p:nvPr>
        </p:nvSpPr>
        <p:spPr/>
        <p:txBody>
          <a:bodyPr/>
          <a:lstStyle/>
          <a:p>
            <a:fld id="{FC441F5D-3E3C-4600-ADD1-302F901E246E}" type="slidenum">
              <a:rPr lang="en-US" smtClean="0"/>
              <a:t>‹#›</a:t>
            </a:fld>
            <a:endParaRPr lang="en-US"/>
          </a:p>
        </p:txBody>
      </p:sp>
    </p:spTree>
    <p:extLst>
      <p:ext uri="{BB962C8B-B14F-4D97-AF65-F5344CB8AC3E}">
        <p14:creationId xmlns:p14="http://schemas.microsoft.com/office/powerpoint/2010/main" val="96965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9199E-D120-CC91-5859-5F749C1EE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13A3-A45F-B39E-08F9-928B16CB9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EC6DE-F34A-9BCE-79CF-D135C3A43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7D0126-6457-47AD-B9E8-51763AD59975}" type="datetimeFigureOut">
              <a:rPr lang="en-US" smtClean="0"/>
              <a:t>1/5/25</a:t>
            </a:fld>
            <a:endParaRPr lang="en-US"/>
          </a:p>
        </p:txBody>
      </p:sp>
      <p:sp>
        <p:nvSpPr>
          <p:cNvPr id="5" name="Footer Placeholder 4">
            <a:extLst>
              <a:ext uri="{FF2B5EF4-FFF2-40B4-BE49-F238E27FC236}">
                <a16:creationId xmlns:a16="http://schemas.microsoft.com/office/drawing/2014/main" id="{1F50D5A4-BE75-0F68-BA61-AC397342B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8C36E6-75CF-C878-7AC3-5FF35C6FD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441F5D-3E3C-4600-ADD1-302F901E246E}" type="slidenum">
              <a:rPr lang="en-US" smtClean="0"/>
              <a:t>‹#›</a:t>
            </a:fld>
            <a:endParaRPr lang="en-US"/>
          </a:p>
        </p:txBody>
      </p:sp>
    </p:spTree>
    <p:extLst>
      <p:ext uri="{BB962C8B-B14F-4D97-AF65-F5344CB8AC3E}">
        <p14:creationId xmlns:p14="http://schemas.microsoft.com/office/powerpoint/2010/main" val="108438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blue circuit board in the shape of a human head&#10;&#10;Description automatically generated">
            <a:extLst>
              <a:ext uri="{FF2B5EF4-FFF2-40B4-BE49-F238E27FC236}">
                <a16:creationId xmlns:a16="http://schemas.microsoft.com/office/drawing/2014/main" id="{CEC1A92C-C110-100E-6906-4D5EC06EF6B7}"/>
              </a:ext>
            </a:extLst>
          </p:cNvPr>
          <p:cNvPicPr>
            <a:picLocks noChangeAspect="1"/>
          </p:cNvPicPr>
          <p:nvPr/>
        </p:nvPicPr>
        <p:blipFill rotWithShape="1">
          <a:blip r:embed="rId2">
            <a:extLst>
              <a:ext uri="{28A0092B-C50C-407E-A947-70E740481C1C}">
                <a14:useLocalDpi xmlns:a14="http://schemas.microsoft.com/office/drawing/2010/main" val="0"/>
              </a:ext>
            </a:extLst>
          </a:blip>
          <a:srcRect r="47423" b="9091"/>
          <a:stretch/>
        </p:blipFill>
        <p:spPr>
          <a:xfrm>
            <a:off x="-8924906" y="0"/>
            <a:ext cx="8669532" cy="6857990"/>
          </a:xfrm>
          <a:prstGeom prst="rect">
            <a:avLst/>
          </a:prstGeom>
        </p:spPr>
      </p:pic>
      <p:sp useBgFill="1">
        <p:nvSpPr>
          <p:cNvPr id="43" name="Rectangle 4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r="47423" b="9091"/>
          <a:stretch/>
        </p:blipFill>
        <p:spPr>
          <a:xfrm>
            <a:off x="3638725" y="308620"/>
            <a:ext cx="8669532" cy="6857990"/>
          </a:xfrm>
          <a:prstGeom prst="rect">
            <a:avLst/>
          </a:prstGeom>
        </p:spPr>
      </p:pic>
      <p:sp>
        <p:nvSpPr>
          <p:cNvPr id="44" name="Rectangle 4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371093" y="1161288"/>
            <a:ext cx="6254295" cy="1124712"/>
          </a:xfrm>
        </p:spPr>
        <p:txBody>
          <a:bodyPr vert="horz" lIns="91440" tIns="45720" rIns="91440" bIns="45720" rtlCol="0" anchor="b">
            <a:normAutofit fontScale="90000"/>
          </a:bodyPr>
          <a:lstStyle/>
          <a:p>
            <a:pPr algn="l"/>
            <a:r>
              <a:rPr lang="en-US" sz="2800" dirty="0">
                <a:solidFill>
                  <a:schemeClr val="bg1"/>
                </a:solidFill>
              </a:rPr>
              <a:t>Predicting Microsoft Stock Prices Using Advanced Machine Learning Models: A Comprehensive Analysis and Trading Strategy</a:t>
            </a:r>
          </a:p>
        </p:txBody>
      </p:sp>
      <p:sp>
        <p:nvSpPr>
          <p:cNvPr id="45" name="Rectangle 4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5E44BF-83E1-7BA0-A772-1302EA6BF761}"/>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35BCCCF5-5A48-4DD9-6CDA-41DB40818A93}"/>
              </a:ext>
            </a:extLst>
          </p:cNvPr>
          <p:cNvSpPr txBox="1">
            <a:spLocks/>
          </p:cNvSpPr>
          <p:nvPr/>
        </p:nvSpPr>
        <p:spPr>
          <a:xfrm>
            <a:off x="-7720196" y="2884424"/>
            <a:ext cx="3438906" cy="320725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1700" b="1" dirty="0">
                <a:solidFill>
                  <a:schemeClr val="bg1"/>
                </a:solidFill>
              </a:rPr>
              <a:t>GROUP 2</a:t>
            </a:r>
          </a:p>
          <a:p>
            <a:pPr indent="-228600" algn="l">
              <a:buFont typeface="Arial" panose="020B0604020202020204" pitchFamily="34" charset="0"/>
              <a:buChar char="•"/>
            </a:pPr>
            <a:r>
              <a:rPr lang="en-US" sz="1700" b="1" dirty="0">
                <a:solidFill>
                  <a:schemeClr val="bg1"/>
                </a:solidFill>
              </a:rPr>
              <a:t>Priyank</a:t>
            </a:r>
          </a:p>
          <a:p>
            <a:pPr indent="-228600" algn="l">
              <a:buFont typeface="Arial" panose="020B0604020202020204" pitchFamily="34" charset="0"/>
              <a:buChar char="•"/>
            </a:pPr>
            <a:r>
              <a:rPr lang="en-US" sz="1700" b="1" dirty="0">
                <a:solidFill>
                  <a:schemeClr val="bg1"/>
                </a:solidFill>
              </a:rPr>
              <a:t>Somesh</a:t>
            </a:r>
          </a:p>
          <a:p>
            <a:pPr indent="-228600" algn="l">
              <a:buFont typeface="Arial" panose="020B0604020202020204" pitchFamily="34" charset="0"/>
              <a:buChar char="•"/>
            </a:pPr>
            <a:r>
              <a:rPr lang="en-US" sz="1700" b="1" dirty="0">
                <a:solidFill>
                  <a:schemeClr val="bg1"/>
                </a:solidFill>
              </a:rPr>
              <a:t>Sakshi</a:t>
            </a:r>
          </a:p>
          <a:p>
            <a:pPr indent="-228600" algn="l">
              <a:buFont typeface="Arial" panose="020B0604020202020204" pitchFamily="34" charset="0"/>
              <a:buChar char="•"/>
            </a:pPr>
            <a:r>
              <a:rPr lang="en-US" sz="1700" b="1" dirty="0">
                <a:solidFill>
                  <a:schemeClr val="bg1"/>
                </a:solidFill>
              </a:rPr>
              <a:t>Shivam</a:t>
            </a:r>
          </a:p>
        </p:txBody>
      </p:sp>
      <p:sp>
        <p:nvSpPr>
          <p:cNvPr id="15" name="Rectangle 14">
            <a:extLst>
              <a:ext uri="{FF2B5EF4-FFF2-40B4-BE49-F238E27FC236}">
                <a16:creationId xmlns:a16="http://schemas.microsoft.com/office/drawing/2014/main" id="{B1DA706F-E08E-0D18-C7C0-11645AE6594C}"/>
              </a:ext>
            </a:extLst>
          </p:cNvPr>
          <p:cNvSpPr/>
          <p:nvPr/>
        </p:nvSpPr>
        <p:spPr>
          <a:xfrm>
            <a:off x="-8816981"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
                <a:srgbClr val="4EA72E"/>
              </a:buClr>
              <a:buSzTx/>
              <a:buFontTx/>
              <a:buNone/>
              <a:tabLst/>
              <a:defRPr/>
            </a:pPr>
            <a:endParaRPr lang="en-US" sz="1800" dirty="0">
              <a:latin typeface="Segoe UI Light" panose="020B0502040204020203" pitchFamily="34" charset="0"/>
              <a:ea typeface="Arial"/>
              <a:cs typeface="Segoe UI Light" panose="020B0502040204020203" pitchFamily="34" charset="0"/>
              <a:sym typeface="Arial"/>
            </a:endParaRPr>
          </a:p>
        </p:txBody>
      </p:sp>
      <p:sp>
        <p:nvSpPr>
          <p:cNvPr id="16" name="Title 1">
            <a:extLst>
              <a:ext uri="{FF2B5EF4-FFF2-40B4-BE49-F238E27FC236}">
                <a16:creationId xmlns:a16="http://schemas.microsoft.com/office/drawing/2014/main" id="{FD563A7E-768B-7F6A-8028-1AB53D1666F3}"/>
              </a:ext>
            </a:extLst>
          </p:cNvPr>
          <p:cNvSpPr txBox="1">
            <a:spLocks/>
          </p:cNvSpPr>
          <p:nvPr/>
        </p:nvSpPr>
        <p:spPr>
          <a:xfrm>
            <a:off x="-7720196" y="1146556"/>
            <a:ext cx="6254295" cy="1124712"/>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solidFill>
              </a:rPr>
              <a:t>Predicting Microsoft Stock Prices Using Advanced Machine Learning Models: A Comprehensive Analysis and Trading Strategy</a:t>
            </a:r>
          </a:p>
        </p:txBody>
      </p:sp>
      <p:sp>
        <p:nvSpPr>
          <p:cNvPr id="25" name="Rectangle 24">
            <a:extLst>
              <a:ext uri="{FF2B5EF4-FFF2-40B4-BE49-F238E27FC236}">
                <a16:creationId xmlns:a16="http://schemas.microsoft.com/office/drawing/2014/main" id="{A39F4793-E50D-62E1-421A-1559CF03ADD9}"/>
              </a:ext>
            </a:extLst>
          </p:cNvPr>
          <p:cNvSpPr/>
          <p:nvPr/>
        </p:nvSpPr>
        <p:spPr>
          <a:xfrm>
            <a:off x="13921948" y="-1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
                <a:srgbClr val="4EA72E"/>
              </a:buClr>
              <a:buSzTx/>
              <a:buFontTx/>
              <a:buNone/>
              <a:tabLst/>
              <a:defRPr/>
            </a:pPr>
            <a:r>
              <a:rPr kumimoji="0" lang="en-US" sz="3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Objectives </a:t>
            </a:r>
          </a:p>
          <a:p>
            <a:pPr marL="0" lvl="0" indent="0" algn="l" rtl="0">
              <a:lnSpc>
                <a:spcPct val="95000"/>
              </a:lnSpc>
              <a:spcBef>
                <a:spcPts val="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Key Objectives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Forecast stock prices using historical and sentiment data.</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Build and evaluate state-of-the-art machine learning models.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Develop a trading strategy to generate profitable signals.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err="1">
                <a:latin typeface="Segoe UI Light" panose="020B0502040204020203" pitchFamily="34" charset="0"/>
                <a:ea typeface="Arial"/>
                <a:cs typeface="Segoe UI Light" panose="020B0502040204020203" pitchFamily="34" charset="0"/>
                <a:sym typeface="Arial"/>
              </a:rPr>
              <a:t>Backtest</a:t>
            </a:r>
            <a:r>
              <a:rPr lang="en-US" sz="1800" dirty="0">
                <a:latin typeface="Segoe UI Light" panose="020B0502040204020203" pitchFamily="34" charset="0"/>
                <a:ea typeface="Arial"/>
                <a:cs typeface="Segoe UI Light" panose="020B0502040204020203" pitchFamily="34" charset="0"/>
                <a:sym typeface="Arial"/>
              </a:rPr>
              <a:t> and analyze the portfolio’s performance.</a:t>
            </a:r>
          </a:p>
          <a:p>
            <a:pPr marL="0" lvl="0" indent="0" algn="l" rtl="0">
              <a:lnSpc>
                <a:spcPct val="95000"/>
              </a:lnSpc>
              <a:spcBef>
                <a:spcPts val="120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Deliverables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Model performance metrics (RMSE).</a:t>
            </a:r>
          </a:p>
          <a:p>
            <a:pPr marL="457200" lvl="0" indent="-286067" algn="l" rtl="0">
              <a:lnSpc>
                <a:spcPct val="95000"/>
              </a:lnSpc>
              <a:spcBef>
                <a:spcPts val="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Trading signals (Buy, Sell, Hold).</a:t>
            </a:r>
          </a:p>
          <a:p>
            <a:pPr marL="457200" lvl="0" indent="-286067" algn="l" rtl="0">
              <a:lnSpc>
                <a:spcPct val="95000"/>
              </a:lnSpc>
              <a:spcBef>
                <a:spcPts val="0"/>
              </a:spcBef>
              <a:spcAft>
                <a:spcPts val="0"/>
              </a:spcAft>
              <a:buClr>
                <a:schemeClr val="lt1"/>
              </a:buClr>
              <a:buSzPts val="905"/>
              <a:buFont typeface="Arial"/>
              <a:buChar char="●"/>
            </a:pPr>
            <a:r>
              <a:rPr lang="en-US" sz="1800" dirty="0" err="1">
                <a:latin typeface="Segoe UI Light" panose="020B0502040204020203" pitchFamily="34" charset="0"/>
                <a:ea typeface="Arial"/>
                <a:cs typeface="Segoe UI Light" panose="020B0502040204020203" pitchFamily="34" charset="0"/>
                <a:sym typeface="Arial"/>
              </a:rPr>
              <a:t>Backtesting</a:t>
            </a:r>
            <a:r>
              <a:rPr lang="en-US" sz="1800" dirty="0">
                <a:latin typeface="Segoe UI Light" panose="020B0502040204020203" pitchFamily="34" charset="0"/>
                <a:ea typeface="Arial"/>
                <a:cs typeface="Segoe UI Light" panose="020B0502040204020203" pitchFamily="34" charset="0"/>
                <a:sym typeface="Arial"/>
              </a:rPr>
              <a:t> results. </a:t>
            </a:r>
          </a:p>
          <a:p>
            <a:pPr marL="0" lvl="0" indent="0" algn="l" rtl="0">
              <a:lnSpc>
                <a:spcPct val="95000"/>
              </a:lnSpc>
              <a:spcBef>
                <a:spcPts val="1200"/>
              </a:spcBef>
              <a:spcAft>
                <a:spcPts val="0"/>
              </a:spcAft>
              <a:buSzPts val="935"/>
              <a:buNone/>
            </a:pPr>
            <a:r>
              <a:rPr lang="en-US" sz="1800" dirty="0">
                <a:latin typeface="Segoe UI Light" panose="020B0502040204020203" pitchFamily="34" charset="0"/>
                <a:ea typeface="Arial"/>
                <a:cs typeface="Segoe UI Light" panose="020B0502040204020203" pitchFamily="34" charset="0"/>
                <a:sym typeface="Arial"/>
              </a:rPr>
              <a:t>Add goal-oriented icons (forecasting, trading, financial growth).</a:t>
            </a: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p:txBody>
      </p:sp>
    </p:spTree>
    <p:extLst>
      <p:ext uri="{BB962C8B-B14F-4D97-AF65-F5344CB8AC3E}">
        <p14:creationId xmlns:p14="http://schemas.microsoft.com/office/powerpoint/2010/main" val="4066667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908026"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5" name="TextBox 4">
            <a:extLst>
              <a:ext uri="{FF2B5EF4-FFF2-40B4-BE49-F238E27FC236}">
                <a16:creationId xmlns:a16="http://schemas.microsoft.com/office/drawing/2014/main" id="{85676B14-5831-7ECC-34E1-2E92179EA9B0}"/>
              </a:ext>
            </a:extLst>
          </p:cNvPr>
          <p:cNvSpPr txBox="1"/>
          <p:nvPr/>
        </p:nvSpPr>
        <p:spPr>
          <a:xfrm>
            <a:off x="-8872998" y="-5516983"/>
            <a:ext cx="778714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Dependencies &amp; Installation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AC1035-ECAE-F54B-478E-664CB4160C08}"/>
              </a:ext>
            </a:extLst>
          </p:cNvPr>
          <p:cNvSpPr/>
          <p:nvPr/>
        </p:nvSpPr>
        <p:spPr>
          <a:xfrm>
            <a:off x="-8908026"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CNN-LSTM Model</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CC30FF69-C920-09B2-DE30-10ED77C22112}"/>
              </a:ext>
            </a:extLst>
          </p:cNvPr>
          <p:cNvSpPr txBox="1"/>
          <p:nvPr/>
        </p:nvSpPr>
        <p:spPr>
          <a:xfrm>
            <a:off x="-8834574" y="761681"/>
            <a:ext cx="4178300" cy="4647426"/>
          </a:xfrm>
          <a:prstGeom prst="rect">
            <a:avLst/>
          </a:prstGeom>
          <a:noFill/>
        </p:spPr>
        <p:txBody>
          <a:bodyPr wrap="square" rtlCol="0">
            <a:spAutoFit/>
          </a:bodyPr>
          <a:lstStyle/>
          <a:p>
            <a:pPr marL="0" lvl="0" indent="0" algn="l" rtl="0">
              <a:lnSpc>
                <a:spcPct val="75000"/>
              </a:lnSpc>
              <a:spcBef>
                <a:spcPts val="0"/>
              </a:spcBef>
              <a:spcAft>
                <a:spcPts val="0"/>
              </a:spcAft>
              <a:buClr>
                <a:srgbClr val="000000"/>
              </a:buClr>
              <a:buSzPts val="935"/>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layers for feature extraction.</a:t>
            </a:r>
          </a:p>
          <a:p>
            <a:pPr marL="457200" lvl="0" indent="-302291" algn="l" rtl="0">
              <a:lnSpc>
                <a:spcPct val="75000"/>
              </a:lnSpc>
              <a:spcBef>
                <a:spcPts val="0"/>
              </a:spcBef>
              <a:spcAft>
                <a:spcPts val="0"/>
              </a:spcAft>
              <a:buClr>
                <a:schemeClr val="lt1"/>
              </a:buClr>
              <a:buSzPts val="1161"/>
              <a:buFont typeface="Arial"/>
              <a:buChar char="●"/>
            </a:pPr>
            <a:r>
              <a:rPr lang="en-US" sz="1800" dirty="0">
                <a:solidFill>
                  <a:schemeClr val="bg1"/>
                </a:solidFill>
                <a:ea typeface="Arial"/>
                <a:cs typeface="Arial"/>
                <a:sym typeface="Arial"/>
              </a:rPr>
              <a:t>LSTM layers for temporal modeling.</a:t>
            </a: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 </a:t>
            </a: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Why CNN-LSTM?</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Captures local and sequential patterns simultaneously. </a:t>
            </a:r>
          </a:p>
          <a:p>
            <a:pPr marL="0" lvl="0" indent="0" algn="l" rtl="0">
              <a:lnSpc>
                <a:spcPct val="75000"/>
              </a:lnSpc>
              <a:spcBef>
                <a:spcPts val="1200"/>
              </a:spcBef>
              <a:spcAft>
                <a:spcPts val="0"/>
              </a:spcAft>
              <a:buClr>
                <a:srgbClr val="000000"/>
              </a:buClr>
              <a:buSzPts val="935"/>
              <a:buFont typeface="Arial"/>
              <a:buNone/>
            </a:pPr>
            <a:endParaRPr lang="en-US" sz="2000" dirty="0">
              <a:solidFill>
                <a:schemeClr val="bg1"/>
              </a:solidFill>
            </a:endParaRPr>
          </a:p>
          <a:p>
            <a:pPr marL="0" lvl="0" indent="0" algn="l" rtl="0">
              <a:lnSpc>
                <a:spcPct val="95000"/>
              </a:lnSpc>
              <a:spcBef>
                <a:spcPts val="1200"/>
              </a:spcBef>
              <a:spcAft>
                <a:spcPts val="1200"/>
              </a:spcAft>
              <a:buSzPts val="935"/>
              <a:buNone/>
            </a:pPr>
            <a:endParaRPr lang="en-US" sz="2000" dirty="0">
              <a:solidFill>
                <a:schemeClr val="bg1"/>
              </a:solidFill>
            </a:endParaRPr>
          </a:p>
        </p:txBody>
      </p:sp>
      <p:sp>
        <p:nvSpPr>
          <p:cNvPr id="10" name="TextBox 9">
            <a:extLst>
              <a:ext uri="{FF2B5EF4-FFF2-40B4-BE49-F238E27FC236}">
                <a16:creationId xmlns:a16="http://schemas.microsoft.com/office/drawing/2014/main" id="{2AF9811F-8E82-296E-9B01-0B4DC087FC5F}"/>
              </a:ext>
            </a:extLst>
          </p:cNvPr>
          <p:cNvSpPr txBox="1"/>
          <p:nvPr/>
        </p:nvSpPr>
        <p:spPr>
          <a:xfrm>
            <a:off x="-4656274" y="934298"/>
            <a:ext cx="4178300" cy="4678204"/>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panose="020B0604020202020204" pitchFamily="34" charset="0"/>
                <a:sym typeface="Arial"/>
              </a:rPr>
              <a:t>Model Summary</a:t>
            </a:r>
            <a:r>
              <a:rPr lang="en-GB" dirty="0">
                <a:solidFill>
                  <a:schemeClr val="bg1"/>
                </a:solidFill>
                <a:ea typeface="Arial"/>
                <a:cs typeface="Arial" panose="020B0604020202020204" pitchFamily="34" charset="0"/>
                <a:sym typeface="Arial"/>
              </a:rPr>
              <a:t>:</a:t>
            </a:r>
          </a:p>
          <a:p>
            <a:pPr marL="457200" lvl="0" indent="-298450" algn="l" rtl="0">
              <a:spcBef>
                <a:spcPts val="120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Input</a:t>
            </a:r>
            <a:r>
              <a:rPr lang="en-GB" dirty="0">
                <a:solidFill>
                  <a:schemeClr val="bg1"/>
                </a:solidFill>
                <a:ea typeface="Arial"/>
                <a:cs typeface="Arial" panose="020B0604020202020204" pitchFamily="34" charset="0"/>
                <a:sym typeface="Arial"/>
              </a:rPr>
              <a:t>: Sequences of 60 timesteps with 10 features.</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Key Layers</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1</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2</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MaxPooling1D</a:t>
            </a:r>
            <a:r>
              <a:rPr lang="en-GB" dirty="0">
                <a:solidFill>
                  <a:schemeClr val="bg1"/>
                </a:solidFill>
                <a:ea typeface="Arial"/>
                <a:cs typeface="Arial" panose="020B0604020202020204" pitchFamily="34" charset="0"/>
                <a:sym typeface="Arial"/>
              </a:rPr>
              <a:t>: Pool size 2 for </a:t>
            </a:r>
            <a:r>
              <a:rPr lang="en-GB" dirty="0" err="1">
                <a:solidFill>
                  <a:schemeClr val="bg1"/>
                </a:solidFill>
                <a:ea typeface="Arial"/>
                <a:cs typeface="Arial" panose="020B0604020202020204" pitchFamily="34" charset="0"/>
                <a:sym typeface="Arial"/>
              </a:rPr>
              <a:t>downsampling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LSTM Layer</a:t>
            </a:r>
            <a:r>
              <a:rPr lang="en-GB" dirty="0">
                <a:solidFill>
                  <a:schemeClr val="bg1"/>
                </a:solidFill>
                <a:ea typeface="Arial"/>
                <a:cs typeface="Arial" panose="020B0604020202020204" pitchFamily="34" charset="0"/>
                <a:sym typeface="Arial"/>
              </a:rPr>
              <a:t>: 50 units for sequential </a:t>
            </a:r>
            <a:r>
              <a:rPr lang="en-GB" dirty="0" err="1">
                <a:solidFill>
                  <a:schemeClr val="bg1"/>
                </a:solidFill>
                <a:ea typeface="Arial"/>
                <a:cs typeface="Arial" panose="020B0604020202020204" pitchFamily="34" charset="0"/>
                <a:sym typeface="Arial"/>
              </a:rPr>
              <a:t>modeling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Dense Layer</a:t>
            </a:r>
            <a:r>
              <a:rPr lang="en-GB" dirty="0">
                <a:solidFill>
                  <a:schemeClr val="bg1"/>
                </a:solidFill>
                <a:ea typeface="Arial"/>
                <a:cs typeface="Arial" panose="020B0604020202020204" pitchFamily="34" charset="0"/>
                <a:sym typeface="Arial"/>
              </a:rPr>
              <a:t>: Linear activation for stock price prediction.</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Optimizer</a:t>
            </a:r>
            <a:r>
              <a:rPr lang="en-GB" dirty="0">
                <a:solidFill>
                  <a:schemeClr val="bg1"/>
                </a:solidFill>
                <a:ea typeface="Arial"/>
                <a:cs typeface="Arial" panose="020B0604020202020204" pitchFamily="34" charset="0"/>
                <a:sym typeface="Arial"/>
              </a:rPr>
              <a:t>: Adam | </a:t>
            </a:r>
            <a:r>
              <a:rPr lang="en-GB" b="1" dirty="0">
                <a:solidFill>
                  <a:schemeClr val="bg1"/>
                </a:solidFill>
                <a:ea typeface="Arial"/>
                <a:cs typeface="Arial" panose="020B0604020202020204" pitchFamily="34" charset="0"/>
                <a:sym typeface="Arial"/>
              </a:rPr>
              <a:t>Loss Function</a:t>
            </a:r>
            <a:r>
              <a:rPr lang="en-GB" dirty="0">
                <a:solidFill>
                  <a:schemeClr val="bg1"/>
                </a:solidFill>
                <a:ea typeface="Arial"/>
                <a:cs typeface="Arial" panose="020B0604020202020204" pitchFamily="34" charset="0"/>
                <a:sym typeface="Arial"/>
              </a:rPr>
              <a:t>: Mean Squared Error (MSE).</a:t>
            </a:r>
          </a:p>
        </p:txBody>
      </p:sp>
      <p:pic>
        <p:nvPicPr>
          <p:cNvPr id="11" name="Google Shape;191;p22">
            <a:extLst>
              <a:ext uri="{FF2B5EF4-FFF2-40B4-BE49-F238E27FC236}">
                <a16:creationId xmlns:a16="http://schemas.microsoft.com/office/drawing/2014/main" id="{9F8B6CF0-0A97-1EB4-D49D-055885B57FB6}"/>
              </a:ext>
            </a:extLst>
          </p:cNvPr>
          <p:cNvPicPr preferRelativeResize="0"/>
          <p:nvPr/>
        </p:nvPicPr>
        <p:blipFill>
          <a:blip r:embed="rId3">
            <a:alphaModFix/>
          </a:blip>
          <a:stretch>
            <a:fillRect/>
          </a:stretch>
        </p:blipFill>
        <p:spPr>
          <a:xfrm>
            <a:off x="-8733912" y="2658358"/>
            <a:ext cx="3492251" cy="948800"/>
          </a:xfrm>
          <a:prstGeom prst="rect">
            <a:avLst/>
          </a:prstGeom>
          <a:noFill/>
          <a:ln>
            <a:noFill/>
          </a:ln>
        </p:spPr>
      </p:pic>
      <p:sp>
        <p:nvSpPr>
          <p:cNvPr id="13" name="Rectangle 12">
            <a:extLst>
              <a:ext uri="{FF2B5EF4-FFF2-40B4-BE49-F238E27FC236}">
                <a16:creationId xmlns:a16="http://schemas.microsoft.com/office/drawing/2014/main" id="{D5DB93C8-AF9B-80A7-4CD4-8378F0DE7BDE}"/>
              </a:ext>
            </a:extLst>
          </p:cNvPr>
          <p:cNvSpPr/>
          <p:nvPr/>
        </p:nvSpPr>
        <p:spPr>
          <a:xfrm>
            <a:off x="365389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CNN-LSTM Model</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4BE329D2-E13C-7FA1-F8E7-F6D403571680}"/>
              </a:ext>
            </a:extLst>
          </p:cNvPr>
          <p:cNvSpPr txBox="1"/>
          <p:nvPr/>
        </p:nvSpPr>
        <p:spPr>
          <a:xfrm>
            <a:off x="3727346" y="711200"/>
            <a:ext cx="4178300" cy="4647426"/>
          </a:xfrm>
          <a:prstGeom prst="rect">
            <a:avLst/>
          </a:prstGeom>
          <a:noFill/>
        </p:spPr>
        <p:txBody>
          <a:bodyPr wrap="square" rtlCol="0">
            <a:spAutoFit/>
          </a:bodyPr>
          <a:lstStyle/>
          <a:p>
            <a:pPr marL="0" lvl="0" indent="0" algn="l" rtl="0">
              <a:lnSpc>
                <a:spcPct val="75000"/>
              </a:lnSpc>
              <a:spcBef>
                <a:spcPts val="0"/>
              </a:spcBef>
              <a:spcAft>
                <a:spcPts val="0"/>
              </a:spcAft>
              <a:buClr>
                <a:srgbClr val="000000"/>
              </a:buClr>
              <a:buSzPts val="935"/>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layers for feature extraction.</a:t>
            </a:r>
          </a:p>
          <a:p>
            <a:pPr marL="457200" lvl="0" indent="-302291" algn="l" rtl="0">
              <a:lnSpc>
                <a:spcPct val="75000"/>
              </a:lnSpc>
              <a:spcBef>
                <a:spcPts val="0"/>
              </a:spcBef>
              <a:spcAft>
                <a:spcPts val="0"/>
              </a:spcAft>
              <a:buClr>
                <a:schemeClr val="lt1"/>
              </a:buClr>
              <a:buSzPts val="1161"/>
              <a:buFont typeface="Arial"/>
              <a:buChar char="●"/>
            </a:pPr>
            <a:r>
              <a:rPr lang="en-US" sz="1800" dirty="0">
                <a:solidFill>
                  <a:schemeClr val="bg1"/>
                </a:solidFill>
                <a:ea typeface="Arial"/>
                <a:cs typeface="Arial"/>
                <a:sym typeface="Arial"/>
              </a:rPr>
              <a:t>LSTM layers for temporal modeling.</a:t>
            </a: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 </a:t>
            </a: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Why CNN-LSTM?</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Captures local and sequential patterns simultaneously. </a:t>
            </a:r>
          </a:p>
          <a:p>
            <a:pPr marL="0" lvl="0" indent="0" algn="l" rtl="0">
              <a:lnSpc>
                <a:spcPct val="75000"/>
              </a:lnSpc>
              <a:spcBef>
                <a:spcPts val="1200"/>
              </a:spcBef>
              <a:spcAft>
                <a:spcPts val="0"/>
              </a:spcAft>
              <a:buClr>
                <a:srgbClr val="000000"/>
              </a:buClr>
              <a:buSzPts val="935"/>
              <a:buFont typeface="Arial"/>
              <a:buNone/>
            </a:pPr>
            <a:endParaRPr lang="en-US" sz="2000" dirty="0">
              <a:solidFill>
                <a:schemeClr val="bg1"/>
              </a:solidFill>
            </a:endParaRPr>
          </a:p>
          <a:p>
            <a:pPr marL="0" lvl="0" indent="0" algn="l" rtl="0">
              <a:lnSpc>
                <a:spcPct val="95000"/>
              </a:lnSpc>
              <a:spcBef>
                <a:spcPts val="1200"/>
              </a:spcBef>
              <a:spcAft>
                <a:spcPts val="1200"/>
              </a:spcAft>
              <a:buSzPts val="935"/>
              <a:buNone/>
            </a:pPr>
            <a:endParaRPr lang="en-US" sz="2000" dirty="0">
              <a:solidFill>
                <a:schemeClr val="bg1"/>
              </a:solidFill>
            </a:endParaRPr>
          </a:p>
        </p:txBody>
      </p:sp>
      <p:sp>
        <p:nvSpPr>
          <p:cNvPr id="15" name="TextBox 14">
            <a:extLst>
              <a:ext uri="{FF2B5EF4-FFF2-40B4-BE49-F238E27FC236}">
                <a16:creationId xmlns:a16="http://schemas.microsoft.com/office/drawing/2014/main" id="{43048DF0-E74B-779F-3A1A-C75D3E9A74A6}"/>
              </a:ext>
            </a:extLst>
          </p:cNvPr>
          <p:cNvSpPr txBox="1"/>
          <p:nvPr/>
        </p:nvSpPr>
        <p:spPr>
          <a:xfrm>
            <a:off x="7905646" y="883817"/>
            <a:ext cx="4178300" cy="4678204"/>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panose="020B0604020202020204" pitchFamily="34" charset="0"/>
                <a:sym typeface="Arial"/>
              </a:rPr>
              <a:t>Model Summary</a:t>
            </a:r>
            <a:r>
              <a:rPr lang="en-GB" dirty="0">
                <a:solidFill>
                  <a:schemeClr val="bg1"/>
                </a:solidFill>
                <a:ea typeface="Arial"/>
                <a:cs typeface="Arial" panose="020B0604020202020204" pitchFamily="34" charset="0"/>
                <a:sym typeface="Arial"/>
              </a:rPr>
              <a:t>:</a:t>
            </a:r>
          </a:p>
          <a:p>
            <a:pPr marL="457200" lvl="0" indent="-298450" algn="l" rtl="0">
              <a:spcBef>
                <a:spcPts val="120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Input</a:t>
            </a:r>
            <a:r>
              <a:rPr lang="en-GB" dirty="0">
                <a:solidFill>
                  <a:schemeClr val="bg1"/>
                </a:solidFill>
                <a:ea typeface="Arial"/>
                <a:cs typeface="Arial" panose="020B0604020202020204" pitchFamily="34" charset="0"/>
                <a:sym typeface="Arial"/>
              </a:rPr>
              <a:t>: Sequences of 60 timesteps with 10 features.</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Key Layers</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1</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2</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MaxPooling1D</a:t>
            </a:r>
            <a:r>
              <a:rPr lang="en-GB" dirty="0">
                <a:solidFill>
                  <a:schemeClr val="bg1"/>
                </a:solidFill>
                <a:ea typeface="Arial"/>
                <a:cs typeface="Arial" panose="020B0604020202020204" pitchFamily="34" charset="0"/>
                <a:sym typeface="Arial"/>
              </a:rPr>
              <a:t>: Pool size 2 for </a:t>
            </a:r>
            <a:r>
              <a:rPr lang="en-GB" dirty="0" err="1">
                <a:solidFill>
                  <a:schemeClr val="bg1"/>
                </a:solidFill>
                <a:ea typeface="Arial"/>
                <a:cs typeface="Arial" panose="020B0604020202020204" pitchFamily="34" charset="0"/>
                <a:sym typeface="Arial"/>
              </a:rPr>
              <a:t>downsampling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LSTM Layer</a:t>
            </a:r>
            <a:r>
              <a:rPr lang="en-GB" dirty="0">
                <a:solidFill>
                  <a:schemeClr val="bg1"/>
                </a:solidFill>
                <a:ea typeface="Arial"/>
                <a:cs typeface="Arial" panose="020B0604020202020204" pitchFamily="34" charset="0"/>
                <a:sym typeface="Arial"/>
              </a:rPr>
              <a:t>: 50 units for sequential </a:t>
            </a:r>
            <a:r>
              <a:rPr lang="en-GB" dirty="0" err="1">
                <a:solidFill>
                  <a:schemeClr val="bg1"/>
                </a:solidFill>
                <a:ea typeface="Arial"/>
                <a:cs typeface="Arial" panose="020B0604020202020204" pitchFamily="34" charset="0"/>
                <a:sym typeface="Arial"/>
              </a:rPr>
              <a:t>modeling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Dense Layer</a:t>
            </a:r>
            <a:r>
              <a:rPr lang="en-GB" dirty="0">
                <a:solidFill>
                  <a:schemeClr val="bg1"/>
                </a:solidFill>
                <a:ea typeface="Arial"/>
                <a:cs typeface="Arial" panose="020B0604020202020204" pitchFamily="34" charset="0"/>
                <a:sym typeface="Arial"/>
              </a:rPr>
              <a:t>: Linear activation for stock price prediction.</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Optimizer</a:t>
            </a:r>
            <a:r>
              <a:rPr lang="en-GB" dirty="0">
                <a:solidFill>
                  <a:schemeClr val="bg1"/>
                </a:solidFill>
                <a:ea typeface="Arial"/>
                <a:cs typeface="Arial" panose="020B0604020202020204" pitchFamily="34" charset="0"/>
                <a:sym typeface="Arial"/>
              </a:rPr>
              <a:t>: Adam | </a:t>
            </a:r>
            <a:r>
              <a:rPr lang="en-GB" b="1" dirty="0">
                <a:solidFill>
                  <a:schemeClr val="bg1"/>
                </a:solidFill>
                <a:ea typeface="Arial"/>
                <a:cs typeface="Arial" panose="020B0604020202020204" pitchFamily="34" charset="0"/>
                <a:sym typeface="Arial"/>
              </a:rPr>
              <a:t>Loss Function</a:t>
            </a:r>
            <a:r>
              <a:rPr lang="en-GB" dirty="0">
                <a:solidFill>
                  <a:schemeClr val="bg1"/>
                </a:solidFill>
                <a:ea typeface="Arial"/>
                <a:cs typeface="Arial" panose="020B0604020202020204" pitchFamily="34" charset="0"/>
                <a:sym typeface="Arial"/>
              </a:rPr>
              <a:t>: Mean Squared Error (MSE).</a:t>
            </a:r>
          </a:p>
        </p:txBody>
      </p:sp>
      <p:pic>
        <p:nvPicPr>
          <p:cNvPr id="16" name="Google Shape;191;p22">
            <a:extLst>
              <a:ext uri="{FF2B5EF4-FFF2-40B4-BE49-F238E27FC236}">
                <a16:creationId xmlns:a16="http://schemas.microsoft.com/office/drawing/2014/main" id="{2CC592A1-9E1D-F27D-9636-07E9BEBE4862}"/>
              </a:ext>
            </a:extLst>
          </p:cNvPr>
          <p:cNvPicPr preferRelativeResize="0"/>
          <p:nvPr/>
        </p:nvPicPr>
        <p:blipFill>
          <a:blip r:embed="rId3">
            <a:alphaModFix/>
          </a:blip>
          <a:stretch>
            <a:fillRect/>
          </a:stretch>
        </p:blipFill>
        <p:spPr>
          <a:xfrm>
            <a:off x="3828008" y="2607877"/>
            <a:ext cx="3492251" cy="948800"/>
          </a:xfrm>
          <a:prstGeom prst="rect">
            <a:avLst/>
          </a:prstGeom>
          <a:noFill/>
          <a:ln>
            <a:noFill/>
          </a:ln>
        </p:spPr>
      </p:pic>
      <p:sp>
        <p:nvSpPr>
          <p:cNvPr id="17" name="Rectangle 16">
            <a:extLst>
              <a:ext uri="{FF2B5EF4-FFF2-40B4-BE49-F238E27FC236}">
                <a16:creationId xmlns:a16="http://schemas.microsoft.com/office/drawing/2014/main" id="{D9A320C3-205E-FFD0-E186-1AF420E55EAE}"/>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Implementation Details</a:t>
            </a:r>
          </a:p>
          <a:p>
            <a:pPr algn="ctr"/>
            <a:endParaRPr lang="en-GB" b="1" dirty="0"/>
          </a:p>
          <a:p>
            <a:pPr marL="0" lvl="0" indent="0" algn="l" rtl="0">
              <a:spcBef>
                <a:spcPts val="0"/>
              </a:spcBef>
              <a:spcAft>
                <a:spcPts val="0"/>
              </a:spcAft>
              <a:buNone/>
            </a:pPr>
            <a:r>
              <a:rPr lang="en-US" sz="1800" b="1" dirty="0">
                <a:solidFill>
                  <a:schemeClr val="bg1"/>
                </a:solidFill>
                <a:ea typeface="Arial"/>
                <a:cs typeface="Arial"/>
                <a:sym typeface="Arial"/>
              </a:rPr>
              <a:t>Sequence Length</a:t>
            </a:r>
            <a:r>
              <a:rPr lang="en-US" sz="1800" dirty="0">
                <a:solidFill>
                  <a:schemeClr val="bg1"/>
                </a:solidFill>
                <a:ea typeface="Arial"/>
                <a:cs typeface="Arial"/>
                <a:sym typeface="Arial"/>
              </a:rPr>
              <a:t>: 60 days.</a:t>
            </a:r>
          </a:p>
          <a:p>
            <a:pPr marL="0" lvl="0" indent="0" algn="l" rtl="0">
              <a:spcBef>
                <a:spcPts val="1200"/>
              </a:spcBef>
              <a:spcAft>
                <a:spcPts val="0"/>
              </a:spcAft>
              <a:buNone/>
            </a:pPr>
            <a:r>
              <a:rPr lang="en-US" sz="1800" b="1" dirty="0">
                <a:solidFill>
                  <a:schemeClr val="bg1"/>
                </a:solidFill>
                <a:ea typeface="Arial"/>
                <a:cs typeface="Arial"/>
                <a:sym typeface="Arial"/>
              </a:rPr>
              <a:t>Training and Testing</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Training: 80%.</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Testing: 20%.</a:t>
            </a:r>
          </a:p>
          <a:p>
            <a:pPr marL="0" lvl="0" indent="0" algn="l" rtl="0">
              <a:spcBef>
                <a:spcPts val="1200"/>
              </a:spcBef>
              <a:spcAft>
                <a:spcPts val="0"/>
              </a:spcAft>
              <a:buNone/>
            </a:pPr>
            <a:r>
              <a:rPr lang="en-US" sz="1800" b="1" dirty="0">
                <a:solidFill>
                  <a:schemeClr val="bg1"/>
                </a:solidFill>
                <a:ea typeface="Arial"/>
                <a:cs typeface="Arial"/>
                <a:sym typeface="Arial"/>
              </a:rPr>
              <a:t>Training Parameters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Optimizer: Adam.</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Loss: Mean Squared Error (MSE).</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Epochs: 20, Batch Size: 32. </a:t>
            </a:r>
          </a:p>
          <a:p>
            <a:pPr marL="0" lvl="0" indent="0" algn="l" rtl="0">
              <a:spcBef>
                <a:spcPts val="1200"/>
              </a:spcBef>
              <a:spcAft>
                <a:spcPts val="0"/>
              </a:spcAft>
              <a:buNone/>
            </a:pPr>
            <a:r>
              <a:rPr lang="en-US" sz="1800" dirty="0">
                <a:solidFill>
                  <a:schemeClr val="bg1"/>
                </a:solidFill>
                <a:ea typeface="Arial"/>
                <a:cs typeface="Arial"/>
                <a:sym typeface="Arial"/>
              </a:rPr>
              <a:t>Plot showing training and validation loss for all models.</a:t>
            </a:r>
          </a:p>
          <a:p>
            <a:pPr marL="0" lvl="0" indent="0" algn="l" rtl="0">
              <a:spcBef>
                <a:spcPts val="0"/>
              </a:spcBef>
              <a:spcAft>
                <a:spcPts val="1200"/>
              </a:spcAft>
              <a:buNone/>
            </a:pPr>
            <a:endParaRPr lang="en-US" sz="2000" dirty="0">
              <a:solidFill>
                <a:schemeClr val="bg1"/>
              </a:solidFill>
            </a:endParaRPr>
          </a:p>
          <a:p>
            <a:pPr algn="ctr"/>
            <a:endParaRPr lang="en-GB"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55450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032438"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C08C90-580C-98B8-9A63-360DD2708AEB}"/>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Evaluation Metrics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1" name="TextBox 20">
            <a:extLst>
              <a:ext uri="{FF2B5EF4-FFF2-40B4-BE49-F238E27FC236}">
                <a16:creationId xmlns:a16="http://schemas.microsoft.com/office/drawing/2014/main" id="{205C868D-A485-3119-326E-35E306ABDEFA}"/>
              </a:ext>
            </a:extLst>
          </p:cNvPr>
          <p:cNvSpPr txBox="1"/>
          <p:nvPr/>
        </p:nvSpPr>
        <p:spPr>
          <a:xfrm>
            <a:off x="13995400" y="711200"/>
            <a:ext cx="4178300" cy="3839513"/>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Root Mean Squared Error (RMSE):</a:t>
            </a:r>
          </a:p>
          <a:p>
            <a:pPr marL="0" lvl="0" indent="0" algn="l" rtl="0">
              <a:spcBef>
                <a:spcPts val="1200"/>
              </a:spcBef>
              <a:spcAft>
                <a:spcPts val="0"/>
              </a:spcAft>
              <a:buNone/>
            </a:pPr>
            <a:r>
              <a:rPr lang="en-US" sz="1800" dirty="0">
                <a:solidFill>
                  <a:schemeClr val="bg1"/>
                </a:solidFill>
                <a:ea typeface="Arial"/>
                <a:cs typeface="Arial"/>
                <a:sym typeface="Arial"/>
              </a:rPr>
              <a:t>RMSE (Root Mean Squared Error) measures the average prediction error in the same unit as the target variable, with lower values indicating better accuracy. It penalizes larger errors more heavily, making it sensitive to outliers.</a:t>
            </a:r>
          </a:p>
          <a:p>
            <a:pPr marL="457200" lvl="0" indent="0" algn="l" rtl="0">
              <a:lnSpc>
                <a:spcPct val="95000"/>
              </a:lnSpc>
              <a:spcBef>
                <a:spcPts val="1200"/>
              </a:spcBef>
              <a:spcAft>
                <a:spcPts val="0"/>
              </a:spcAft>
              <a:buNone/>
            </a:pPr>
            <a:endParaRPr lang="en-US" sz="1800" dirty="0">
              <a:latin typeface="Arial"/>
              <a:ea typeface="Arial"/>
              <a:cs typeface="Arial"/>
              <a:sym typeface="Arial"/>
            </a:endParaRPr>
          </a:p>
          <a:p>
            <a:pPr marL="457200" lvl="0" indent="0" algn="l" rtl="0">
              <a:lnSpc>
                <a:spcPct val="95000"/>
              </a:lnSpc>
              <a:spcBef>
                <a:spcPts val="1200"/>
              </a:spcBef>
              <a:spcAft>
                <a:spcPts val="0"/>
              </a:spcAft>
              <a:buNone/>
            </a:pPr>
            <a:r>
              <a:rPr lang="en-US" sz="1800" dirty="0">
                <a:latin typeface="Arial"/>
                <a:ea typeface="Arial"/>
                <a:cs typeface="Arial"/>
                <a:sym typeface="Arial"/>
              </a:rPr>
              <a:t> </a:t>
            </a:r>
          </a:p>
        </p:txBody>
      </p:sp>
      <p:sp>
        <p:nvSpPr>
          <p:cNvPr id="22" name="TextBox 21">
            <a:extLst>
              <a:ext uri="{FF2B5EF4-FFF2-40B4-BE49-F238E27FC236}">
                <a16:creationId xmlns:a16="http://schemas.microsoft.com/office/drawing/2014/main" id="{51E51227-7DE9-D203-7652-E6EEB348CA0C}"/>
              </a:ext>
            </a:extLst>
          </p:cNvPr>
          <p:cNvSpPr txBox="1"/>
          <p:nvPr/>
        </p:nvSpPr>
        <p:spPr>
          <a:xfrm>
            <a:off x="18173700" y="883817"/>
            <a:ext cx="4178300" cy="2440668"/>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1:</a:t>
            </a: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2:</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0" algn="l" rtl="0">
              <a:lnSpc>
                <a:spcPct val="95000"/>
              </a:lnSpc>
              <a:spcBef>
                <a:spcPts val="1200"/>
              </a:spcBef>
              <a:spcAft>
                <a:spcPts val="1200"/>
              </a:spcAft>
              <a:buNone/>
            </a:pPr>
            <a:endParaRPr lang="en-US" sz="1800" dirty="0">
              <a:solidFill>
                <a:schemeClr val="bg1"/>
              </a:solidFill>
              <a:ea typeface="Arial"/>
              <a:cs typeface="Arial"/>
              <a:sym typeface="Arial"/>
            </a:endParaRPr>
          </a:p>
        </p:txBody>
      </p:sp>
      <p:pic>
        <p:nvPicPr>
          <p:cNvPr id="24" name="Google Shape;205;p24">
            <a:extLst>
              <a:ext uri="{FF2B5EF4-FFF2-40B4-BE49-F238E27FC236}">
                <a16:creationId xmlns:a16="http://schemas.microsoft.com/office/drawing/2014/main" id="{8B8B203D-3EAD-F5A1-FE87-6FA19F5ED21C}"/>
              </a:ext>
            </a:extLst>
          </p:cNvPr>
          <p:cNvPicPr preferRelativeResize="0"/>
          <p:nvPr/>
        </p:nvPicPr>
        <p:blipFill>
          <a:blip r:embed="rId3">
            <a:alphaModFix/>
          </a:blip>
          <a:stretch>
            <a:fillRect/>
          </a:stretch>
        </p:blipFill>
        <p:spPr>
          <a:xfrm>
            <a:off x="14308424" y="3742670"/>
            <a:ext cx="3536450" cy="1352300"/>
          </a:xfrm>
          <a:prstGeom prst="rect">
            <a:avLst/>
          </a:prstGeom>
          <a:noFill/>
          <a:ln>
            <a:noFill/>
          </a:ln>
        </p:spPr>
      </p:pic>
      <p:pic>
        <p:nvPicPr>
          <p:cNvPr id="25" name="Google Shape;207;p24">
            <a:extLst>
              <a:ext uri="{FF2B5EF4-FFF2-40B4-BE49-F238E27FC236}">
                <a16:creationId xmlns:a16="http://schemas.microsoft.com/office/drawing/2014/main" id="{160644EA-4E5E-4ECA-42FD-3D6F78335F77}"/>
              </a:ext>
            </a:extLst>
          </p:cNvPr>
          <p:cNvPicPr preferRelativeResize="0"/>
          <p:nvPr/>
        </p:nvPicPr>
        <p:blipFill>
          <a:blip r:embed="rId4">
            <a:alphaModFix/>
          </a:blip>
          <a:stretch>
            <a:fillRect/>
          </a:stretch>
        </p:blipFill>
        <p:spPr>
          <a:xfrm>
            <a:off x="18429074" y="1458479"/>
            <a:ext cx="3504450" cy="419100"/>
          </a:xfrm>
          <a:prstGeom prst="rect">
            <a:avLst/>
          </a:prstGeom>
          <a:noFill/>
          <a:ln>
            <a:noFill/>
          </a:ln>
        </p:spPr>
      </p:pic>
      <p:pic>
        <p:nvPicPr>
          <p:cNvPr id="26" name="Google Shape;206;p24">
            <a:extLst>
              <a:ext uri="{FF2B5EF4-FFF2-40B4-BE49-F238E27FC236}">
                <a16:creationId xmlns:a16="http://schemas.microsoft.com/office/drawing/2014/main" id="{D1D8B4A7-7CB5-A80A-6933-76094F69FE08}"/>
              </a:ext>
            </a:extLst>
          </p:cNvPr>
          <p:cNvPicPr preferRelativeResize="0"/>
          <p:nvPr/>
        </p:nvPicPr>
        <p:blipFill>
          <a:blip r:embed="rId5">
            <a:alphaModFix/>
          </a:blip>
          <a:stretch>
            <a:fillRect/>
          </a:stretch>
        </p:blipFill>
        <p:spPr>
          <a:xfrm>
            <a:off x="18429074" y="2785402"/>
            <a:ext cx="3504450" cy="2845800"/>
          </a:xfrm>
          <a:prstGeom prst="rect">
            <a:avLst/>
          </a:prstGeom>
          <a:noFill/>
          <a:ln>
            <a:noFill/>
          </a:ln>
        </p:spPr>
      </p:pic>
      <p:sp>
        <p:nvSpPr>
          <p:cNvPr id="27" name="Rectangle 26">
            <a:extLst>
              <a:ext uri="{FF2B5EF4-FFF2-40B4-BE49-F238E27FC236}">
                <a16:creationId xmlns:a16="http://schemas.microsoft.com/office/drawing/2014/main" id="{F8021EEC-FBC3-083C-F9B3-8E0BCE20D640}"/>
              </a:ext>
            </a:extLst>
          </p:cNvPr>
          <p:cNvSpPr/>
          <p:nvPr/>
        </p:nvSpPr>
        <p:spPr>
          <a:xfrm>
            <a:off x="362087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Implementation Details</a:t>
            </a:r>
          </a:p>
          <a:p>
            <a:pPr algn="ctr"/>
            <a:endParaRPr lang="en-GB" b="1" dirty="0"/>
          </a:p>
          <a:p>
            <a:pPr marL="0" lvl="0" indent="0" algn="l" rtl="0">
              <a:spcBef>
                <a:spcPts val="0"/>
              </a:spcBef>
              <a:spcAft>
                <a:spcPts val="0"/>
              </a:spcAft>
              <a:buNone/>
            </a:pPr>
            <a:r>
              <a:rPr lang="en-US" sz="1800" b="1" dirty="0">
                <a:solidFill>
                  <a:schemeClr val="bg1"/>
                </a:solidFill>
                <a:ea typeface="Arial"/>
                <a:cs typeface="Arial"/>
                <a:sym typeface="Arial"/>
              </a:rPr>
              <a:t>Sequence Length</a:t>
            </a:r>
            <a:r>
              <a:rPr lang="en-US" sz="1800" dirty="0">
                <a:solidFill>
                  <a:schemeClr val="bg1"/>
                </a:solidFill>
                <a:ea typeface="Arial"/>
                <a:cs typeface="Arial"/>
                <a:sym typeface="Arial"/>
              </a:rPr>
              <a:t>: 60 days.</a:t>
            </a:r>
          </a:p>
          <a:p>
            <a:pPr marL="0" lvl="0" indent="0" algn="l" rtl="0">
              <a:spcBef>
                <a:spcPts val="1200"/>
              </a:spcBef>
              <a:spcAft>
                <a:spcPts val="0"/>
              </a:spcAft>
              <a:buNone/>
            </a:pPr>
            <a:r>
              <a:rPr lang="en-US" sz="1800" b="1" dirty="0">
                <a:solidFill>
                  <a:schemeClr val="bg1"/>
                </a:solidFill>
                <a:ea typeface="Arial"/>
                <a:cs typeface="Arial"/>
                <a:sym typeface="Arial"/>
              </a:rPr>
              <a:t>Training and Testing</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Training: 80%.</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Testing: 20%.</a:t>
            </a:r>
          </a:p>
          <a:p>
            <a:pPr marL="0" lvl="0" indent="0" algn="l" rtl="0">
              <a:spcBef>
                <a:spcPts val="1200"/>
              </a:spcBef>
              <a:spcAft>
                <a:spcPts val="0"/>
              </a:spcAft>
              <a:buNone/>
            </a:pPr>
            <a:r>
              <a:rPr lang="en-US" sz="1800" b="1" dirty="0">
                <a:solidFill>
                  <a:schemeClr val="bg1"/>
                </a:solidFill>
                <a:ea typeface="Arial"/>
                <a:cs typeface="Arial"/>
                <a:sym typeface="Arial"/>
              </a:rPr>
              <a:t>Training Parameters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Optimizer: Adam.</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Loss: Mean Squared Error (MSE).</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Epochs: 20, Batch Size: 32. </a:t>
            </a:r>
          </a:p>
          <a:p>
            <a:pPr marL="0" lvl="0" indent="0" algn="l" rtl="0">
              <a:spcBef>
                <a:spcPts val="1200"/>
              </a:spcBef>
              <a:spcAft>
                <a:spcPts val="0"/>
              </a:spcAft>
              <a:buNone/>
            </a:pPr>
            <a:r>
              <a:rPr lang="en-US" sz="1800" dirty="0">
                <a:solidFill>
                  <a:schemeClr val="bg1"/>
                </a:solidFill>
                <a:ea typeface="Arial"/>
                <a:cs typeface="Arial"/>
                <a:sym typeface="Arial"/>
              </a:rPr>
              <a:t>Plot showing training and validation loss for all models.</a:t>
            </a:r>
          </a:p>
          <a:p>
            <a:pPr marL="0" lvl="0" indent="0" algn="l" rtl="0">
              <a:spcBef>
                <a:spcPts val="0"/>
              </a:spcBef>
              <a:spcAft>
                <a:spcPts val="1200"/>
              </a:spcAft>
              <a:buNone/>
            </a:pPr>
            <a:endParaRPr lang="en-US" sz="2000" dirty="0">
              <a:solidFill>
                <a:schemeClr val="bg1"/>
              </a:solidFill>
            </a:endParaRPr>
          </a:p>
          <a:p>
            <a:pPr algn="ctr"/>
            <a:endParaRPr lang="en-GB"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8" name="Rectangle 27">
            <a:extLst>
              <a:ext uri="{FF2B5EF4-FFF2-40B4-BE49-F238E27FC236}">
                <a16:creationId xmlns:a16="http://schemas.microsoft.com/office/drawing/2014/main" id="{ED2D36C8-4F51-5448-0825-DFAC0C882837}"/>
              </a:ext>
            </a:extLst>
          </p:cNvPr>
          <p:cNvSpPr/>
          <p:nvPr/>
        </p:nvSpPr>
        <p:spPr>
          <a:xfrm>
            <a:off x="-872763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Implementation Details</a:t>
            </a:r>
          </a:p>
          <a:p>
            <a:pPr algn="ctr"/>
            <a:endParaRPr lang="en-GB" b="1" dirty="0"/>
          </a:p>
          <a:p>
            <a:pPr marL="0" lvl="0" indent="0" algn="l" rtl="0">
              <a:spcBef>
                <a:spcPts val="0"/>
              </a:spcBef>
              <a:spcAft>
                <a:spcPts val="0"/>
              </a:spcAft>
              <a:buNone/>
            </a:pPr>
            <a:r>
              <a:rPr lang="en-US" sz="1800" b="1" dirty="0">
                <a:solidFill>
                  <a:schemeClr val="bg1"/>
                </a:solidFill>
                <a:ea typeface="Arial"/>
                <a:cs typeface="Arial"/>
                <a:sym typeface="Arial"/>
              </a:rPr>
              <a:t>Sequence Length</a:t>
            </a:r>
            <a:r>
              <a:rPr lang="en-US" sz="1800" dirty="0">
                <a:solidFill>
                  <a:schemeClr val="bg1"/>
                </a:solidFill>
                <a:ea typeface="Arial"/>
                <a:cs typeface="Arial"/>
                <a:sym typeface="Arial"/>
              </a:rPr>
              <a:t>: 60 days.</a:t>
            </a:r>
          </a:p>
          <a:p>
            <a:pPr marL="0" lvl="0" indent="0" algn="l" rtl="0">
              <a:spcBef>
                <a:spcPts val="1200"/>
              </a:spcBef>
              <a:spcAft>
                <a:spcPts val="0"/>
              </a:spcAft>
              <a:buNone/>
            </a:pPr>
            <a:r>
              <a:rPr lang="en-US" sz="1800" b="1" dirty="0">
                <a:solidFill>
                  <a:schemeClr val="bg1"/>
                </a:solidFill>
                <a:ea typeface="Arial"/>
                <a:cs typeface="Arial"/>
                <a:sym typeface="Arial"/>
              </a:rPr>
              <a:t>Training and Testing</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Training: 80%.</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Testing: 20%.</a:t>
            </a:r>
          </a:p>
          <a:p>
            <a:pPr marL="0" lvl="0" indent="0" algn="l" rtl="0">
              <a:spcBef>
                <a:spcPts val="1200"/>
              </a:spcBef>
              <a:spcAft>
                <a:spcPts val="0"/>
              </a:spcAft>
              <a:buNone/>
            </a:pPr>
            <a:r>
              <a:rPr lang="en-US" sz="1800" b="1" dirty="0">
                <a:solidFill>
                  <a:schemeClr val="bg1"/>
                </a:solidFill>
                <a:ea typeface="Arial"/>
                <a:cs typeface="Arial"/>
                <a:sym typeface="Arial"/>
              </a:rPr>
              <a:t>Training Parameters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Optimizer: Adam.</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Loss: Mean Squared Error (MSE).</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Epochs: 20, Batch Size: 32. </a:t>
            </a:r>
          </a:p>
          <a:p>
            <a:pPr marL="0" lvl="0" indent="0" algn="l" rtl="0">
              <a:spcBef>
                <a:spcPts val="1200"/>
              </a:spcBef>
              <a:spcAft>
                <a:spcPts val="0"/>
              </a:spcAft>
              <a:buNone/>
            </a:pPr>
            <a:r>
              <a:rPr lang="en-US" sz="1800" dirty="0">
                <a:solidFill>
                  <a:schemeClr val="bg1"/>
                </a:solidFill>
                <a:ea typeface="Arial"/>
                <a:cs typeface="Arial"/>
                <a:sym typeface="Arial"/>
              </a:rPr>
              <a:t>Plot showing training and validation loss for all models.</a:t>
            </a:r>
          </a:p>
          <a:p>
            <a:pPr marL="0" lvl="0" indent="0" algn="l" rtl="0">
              <a:spcBef>
                <a:spcPts val="0"/>
              </a:spcBef>
              <a:spcAft>
                <a:spcPts val="1200"/>
              </a:spcAft>
              <a:buNone/>
            </a:pPr>
            <a:endParaRPr lang="en-US" sz="2000" dirty="0">
              <a:solidFill>
                <a:schemeClr val="bg1"/>
              </a:solidFill>
            </a:endParaRPr>
          </a:p>
          <a:p>
            <a:pPr algn="ctr"/>
            <a:endParaRPr lang="en-GB"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367319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980293"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C67253-CC95-E857-DEEA-7A19910EB8B5}"/>
              </a:ext>
            </a:extLst>
          </p:cNvPr>
          <p:cNvSpPr/>
          <p:nvPr/>
        </p:nvSpPr>
        <p:spPr>
          <a:xfrm>
            <a:off x="-8980293"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Evaluation Metrics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6" name="TextBox 15">
            <a:extLst>
              <a:ext uri="{FF2B5EF4-FFF2-40B4-BE49-F238E27FC236}">
                <a16:creationId xmlns:a16="http://schemas.microsoft.com/office/drawing/2014/main" id="{B89D3730-F8B2-4711-7E4B-C6BD920F59E2}"/>
              </a:ext>
            </a:extLst>
          </p:cNvPr>
          <p:cNvSpPr txBox="1"/>
          <p:nvPr/>
        </p:nvSpPr>
        <p:spPr>
          <a:xfrm>
            <a:off x="-8906841" y="761681"/>
            <a:ext cx="4178300" cy="3839513"/>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Root Mean Squared Error (RMSE):</a:t>
            </a:r>
          </a:p>
          <a:p>
            <a:pPr marL="0" lvl="0" indent="0" algn="l" rtl="0">
              <a:spcBef>
                <a:spcPts val="1200"/>
              </a:spcBef>
              <a:spcAft>
                <a:spcPts val="0"/>
              </a:spcAft>
              <a:buNone/>
            </a:pPr>
            <a:r>
              <a:rPr lang="en-US" sz="1800" dirty="0">
                <a:solidFill>
                  <a:schemeClr val="bg1"/>
                </a:solidFill>
                <a:ea typeface="Arial"/>
                <a:cs typeface="Arial"/>
                <a:sym typeface="Arial"/>
              </a:rPr>
              <a:t>RMSE (Root Mean Squared Error) measures the average prediction error in the same unit as the target variable, with lower values indicating better accuracy. It penalizes larger errors more heavily, making it sensitive to outliers.</a:t>
            </a:r>
          </a:p>
          <a:p>
            <a:pPr marL="457200" lvl="0" indent="0" algn="l" rtl="0">
              <a:lnSpc>
                <a:spcPct val="95000"/>
              </a:lnSpc>
              <a:spcBef>
                <a:spcPts val="1200"/>
              </a:spcBef>
              <a:spcAft>
                <a:spcPts val="0"/>
              </a:spcAft>
              <a:buNone/>
            </a:pPr>
            <a:endParaRPr lang="en-US" sz="1800" dirty="0">
              <a:latin typeface="Arial"/>
              <a:ea typeface="Arial"/>
              <a:cs typeface="Arial"/>
              <a:sym typeface="Arial"/>
            </a:endParaRPr>
          </a:p>
          <a:p>
            <a:pPr marL="457200" lvl="0" indent="0" algn="l" rtl="0">
              <a:lnSpc>
                <a:spcPct val="95000"/>
              </a:lnSpc>
              <a:spcBef>
                <a:spcPts val="1200"/>
              </a:spcBef>
              <a:spcAft>
                <a:spcPts val="0"/>
              </a:spcAft>
              <a:buNone/>
            </a:pPr>
            <a:r>
              <a:rPr lang="en-US" sz="1800" dirty="0">
                <a:latin typeface="Arial"/>
                <a:ea typeface="Arial"/>
                <a:cs typeface="Arial"/>
                <a:sym typeface="Arial"/>
              </a:rPr>
              <a:t> </a:t>
            </a:r>
          </a:p>
        </p:txBody>
      </p:sp>
      <p:sp>
        <p:nvSpPr>
          <p:cNvPr id="17" name="TextBox 16">
            <a:extLst>
              <a:ext uri="{FF2B5EF4-FFF2-40B4-BE49-F238E27FC236}">
                <a16:creationId xmlns:a16="http://schemas.microsoft.com/office/drawing/2014/main" id="{39A7CA9C-8F6F-DB2C-C2EF-F7926E78EB9C}"/>
              </a:ext>
            </a:extLst>
          </p:cNvPr>
          <p:cNvSpPr txBox="1"/>
          <p:nvPr/>
        </p:nvSpPr>
        <p:spPr>
          <a:xfrm>
            <a:off x="-4728541" y="934298"/>
            <a:ext cx="4178300" cy="2440668"/>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1:</a:t>
            </a: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2:</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0" algn="l" rtl="0">
              <a:lnSpc>
                <a:spcPct val="95000"/>
              </a:lnSpc>
              <a:spcBef>
                <a:spcPts val="1200"/>
              </a:spcBef>
              <a:spcAft>
                <a:spcPts val="1200"/>
              </a:spcAft>
              <a:buNone/>
            </a:pPr>
            <a:endParaRPr lang="en-US" sz="1800" dirty="0">
              <a:solidFill>
                <a:schemeClr val="bg1"/>
              </a:solidFill>
              <a:ea typeface="Arial"/>
              <a:cs typeface="Arial"/>
              <a:sym typeface="Arial"/>
            </a:endParaRPr>
          </a:p>
        </p:txBody>
      </p:sp>
      <p:pic>
        <p:nvPicPr>
          <p:cNvPr id="19" name="Google Shape;205;p24">
            <a:extLst>
              <a:ext uri="{FF2B5EF4-FFF2-40B4-BE49-F238E27FC236}">
                <a16:creationId xmlns:a16="http://schemas.microsoft.com/office/drawing/2014/main" id="{3B3EE46C-3D5E-2A45-205E-57843F897F41}"/>
              </a:ext>
            </a:extLst>
          </p:cNvPr>
          <p:cNvPicPr preferRelativeResize="0"/>
          <p:nvPr/>
        </p:nvPicPr>
        <p:blipFill>
          <a:blip r:embed="rId3">
            <a:alphaModFix/>
          </a:blip>
          <a:stretch>
            <a:fillRect/>
          </a:stretch>
        </p:blipFill>
        <p:spPr>
          <a:xfrm>
            <a:off x="-8593817" y="3793151"/>
            <a:ext cx="3536450" cy="1352300"/>
          </a:xfrm>
          <a:prstGeom prst="rect">
            <a:avLst/>
          </a:prstGeom>
          <a:noFill/>
          <a:ln>
            <a:noFill/>
          </a:ln>
        </p:spPr>
      </p:pic>
      <p:pic>
        <p:nvPicPr>
          <p:cNvPr id="20" name="Google Shape;207;p24">
            <a:extLst>
              <a:ext uri="{FF2B5EF4-FFF2-40B4-BE49-F238E27FC236}">
                <a16:creationId xmlns:a16="http://schemas.microsoft.com/office/drawing/2014/main" id="{B19E4726-F924-6E61-F64A-DAB1A1FC3A3A}"/>
              </a:ext>
            </a:extLst>
          </p:cNvPr>
          <p:cNvPicPr preferRelativeResize="0"/>
          <p:nvPr/>
        </p:nvPicPr>
        <p:blipFill>
          <a:blip r:embed="rId4">
            <a:alphaModFix/>
          </a:blip>
          <a:stretch>
            <a:fillRect/>
          </a:stretch>
        </p:blipFill>
        <p:spPr>
          <a:xfrm>
            <a:off x="-4473167" y="1508960"/>
            <a:ext cx="3504450" cy="419100"/>
          </a:xfrm>
          <a:prstGeom prst="rect">
            <a:avLst/>
          </a:prstGeom>
          <a:noFill/>
          <a:ln>
            <a:noFill/>
          </a:ln>
        </p:spPr>
      </p:pic>
      <p:pic>
        <p:nvPicPr>
          <p:cNvPr id="21" name="Google Shape;206;p24">
            <a:extLst>
              <a:ext uri="{FF2B5EF4-FFF2-40B4-BE49-F238E27FC236}">
                <a16:creationId xmlns:a16="http://schemas.microsoft.com/office/drawing/2014/main" id="{5410BB45-2A72-9B0F-3291-4CF3CE198A89}"/>
              </a:ext>
            </a:extLst>
          </p:cNvPr>
          <p:cNvPicPr preferRelativeResize="0"/>
          <p:nvPr/>
        </p:nvPicPr>
        <p:blipFill>
          <a:blip r:embed="rId5">
            <a:alphaModFix/>
          </a:blip>
          <a:stretch>
            <a:fillRect/>
          </a:stretch>
        </p:blipFill>
        <p:spPr>
          <a:xfrm>
            <a:off x="-4473167" y="2835883"/>
            <a:ext cx="3504450" cy="2845800"/>
          </a:xfrm>
          <a:prstGeom prst="rect">
            <a:avLst/>
          </a:prstGeom>
          <a:noFill/>
          <a:ln>
            <a:noFill/>
          </a:ln>
        </p:spPr>
      </p:pic>
      <p:sp>
        <p:nvSpPr>
          <p:cNvPr id="22" name="Rectangle 21">
            <a:extLst>
              <a:ext uri="{FF2B5EF4-FFF2-40B4-BE49-F238E27FC236}">
                <a16:creationId xmlns:a16="http://schemas.microsoft.com/office/drawing/2014/main" id="{9774C629-C31A-AA7F-359F-F2F85D4883DE}"/>
              </a:ext>
            </a:extLst>
          </p:cNvPr>
          <p:cNvSpPr/>
          <p:nvPr/>
        </p:nvSpPr>
        <p:spPr>
          <a:xfrm>
            <a:off x="3628059"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Evaluation Metrics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3" name="TextBox 22">
            <a:extLst>
              <a:ext uri="{FF2B5EF4-FFF2-40B4-BE49-F238E27FC236}">
                <a16:creationId xmlns:a16="http://schemas.microsoft.com/office/drawing/2014/main" id="{4EC28498-9A28-4F7B-9AAF-DB336C650254}"/>
              </a:ext>
            </a:extLst>
          </p:cNvPr>
          <p:cNvSpPr txBox="1"/>
          <p:nvPr/>
        </p:nvSpPr>
        <p:spPr>
          <a:xfrm>
            <a:off x="3701511" y="711200"/>
            <a:ext cx="4178300" cy="3839513"/>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Root Mean Squared Error (RMSE):</a:t>
            </a:r>
          </a:p>
          <a:p>
            <a:pPr marL="0" lvl="0" indent="0" algn="l" rtl="0">
              <a:spcBef>
                <a:spcPts val="1200"/>
              </a:spcBef>
              <a:spcAft>
                <a:spcPts val="0"/>
              </a:spcAft>
              <a:buNone/>
            </a:pPr>
            <a:r>
              <a:rPr lang="en-US" sz="1800" dirty="0">
                <a:solidFill>
                  <a:schemeClr val="bg1"/>
                </a:solidFill>
                <a:ea typeface="Arial"/>
                <a:cs typeface="Arial"/>
                <a:sym typeface="Arial"/>
              </a:rPr>
              <a:t>RMSE (Root Mean Squared Error) measures the average prediction error in the same unit as the target variable, with lower values indicating better accuracy. It penalizes larger errors more heavily, making it sensitive to outliers.</a:t>
            </a:r>
          </a:p>
          <a:p>
            <a:pPr marL="457200" lvl="0" indent="0" algn="l" rtl="0">
              <a:lnSpc>
                <a:spcPct val="95000"/>
              </a:lnSpc>
              <a:spcBef>
                <a:spcPts val="1200"/>
              </a:spcBef>
              <a:spcAft>
                <a:spcPts val="0"/>
              </a:spcAft>
              <a:buNone/>
            </a:pPr>
            <a:endParaRPr lang="en-US" sz="1800" dirty="0">
              <a:latin typeface="Arial"/>
              <a:ea typeface="Arial"/>
              <a:cs typeface="Arial"/>
              <a:sym typeface="Arial"/>
            </a:endParaRPr>
          </a:p>
          <a:p>
            <a:pPr marL="457200" lvl="0" indent="0" algn="l" rtl="0">
              <a:lnSpc>
                <a:spcPct val="95000"/>
              </a:lnSpc>
              <a:spcBef>
                <a:spcPts val="1200"/>
              </a:spcBef>
              <a:spcAft>
                <a:spcPts val="0"/>
              </a:spcAft>
              <a:buNone/>
            </a:pPr>
            <a:r>
              <a:rPr lang="en-US" sz="1800" dirty="0">
                <a:latin typeface="Arial"/>
                <a:ea typeface="Arial"/>
                <a:cs typeface="Arial"/>
                <a:sym typeface="Arial"/>
              </a:rPr>
              <a:t> </a:t>
            </a:r>
          </a:p>
        </p:txBody>
      </p:sp>
      <p:sp>
        <p:nvSpPr>
          <p:cNvPr id="24" name="TextBox 23">
            <a:extLst>
              <a:ext uri="{FF2B5EF4-FFF2-40B4-BE49-F238E27FC236}">
                <a16:creationId xmlns:a16="http://schemas.microsoft.com/office/drawing/2014/main" id="{37B2942B-34C2-0D9E-7565-79A2155C6C48}"/>
              </a:ext>
            </a:extLst>
          </p:cNvPr>
          <p:cNvSpPr txBox="1"/>
          <p:nvPr/>
        </p:nvSpPr>
        <p:spPr>
          <a:xfrm>
            <a:off x="7879811" y="883817"/>
            <a:ext cx="4178300" cy="2440668"/>
          </a:xfrm>
          <a:prstGeom prst="rect">
            <a:avLst/>
          </a:prstGeom>
          <a:noFill/>
        </p:spPr>
        <p:txBody>
          <a:bodyPr wrap="square" rtlCol="0">
            <a:spAutoFit/>
          </a:bodyPr>
          <a:lstStyle/>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1:</a:t>
            </a:r>
          </a:p>
          <a:p>
            <a:pPr marL="457200" lvl="0" indent="-310515" algn="l" rtl="0">
              <a:lnSpc>
                <a:spcPct val="95000"/>
              </a:lnSpc>
              <a:spcBef>
                <a:spcPts val="1200"/>
              </a:spcBef>
              <a:spcAft>
                <a:spcPts val="0"/>
              </a:spcAft>
              <a:buClr>
                <a:schemeClr val="lt1"/>
              </a:buClr>
              <a:buSzPts val="1290"/>
              <a:buFont typeface="Arial"/>
              <a:buChar char="●"/>
            </a:pPr>
            <a:endParaRPr lang="en-US"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310515" algn="l" rtl="0">
              <a:lnSpc>
                <a:spcPct val="95000"/>
              </a:lnSpc>
              <a:spcBef>
                <a:spcPts val="1200"/>
              </a:spcBef>
              <a:spcAft>
                <a:spcPts val="0"/>
              </a:spcAft>
              <a:buClr>
                <a:schemeClr val="lt1"/>
              </a:buClr>
              <a:buSzPts val="1290"/>
              <a:buFont typeface="Arial"/>
              <a:buChar char="●"/>
            </a:pPr>
            <a:r>
              <a:rPr lang="en-US" sz="1800" dirty="0">
                <a:solidFill>
                  <a:schemeClr val="bg1"/>
                </a:solidFill>
                <a:ea typeface="Arial"/>
                <a:cs typeface="Arial"/>
                <a:sym typeface="Arial"/>
              </a:rPr>
              <a:t>Outcome of Phase 2:</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457200" lvl="0" indent="0" algn="l" rtl="0">
              <a:lnSpc>
                <a:spcPct val="95000"/>
              </a:lnSpc>
              <a:spcBef>
                <a:spcPts val="1200"/>
              </a:spcBef>
              <a:spcAft>
                <a:spcPts val="1200"/>
              </a:spcAft>
              <a:buNone/>
            </a:pPr>
            <a:endParaRPr lang="en-US" sz="1800" dirty="0">
              <a:solidFill>
                <a:schemeClr val="bg1"/>
              </a:solidFill>
              <a:ea typeface="Arial"/>
              <a:cs typeface="Arial"/>
              <a:sym typeface="Arial"/>
            </a:endParaRPr>
          </a:p>
        </p:txBody>
      </p:sp>
      <p:pic>
        <p:nvPicPr>
          <p:cNvPr id="25" name="Google Shape;205;p24">
            <a:extLst>
              <a:ext uri="{FF2B5EF4-FFF2-40B4-BE49-F238E27FC236}">
                <a16:creationId xmlns:a16="http://schemas.microsoft.com/office/drawing/2014/main" id="{918CF091-7BEC-9781-3520-BF40DA668918}"/>
              </a:ext>
            </a:extLst>
          </p:cNvPr>
          <p:cNvPicPr preferRelativeResize="0"/>
          <p:nvPr/>
        </p:nvPicPr>
        <p:blipFill>
          <a:blip r:embed="rId3">
            <a:alphaModFix/>
          </a:blip>
          <a:stretch>
            <a:fillRect/>
          </a:stretch>
        </p:blipFill>
        <p:spPr>
          <a:xfrm>
            <a:off x="4014535" y="3742670"/>
            <a:ext cx="3536450" cy="1352300"/>
          </a:xfrm>
          <a:prstGeom prst="rect">
            <a:avLst/>
          </a:prstGeom>
          <a:noFill/>
          <a:ln>
            <a:noFill/>
          </a:ln>
        </p:spPr>
      </p:pic>
      <p:pic>
        <p:nvPicPr>
          <p:cNvPr id="26" name="Google Shape;207;p24">
            <a:extLst>
              <a:ext uri="{FF2B5EF4-FFF2-40B4-BE49-F238E27FC236}">
                <a16:creationId xmlns:a16="http://schemas.microsoft.com/office/drawing/2014/main" id="{8FCF1CE1-C8F4-262B-D2EB-EB8D6660CB08}"/>
              </a:ext>
            </a:extLst>
          </p:cNvPr>
          <p:cNvPicPr preferRelativeResize="0"/>
          <p:nvPr/>
        </p:nvPicPr>
        <p:blipFill>
          <a:blip r:embed="rId4">
            <a:alphaModFix/>
          </a:blip>
          <a:stretch>
            <a:fillRect/>
          </a:stretch>
        </p:blipFill>
        <p:spPr>
          <a:xfrm>
            <a:off x="8135185" y="1458479"/>
            <a:ext cx="3504450" cy="419100"/>
          </a:xfrm>
          <a:prstGeom prst="rect">
            <a:avLst/>
          </a:prstGeom>
          <a:noFill/>
          <a:ln>
            <a:noFill/>
          </a:ln>
        </p:spPr>
      </p:pic>
      <p:pic>
        <p:nvPicPr>
          <p:cNvPr id="27" name="Google Shape;206;p24">
            <a:extLst>
              <a:ext uri="{FF2B5EF4-FFF2-40B4-BE49-F238E27FC236}">
                <a16:creationId xmlns:a16="http://schemas.microsoft.com/office/drawing/2014/main" id="{D4C1D4BD-DEED-2BE7-C5D4-B0F77769E1D7}"/>
              </a:ext>
            </a:extLst>
          </p:cNvPr>
          <p:cNvPicPr preferRelativeResize="0"/>
          <p:nvPr/>
        </p:nvPicPr>
        <p:blipFill>
          <a:blip r:embed="rId5">
            <a:alphaModFix/>
          </a:blip>
          <a:stretch>
            <a:fillRect/>
          </a:stretch>
        </p:blipFill>
        <p:spPr>
          <a:xfrm>
            <a:off x="8135185" y="2785402"/>
            <a:ext cx="3504450" cy="2845800"/>
          </a:xfrm>
          <a:prstGeom prst="rect">
            <a:avLst/>
          </a:prstGeom>
          <a:noFill/>
          <a:ln>
            <a:noFill/>
          </a:ln>
        </p:spPr>
      </p:pic>
      <p:sp>
        <p:nvSpPr>
          <p:cNvPr id="28" name="Rectangle 27">
            <a:extLst>
              <a:ext uri="{FF2B5EF4-FFF2-40B4-BE49-F238E27FC236}">
                <a16:creationId xmlns:a16="http://schemas.microsoft.com/office/drawing/2014/main" id="{641BDE38-7182-A573-FAEA-50C91DECF4BA}"/>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t>Trading Strategy</a:t>
            </a: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9" name="TextBox 28">
            <a:extLst>
              <a:ext uri="{FF2B5EF4-FFF2-40B4-BE49-F238E27FC236}">
                <a16:creationId xmlns:a16="http://schemas.microsoft.com/office/drawing/2014/main" id="{64D50C84-2568-374A-2988-C762F51EC357}"/>
              </a:ext>
            </a:extLst>
          </p:cNvPr>
          <p:cNvSpPr txBox="1"/>
          <p:nvPr/>
        </p:nvSpPr>
        <p:spPr>
          <a:xfrm>
            <a:off x="13995400" y="711200"/>
            <a:ext cx="4178300" cy="5227585"/>
          </a:xfrm>
          <a:prstGeom prst="rect">
            <a:avLst/>
          </a:prstGeom>
          <a:noFill/>
        </p:spPr>
        <p:txBody>
          <a:bodyPr wrap="square" rtlCol="0">
            <a:spAutoFit/>
          </a:bodyPr>
          <a:lstStyle/>
          <a:p>
            <a:pPr marL="0" lvl="0" indent="0" algn="l" rtl="0">
              <a:lnSpc>
                <a:spcPct val="105000"/>
              </a:lnSpc>
              <a:spcBef>
                <a:spcPts val="0"/>
              </a:spcBef>
              <a:spcAft>
                <a:spcPts val="0"/>
              </a:spcAft>
              <a:buNone/>
            </a:pPr>
            <a:r>
              <a:rPr lang="en-US" sz="1800" b="1" dirty="0">
                <a:solidFill>
                  <a:schemeClr val="bg1"/>
                </a:solidFill>
                <a:ea typeface="Arial"/>
                <a:cs typeface="Arial"/>
                <a:sym typeface="Arial"/>
              </a:rPr>
              <a:t>Signal Rules</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Buy</a:t>
            </a:r>
            <a:r>
              <a:rPr lang="en-US" sz="1800" dirty="0">
                <a:solidFill>
                  <a:schemeClr val="bg1"/>
                </a:solidFill>
                <a:ea typeface="Arial"/>
                <a:cs typeface="Arial"/>
                <a:sym typeface="Arial"/>
              </a:rPr>
              <a:t>: Predicted price &gt;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Sell</a:t>
            </a:r>
            <a:r>
              <a:rPr lang="en-US" sz="1800" dirty="0">
                <a:solidFill>
                  <a:schemeClr val="bg1"/>
                </a:solidFill>
                <a:ea typeface="Arial"/>
                <a:cs typeface="Arial"/>
                <a:sym typeface="Arial"/>
              </a:rPr>
              <a:t>: Predicted price &lt;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Hold</a:t>
            </a:r>
            <a:r>
              <a:rPr lang="en-US" sz="1800" dirty="0">
                <a:solidFill>
                  <a:schemeClr val="bg1"/>
                </a:solidFill>
                <a:ea typeface="Arial"/>
                <a:cs typeface="Arial"/>
                <a:sym typeface="Arial"/>
              </a:rPr>
              <a:t>: Predicted price ≈ Previous day’s price.</a:t>
            </a:r>
          </a:p>
          <a:p>
            <a:pPr marL="0" lvl="0" indent="0" algn="l" rtl="0">
              <a:lnSpc>
                <a:spcPct val="105000"/>
              </a:lnSpc>
              <a:spcBef>
                <a:spcPts val="1200"/>
              </a:spcBef>
              <a:spcAft>
                <a:spcPts val="0"/>
              </a:spcAft>
              <a:buNone/>
            </a:pPr>
            <a:r>
              <a:rPr lang="en-US" sz="1800" b="1" dirty="0">
                <a:solidFill>
                  <a:schemeClr val="bg1"/>
                </a:solidFill>
                <a:ea typeface="Arial"/>
                <a:cs typeface="Arial"/>
                <a:sym typeface="Arial"/>
              </a:rPr>
              <a:t>Execution</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dirty="0">
                <a:solidFill>
                  <a:schemeClr val="bg1"/>
                </a:solidFill>
                <a:ea typeface="Arial"/>
                <a:cs typeface="Arial"/>
                <a:sym typeface="Arial"/>
              </a:rPr>
              <a:t>Generated signals for each day using the best model (Transformer). </a:t>
            </a:r>
          </a:p>
          <a:p>
            <a:pPr marL="0" lvl="0" indent="0" algn="l" rtl="0">
              <a:lnSpc>
                <a:spcPct val="105000"/>
              </a:lnSpc>
              <a:spcBef>
                <a:spcPts val="1200"/>
              </a:spcBef>
              <a:spcAft>
                <a:spcPts val="0"/>
              </a:spcAft>
              <a:buNone/>
            </a:pPr>
            <a:r>
              <a:rPr lang="en-US" sz="1800" dirty="0">
                <a:solidFill>
                  <a:schemeClr val="bg1"/>
                </a:solidFill>
                <a:ea typeface="Arial"/>
                <a:cs typeface="Arial"/>
                <a:sym typeface="Arial"/>
              </a:rPr>
              <a:t>Line chart of actual vs. predicted prices with Buy/Sell signals.</a:t>
            </a:r>
          </a:p>
          <a:p>
            <a:pPr marL="0" lvl="0" indent="0" algn="l" rtl="0">
              <a:lnSpc>
                <a:spcPct val="105000"/>
              </a:lnSpc>
              <a:spcBef>
                <a:spcPts val="0"/>
              </a:spcBef>
              <a:spcAft>
                <a:spcPts val="0"/>
              </a:spcAft>
              <a:buNone/>
            </a:pPr>
            <a:endParaRPr lang="en-US" dirty="0">
              <a:solidFill>
                <a:schemeClr val="bg1"/>
              </a:solidFill>
            </a:endParaRPr>
          </a:p>
          <a:p>
            <a:pPr marL="0" lvl="0" indent="0" algn="l" rtl="0">
              <a:spcBef>
                <a:spcPts val="1200"/>
              </a:spcBef>
              <a:spcAft>
                <a:spcPts val="1200"/>
              </a:spcAft>
              <a:buNone/>
            </a:pPr>
            <a:endParaRPr lang="en-US" dirty="0">
              <a:solidFill>
                <a:schemeClr val="bg1"/>
              </a:solidFill>
            </a:endParaRPr>
          </a:p>
        </p:txBody>
      </p:sp>
      <p:sp>
        <p:nvSpPr>
          <p:cNvPr id="30" name="TextBox 29">
            <a:extLst>
              <a:ext uri="{FF2B5EF4-FFF2-40B4-BE49-F238E27FC236}">
                <a16:creationId xmlns:a16="http://schemas.microsoft.com/office/drawing/2014/main" id="{F052130C-4AB5-031B-4F10-567D5CBBA454}"/>
              </a:ext>
            </a:extLst>
          </p:cNvPr>
          <p:cNvSpPr txBox="1"/>
          <p:nvPr/>
        </p:nvSpPr>
        <p:spPr>
          <a:xfrm>
            <a:off x="18173700" y="883817"/>
            <a:ext cx="4178300" cy="1077218"/>
          </a:xfrm>
          <a:prstGeom prst="rect">
            <a:avLst/>
          </a:prstGeom>
          <a:noFill/>
        </p:spPr>
        <p:txBody>
          <a:bodyPr wrap="square" rtlCol="0">
            <a:spAutoFit/>
          </a:bodyPr>
          <a:lstStyle/>
          <a:p>
            <a:pPr marL="0" lvl="0" indent="0" algn="l" rtl="0">
              <a:spcBef>
                <a:spcPts val="0"/>
              </a:spcBef>
              <a:spcAft>
                <a:spcPts val="0"/>
              </a:spcAft>
              <a:buNone/>
            </a:pPr>
            <a:r>
              <a:rPr lang="en-US" sz="1800" dirty="0">
                <a:solidFill>
                  <a:schemeClr val="bg1"/>
                </a:solidFill>
              </a:rPr>
              <a:t>Predicted and Actual Outcomes of Phase 1 and Phase 2 :</a:t>
            </a:r>
          </a:p>
          <a:p>
            <a:pPr marL="0" lvl="0" indent="0" algn="l" rtl="0">
              <a:spcBef>
                <a:spcPts val="1200"/>
              </a:spcBef>
              <a:spcAft>
                <a:spcPts val="1200"/>
              </a:spcAft>
              <a:buNone/>
            </a:pPr>
            <a:r>
              <a:rPr lang="en-US" sz="1800" dirty="0">
                <a:solidFill>
                  <a:schemeClr val="bg1"/>
                </a:solidFill>
              </a:rPr>
              <a:t> </a:t>
            </a:r>
          </a:p>
        </p:txBody>
      </p:sp>
      <p:pic>
        <p:nvPicPr>
          <p:cNvPr id="34" name="Google Shape;216;p25">
            <a:extLst>
              <a:ext uri="{FF2B5EF4-FFF2-40B4-BE49-F238E27FC236}">
                <a16:creationId xmlns:a16="http://schemas.microsoft.com/office/drawing/2014/main" id="{F8F0D9C4-FFAF-91DF-3D2F-38AB72637785}"/>
              </a:ext>
            </a:extLst>
          </p:cNvPr>
          <p:cNvPicPr preferRelativeResize="0"/>
          <p:nvPr/>
        </p:nvPicPr>
        <p:blipFill>
          <a:blip r:embed="rId6">
            <a:alphaModFix/>
          </a:blip>
          <a:stretch>
            <a:fillRect/>
          </a:stretch>
        </p:blipFill>
        <p:spPr>
          <a:xfrm>
            <a:off x="19330737" y="1663552"/>
            <a:ext cx="1864225" cy="1121850"/>
          </a:xfrm>
          <a:prstGeom prst="rect">
            <a:avLst/>
          </a:prstGeom>
          <a:noFill/>
          <a:ln>
            <a:noFill/>
          </a:ln>
        </p:spPr>
      </p:pic>
      <p:pic>
        <p:nvPicPr>
          <p:cNvPr id="35" name="Google Shape;215;p25">
            <a:extLst>
              <a:ext uri="{FF2B5EF4-FFF2-40B4-BE49-F238E27FC236}">
                <a16:creationId xmlns:a16="http://schemas.microsoft.com/office/drawing/2014/main" id="{591BB848-58AE-85F9-AD06-90EECE80832E}"/>
              </a:ext>
            </a:extLst>
          </p:cNvPr>
          <p:cNvPicPr preferRelativeResize="0"/>
          <p:nvPr/>
        </p:nvPicPr>
        <p:blipFill>
          <a:blip r:embed="rId7">
            <a:alphaModFix/>
          </a:blip>
          <a:stretch>
            <a:fillRect/>
          </a:stretch>
        </p:blipFill>
        <p:spPr>
          <a:xfrm>
            <a:off x="18642025" y="3638566"/>
            <a:ext cx="3348100" cy="1258400"/>
          </a:xfrm>
          <a:prstGeom prst="rect">
            <a:avLst/>
          </a:prstGeom>
          <a:noFill/>
          <a:ln>
            <a:noFill/>
          </a:ln>
        </p:spPr>
      </p:pic>
    </p:spTree>
    <p:extLst>
      <p:ext uri="{BB962C8B-B14F-4D97-AF65-F5344CB8AC3E}">
        <p14:creationId xmlns:p14="http://schemas.microsoft.com/office/powerpoint/2010/main" val="129480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908026"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C0AF470-4220-957B-A491-5A4B475367C4}"/>
              </a:ext>
            </a:extLst>
          </p:cNvPr>
          <p:cNvSpPr/>
          <p:nvPr/>
        </p:nvSpPr>
        <p:spPr>
          <a:xfrm>
            <a:off x="-890802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t>Trading Strategy</a:t>
            </a: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D10F3DF8-26D1-C672-9306-6C43F47DB973}"/>
              </a:ext>
            </a:extLst>
          </p:cNvPr>
          <p:cNvSpPr txBox="1"/>
          <p:nvPr/>
        </p:nvSpPr>
        <p:spPr>
          <a:xfrm>
            <a:off x="-8834574" y="711200"/>
            <a:ext cx="4178300" cy="5227585"/>
          </a:xfrm>
          <a:prstGeom prst="rect">
            <a:avLst/>
          </a:prstGeom>
          <a:noFill/>
        </p:spPr>
        <p:txBody>
          <a:bodyPr wrap="square" rtlCol="0">
            <a:spAutoFit/>
          </a:bodyPr>
          <a:lstStyle/>
          <a:p>
            <a:pPr marL="0" lvl="0" indent="0" algn="l" rtl="0">
              <a:lnSpc>
                <a:spcPct val="105000"/>
              </a:lnSpc>
              <a:spcBef>
                <a:spcPts val="0"/>
              </a:spcBef>
              <a:spcAft>
                <a:spcPts val="0"/>
              </a:spcAft>
              <a:buNone/>
            </a:pPr>
            <a:r>
              <a:rPr lang="en-US" sz="1800" b="1" dirty="0">
                <a:solidFill>
                  <a:schemeClr val="bg1"/>
                </a:solidFill>
                <a:ea typeface="Arial"/>
                <a:cs typeface="Arial"/>
                <a:sym typeface="Arial"/>
              </a:rPr>
              <a:t>Signal Rules</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Buy</a:t>
            </a:r>
            <a:r>
              <a:rPr lang="en-US" sz="1800" dirty="0">
                <a:solidFill>
                  <a:schemeClr val="bg1"/>
                </a:solidFill>
                <a:ea typeface="Arial"/>
                <a:cs typeface="Arial"/>
                <a:sym typeface="Arial"/>
              </a:rPr>
              <a:t>: Predicted price &gt;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Sell</a:t>
            </a:r>
            <a:r>
              <a:rPr lang="en-US" sz="1800" dirty="0">
                <a:solidFill>
                  <a:schemeClr val="bg1"/>
                </a:solidFill>
                <a:ea typeface="Arial"/>
                <a:cs typeface="Arial"/>
                <a:sym typeface="Arial"/>
              </a:rPr>
              <a:t>: Predicted price &lt;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Hold</a:t>
            </a:r>
            <a:r>
              <a:rPr lang="en-US" sz="1800" dirty="0">
                <a:solidFill>
                  <a:schemeClr val="bg1"/>
                </a:solidFill>
                <a:ea typeface="Arial"/>
                <a:cs typeface="Arial"/>
                <a:sym typeface="Arial"/>
              </a:rPr>
              <a:t>: Predicted price ≈ Previous day’s price.</a:t>
            </a:r>
          </a:p>
          <a:p>
            <a:pPr marL="0" lvl="0" indent="0" algn="l" rtl="0">
              <a:lnSpc>
                <a:spcPct val="105000"/>
              </a:lnSpc>
              <a:spcBef>
                <a:spcPts val="1200"/>
              </a:spcBef>
              <a:spcAft>
                <a:spcPts val="0"/>
              </a:spcAft>
              <a:buNone/>
            </a:pPr>
            <a:r>
              <a:rPr lang="en-US" sz="1800" b="1" dirty="0">
                <a:solidFill>
                  <a:schemeClr val="bg1"/>
                </a:solidFill>
                <a:ea typeface="Arial"/>
                <a:cs typeface="Arial"/>
                <a:sym typeface="Arial"/>
              </a:rPr>
              <a:t>Execution</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dirty="0">
                <a:solidFill>
                  <a:schemeClr val="bg1"/>
                </a:solidFill>
                <a:ea typeface="Arial"/>
                <a:cs typeface="Arial"/>
                <a:sym typeface="Arial"/>
              </a:rPr>
              <a:t>Generated signals for each day using the best model (Transformer). </a:t>
            </a:r>
          </a:p>
          <a:p>
            <a:pPr marL="0" lvl="0" indent="0" algn="l" rtl="0">
              <a:lnSpc>
                <a:spcPct val="105000"/>
              </a:lnSpc>
              <a:spcBef>
                <a:spcPts val="1200"/>
              </a:spcBef>
              <a:spcAft>
                <a:spcPts val="0"/>
              </a:spcAft>
              <a:buNone/>
            </a:pPr>
            <a:r>
              <a:rPr lang="en-US" sz="1800" dirty="0">
                <a:solidFill>
                  <a:schemeClr val="bg1"/>
                </a:solidFill>
                <a:ea typeface="Arial"/>
                <a:cs typeface="Arial"/>
                <a:sym typeface="Arial"/>
              </a:rPr>
              <a:t>Line chart of actual vs. predicted prices with Buy/Sell signals.</a:t>
            </a:r>
          </a:p>
          <a:p>
            <a:pPr marL="0" lvl="0" indent="0" algn="l" rtl="0">
              <a:lnSpc>
                <a:spcPct val="105000"/>
              </a:lnSpc>
              <a:spcBef>
                <a:spcPts val="0"/>
              </a:spcBef>
              <a:spcAft>
                <a:spcPts val="0"/>
              </a:spcAft>
              <a:buNone/>
            </a:pPr>
            <a:endParaRPr lang="en-US" dirty="0">
              <a:solidFill>
                <a:schemeClr val="bg1"/>
              </a:solidFill>
            </a:endParaRPr>
          </a:p>
          <a:p>
            <a:pPr marL="0" lvl="0" indent="0" algn="l" rtl="0">
              <a:spcBef>
                <a:spcPts val="1200"/>
              </a:spcBef>
              <a:spcAft>
                <a:spcPts val="1200"/>
              </a:spcAft>
              <a:buNone/>
            </a:pPr>
            <a:endParaRPr lang="en-US" dirty="0">
              <a:solidFill>
                <a:schemeClr val="bg1"/>
              </a:solidFill>
            </a:endParaRPr>
          </a:p>
        </p:txBody>
      </p:sp>
      <p:sp>
        <p:nvSpPr>
          <p:cNvPr id="10" name="TextBox 9">
            <a:extLst>
              <a:ext uri="{FF2B5EF4-FFF2-40B4-BE49-F238E27FC236}">
                <a16:creationId xmlns:a16="http://schemas.microsoft.com/office/drawing/2014/main" id="{CB07732E-40DB-C007-B397-B96E314C6FD2}"/>
              </a:ext>
            </a:extLst>
          </p:cNvPr>
          <p:cNvSpPr txBox="1"/>
          <p:nvPr/>
        </p:nvSpPr>
        <p:spPr>
          <a:xfrm>
            <a:off x="-4656274" y="883817"/>
            <a:ext cx="4178300" cy="1077218"/>
          </a:xfrm>
          <a:prstGeom prst="rect">
            <a:avLst/>
          </a:prstGeom>
          <a:noFill/>
        </p:spPr>
        <p:txBody>
          <a:bodyPr wrap="square" rtlCol="0">
            <a:spAutoFit/>
          </a:bodyPr>
          <a:lstStyle/>
          <a:p>
            <a:pPr marL="0" lvl="0" indent="0" algn="l" rtl="0">
              <a:spcBef>
                <a:spcPts val="0"/>
              </a:spcBef>
              <a:spcAft>
                <a:spcPts val="0"/>
              </a:spcAft>
              <a:buNone/>
            </a:pPr>
            <a:r>
              <a:rPr lang="en-US" sz="1800" dirty="0">
                <a:solidFill>
                  <a:schemeClr val="bg1"/>
                </a:solidFill>
              </a:rPr>
              <a:t>Predicted and Actual Outcomes of Phase 1 and Phase 2 :</a:t>
            </a:r>
          </a:p>
          <a:p>
            <a:pPr marL="0" lvl="0" indent="0" algn="l" rtl="0">
              <a:spcBef>
                <a:spcPts val="1200"/>
              </a:spcBef>
              <a:spcAft>
                <a:spcPts val="1200"/>
              </a:spcAft>
              <a:buNone/>
            </a:pPr>
            <a:r>
              <a:rPr lang="en-US" sz="1800" dirty="0">
                <a:solidFill>
                  <a:schemeClr val="bg1"/>
                </a:solidFill>
              </a:rPr>
              <a:t> </a:t>
            </a:r>
          </a:p>
        </p:txBody>
      </p:sp>
      <p:pic>
        <p:nvPicPr>
          <p:cNvPr id="11" name="Google Shape;216;p25">
            <a:extLst>
              <a:ext uri="{FF2B5EF4-FFF2-40B4-BE49-F238E27FC236}">
                <a16:creationId xmlns:a16="http://schemas.microsoft.com/office/drawing/2014/main" id="{F95935C6-3569-EFA7-B70A-F50FCC73DF8B}"/>
              </a:ext>
            </a:extLst>
          </p:cNvPr>
          <p:cNvPicPr preferRelativeResize="0"/>
          <p:nvPr/>
        </p:nvPicPr>
        <p:blipFill>
          <a:blip r:embed="rId3">
            <a:alphaModFix/>
          </a:blip>
          <a:stretch>
            <a:fillRect/>
          </a:stretch>
        </p:blipFill>
        <p:spPr>
          <a:xfrm>
            <a:off x="-3499237" y="1663552"/>
            <a:ext cx="1864225" cy="1121850"/>
          </a:xfrm>
          <a:prstGeom prst="rect">
            <a:avLst/>
          </a:prstGeom>
          <a:noFill/>
          <a:ln>
            <a:noFill/>
          </a:ln>
        </p:spPr>
      </p:pic>
      <p:pic>
        <p:nvPicPr>
          <p:cNvPr id="13" name="Google Shape;215;p25">
            <a:extLst>
              <a:ext uri="{FF2B5EF4-FFF2-40B4-BE49-F238E27FC236}">
                <a16:creationId xmlns:a16="http://schemas.microsoft.com/office/drawing/2014/main" id="{15AB24D3-7B9C-1CD4-B8DC-1A501EA43793}"/>
              </a:ext>
            </a:extLst>
          </p:cNvPr>
          <p:cNvPicPr preferRelativeResize="0"/>
          <p:nvPr/>
        </p:nvPicPr>
        <p:blipFill>
          <a:blip r:embed="rId4">
            <a:alphaModFix/>
          </a:blip>
          <a:stretch>
            <a:fillRect/>
          </a:stretch>
        </p:blipFill>
        <p:spPr>
          <a:xfrm>
            <a:off x="-4187949" y="3638566"/>
            <a:ext cx="3348100" cy="1258400"/>
          </a:xfrm>
          <a:prstGeom prst="rect">
            <a:avLst/>
          </a:prstGeom>
          <a:noFill/>
          <a:ln>
            <a:noFill/>
          </a:ln>
        </p:spPr>
      </p:pic>
      <p:sp>
        <p:nvSpPr>
          <p:cNvPr id="14" name="Rectangle 13">
            <a:extLst>
              <a:ext uri="{FF2B5EF4-FFF2-40B4-BE49-F238E27FC236}">
                <a16:creationId xmlns:a16="http://schemas.microsoft.com/office/drawing/2014/main" id="{2057666B-E002-FAA4-C675-C188206E52FC}"/>
              </a:ext>
            </a:extLst>
          </p:cNvPr>
          <p:cNvSpPr/>
          <p:nvPr/>
        </p:nvSpPr>
        <p:spPr>
          <a:xfrm>
            <a:off x="370032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t>Trading Strategy</a:t>
            </a: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TextBox 14">
            <a:extLst>
              <a:ext uri="{FF2B5EF4-FFF2-40B4-BE49-F238E27FC236}">
                <a16:creationId xmlns:a16="http://schemas.microsoft.com/office/drawing/2014/main" id="{F3AE69E7-4375-6514-03FE-C78C71D52575}"/>
              </a:ext>
            </a:extLst>
          </p:cNvPr>
          <p:cNvSpPr txBox="1"/>
          <p:nvPr/>
        </p:nvSpPr>
        <p:spPr>
          <a:xfrm>
            <a:off x="3773778" y="711200"/>
            <a:ext cx="4178300" cy="5227585"/>
          </a:xfrm>
          <a:prstGeom prst="rect">
            <a:avLst/>
          </a:prstGeom>
          <a:noFill/>
        </p:spPr>
        <p:txBody>
          <a:bodyPr wrap="square" rtlCol="0">
            <a:spAutoFit/>
          </a:bodyPr>
          <a:lstStyle/>
          <a:p>
            <a:pPr marL="0" lvl="0" indent="0" algn="l" rtl="0">
              <a:lnSpc>
                <a:spcPct val="105000"/>
              </a:lnSpc>
              <a:spcBef>
                <a:spcPts val="0"/>
              </a:spcBef>
              <a:spcAft>
                <a:spcPts val="0"/>
              </a:spcAft>
              <a:buNone/>
            </a:pPr>
            <a:r>
              <a:rPr lang="en-US" sz="1800" b="1" dirty="0">
                <a:solidFill>
                  <a:schemeClr val="bg1"/>
                </a:solidFill>
                <a:ea typeface="Arial"/>
                <a:cs typeface="Arial"/>
                <a:sym typeface="Arial"/>
              </a:rPr>
              <a:t>Signal Rules</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Buy</a:t>
            </a:r>
            <a:r>
              <a:rPr lang="en-US" sz="1800" dirty="0">
                <a:solidFill>
                  <a:schemeClr val="bg1"/>
                </a:solidFill>
                <a:ea typeface="Arial"/>
                <a:cs typeface="Arial"/>
                <a:sym typeface="Arial"/>
              </a:rPr>
              <a:t>: Predicted price &gt;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Sell</a:t>
            </a:r>
            <a:r>
              <a:rPr lang="en-US" sz="1800" dirty="0">
                <a:solidFill>
                  <a:schemeClr val="bg1"/>
                </a:solidFill>
                <a:ea typeface="Arial"/>
                <a:cs typeface="Arial"/>
                <a:sym typeface="Arial"/>
              </a:rPr>
              <a:t>: Predicted price &lt; Previous day’s actual price.</a:t>
            </a:r>
          </a:p>
          <a:p>
            <a:pPr marL="457200" lvl="0" indent="0" algn="l" rtl="0">
              <a:lnSpc>
                <a:spcPct val="105000"/>
              </a:lnSpc>
              <a:spcBef>
                <a:spcPts val="1200"/>
              </a:spcBef>
              <a:spcAft>
                <a:spcPts val="0"/>
              </a:spcAft>
              <a:buNone/>
            </a:pPr>
            <a:r>
              <a:rPr lang="en-US" sz="1800" b="1" dirty="0">
                <a:solidFill>
                  <a:schemeClr val="bg1"/>
                </a:solidFill>
                <a:ea typeface="Arial"/>
                <a:cs typeface="Arial"/>
                <a:sym typeface="Arial"/>
              </a:rPr>
              <a:t>Hold</a:t>
            </a:r>
            <a:r>
              <a:rPr lang="en-US" sz="1800" dirty="0">
                <a:solidFill>
                  <a:schemeClr val="bg1"/>
                </a:solidFill>
                <a:ea typeface="Arial"/>
                <a:cs typeface="Arial"/>
                <a:sym typeface="Arial"/>
              </a:rPr>
              <a:t>: Predicted price ≈ Previous day’s price.</a:t>
            </a:r>
          </a:p>
          <a:p>
            <a:pPr marL="0" lvl="0" indent="0" algn="l" rtl="0">
              <a:lnSpc>
                <a:spcPct val="105000"/>
              </a:lnSpc>
              <a:spcBef>
                <a:spcPts val="1200"/>
              </a:spcBef>
              <a:spcAft>
                <a:spcPts val="0"/>
              </a:spcAft>
              <a:buNone/>
            </a:pPr>
            <a:r>
              <a:rPr lang="en-US" sz="1800" b="1" dirty="0">
                <a:solidFill>
                  <a:schemeClr val="bg1"/>
                </a:solidFill>
                <a:ea typeface="Arial"/>
                <a:cs typeface="Arial"/>
                <a:sym typeface="Arial"/>
              </a:rPr>
              <a:t>Execution</a:t>
            </a:r>
            <a:r>
              <a:rPr lang="en-US" sz="1800" dirty="0">
                <a:solidFill>
                  <a:schemeClr val="bg1"/>
                </a:solidFill>
                <a:ea typeface="Arial"/>
                <a:cs typeface="Arial"/>
                <a:sym typeface="Arial"/>
              </a:rPr>
              <a:t>:</a:t>
            </a:r>
          </a:p>
          <a:p>
            <a:pPr marL="457200" lvl="0" indent="0" algn="l" rtl="0">
              <a:lnSpc>
                <a:spcPct val="105000"/>
              </a:lnSpc>
              <a:spcBef>
                <a:spcPts val="1200"/>
              </a:spcBef>
              <a:spcAft>
                <a:spcPts val="0"/>
              </a:spcAft>
              <a:buNone/>
            </a:pPr>
            <a:r>
              <a:rPr lang="en-US" sz="1800" dirty="0">
                <a:solidFill>
                  <a:schemeClr val="bg1"/>
                </a:solidFill>
                <a:ea typeface="Arial"/>
                <a:cs typeface="Arial"/>
                <a:sym typeface="Arial"/>
              </a:rPr>
              <a:t>Generated signals for each day using the best model (Transformer). </a:t>
            </a:r>
          </a:p>
          <a:p>
            <a:pPr marL="0" lvl="0" indent="0" algn="l" rtl="0">
              <a:lnSpc>
                <a:spcPct val="105000"/>
              </a:lnSpc>
              <a:spcBef>
                <a:spcPts val="1200"/>
              </a:spcBef>
              <a:spcAft>
                <a:spcPts val="0"/>
              </a:spcAft>
              <a:buNone/>
            </a:pPr>
            <a:r>
              <a:rPr lang="en-US" sz="1800" dirty="0">
                <a:solidFill>
                  <a:schemeClr val="bg1"/>
                </a:solidFill>
                <a:ea typeface="Arial"/>
                <a:cs typeface="Arial"/>
                <a:sym typeface="Arial"/>
              </a:rPr>
              <a:t>Line chart of actual vs. predicted prices with Buy/Sell signals.</a:t>
            </a:r>
          </a:p>
          <a:p>
            <a:pPr marL="0" lvl="0" indent="0" algn="l" rtl="0">
              <a:lnSpc>
                <a:spcPct val="105000"/>
              </a:lnSpc>
              <a:spcBef>
                <a:spcPts val="0"/>
              </a:spcBef>
              <a:spcAft>
                <a:spcPts val="0"/>
              </a:spcAft>
              <a:buNone/>
            </a:pPr>
            <a:endParaRPr lang="en-US" dirty="0">
              <a:solidFill>
                <a:schemeClr val="bg1"/>
              </a:solidFill>
            </a:endParaRPr>
          </a:p>
          <a:p>
            <a:pPr marL="0" lvl="0" indent="0" algn="l" rtl="0">
              <a:spcBef>
                <a:spcPts val="1200"/>
              </a:spcBef>
              <a:spcAft>
                <a:spcPts val="1200"/>
              </a:spcAft>
              <a:buNone/>
            </a:pPr>
            <a:endParaRPr lang="en-US" dirty="0">
              <a:solidFill>
                <a:schemeClr val="bg1"/>
              </a:solidFill>
            </a:endParaRPr>
          </a:p>
        </p:txBody>
      </p:sp>
      <p:sp>
        <p:nvSpPr>
          <p:cNvPr id="16" name="TextBox 15">
            <a:extLst>
              <a:ext uri="{FF2B5EF4-FFF2-40B4-BE49-F238E27FC236}">
                <a16:creationId xmlns:a16="http://schemas.microsoft.com/office/drawing/2014/main" id="{8C13F045-9B63-355A-A6A0-4994A393D101}"/>
              </a:ext>
            </a:extLst>
          </p:cNvPr>
          <p:cNvSpPr txBox="1"/>
          <p:nvPr/>
        </p:nvSpPr>
        <p:spPr>
          <a:xfrm>
            <a:off x="7952078" y="883817"/>
            <a:ext cx="4178300" cy="1077218"/>
          </a:xfrm>
          <a:prstGeom prst="rect">
            <a:avLst/>
          </a:prstGeom>
          <a:noFill/>
        </p:spPr>
        <p:txBody>
          <a:bodyPr wrap="square" rtlCol="0">
            <a:spAutoFit/>
          </a:bodyPr>
          <a:lstStyle/>
          <a:p>
            <a:pPr marL="0" lvl="0" indent="0" algn="l" rtl="0">
              <a:spcBef>
                <a:spcPts val="0"/>
              </a:spcBef>
              <a:spcAft>
                <a:spcPts val="0"/>
              </a:spcAft>
              <a:buNone/>
            </a:pPr>
            <a:r>
              <a:rPr lang="en-US" sz="1800" dirty="0">
                <a:solidFill>
                  <a:schemeClr val="bg1"/>
                </a:solidFill>
              </a:rPr>
              <a:t>Predicted and Actual Outcomes of Phase 1 and Phase 2 :</a:t>
            </a:r>
          </a:p>
          <a:p>
            <a:pPr marL="0" lvl="0" indent="0" algn="l" rtl="0">
              <a:spcBef>
                <a:spcPts val="1200"/>
              </a:spcBef>
              <a:spcAft>
                <a:spcPts val="1200"/>
              </a:spcAft>
              <a:buNone/>
            </a:pPr>
            <a:r>
              <a:rPr lang="en-US" sz="1800" dirty="0">
                <a:solidFill>
                  <a:schemeClr val="bg1"/>
                </a:solidFill>
              </a:rPr>
              <a:t> </a:t>
            </a:r>
          </a:p>
        </p:txBody>
      </p:sp>
      <p:pic>
        <p:nvPicPr>
          <p:cNvPr id="17" name="Google Shape;216;p25">
            <a:extLst>
              <a:ext uri="{FF2B5EF4-FFF2-40B4-BE49-F238E27FC236}">
                <a16:creationId xmlns:a16="http://schemas.microsoft.com/office/drawing/2014/main" id="{A89FB3B8-EC24-9A8E-3B4B-05677B4C1F90}"/>
              </a:ext>
            </a:extLst>
          </p:cNvPr>
          <p:cNvPicPr preferRelativeResize="0"/>
          <p:nvPr/>
        </p:nvPicPr>
        <p:blipFill>
          <a:blip r:embed="rId3">
            <a:alphaModFix/>
          </a:blip>
          <a:stretch>
            <a:fillRect/>
          </a:stretch>
        </p:blipFill>
        <p:spPr>
          <a:xfrm>
            <a:off x="9109115" y="1663552"/>
            <a:ext cx="1864225" cy="1121850"/>
          </a:xfrm>
          <a:prstGeom prst="rect">
            <a:avLst/>
          </a:prstGeom>
          <a:noFill/>
          <a:ln>
            <a:noFill/>
          </a:ln>
        </p:spPr>
      </p:pic>
      <p:pic>
        <p:nvPicPr>
          <p:cNvPr id="19" name="Google Shape;215;p25">
            <a:extLst>
              <a:ext uri="{FF2B5EF4-FFF2-40B4-BE49-F238E27FC236}">
                <a16:creationId xmlns:a16="http://schemas.microsoft.com/office/drawing/2014/main" id="{7DE08129-F27B-EF4C-87EE-F46984241575}"/>
              </a:ext>
            </a:extLst>
          </p:cNvPr>
          <p:cNvPicPr preferRelativeResize="0"/>
          <p:nvPr/>
        </p:nvPicPr>
        <p:blipFill>
          <a:blip r:embed="rId4">
            <a:alphaModFix/>
          </a:blip>
          <a:stretch>
            <a:fillRect/>
          </a:stretch>
        </p:blipFill>
        <p:spPr>
          <a:xfrm>
            <a:off x="8420403" y="3638566"/>
            <a:ext cx="3348100" cy="1258400"/>
          </a:xfrm>
          <a:prstGeom prst="rect">
            <a:avLst/>
          </a:prstGeom>
          <a:noFill/>
          <a:ln>
            <a:noFill/>
          </a:ln>
        </p:spPr>
      </p:pic>
      <p:sp>
        <p:nvSpPr>
          <p:cNvPr id="20" name="Rectangle 19">
            <a:extLst>
              <a:ext uri="{FF2B5EF4-FFF2-40B4-BE49-F238E27FC236}">
                <a16:creationId xmlns:a16="http://schemas.microsoft.com/office/drawing/2014/main" id="{D704902F-2534-132C-13CC-EEF37D8F198D}"/>
              </a:ext>
            </a:extLst>
          </p:cNvPr>
          <p:cNvSpPr/>
          <p:nvPr/>
        </p:nvSpPr>
        <p:spPr>
          <a:xfrm>
            <a:off x="13879222"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US" sz="1800" dirty="0"/>
              <a:t>Visualizations of </a:t>
            </a:r>
            <a:r>
              <a:rPr lang="en-US" sz="1800" dirty="0" err="1"/>
              <a:t>microsoft’s</a:t>
            </a:r>
            <a:r>
              <a:rPr lang="en-US" sz="1800" dirty="0"/>
              <a:t> stock price prediction : Phase 1</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25" name="Google Shape;223;p26">
            <a:extLst>
              <a:ext uri="{FF2B5EF4-FFF2-40B4-BE49-F238E27FC236}">
                <a16:creationId xmlns:a16="http://schemas.microsoft.com/office/drawing/2014/main" id="{19ACDF65-86C6-1618-07C5-1E2A933B5989}"/>
              </a:ext>
            </a:extLst>
          </p:cNvPr>
          <p:cNvPicPr preferRelativeResize="0"/>
          <p:nvPr/>
        </p:nvPicPr>
        <p:blipFill>
          <a:blip r:embed="rId5">
            <a:alphaModFix/>
          </a:blip>
          <a:stretch>
            <a:fillRect/>
          </a:stretch>
        </p:blipFill>
        <p:spPr>
          <a:xfrm>
            <a:off x="14436298" y="1238865"/>
            <a:ext cx="7505700" cy="4306529"/>
          </a:xfrm>
          <a:prstGeom prst="rect">
            <a:avLst/>
          </a:prstGeom>
          <a:noFill/>
          <a:ln>
            <a:noFill/>
          </a:ln>
        </p:spPr>
      </p:pic>
    </p:spTree>
    <p:extLst>
      <p:ext uri="{BB962C8B-B14F-4D97-AF65-F5344CB8AC3E}">
        <p14:creationId xmlns:p14="http://schemas.microsoft.com/office/powerpoint/2010/main" val="2226611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144000"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6BE870-4551-171B-36EB-C14C650ED961}"/>
              </a:ext>
            </a:extLst>
          </p:cNvPr>
          <p:cNvSpPr/>
          <p:nvPr/>
        </p:nvSpPr>
        <p:spPr>
          <a:xfrm>
            <a:off x="-8793480"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US" sz="1800" dirty="0"/>
              <a:t>Visualizations of </a:t>
            </a:r>
            <a:r>
              <a:rPr lang="en-US" sz="1800" dirty="0" err="1"/>
              <a:t>microsoft’s</a:t>
            </a:r>
            <a:r>
              <a:rPr lang="en-US" sz="1800" dirty="0"/>
              <a:t> stock price prediction : Phase 1</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9" name="Google Shape;223;p26">
            <a:extLst>
              <a:ext uri="{FF2B5EF4-FFF2-40B4-BE49-F238E27FC236}">
                <a16:creationId xmlns:a16="http://schemas.microsoft.com/office/drawing/2014/main" id="{2EE328EF-C736-D6D1-0231-8786F78349CE}"/>
              </a:ext>
            </a:extLst>
          </p:cNvPr>
          <p:cNvPicPr preferRelativeResize="0"/>
          <p:nvPr/>
        </p:nvPicPr>
        <p:blipFill>
          <a:blip r:embed="rId3">
            <a:alphaModFix/>
          </a:blip>
          <a:stretch>
            <a:fillRect/>
          </a:stretch>
        </p:blipFill>
        <p:spPr>
          <a:xfrm>
            <a:off x="-8236404" y="1289346"/>
            <a:ext cx="7505700" cy="4306529"/>
          </a:xfrm>
          <a:prstGeom prst="rect">
            <a:avLst/>
          </a:prstGeom>
          <a:noFill/>
          <a:ln>
            <a:noFill/>
          </a:ln>
        </p:spPr>
      </p:pic>
      <p:sp>
        <p:nvSpPr>
          <p:cNvPr id="10" name="Rectangle 9">
            <a:extLst>
              <a:ext uri="{FF2B5EF4-FFF2-40B4-BE49-F238E27FC236}">
                <a16:creationId xmlns:a16="http://schemas.microsoft.com/office/drawing/2014/main" id="{A70C333E-B219-1440-5722-29B9F46A962A}"/>
              </a:ext>
            </a:extLst>
          </p:cNvPr>
          <p:cNvSpPr/>
          <p:nvPr/>
        </p:nvSpPr>
        <p:spPr>
          <a:xfrm>
            <a:off x="365389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US" sz="1800" dirty="0"/>
              <a:t>Visualizations of </a:t>
            </a:r>
            <a:r>
              <a:rPr lang="en-US" sz="1800" dirty="0" err="1"/>
              <a:t>microsoft’s</a:t>
            </a:r>
            <a:r>
              <a:rPr lang="en-US" sz="1800" dirty="0"/>
              <a:t> stock price prediction : Phase 1</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11" name="Google Shape;223;p26">
            <a:extLst>
              <a:ext uri="{FF2B5EF4-FFF2-40B4-BE49-F238E27FC236}">
                <a16:creationId xmlns:a16="http://schemas.microsoft.com/office/drawing/2014/main" id="{5AD49DFC-2E9F-AFE0-8564-1629A2A5CDBA}"/>
              </a:ext>
            </a:extLst>
          </p:cNvPr>
          <p:cNvPicPr preferRelativeResize="0"/>
          <p:nvPr/>
        </p:nvPicPr>
        <p:blipFill>
          <a:blip r:embed="rId3">
            <a:alphaModFix/>
          </a:blip>
          <a:stretch>
            <a:fillRect/>
          </a:stretch>
        </p:blipFill>
        <p:spPr>
          <a:xfrm>
            <a:off x="4210970" y="1238865"/>
            <a:ext cx="7505700" cy="4306529"/>
          </a:xfrm>
          <a:prstGeom prst="rect">
            <a:avLst/>
          </a:prstGeom>
          <a:noFill/>
          <a:ln>
            <a:noFill/>
          </a:ln>
        </p:spPr>
      </p:pic>
      <p:sp>
        <p:nvSpPr>
          <p:cNvPr id="13" name="Rectangle 12">
            <a:extLst>
              <a:ext uri="{FF2B5EF4-FFF2-40B4-BE49-F238E27FC236}">
                <a16:creationId xmlns:a16="http://schemas.microsoft.com/office/drawing/2014/main" id="{EE1D0FCC-11A5-C4E6-A1D4-0B1E89BF12FD}"/>
              </a:ext>
            </a:extLst>
          </p:cNvPr>
          <p:cNvSpPr/>
          <p:nvPr/>
        </p:nvSpPr>
        <p:spPr>
          <a:xfrm>
            <a:off x="13879222"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GB" sz="1800" dirty="0"/>
              <a:t>Visualizations of </a:t>
            </a:r>
            <a:r>
              <a:rPr lang="en-GB" sz="1800" dirty="0" err="1"/>
              <a:t>microsoft’s</a:t>
            </a:r>
            <a:r>
              <a:rPr lang="en-GB" sz="1800" dirty="0"/>
              <a:t> stock price prediction : Phase 2</a:t>
            </a: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15" name="Google Shape;230;p27">
            <a:extLst>
              <a:ext uri="{FF2B5EF4-FFF2-40B4-BE49-F238E27FC236}">
                <a16:creationId xmlns:a16="http://schemas.microsoft.com/office/drawing/2014/main" id="{B3D81A93-9231-4CD3-3C2F-FAF82EEDEDAB}"/>
              </a:ext>
            </a:extLst>
          </p:cNvPr>
          <p:cNvPicPr preferRelativeResize="0"/>
          <p:nvPr/>
        </p:nvPicPr>
        <p:blipFill>
          <a:blip r:embed="rId4">
            <a:alphaModFix/>
          </a:blip>
          <a:stretch>
            <a:fillRect/>
          </a:stretch>
        </p:blipFill>
        <p:spPr>
          <a:xfrm>
            <a:off x="14338434" y="1289346"/>
            <a:ext cx="7695656" cy="4306529"/>
          </a:xfrm>
          <a:prstGeom prst="rect">
            <a:avLst/>
          </a:prstGeom>
          <a:noFill/>
          <a:ln>
            <a:noFill/>
          </a:ln>
        </p:spPr>
      </p:pic>
    </p:spTree>
    <p:extLst>
      <p:ext uri="{BB962C8B-B14F-4D97-AF65-F5344CB8AC3E}">
        <p14:creationId xmlns:p14="http://schemas.microsoft.com/office/powerpoint/2010/main" val="3559199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793480"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829277E-364F-16BC-6980-B426E2C317CA}"/>
              </a:ext>
            </a:extLst>
          </p:cNvPr>
          <p:cNvSpPr/>
          <p:nvPr/>
        </p:nvSpPr>
        <p:spPr>
          <a:xfrm>
            <a:off x="-8793480"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GB" sz="1800" dirty="0"/>
              <a:t>Visualizations of </a:t>
            </a:r>
            <a:r>
              <a:rPr lang="en-GB" sz="1800" dirty="0" err="1"/>
              <a:t>microsoft’s</a:t>
            </a:r>
            <a:r>
              <a:rPr lang="en-GB" sz="1800" dirty="0"/>
              <a:t> stock price prediction : Phase 2</a:t>
            </a: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9" name="Google Shape;230;p27">
            <a:extLst>
              <a:ext uri="{FF2B5EF4-FFF2-40B4-BE49-F238E27FC236}">
                <a16:creationId xmlns:a16="http://schemas.microsoft.com/office/drawing/2014/main" id="{BA7FDAC2-57E0-5B6F-AD64-6FF5238CF39F}"/>
              </a:ext>
            </a:extLst>
          </p:cNvPr>
          <p:cNvPicPr preferRelativeResize="0"/>
          <p:nvPr/>
        </p:nvPicPr>
        <p:blipFill>
          <a:blip r:embed="rId3">
            <a:alphaModFix/>
          </a:blip>
          <a:stretch>
            <a:fillRect/>
          </a:stretch>
        </p:blipFill>
        <p:spPr>
          <a:xfrm>
            <a:off x="-8334268" y="1339827"/>
            <a:ext cx="7695656" cy="4306529"/>
          </a:xfrm>
          <a:prstGeom prst="rect">
            <a:avLst/>
          </a:prstGeom>
          <a:noFill/>
          <a:ln>
            <a:noFill/>
          </a:ln>
        </p:spPr>
      </p:pic>
      <p:sp>
        <p:nvSpPr>
          <p:cNvPr id="10" name="Rectangle 9">
            <a:extLst>
              <a:ext uri="{FF2B5EF4-FFF2-40B4-BE49-F238E27FC236}">
                <a16:creationId xmlns:a16="http://schemas.microsoft.com/office/drawing/2014/main" id="{0F5DB5D2-2EF8-F973-4663-F3D7EAE1AD86}"/>
              </a:ext>
            </a:extLst>
          </p:cNvPr>
          <p:cNvSpPr/>
          <p:nvPr/>
        </p:nvSpPr>
        <p:spPr>
          <a:xfrm>
            <a:off x="365389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Clr>
                <a:srgbClr val="000000"/>
              </a:buClr>
              <a:buSzPct val="58235"/>
              <a:buFont typeface="Arial"/>
              <a:buNone/>
            </a:pPr>
            <a:r>
              <a:rPr lang="en-GB" sz="1800" dirty="0"/>
              <a:t>Visualizations of </a:t>
            </a:r>
            <a:r>
              <a:rPr lang="en-GB" sz="1800" dirty="0" err="1"/>
              <a:t>microsoft’s</a:t>
            </a:r>
            <a:r>
              <a:rPr lang="en-GB" sz="1800" dirty="0"/>
              <a:t> stock price prediction : Phase 2</a:t>
            </a: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11" name="Google Shape;230;p27">
            <a:extLst>
              <a:ext uri="{FF2B5EF4-FFF2-40B4-BE49-F238E27FC236}">
                <a16:creationId xmlns:a16="http://schemas.microsoft.com/office/drawing/2014/main" id="{BE16857A-3820-7686-A182-21E9DE450ED8}"/>
              </a:ext>
            </a:extLst>
          </p:cNvPr>
          <p:cNvPicPr preferRelativeResize="0"/>
          <p:nvPr/>
        </p:nvPicPr>
        <p:blipFill>
          <a:blip r:embed="rId3">
            <a:alphaModFix/>
          </a:blip>
          <a:stretch>
            <a:fillRect/>
          </a:stretch>
        </p:blipFill>
        <p:spPr>
          <a:xfrm>
            <a:off x="4113106" y="1289346"/>
            <a:ext cx="7695656" cy="4306529"/>
          </a:xfrm>
          <a:prstGeom prst="rect">
            <a:avLst/>
          </a:prstGeom>
          <a:noFill/>
          <a:ln>
            <a:noFill/>
          </a:ln>
        </p:spPr>
      </p:pic>
      <p:sp>
        <p:nvSpPr>
          <p:cNvPr id="13" name="Rectangle 12">
            <a:extLst>
              <a:ext uri="{FF2B5EF4-FFF2-40B4-BE49-F238E27FC236}">
                <a16:creationId xmlns:a16="http://schemas.microsoft.com/office/drawing/2014/main" id="{8046BA31-B7AE-1281-E14C-35A75D888B1C}"/>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Backtesting</a:t>
            </a:r>
            <a:r>
              <a:rPr lang="en-GB" b="1" dirty="0"/>
              <a:t> Results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40F985D9-4D14-0AD8-4E05-FF2DD38967E4}"/>
              </a:ext>
            </a:extLst>
          </p:cNvPr>
          <p:cNvSpPr txBox="1"/>
          <p:nvPr/>
        </p:nvSpPr>
        <p:spPr>
          <a:xfrm>
            <a:off x="13995400" y="711200"/>
            <a:ext cx="8460948" cy="2877583"/>
          </a:xfrm>
          <a:prstGeom prst="rect">
            <a:avLst/>
          </a:prstGeom>
          <a:noFill/>
        </p:spPr>
        <p:txBody>
          <a:bodyPr wrap="square" rtlCol="0">
            <a:spAutoFit/>
          </a:bodyPr>
          <a:lstStyle/>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Initial Portfolio Value</a:t>
            </a:r>
            <a:r>
              <a:rPr lang="en-GB" sz="1800" dirty="0">
                <a:solidFill>
                  <a:schemeClr val="bg1"/>
                </a:solidFill>
                <a:ea typeface="Arial"/>
                <a:cs typeface="Arial"/>
                <a:sym typeface="Arial"/>
              </a:rPr>
              <a:t>: $10,000.</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Final Portfolio Value</a:t>
            </a:r>
            <a:r>
              <a:rPr lang="en-GB" sz="1800" dirty="0">
                <a:solidFill>
                  <a:schemeClr val="bg1"/>
                </a:solidFill>
                <a:ea typeface="Arial"/>
                <a:cs typeface="Arial"/>
                <a:sym typeface="Arial"/>
              </a:rPr>
              <a:t>: $16045.81.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Net Profit</a:t>
            </a:r>
            <a:r>
              <a:rPr lang="en-GB" sz="1800" dirty="0">
                <a:solidFill>
                  <a:schemeClr val="bg1"/>
                </a:solidFill>
                <a:ea typeface="Arial"/>
                <a:cs typeface="Arial"/>
                <a:sym typeface="Arial"/>
              </a:rPr>
              <a:t>: $6045.81.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Performance</a:t>
            </a:r>
            <a:r>
              <a:rPr lang="en-GB" sz="1800" dirty="0">
                <a:solidFill>
                  <a:schemeClr val="bg1"/>
                </a:solidFill>
                <a:ea typeface="Arial"/>
                <a:cs typeface="Arial"/>
                <a:sym typeface="Arial"/>
              </a:rPr>
              <a:t>:</a:t>
            </a:r>
          </a:p>
          <a:p>
            <a:pPr marL="457200" lvl="0" indent="-317500" algn="l" rtl="0">
              <a:lnSpc>
                <a:spcPct val="105000"/>
              </a:lnSpc>
              <a:spcBef>
                <a:spcPts val="1200"/>
              </a:spcBef>
              <a:spcAft>
                <a:spcPts val="0"/>
              </a:spcAft>
              <a:buClr>
                <a:schemeClr val="lt1"/>
              </a:buClr>
              <a:buSzPts val="1400"/>
              <a:buFont typeface="Arial"/>
              <a:buChar char="●"/>
            </a:pPr>
            <a:r>
              <a:rPr lang="en-GB" sz="1800" dirty="0">
                <a:solidFill>
                  <a:schemeClr val="bg1"/>
                </a:solidFill>
                <a:ea typeface="Arial"/>
                <a:cs typeface="Arial"/>
                <a:sym typeface="Arial"/>
              </a:rPr>
              <a:t>Portfolio growth evaluated over time. </a:t>
            </a:r>
          </a:p>
          <a:p>
            <a:pPr marL="0" lvl="0" indent="0" algn="l" rtl="0">
              <a:lnSpc>
                <a:spcPct val="105000"/>
              </a:lnSpc>
              <a:spcBef>
                <a:spcPts val="1200"/>
              </a:spcBef>
              <a:spcAft>
                <a:spcPts val="0"/>
              </a:spcAft>
              <a:buNone/>
            </a:pPr>
            <a:r>
              <a:rPr lang="en-GB" sz="1800" dirty="0">
                <a:solidFill>
                  <a:schemeClr val="bg1"/>
                </a:solidFill>
                <a:ea typeface="Arial"/>
                <a:cs typeface="Arial"/>
                <a:sym typeface="Arial"/>
              </a:rPr>
              <a:t>Line chart showing portfolio value during </a:t>
            </a:r>
            <a:r>
              <a:rPr lang="en-GB" sz="1800" dirty="0" err="1">
                <a:solidFill>
                  <a:schemeClr val="bg1"/>
                </a:solidFill>
                <a:ea typeface="Arial"/>
                <a:cs typeface="Arial"/>
                <a:sym typeface="Arial"/>
              </a:rPr>
              <a:t>backtesting</a:t>
            </a:r>
            <a:r>
              <a:rPr lang="en-GB" sz="1800" dirty="0">
                <a:solidFill>
                  <a:schemeClr val="bg1"/>
                </a:solidFill>
                <a:ea typeface="Arial"/>
                <a:cs typeface="Arial"/>
                <a:sym typeface="Arial"/>
              </a:rPr>
              <a:t>.</a:t>
            </a:r>
          </a:p>
          <a:p>
            <a:pPr marL="0" lvl="0" indent="0" algn="l" rtl="0">
              <a:lnSpc>
                <a:spcPct val="105000"/>
              </a:lnSpc>
              <a:spcBef>
                <a:spcPts val="0"/>
              </a:spcBef>
              <a:spcAft>
                <a:spcPts val="0"/>
              </a:spcAft>
              <a:buNone/>
            </a:pPr>
            <a:r>
              <a:rPr lang="en-GB" sz="1800" dirty="0">
                <a:solidFill>
                  <a:schemeClr val="bg1"/>
                </a:solidFill>
                <a:ea typeface="Arial"/>
                <a:cs typeface="Arial"/>
                <a:sym typeface="Arial"/>
              </a:rPr>
              <a:t>Include a summary table with ROI and number of trades.</a:t>
            </a:r>
          </a:p>
        </p:txBody>
      </p:sp>
    </p:spTree>
    <p:extLst>
      <p:ext uri="{BB962C8B-B14F-4D97-AF65-F5344CB8AC3E}">
        <p14:creationId xmlns:p14="http://schemas.microsoft.com/office/powerpoint/2010/main" val="158707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764006"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834914C-ED28-1CC4-240E-AF37F5F311A2}"/>
              </a:ext>
            </a:extLst>
          </p:cNvPr>
          <p:cNvSpPr/>
          <p:nvPr/>
        </p:nvSpPr>
        <p:spPr>
          <a:xfrm>
            <a:off x="-876400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Backtesting</a:t>
            </a:r>
            <a:r>
              <a:rPr lang="en-GB" b="1" dirty="0"/>
              <a:t> Results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0F949AC9-5424-2D6F-A2AD-B778CFECA3C9}"/>
              </a:ext>
            </a:extLst>
          </p:cNvPr>
          <p:cNvSpPr txBox="1"/>
          <p:nvPr/>
        </p:nvSpPr>
        <p:spPr>
          <a:xfrm>
            <a:off x="-8690554" y="711200"/>
            <a:ext cx="8460948" cy="2877583"/>
          </a:xfrm>
          <a:prstGeom prst="rect">
            <a:avLst/>
          </a:prstGeom>
          <a:noFill/>
        </p:spPr>
        <p:txBody>
          <a:bodyPr wrap="square" rtlCol="0">
            <a:spAutoFit/>
          </a:bodyPr>
          <a:lstStyle/>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Initial Portfolio Value</a:t>
            </a:r>
            <a:r>
              <a:rPr lang="en-GB" sz="1800" dirty="0">
                <a:solidFill>
                  <a:schemeClr val="bg1"/>
                </a:solidFill>
                <a:ea typeface="Arial"/>
                <a:cs typeface="Arial"/>
                <a:sym typeface="Arial"/>
              </a:rPr>
              <a:t>: $10,000.</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Final Portfolio Value</a:t>
            </a:r>
            <a:r>
              <a:rPr lang="en-GB" sz="1800" dirty="0">
                <a:solidFill>
                  <a:schemeClr val="bg1"/>
                </a:solidFill>
                <a:ea typeface="Arial"/>
                <a:cs typeface="Arial"/>
                <a:sym typeface="Arial"/>
              </a:rPr>
              <a:t>: $16045.81.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Net Profit</a:t>
            </a:r>
            <a:r>
              <a:rPr lang="en-GB" sz="1800" dirty="0">
                <a:solidFill>
                  <a:schemeClr val="bg1"/>
                </a:solidFill>
                <a:ea typeface="Arial"/>
                <a:cs typeface="Arial"/>
                <a:sym typeface="Arial"/>
              </a:rPr>
              <a:t>: $6045.81.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Performance</a:t>
            </a:r>
            <a:r>
              <a:rPr lang="en-GB" sz="1800" dirty="0">
                <a:solidFill>
                  <a:schemeClr val="bg1"/>
                </a:solidFill>
                <a:ea typeface="Arial"/>
                <a:cs typeface="Arial"/>
                <a:sym typeface="Arial"/>
              </a:rPr>
              <a:t>:</a:t>
            </a:r>
          </a:p>
          <a:p>
            <a:pPr marL="457200" lvl="0" indent="-317500" algn="l" rtl="0">
              <a:lnSpc>
                <a:spcPct val="105000"/>
              </a:lnSpc>
              <a:spcBef>
                <a:spcPts val="1200"/>
              </a:spcBef>
              <a:spcAft>
                <a:spcPts val="0"/>
              </a:spcAft>
              <a:buClr>
                <a:schemeClr val="lt1"/>
              </a:buClr>
              <a:buSzPts val="1400"/>
              <a:buFont typeface="Arial"/>
              <a:buChar char="●"/>
            </a:pPr>
            <a:r>
              <a:rPr lang="en-GB" sz="1800" dirty="0">
                <a:solidFill>
                  <a:schemeClr val="bg1"/>
                </a:solidFill>
                <a:ea typeface="Arial"/>
                <a:cs typeface="Arial"/>
                <a:sym typeface="Arial"/>
              </a:rPr>
              <a:t>Portfolio growth evaluated over time. </a:t>
            </a:r>
          </a:p>
          <a:p>
            <a:pPr marL="0" lvl="0" indent="0" algn="l" rtl="0">
              <a:lnSpc>
                <a:spcPct val="105000"/>
              </a:lnSpc>
              <a:spcBef>
                <a:spcPts val="1200"/>
              </a:spcBef>
              <a:spcAft>
                <a:spcPts val="0"/>
              </a:spcAft>
              <a:buNone/>
            </a:pPr>
            <a:r>
              <a:rPr lang="en-GB" sz="1800" dirty="0">
                <a:solidFill>
                  <a:schemeClr val="bg1"/>
                </a:solidFill>
                <a:ea typeface="Arial"/>
                <a:cs typeface="Arial"/>
                <a:sym typeface="Arial"/>
              </a:rPr>
              <a:t>Line chart showing portfolio value during </a:t>
            </a:r>
            <a:r>
              <a:rPr lang="en-GB" sz="1800" dirty="0" err="1">
                <a:solidFill>
                  <a:schemeClr val="bg1"/>
                </a:solidFill>
                <a:ea typeface="Arial"/>
                <a:cs typeface="Arial"/>
                <a:sym typeface="Arial"/>
              </a:rPr>
              <a:t>backtesting</a:t>
            </a:r>
            <a:r>
              <a:rPr lang="en-GB" sz="1800" dirty="0">
                <a:solidFill>
                  <a:schemeClr val="bg1"/>
                </a:solidFill>
                <a:ea typeface="Arial"/>
                <a:cs typeface="Arial"/>
                <a:sym typeface="Arial"/>
              </a:rPr>
              <a:t>.</a:t>
            </a:r>
          </a:p>
          <a:p>
            <a:pPr marL="0" lvl="0" indent="0" algn="l" rtl="0">
              <a:lnSpc>
                <a:spcPct val="105000"/>
              </a:lnSpc>
              <a:spcBef>
                <a:spcPts val="0"/>
              </a:spcBef>
              <a:spcAft>
                <a:spcPts val="0"/>
              </a:spcAft>
              <a:buNone/>
            </a:pPr>
            <a:r>
              <a:rPr lang="en-GB" sz="1800" dirty="0">
                <a:solidFill>
                  <a:schemeClr val="bg1"/>
                </a:solidFill>
                <a:ea typeface="Arial"/>
                <a:cs typeface="Arial"/>
                <a:sym typeface="Arial"/>
              </a:rPr>
              <a:t>Include a summary table with ROI and number of trades.</a:t>
            </a:r>
          </a:p>
        </p:txBody>
      </p:sp>
      <p:sp>
        <p:nvSpPr>
          <p:cNvPr id="7" name="Rectangle 6">
            <a:extLst>
              <a:ext uri="{FF2B5EF4-FFF2-40B4-BE49-F238E27FC236}">
                <a16:creationId xmlns:a16="http://schemas.microsoft.com/office/drawing/2014/main" id="{D898F7AD-0A0E-D97F-6418-22B824C6F37A}"/>
              </a:ext>
            </a:extLst>
          </p:cNvPr>
          <p:cNvSpPr/>
          <p:nvPr/>
        </p:nvSpPr>
        <p:spPr>
          <a:xfrm>
            <a:off x="3653894" y="-38009"/>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t>Backtesting</a:t>
            </a:r>
            <a:r>
              <a:rPr lang="en-GB" b="1" dirty="0"/>
              <a:t> Results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DFAD89A4-0C50-F120-FC86-F49274787F68}"/>
              </a:ext>
            </a:extLst>
          </p:cNvPr>
          <p:cNvSpPr txBox="1"/>
          <p:nvPr/>
        </p:nvSpPr>
        <p:spPr>
          <a:xfrm>
            <a:off x="3727346" y="673191"/>
            <a:ext cx="8460948" cy="3333670"/>
          </a:xfrm>
          <a:prstGeom prst="rect">
            <a:avLst/>
          </a:prstGeom>
          <a:noFill/>
        </p:spPr>
        <p:txBody>
          <a:bodyPr wrap="square" rtlCol="0">
            <a:spAutoFit/>
          </a:bodyPr>
          <a:lstStyle/>
          <a:p>
            <a:pPr marL="0" lvl="0" indent="0" algn="l" rtl="0">
              <a:lnSpc>
                <a:spcPct val="105000"/>
              </a:lnSpc>
              <a:spcBef>
                <a:spcPts val="1200"/>
              </a:spcBef>
              <a:spcAft>
                <a:spcPts val="0"/>
              </a:spcAft>
              <a:buNone/>
            </a:pPr>
            <a:endParaRPr lang="en-GB" sz="1800" b="1" dirty="0">
              <a:solidFill>
                <a:schemeClr val="bg1"/>
              </a:solidFill>
              <a:ea typeface="Arial"/>
              <a:cs typeface="Arial"/>
              <a:sym typeface="Arial"/>
            </a:endParaRP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Initial Portfolio Value</a:t>
            </a:r>
            <a:r>
              <a:rPr lang="en-GB" sz="1800" dirty="0">
                <a:solidFill>
                  <a:schemeClr val="bg1"/>
                </a:solidFill>
                <a:ea typeface="Arial"/>
                <a:cs typeface="Arial"/>
                <a:sym typeface="Arial"/>
              </a:rPr>
              <a:t>: $10,000.</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Final Portfolio Value</a:t>
            </a:r>
            <a:r>
              <a:rPr lang="en-GB" sz="1800" dirty="0">
                <a:solidFill>
                  <a:schemeClr val="bg1"/>
                </a:solidFill>
                <a:ea typeface="Arial"/>
                <a:cs typeface="Arial"/>
                <a:sym typeface="Arial"/>
              </a:rPr>
              <a:t>: $16045.81.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Net Profit</a:t>
            </a:r>
            <a:r>
              <a:rPr lang="en-GB" sz="1800" dirty="0">
                <a:solidFill>
                  <a:schemeClr val="bg1"/>
                </a:solidFill>
                <a:ea typeface="Arial"/>
                <a:cs typeface="Arial"/>
                <a:sym typeface="Arial"/>
              </a:rPr>
              <a:t>: $6045.81.</a:t>
            </a:r>
          </a:p>
          <a:p>
            <a:pPr marL="0" lvl="0" indent="0" algn="l" rtl="0">
              <a:lnSpc>
                <a:spcPct val="105000"/>
              </a:lnSpc>
              <a:spcBef>
                <a:spcPts val="1200"/>
              </a:spcBef>
              <a:spcAft>
                <a:spcPts val="0"/>
              </a:spcAft>
              <a:buNone/>
            </a:pPr>
            <a:r>
              <a:rPr lang="en-GB" sz="1800" b="1" dirty="0">
                <a:solidFill>
                  <a:schemeClr val="bg1"/>
                </a:solidFill>
                <a:ea typeface="Arial"/>
                <a:cs typeface="Arial"/>
                <a:sym typeface="Arial"/>
              </a:rPr>
              <a:t>Performance</a:t>
            </a:r>
            <a:r>
              <a:rPr lang="en-GB" sz="1800" dirty="0">
                <a:solidFill>
                  <a:schemeClr val="bg1"/>
                </a:solidFill>
                <a:ea typeface="Arial"/>
                <a:cs typeface="Arial"/>
                <a:sym typeface="Arial"/>
              </a:rPr>
              <a:t>:</a:t>
            </a:r>
          </a:p>
          <a:p>
            <a:pPr marL="457200" lvl="0" indent="-317500" algn="l" rtl="0">
              <a:lnSpc>
                <a:spcPct val="105000"/>
              </a:lnSpc>
              <a:spcBef>
                <a:spcPts val="1200"/>
              </a:spcBef>
              <a:spcAft>
                <a:spcPts val="0"/>
              </a:spcAft>
              <a:buClr>
                <a:schemeClr val="lt1"/>
              </a:buClr>
              <a:buSzPts val="1400"/>
              <a:buFont typeface="Arial"/>
              <a:buChar char="●"/>
            </a:pPr>
            <a:r>
              <a:rPr lang="en-GB" sz="1800" dirty="0">
                <a:solidFill>
                  <a:schemeClr val="bg1"/>
                </a:solidFill>
                <a:ea typeface="Arial"/>
                <a:cs typeface="Arial"/>
                <a:sym typeface="Arial"/>
              </a:rPr>
              <a:t>Portfolio growth evaluated over time. </a:t>
            </a:r>
          </a:p>
          <a:p>
            <a:pPr marL="0" lvl="0" indent="0" algn="l" rtl="0">
              <a:lnSpc>
                <a:spcPct val="105000"/>
              </a:lnSpc>
              <a:spcBef>
                <a:spcPts val="1200"/>
              </a:spcBef>
              <a:spcAft>
                <a:spcPts val="0"/>
              </a:spcAft>
              <a:buNone/>
            </a:pPr>
            <a:r>
              <a:rPr lang="en-GB" sz="1800" dirty="0">
                <a:solidFill>
                  <a:schemeClr val="bg1"/>
                </a:solidFill>
                <a:ea typeface="Arial"/>
                <a:cs typeface="Arial"/>
                <a:sym typeface="Arial"/>
              </a:rPr>
              <a:t>Line chart showing portfolio value during </a:t>
            </a:r>
            <a:r>
              <a:rPr lang="en-GB" sz="1800" dirty="0" err="1">
                <a:solidFill>
                  <a:schemeClr val="bg1"/>
                </a:solidFill>
                <a:ea typeface="Arial"/>
                <a:cs typeface="Arial"/>
                <a:sym typeface="Arial"/>
              </a:rPr>
              <a:t>backtesting</a:t>
            </a:r>
            <a:r>
              <a:rPr lang="en-GB" sz="1800" dirty="0">
                <a:solidFill>
                  <a:schemeClr val="bg1"/>
                </a:solidFill>
                <a:ea typeface="Arial"/>
                <a:cs typeface="Arial"/>
                <a:sym typeface="Arial"/>
              </a:rPr>
              <a:t>.</a:t>
            </a:r>
          </a:p>
          <a:p>
            <a:pPr marL="0" lvl="0" indent="0" algn="l" rtl="0">
              <a:lnSpc>
                <a:spcPct val="105000"/>
              </a:lnSpc>
              <a:spcBef>
                <a:spcPts val="0"/>
              </a:spcBef>
              <a:spcAft>
                <a:spcPts val="0"/>
              </a:spcAft>
              <a:buNone/>
            </a:pPr>
            <a:r>
              <a:rPr lang="en-GB" sz="1800" dirty="0">
                <a:solidFill>
                  <a:schemeClr val="bg1"/>
                </a:solidFill>
                <a:ea typeface="Arial"/>
                <a:cs typeface="Arial"/>
                <a:sym typeface="Arial"/>
              </a:rPr>
              <a:t>Include a summary table with ROI and number of trades.</a:t>
            </a:r>
          </a:p>
        </p:txBody>
      </p:sp>
      <p:sp>
        <p:nvSpPr>
          <p:cNvPr id="14" name="Rectangle 13">
            <a:extLst>
              <a:ext uri="{FF2B5EF4-FFF2-40B4-BE49-F238E27FC236}">
                <a16:creationId xmlns:a16="http://schemas.microsoft.com/office/drawing/2014/main" id="{95324405-3AD6-00E1-E5D9-FB92AB38684C}"/>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Limitations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TextBox 14">
            <a:extLst>
              <a:ext uri="{FF2B5EF4-FFF2-40B4-BE49-F238E27FC236}">
                <a16:creationId xmlns:a16="http://schemas.microsoft.com/office/drawing/2014/main" id="{04C75615-AAB1-F755-85F7-1F0F2E7AE559}"/>
              </a:ext>
            </a:extLst>
          </p:cNvPr>
          <p:cNvSpPr txBox="1"/>
          <p:nvPr/>
        </p:nvSpPr>
        <p:spPr>
          <a:xfrm>
            <a:off x="13995400" y="711200"/>
            <a:ext cx="8460948" cy="2923877"/>
          </a:xfrm>
          <a:prstGeom prst="rect">
            <a:avLst/>
          </a:prstGeom>
          <a:noFill/>
        </p:spPr>
        <p:txBody>
          <a:bodyPr wrap="square" rtlCol="0">
            <a:spAutoFit/>
          </a:bodyPr>
          <a:lstStyle/>
          <a:p>
            <a:pPr marL="0" lvl="0" indent="0" algn="l" rtl="0">
              <a:spcBef>
                <a:spcPts val="1200"/>
              </a:spcBef>
              <a:spcAft>
                <a:spcPts val="0"/>
              </a:spcAft>
              <a:buNone/>
            </a:pPr>
            <a:r>
              <a:rPr lang="en-US" sz="1800" b="1" dirty="0">
                <a:solidFill>
                  <a:schemeClr val="bg1"/>
                </a:solidFill>
                <a:ea typeface="Arial"/>
                <a:cs typeface="Arial"/>
                <a:sym typeface="Arial"/>
              </a:rPr>
              <a:t>Challenges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Simulated news may not reflect real-world sentiment.</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Models may fail under high market volatility.</a:t>
            </a:r>
          </a:p>
          <a:p>
            <a:pPr marL="457200" lvl="0" indent="-317500" algn="l" rtl="0">
              <a:spcBef>
                <a:spcPts val="0"/>
              </a:spcBef>
              <a:spcAft>
                <a:spcPts val="0"/>
              </a:spcAft>
              <a:buClr>
                <a:schemeClr val="lt1"/>
              </a:buClr>
              <a:buSzPts val="1400"/>
              <a:buFont typeface="Arial"/>
              <a:buChar char="●"/>
            </a:pPr>
            <a:r>
              <a:rPr lang="en-US" sz="1800" dirty="0" err="1">
                <a:solidFill>
                  <a:schemeClr val="bg1"/>
                </a:solidFill>
                <a:ea typeface="Arial"/>
                <a:cs typeface="Arial"/>
                <a:sym typeface="Arial"/>
              </a:rPr>
              <a:t>Backtesting</a:t>
            </a:r>
            <a:r>
              <a:rPr lang="en-US" sz="1800" dirty="0">
                <a:solidFill>
                  <a:schemeClr val="bg1"/>
                </a:solidFill>
                <a:ea typeface="Arial"/>
                <a:cs typeface="Arial"/>
                <a:sym typeface="Arial"/>
              </a:rPr>
              <a:t> excludes transaction costs and slippage.</a:t>
            </a:r>
          </a:p>
          <a:p>
            <a:pPr marL="0" lvl="0" indent="0" algn="l" rtl="0">
              <a:spcBef>
                <a:spcPts val="1200"/>
              </a:spcBef>
              <a:spcAft>
                <a:spcPts val="0"/>
              </a:spcAft>
              <a:buNone/>
            </a:pPr>
            <a:r>
              <a:rPr lang="en-US" sz="1800" b="1" dirty="0">
                <a:solidFill>
                  <a:schemeClr val="bg1"/>
                </a:solidFill>
                <a:ea typeface="Arial"/>
                <a:cs typeface="Arial"/>
                <a:sym typeface="Arial"/>
              </a:rPr>
              <a:t>Improvement Areas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Use real-world news and live data.</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Refine trading strategy with realistic constraints. </a:t>
            </a:r>
          </a:p>
          <a:p>
            <a:pPr marL="0" lvl="0" indent="0" algn="l" rtl="0">
              <a:spcBef>
                <a:spcPts val="1200"/>
              </a:spcBef>
              <a:spcAft>
                <a:spcPts val="0"/>
              </a:spcAft>
              <a:buNone/>
            </a:pPr>
            <a:r>
              <a:rPr lang="en-US" sz="1800" dirty="0">
                <a:solidFill>
                  <a:schemeClr val="bg1"/>
                </a:solidFill>
                <a:ea typeface="Arial"/>
                <a:cs typeface="Arial"/>
                <a:sym typeface="Arial"/>
              </a:rPr>
              <a:t>Add icons for challenges and solutions.</a:t>
            </a:r>
          </a:p>
        </p:txBody>
      </p:sp>
    </p:spTree>
    <p:extLst>
      <p:ext uri="{BB962C8B-B14F-4D97-AF65-F5344CB8AC3E}">
        <p14:creationId xmlns:p14="http://schemas.microsoft.com/office/powerpoint/2010/main" val="1237932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764006"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2D4C67-753D-6F53-372E-3043E43D4F2E}"/>
              </a:ext>
            </a:extLst>
          </p:cNvPr>
          <p:cNvSpPr/>
          <p:nvPr/>
        </p:nvSpPr>
        <p:spPr>
          <a:xfrm>
            <a:off x="-876400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Limitations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908D6FF2-80E0-1D4F-2820-90F32D2AF59F}"/>
              </a:ext>
            </a:extLst>
          </p:cNvPr>
          <p:cNvSpPr txBox="1"/>
          <p:nvPr/>
        </p:nvSpPr>
        <p:spPr>
          <a:xfrm>
            <a:off x="-8690554" y="711200"/>
            <a:ext cx="8460948" cy="2923877"/>
          </a:xfrm>
          <a:prstGeom prst="rect">
            <a:avLst/>
          </a:prstGeom>
          <a:noFill/>
        </p:spPr>
        <p:txBody>
          <a:bodyPr wrap="square" rtlCol="0">
            <a:spAutoFit/>
          </a:bodyPr>
          <a:lstStyle/>
          <a:p>
            <a:pPr marL="0" lvl="0" indent="0" algn="l" rtl="0">
              <a:spcBef>
                <a:spcPts val="1200"/>
              </a:spcBef>
              <a:spcAft>
                <a:spcPts val="0"/>
              </a:spcAft>
              <a:buNone/>
            </a:pPr>
            <a:r>
              <a:rPr lang="en-US" sz="1800" b="1" dirty="0">
                <a:solidFill>
                  <a:schemeClr val="bg1"/>
                </a:solidFill>
                <a:ea typeface="Arial"/>
                <a:cs typeface="Arial"/>
                <a:sym typeface="Arial"/>
              </a:rPr>
              <a:t>Challenges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Simulated news may not reflect real-world sentiment.</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Models may fail under high market volatility.</a:t>
            </a:r>
          </a:p>
          <a:p>
            <a:pPr marL="457200" lvl="0" indent="-317500" algn="l" rtl="0">
              <a:spcBef>
                <a:spcPts val="0"/>
              </a:spcBef>
              <a:spcAft>
                <a:spcPts val="0"/>
              </a:spcAft>
              <a:buClr>
                <a:schemeClr val="lt1"/>
              </a:buClr>
              <a:buSzPts val="1400"/>
              <a:buFont typeface="Arial"/>
              <a:buChar char="●"/>
            </a:pPr>
            <a:r>
              <a:rPr lang="en-US" sz="1800" dirty="0" err="1">
                <a:solidFill>
                  <a:schemeClr val="bg1"/>
                </a:solidFill>
                <a:ea typeface="Arial"/>
                <a:cs typeface="Arial"/>
                <a:sym typeface="Arial"/>
              </a:rPr>
              <a:t>Backtesting</a:t>
            </a:r>
            <a:r>
              <a:rPr lang="en-US" sz="1800" dirty="0">
                <a:solidFill>
                  <a:schemeClr val="bg1"/>
                </a:solidFill>
                <a:ea typeface="Arial"/>
                <a:cs typeface="Arial"/>
                <a:sym typeface="Arial"/>
              </a:rPr>
              <a:t> excludes transaction costs and slippage.</a:t>
            </a:r>
          </a:p>
          <a:p>
            <a:pPr marL="0" lvl="0" indent="0" algn="l" rtl="0">
              <a:spcBef>
                <a:spcPts val="1200"/>
              </a:spcBef>
              <a:spcAft>
                <a:spcPts val="0"/>
              </a:spcAft>
              <a:buNone/>
            </a:pPr>
            <a:r>
              <a:rPr lang="en-US" sz="1800" b="1" dirty="0">
                <a:solidFill>
                  <a:schemeClr val="bg1"/>
                </a:solidFill>
                <a:ea typeface="Arial"/>
                <a:cs typeface="Arial"/>
                <a:sym typeface="Arial"/>
              </a:rPr>
              <a:t>Improvement Areas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Use real-world news and live data.</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Refine trading strategy with realistic constraints. </a:t>
            </a:r>
          </a:p>
          <a:p>
            <a:pPr marL="0" lvl="0" indent="0" algn="l" rtl="0">
              <a:spcBef>
                <a:spcPts val="1200"/>
              </a:spcBef>
              <a:spcAft>
                <a:spcPts val="0"/>
              </a:spcAft>
              <a:buNone/>
            </a:pPr>
            <a:r>
              <a:rPr lang="en-US" sz="1800" dirty="0">
                <a:solidFill>
                  <a:schemeClr val="bg1"/>
                </a:solidFill>
                <a:ea typeface="Arial"/>
                <a:cs typeface="Arial"/>
                <a:sym typeface="Arial"/>
              </a:rPr>
              <a:t>Add icons for challenges and solutions.</a:t>
            </a:r>
          </a:p>
        </p:txBody>
      </p:sp>
      <p:sp>
        <p:nvSpPr>
          <p:cNvPr id="7" name="Rectangle 6">
            <a:extLst>
              <a:ext uri="{FF2B5EF4-FFF2-40B4-BE49-F238E27FC236}">
                <a16:creationId xmlns:a16="http://schemas.microsoft.com/office/drawing/2014/main" id="{51CB29C8-4170-56CA-021E-6756BAA145CC}"/>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Limitations</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C24C1978-585F-51E8-0D78-17EFD5CAFC44}"/>
              </a:ext>
            </a:extLst>
          </p:cNvPr>
          <p:cNvSpPr txBox="1"/>
          <p:nvPr/>
        </p:nvSpPr>
        <p:spPr>
          <a:xfrm>
            <a:off x="3731052" y="711200"/>
            <a:ext cx="8460948" cy="2923877"/>
          </a:xfrm>
          <a:prstGeom prst="rect">
            <a:avLst/>
          </a:prstGeom>
          <a:noFill/>
        </p:spPr>
        <p:txBody>
          <a:bodyPr wrap="square" rtlCol="0">
            <a:spAutoFit/>
          </a:bodyPr>
          <a:lstStyle/>
          <a:p>
            <a:pPr marL="0" lvl="0" indent="0" algn="l" rtl="0">
              <a:spcBef>
                <a:spcPts val="1200"/>
              </a:spcBef>
              <a:spcAft>
                <a:spcPts val="0"/>
              </a:spcAft>
              <a:buNone/>
            </a:pPr>
            <a:r>
              <a:rPr lang="en-US" sz="1800" b="1" dirty="0">
                <a:solidFill>
                  <a:schemeClr val="bg1"/>
                </a:solidFill>
                <a:ea typeface="Arial"/>
                <a:cs typeface="Arial"/>
                <a:sym typeface="Arial"/>
              </a:rPr>
              <a:t>Challenges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Simulated news may not reflect real-world sentiment.</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Models may fail under high market volatility.</a:t>
            </a:r>
          </a:p>
          <a:p>
            <a:pPr marL="457200" lvl="0" indent="-317500" algn="l" rtl="0">
              <a:spcBef>
                <a:spcPts val="0"/>
              </a:spcBef>
              <a:spcAft>
                <a:spcPts val="0"/>
              </a:spcAft>
              <a:buClr>
                <a:schemeClr val="lt1"/>
              </a:buClr>
              <a:buSzPts val="1400"/>
              <a:buFont typeface="Arial"/>
              <a:buChar char="●"/>
            </a:pPr>
            <a:r>
              <a:rPr lang="en-US" sz="1800" dirty="0" err="1">
                <a:solidFill>
                  <a:schemeClr val="bg1"/>
                </a:solidFill>
                <a:ea typeface="Arial"/>
                <a:cs typeface="Arial"/>
                <a:sym typeface="Arial"/>
              </a:rPr>
              <a:t>Backtesting</a:t>
            </a:r>
            <a:r>
              <a:rPr lang="en-US" sz="1800" dirty="0">
                <a:solidFill>
                  <a:schemeClr val="bg1"/>
                </a:solidFill>
                <a:ea typeface="Arial"/>
                <a:cs typeface="Arial"/>
                <a:sym typeface="Arial"/>
              </a:rPr>
              <a:t> excludes transaction costs and slippage.</a:t>
            </a:r>
          </a:p>
          <a:p>
            <a:pPr marL="0" lvl="0" indent="0" algn="l" rtl="0">
              <a:spcBef>
                <a:spcPts val="1200"/>
              </a:spcBef>
              <a:spcAft>
                <a:spcPts val="0"/>
              </a:spcAft>
              <a:buNone/>
            </a:pPr>
            <a:r>
              <a:rPr lang="en-US" sz="1800" b="1" dirty="0">
                <a:solidFill>
                  <a:schemeClr val="bg1"/>
                </a:solidFill>
                <a:ea typeface="Arial"/>
                <a:cs typeface="Arial"/>
                <a:sym typeface="Arial"/>
              </a:rPr>
              <a:t>Improvement Areas</a:t>
            </a:r>
            <a:r>
              <a:rPr lang="en-US" sz="1800" dirty="0">
                <a:solidFill>
                  <a:schemeClr val="bg1"/>
                </a:solidFill>
                <a:ea typeface="Arial"/>
                <a:cs typeface="Arial"/>
                <a:sym typeface="Arial"/>
              </a:rPr>
              <a:t>:</a:t>
            </a:r>
          </a:p>
          <a:p>
            <a:pPr marL="457200" lvl="0" indent="-317500" algn="l" rtl="0">
              <a:spcBef>
                <a:spcPts val="1200"/>
              </a:spcBef>
              <a:spcAft>
                <a:spcPts val="0"/>
              </a:spcAft>
              <a:buClr>
                <a:schemeClr val="lt1"/>
              </a:buClr>
              <a:buSzPts val="1400"/>
              <a:buFont typeface="Arial"/>
              <a:buChar char="●"/>
            </a:pPr>
            <a:r>
              <a:rPr lang="en-US" sz="1800" dirty="0">
                <a:solidFill>
                  <a:schemeClr val="bg1"/>
                </a:solidFill>
                <a:ea typeface="Arial"/>
                <a:cs typeface="Arial"/>
                <a:sym typeface="Arial"/>
              </a:rPr>
              <a:t>Use real-world news and live data.</a:t>
            </a:r>
          </a:p>
          <a:p>
            <a:pPr marL="457200" lvl="0" indent="-317500" algn="l" rtl="0">
              <a:spcBef>
                <a:spcPts val="0"/>
              </a:spcBef>
              <a:spcAft>
                <a:spcPts val="0"/>
              </a:spcAft>
              <a:buClr>
                <a:schemeClr val="lt1"/>
              </a:buClr>
              <a:buSzPts val="1400"/>
              <a:buFont typeface="Arial"/>
              <a:buChar char="●"/>
            </a:pPr>
            <a:r>
              <a:rPr lang="en-US" sz="1800" dirty="0">
                <a:solidFill>
                  <a:schemeClr val="bg1"/>
                </a:solidFill>
                <a:ea typeface="Arial"/>
                <a:cs typeface="Arial"/>
                <a:sym typeface="Arial"/>
              </a:rPr>
              <a:t>Refine trading strategy with realistic constraints. </a:t>
            </a:r>
          </a:p>
          <a:p>
            <a:pPr marL="0" lvl="0" indent="0" algn="l" rtl="0">
              <a:spcBef>
                <a:spcPts val="1200"/>
              </a:spcBef>
              <a:spcAft>
                <a:spcPts val="0"/>
              </a:spcAft>
              <a:buNone/>
            </a:pPr>
            <a:r>
              <a:rPr lang="en-US" sz="1800" dirty="0">
                <a:solidFill>
                  <a:schemeClr val="bg1"/>
                </a:solidFill>
                <a:ea typeface="Arial"/>
                <a:cs typeface="Arial"/>
                <a:sym typeface="Arial"/>
              </a:rPr>
              <a:t>Add icons for challenges and solutions.</a:t>
            </a:r>
          </a:p>
        </p:txBody>
      </p:sp>
      <p:sp>
        <p:nvSpPr>
          <p:cNvPr id="14" name="Rectangle 13">
            <a:extLst>
              <a:ext uri="{FF2B5EF4-FFF2-40B4-BE49-F238E27FC236}">
                <a16:creationId xmlns:a16="http://schemas.microsoft.com/office/drawing/2014/main" id="{51D41C9E-0A17-494E-214C-FF2072D6E02B}"/>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Future Work</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TextBox 14">
            <a:extLst>
              <a:ext uri="{FF2B5EF4-FFF2-40B4-BE49-F238E27FC236}">
                <a16:creationId xmlns:a16="http://schemas.microsoft.com/office/drawing/2014/main" id="{F84A770B-D8C0-B3D3-2DFC-66FF658E7F87}"/>
              </a:ext>
            </a:extLst>
          </p:cNvPr>
          <p:cNvSpPr txBox="1"/>
          <p:nvPr/>
        </p:nvSpPr>
        <p:spPr>
          <a:xfrm>
            <a:off x="13995400" y="711200"/>
            <a:ext cx="8460948" cy="2062103"/>
          </a:xfrm>
          <a:prstGeom prst="rect">
            <a:avLst/>
          </a:prstGeom>
          <a:noFill/>
        </p:spPr>
        <p:txBody>
          <a:bodyPr wrap="square" rtlCol="0">
            <a:spAutoFit/>
          </a:bodyPr>
          <a:lstStyle/>
          <a:p>
            <a:pPr marL="0" lvl="0" indent="0" algn="l" rtl="0">
              <a:spcBef>
                <a:spcPts val="1200"/>
              </a:spcBef>
              <a:spcAft>
                <a:spcPts val="0"/>
              </a:spcAft>
              <a:buNone/>
            </a:pPr>
            <a:r>
              <a:rPr lang="en-GB" sz="1800" b="1" dirty="0">
                <a:solidFill>
                  <a:schemeClr val="bg1"/>
                </a:solidFill>
                <a:latin typeface="Arial"/>
                <a:ea typeface="Arial"/>
                <a:cs typeface="Arial"/>
                <a:sym typeface="Arial"/>
              </a:rPr>
              <a:t>Planned Enhancements</a:t>
            </a:r>
            <a:r>
              <a:rPr lang="en-GB" sz="1800" dirty="0">
                <a:solidFill>
                  <a:schemeClr val="bg1"/>
                </a:solidFill>
                <a:latin typeface="Arial"/>
                <a:ea typeface="Arial"/>
                <a:cs typeface="Arial"/>
                <a:sym typeface="Arial"/>
              </a:rPr>
              <a:t>:</a:t>
            </a:r>
          </a:p>
          <a:p>
            <a:pPr marL="457200" lvl="0" indent="-330200" algn="l" rtl="0">
              <a:spcBef>
                <a:spcPts val="120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Incorporate live financial news for sentiment analysis.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Fine-tune model hyperparameters for better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Explore ensemble methods to combine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Test strategies on other stocks or indices. </a:t>
            </a:r>
          </a:p>
          <a:p>
            <a:pPr marL="0" lvl="0" indent="0" algn="l" rtl="0">
              <a:spcBef>
                <a:spcPts val="1200"/>
              </a:spcBef>
              <a:spcAft>
                <a:spcPts val="0"/>
              </a:spcAft>
              <a:buNone/>
            </a:pPr>
            <a:r>
              <a:rPr lang="en-GB" sz="1800" dirty="0">
                <a:solidFill>
                  <a:schemeClr val="bg1"/>
                </a:solidFill>
                <a:latin typeface="Arial"/>
                <a:ea typeface="Arial"/>
                <a:cs typeface="Arial"/>
                <a:sym typeface="Arial"/>
              </a:rPr>
              <a:t>Roadmap diagram with milestones for future improvements.</a:t>
            </a:r>
          </a:p>
        </p:txBody>
      </p:sp>
    </p:spTree>
    <p:extLst>
      <p:ext uri="{BB962C8B-B14F-4D97-AF65-F5344CB8AC3E}">
        <p14:creationId xmlns:p14="http://schemas.microsoft.com/office/powerpoint/2010/main" val="1590871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720028"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C949BF-D585-6B55-D6CE-AB663A835E23}"/>
              </a:ext>
            </a:extLst>
          </p:cNvPr>
          <p:cNvSpPr/>
          <p:nvPr/>
        </p:nvSpPr>
        <p:spPr>
          <a:xfrm>
            <a:off x="13925654"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
        <p:nvSpPr>
          <p:cNvPr id="4" name="Rectangle 3">
            <a:extLst>
              <a:ext uri="{FF2B5EF4-FFF2-40B4-BE49-F238E27FC236}">
                <a16:creationId xmlns:a16="http://schemas.microsoft.com/office/drawing/2014/main" id="{E2D1503E-E473-3C82-49C5-553480CD66CC}"/>
              </a:ext>
            </a:extLst>
          </p:cNvPr>
          <p:cNvSpPr/>
          <p:nvPr/>
        </p:nvSpPr>
        <p:spPr>
          <a:xfrm>
            <a:off x="365389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Future Work</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CA3E7DEF-3086-BC79-5FDA-09ED9AA18F10}"/>
              </a:ext>
            </a:extLst>
          </p:cNvPr>
          <p:cNvSpPr txBox="1"/>
          <p:nvPr/>
        </p:nvSpPr>
        <p:spPr>
          <a:xfrm>
            <a:off x="3727346" y="711200"/>
            <a:ext cx="8460948" cy="2062103"/>
          </a:xfrm>
          <a:prstGeom prst="rect">
            <a:avLst/>
          </a:prstGeom>
          <a:noFill/>
        </p:spPr>
        <p:txBody>
          <a:bodyPr wrap="square" rtlCol="0">
            <a:spAutoFit/>
          </a:bodyPr>
          <a:lstStyle/>
          <a:p>
            <a:pPr marL="0" lvl="0" indent="0" algn="l" rtl="0">
              <a:spcBef>
                <a:spcPts val="1200"/>
              </a:spcBef>
              <a:spcAft>
                <a:spcPts val="0"/>
              </a:spcAft>
              <a:buNone/>
            </a:pPr>
            <a:r>
              <a:rPr lang="en-GB" sz="1800" b="1" dirty="0">
                <a:solidFill>
                  <a:schemeClr val="bg1"/>
                </a:solidFill>
                <a:latin typeface="Arial"/>
                <a:ea typeface="Arial"/>
                <a:cs typeface="Arial"/>
                <a:sym typeface="Arial"/>
              </a:rPr>
              <a:t>Planned Enhancements</a:t>
            </a:r>
            <a:r>
              <a:rPr lang="en-GB" sz="1800" dirty="0">
                <a:solidFill>
                  <a:schemeClr val="bg1"/>
                </a:solidFill>
                <a:latin typeface="Arial"/>
                <a:ea typeface="Arial"/>
                <a:cs typeface="Arial"/>
                <a:sym typeface="Arial"/>
              </a:rPr>
              <a:t>:</a:t>
            </a:r>
          </a:p>
          <a:p>
            <a:pPr marL="457200" lvl="0" indent="-330200" algn="l" rtl="0">
              <a:spcBef>
                <a:spcPts val="120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Incorporate live financial news for sentiment analysis.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Fine-tune model hyperparameters for better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Explore ensemble methods to combine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Test strategies on other stocks or indices. </a:t>
            </a:r>
          </a:p>
          <a:p>
            <a:pPr marL="0" lvl="0" indent="0" algn="l" rtl="0">
              <a:spcBef>
                <a:spcPts val="1200"/>
              </a:spcBef>
              <a:spcAft>
                <a:spcPts val="0"/>
              </a:spcAft>
              <a:buNone/>
            </a:pPr>
            <a:r>
              <a:rPr lang="en-GB" sz="1800" dirty="0">
                <a:solidFill>
                  <a:schemeClr val="bg1"/>
                </a:solidFill>
                <a:latin typeface="Arial"/>
                <a:ea typeface="Arial"/>
                <a:cs typeface="Arial"/>
                <a:sym typeface="Arial"/>
              </a:rPr>
              <a:t>Roadmap diagram with milestones for future improvements.</a:t>
            </a:r>
          </a:p>
        </p:txBody>
      </p:sp>
      <p:sp>
        <p:nvSpPr>
          <p:cNvPr id="7" name="Rectangle 6">
            <a:extLst>
              <a:ext uri="{FF2B5EF4-FFF2-40B4-BE49-F238E27FC236}">
                <a16:creationId xmlns:a16="http://schemas.microsoft.com/office/drawing/2014/main" id="{1012F45A-7A4E-306B-1A8E-6183AFAC7D2E}"/>
              </a:ext>
            </a:extLst>
          </p:cNvPr>
          <p:cNvSpPr/>
          <p:nvPr/>
        </p:nvSpPr>
        <p:spPr>
          <a:xfrm>
            <a:off x="-8793480"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Future Work</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2DC3CA2B-BCA9-396E-8BC7-31A12E69E42B}"/>
              </a:ext>
            </a:extLst>
          </p:cNvPr>
          <p:cNvSpPr txBox="1"/>
          <p:nvPr/>
        </p:nvSpPr>
        <p:spPr>
          <a:xfrm>
            <a:off x="-8720028" y="761681"/>
            <a:ext cx="8460948" cy="2062103"/>
          </a:xfrm>
          <a:prstGeom prst="rect">
            <a:avLst/>
          </a:prstGeom>
          <a:noFill/>
        </p:spPr>
        <p:txBody>
          <a:bodyPr wrap="square" rtlCol="0">
            <a:spAutoFit/>
          </a:bodyPr>
          <a:lstStyle/>
          <a:p>
            <a:pPr marL="0" lvl="0" indent="0" algn="l" rtl="0">
              <a:spcBef>
                <a:spcPts val="1200"/>
              </a:spcBef>
              <a:spcAft>
                <a:spcPts val="0"/>
              </a:spcAft>
              <a:buNone/>
            </a:pPr>
            <a:r>
              <a:rPr lang="en-GB" sz="1800" b="1" dirty="0">
                <a:solidFill>
                  <a:schemeClr val="bg1"/>
                </a:solidFill>
                <a:latin typeface="Arial"/>
                <a:ea typeface="Arial"/>
                <a:cs typeface="Arial"/>
                <a:sym typeface="Arial"/>
              </a:rPr>
              <a:t>Planned Enhancements</a:t>
            </a:r>
            <a:r>
              <a:rPr lang="en-GB" sz="1800" dirty="0">
                <a:solidFill>
                  <a:schemeClr val="bg1"/>
                </a:solidFill>
                <a:latin typeface="Arial"/>
                <a:ea typeface="Arial"/>
                <a:cs typeface="Arial"/>
                <a:sym typeface="Arial"/>
              </a:rPr>
              <a:t>:</a:t>
            </a:r>
          </a:p>
          <a:p>
            <a:pPr marL="457200" lvl="0" indent="-330200" algn="l" rtl="0">
              <a:spcBef>
                <a:spcPts val="120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Incorporate live financial news for sentiment analysis.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Fine-tune model hyperparameters for better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Explore ensemble methods to combine predictions.</a:t>
            </a:r>
          </a:p>
          <a:p>
            <a:pPr marL="457200" lvl="0" indent="-330200" algn="l" rtl="0">
              <a:spcBef>
                <a:spcPts val="0"/>
              </a:spcBef>
              <a:spcAft>
                <a:spcPts val="0"/>
              </a:spcAft>
              <a:buClr>
                <a:schemeClr val="lt1"/>
              </a:buClr>
              <a:buSzPts val="1600"/>
              <a:buFont typeface="Arial"/>
              <a:buAutoNum type="arabicPeriod"/>
            </a:pPr>
            <a:r>
              <a:rPr lang="en-GB" sz="1800" dirty="0">
                <a:solidFill>
                  <a:schemeClr val="bg1"/>
                </a:solidFill>
                <a:latin typeface="Arial"/>
                <a:ea typeface="Arial"/>
                <a:cs typeface="Arial"/>
                <a:sym typeface="Arial"/>
              </a:rPr>
              <a:t>Test strategies on other stocks or indices. </a:t>
            </a:r>
          </a:p>
          <a:p>
            <a:pPr marL="0" lvl="0" indent="0" algn="l" rtl="0">
              <a:spcBef>
                <a:spcPts val="1200"/>
              </a:spcBef>
              <a:spcAft>
                <a:spcPts val="0"/>
              </a:spcAft>
              <a:buNone/>
            </a:pPr>
            <a:r>
              <a:rPr lang="en-GB" sz="1800" dirty="0">
                <a:solidFill>
                  <a:schemeClr val="bg1"/>
                </a:solidFill>
                <a:latin typeface="Arial"/>
                <a:ea typeface="Arial"/>
                <a:cs typeface="Arial"/>
                <a:sym typeface="Arial"/>
              </a:rPr>
              <a:t>Roadmap diagram with milestones for future improvements.</a:t>
            </a:r>
          </a:p>
        </p:txBody>
      </p:sp>
    </p:spTree>
    <p:extLst>
      <p:ext uri="{BB962C8B-B14F-4D97-AF65-F5344CB8AC3E}">
        <p14:creationId xmlns:p14="http://schemas.microsoft.com/office/powerpoint/2010/main" val="82555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8789774"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4" name="Rectangle 3">
            <a:extLst>
              <a:ext uri="{FF2B5EF4-FFF2-40B4-BE49-F238E27FC236}">
                <a16:creationId xmlns:a16="http://schemas.microsoft.com/office/drawing/2014/main" id="{475A3A71-EDED-BF72-C5C7-C7972A2E3980}"/>
              </a:ext>
            </a:extLst>
          </p:cNvPr>
          <p:cNvSpPr/>
          <p:nvPr/>
        </p:nvSpPr>
        <p:spPr>
          <a:xfrm>
            <a:off x="-878977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676B14-5831-7ECC-34E1-2E92179EA9B0}"/>
              </a:ext>
            </a:extLst>
          </p:cNvPr>
          <p:cNvSpPr txBox="1"/>
          <p:nvPr/>
        </p:nvSpPr>
        <p:spPr>
          <a:xfrm>
            <a:off x="-8766422" y="1984265"/>
            <a:ext cx="7787148" cy="3170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Future 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Real-Time News Integration: Use news APIs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Advanced NLP: BERT, GPT for better sentiment analysis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Hyperparameter Tuning: Grid search, Bayesian optimization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Feature Expansion: Technical indicators, macroeconomic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Robust </a:t>
            </a:r>
            <a:r>
              <a:rPr kumimoji="0" lang="en-US" sz="2000" b="1" i="0" u="none" strike="noStrike" kern="1200" cap="none" spc="0" normalizeH="0" baseline="0" noProof="0" dirty="0" err="1">
                <a:ln>
                  <a:noFill/>
                </a:ln>
                <a:solidFill>
                  <a:prstClr val="white"/>
                </a:solidFill>
                <a:effectLst/>
                <a:uLnTx/>
                <a:uFillTx/>
                <a:latin typeface="Aptos" panose="02110004020202020204"/>
                <a:ea typeface="+mn-ea"/>
                <a:cs typeface="+mn-cs"/>
              </a:rPr>
              <a:t>Backtesting</a:t>
            </a: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 Realistic trading conditions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ptos" panose="02110004020202020204"/>
                <a:ea typeface="+mn-ea"/>
                <a:cs typeface="+mn-cs"/>
              </a:rPr>
              <a:t>Model Deployment: Real-time pipeline setup</a:t>
            </a:r>
          </a:p>
        </p:txBody>
      </p:sp>
      <p:sp>
        <p:nvSpPr>
          <p:cNvPr id="7" name="Rectangle 6">
            <a:extLst>
              <a:ext uri="{FF2B5EF4-FFF2-40B4-BE49-F238E27FC236}">
                <a16:creationId xmlns:a16="http://schemas.microsoft.com/office/drawing/2014/main" id="{D4EEE0B4-7EE5-4C92-6D97-5BD88345064C}"/>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2E7FB-0BBA-C143-F530-4F057427CAFC}"/>
              </a:ext>
            </a:extLst>
          </p:cNvPr>
          <p:cNvSpPr/>
          <p:nvPr/>
        </p:nvSpPr>
        <p:spPr>
          <a:xfrm>
            <a:off x="723900" y="2094047"/>
            <a:ext cx="10744200" cy="3079061"/>
          </a:xfrm>
          <a:prstGeom prst="rect">
            <a:avLst/>
          </a:prstGeom>
          <a:solidFill>
            <a:schemeClr val="tx1">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1164049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738852" y="10781981"/>
            <a:ext cx="9144000" cy="1655762"/>
          </a:xfrm>
        </p:spPr>
        <p:txBody>
          <a:bodyPr>
            <a:noAutofit/>
          </a:bodyPr>
          <a:lstStyle/>
          <a:p>
            <a:endParaRPr lang="en-US" sz="36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1DC0DF53-3B69-E85C-368E-B36C0B1FEEAB}"/>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F1A2F1-37E1-9127-1C9B-64038F2897DA}"/>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Headings)"/>
                <a:ea typeface="+mn-ea"/>
                <a:cs typeface="+mn-cs"/>
              </a:rPr>
              <a:t>Data Sources</a:t>
            </a: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endParaRPr kumimoji="0" lang="en-US" sz="1800" b="0" i="0" u="none" strike="noStrike" kern="1200" cap="none" spc="0" normalizeH="0" baseline="0" noProof="0" dirty="0">
              <a:ln>
                <a:noFill/>
              </a:ln>
              <a:solidFill>
                <a:prstClr val="white"/>
              </a:solidFill>
              <a:effectLst/>
              <a:uLnTx/>
              <a:uFillTx/>
              <a:latin typeface="Tw Cen MT (Headings)"/>
              <a:ea typeface="+mn-ea"/>
              <a:cs typeface="+mn-cs"/>
            </a:endParaRPr>
          </a:p>
          <a:p>
            <a:pPr marL="0" lvl="0" indent="0" algn="l" rtl="0">
              <a:spcBef>
                <a:spcPts val="0"/>
              </a:spcBef>
              <a:spcAft>
                <a:spcPts val="0"/>
              </a:spcAft>
              <a:buNone/>
            </a:pPr>
            <a:r>
              <a:rPr lang="en-US" sz="1800" b="1" dirty="0">
                <a:latin typeface="+mj-lt"/>
                <a:ea typeface="Arial"/>
                <a:cs typeface="Arial"/>
                <a:sym typeface="Arial"/>
              </a:rPr>
              <a:t>Stock Data</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Collected from </a:t>
            </a:r>
            <a:r>
              <a:rPr lang="en-US" sz="1800" b="1" dirty="0">
                <a:latin typeface="+mj-lt"/>
                <a:ea typeface="Arial"/>
                <a:cs typeface="Arial"/>
                <a:sym typeface="Arial"/>
              </a:rPr>
              <a:t>Yahoo Finance</a:t>
            </a:r>
            <a:r>
              <a:rPr lang="en-US" sz="1800" dirty="0">
                <a:latin typeface="+mj-lt"/>
                <a:ea typeface="Arial"/>
                <a:cs typeface="Arial"/>
                <a:sym typeface="Arial"/>
              </a:rPr>
              <a:t> (MSFT stock).</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Features: Open, High, Low, Close, Volume, Adjusted Close.</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Simulated news headlines scored using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Sentiment included as a feature.</a:t>
            </a:r>
          </a:p>
          <a:p>
            <a:pPr marL="0" lvl="0" indent="0" algn="l" rtl="0">
              <a:spcBef>
                <a:spcPts val="1200"/>
              </a:spcBef>
              <a:spcAft>
                <a:spcPts val="0"/>
              </a:spcAft>
              <a:buNone/>
            </a:pPr>
            <a:r>
              <a:rPr lang="en-US" sz="1800" b="1" dirty="0">
                <a:latin typeface="+mj-lt"/>
                <a:ea typeface="Arial"/>
                <a:cs typeface="Arial"/>
                <a:sym typeface="Arial"/>
              </a:rPr>
              <a:t>Processing</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Time range: 2010-01-01 to the present.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Sequence length: 60 days of historical data for predictions. </a:t>
            </a:r>
          </a:p>
          <a:p>
            <a:pPr marL="0" lvl="0" indent="0" algn="l" rtl="0">
              <a:spcBef>
                <a:spcPts val="1200"/>
              </a:spcBef>
              <a:spcAft>
                <a:spcPts val="0"/>
              </a:spcAft>
              <a:buNone/>
            </a:pPr>
            <a:r>
              <a:rPr lang="en-US" sz="1800" dirty="0">
                <a:latin typeface="+mj-lt"/>
                <a:ea typeface="Arial"/>
                <a:cs typeface="Arial"/>
                <a:sym typeface="Arial"/>
              </a:rPr>
              <a:t>Include a table sample of raw data (stock features and sentiment).</a:t>
            </a:r>
          </a:p>
        </p:txBody>
      </p:sp>
      <p:sp>
        <p:nvSpPr>
          <p:cNvPr id="8" name="Rectangle 7">
            <a:extLst>
              <a:ext uri="{FF2B5EF4-FFF2-40B4-BE49-F238E27FC236}">
                <a16:creationId xmlns:a16="http://schemas.microsoft.com/office/drawing/2014/main" id="{3ECB0982-7621-2424-5B70-57CADF88F52F}"/>
              </a:ext>
            </a:extLst>
          </p:cNvPr>
          <p:cNvSpPr/>
          <p:nvPr/>
        </p:nvSpPr>
        <p:spPr>
          <a:xfrm>
            <a:off x="-8937522"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
                <a:srgbClr val="4EA72E"/>
              </a:buClr>
              <a:buSzTx/>
              <a:buFontTx/>
              <a:buNone/>
              <a:tabLst/>
              <a:defRPr/>
            </a:pPr>
            <a:r>
              <a:rPr kumimoji="0" lang="en-US" sz="3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Objectives </a:t>
            </a:r>
          </a:p>
          <a:p>
            <a:pPr marL="0" lvl="0" indent="0" algn="l" rtl="0">
              <a:lnSpc>
                <a:spcPct val="95000"/>
              </a:lnSpc>
              <a:spcBef>
                <a:spcPts val="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Key Objectives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Forecast stock prices using historical and sentiment data.</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Build and evaluate state-of-the-art machine learning models.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Develop a trading strategy to generate profitable signals.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err="1">
                <a:latin typeface="Segoe UI Light" panose="020B0502040204020203" pitchFamily="34" charset="0"/>
                <a:ea typeface="Arial"/>
                <a:cs typeface="Segoe UI Light" panose="020B0502040204020203" pitchFamily="34" charset="0"/>
                <a:sym typeface="Arial"/>
              </a:rPr>
              <a:t>Backtest</a:t>
            </a:r>
            <a:r>
              <a:rPr lang="en-US" sz="1800" dirty="0">
                <a:latin typeface="Segoe UI Light" panose="020B0502040204020203" pitchFamily="34" charset="0"/>
                <a:ea typeface="Arial"/>
                <a:cs typeface="Segoe UI Light" panose="020B0502040204020203" pitchFamily="34" charset="0"/>
                <a:sym typeface="Arial"/>
              </a:rPr>
              <a:t> and analyze the portfolio’s performance.</a:t>
            </a:r>
          </a:p>
          <a:p>
            <a:pPr marL="0" lvl="0" indent="0" algn="l" rtl="0">
              <a:lnSpc>
                <a:spcPct val="95000"/>
              </a:lnSpc>
              <a:spcBef>
                <a:spcPts val="120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Deliverables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Model performance metrics (RMSE).</a:t>
            </a:r>
          </a:p>
          <a:p>
            <a:pPr marL="457200" lvl="0" indent="-286067" algn="l" rtl="0">
              <a:lnSpc>
                <a:spcPct val="95000"/>
              </a:lnSpc>
              <a:spcBef>
                <a:spcPts val="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Trading signals (Buy, Sell, Hold).</a:t>
            </a:r>
          </a:p>
          <a:p>
            <a:pPr marL="457200" lvl="0" indent="-286067" algn="l" rtl="0">
              <a:lnSpc>
                <a:spcPct val="95000"/>
              </a:lnSpc>
              <a:spcBef>
                <a:spcPts val="0"/>
              </a:spcBef>
              <a:spcAft>
                <a:spcPts val="0"/>
              </a:spcAft>
              <a:buClr>
                <a:schemeClr val="lt1"/>
              </a:buClr>
              <a:buSzPts val="905"/>
              <a:buFont typeface="Arial"/>
              <a:buChar char="●"/>
            </a:pPr>
            <a:r>
              <a:rPr lang="en-US" sz="1800" dirty="0" err="1">
                <a:latin typeface="Segoe UI Light" panose="020B0502040204020203" pitchFamily="34" charset="0"/>
                <a:ea typeface="Arial"/>
                <a:cs typeface="Segoe UI Light" panose="020B0502040204020203" pitchFamily="34" charset="0"/>
                <a:sym typeface="Arial"/>
              </a:rPr>
              <a:t>Backtesting</a:t>
            </a:r>
            <a:r>
              <a:rPr lang="en-US" sz="1800" dirty="0">
                <a:latin typeface="Segoe UI Light" panose="020B0502040204020203" pitchFamily="34" charset="0"/>
                <a:ea typeface="Arial"/>
                <a:cs typeface="Segoe UI Light" panose="020B0502040204020203" pitchFamily="34" charset="0"/>
                <a:sym typeface="Arial"/>
              </a:rPr>
              <a:t> results. </a:t>
            </a:r>
          </a:p>
          <a:p>
            <a:pPr marL="0" lvl="0" indent="0" algn="l" rtl="0">
              <a:lnSpc>
                <a:spcPct val="95000"/>
              </a:lnSpc>
              <a:spcBef>
                <a:spcPts val="1200"/>
              </a:spcBef>
              <a:spcAft>
                <a:spcPts val="0"/>
              </a:spcAft>
              <a:buSzPts val="935"/>
              <a:buNone/>
            </a:pPr>
            <a:r>
              <a:rPr lang="en-US" sz="1800" dirty="0">
                <a:latin typeface="Segoe UI Light" panose="020B0502040204020203" pitchFamily="34" charset="0"/>
                <a:ea typeface="Arial"/>
                <a:cs typeface="Segoe UI Light" panose="020B0502040204020203" pitchFamily="34" charset="0"/>
                <a:sym typeface="Arial"/>
              </a:rPr>
              <a:t>Add goal-oriented icons (forecasting, trading, financial growth).</a:t>
            </a: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p:txBody>
      </p:sp>
      <p:sp>
        <p:nvSpPr>
          <p:cNvPr id="10" name="Rectangle 9">
            <a:extLst>
              <a:ext uri="{FF2B5EF4-FFF2-40B4-BE49-F238E27FC236}">
                <a16:creationId xmlns:a16="http://schemas.microsoft.com/office/drawing/2014/main" id="{2472ED7E-AB0C-39FD-A01D-60C90135F730}"/>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
                <a:srgbClr val="4EA72E"/>
              </a:buClr>
              <a:buSzTx/>
              <a:buFontTx/>
              <a:buNone/>
              <a:tabLst/>
              <a:defRPr/>
            </a:pPr>
            <a:r>
              <a:rPr kumimoji="0" lang="en-US" sz="3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Objectives </a:t>
            </a:r>
          </a:p>
          <a:p>
            <a:pPr marL="0" lvl="0" indent="0" algn="l" rtl="0">
              <a:lnSpc>
                <a:spcPct val="95000"/>
              </a:lnSpc>
              <a:spcBef>
                <a:spcPts val="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Key Objectives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Forecast stock prices using historical and sentiment data.</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Build and evaluate state-of-the-art machine learning models.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a:latin typeface="Segoe UI Light" panose="020B0502040204020203" pitchFamily="34" charset="0"/>
                <a:ea typeface="Arial"/>
                <a:cs typeface="Segoe UI Light" panose="020B0502040204020203" pitchFamily="34" charset="0"/>
                <a:sym typeface="Arial"/>
              </a:rPr>
              <a:t>Develop a trading strategy to generate profitable signals.</a:t>
            </a:r>
          </a:p>
          <a:p>
            <a:pPr marL="457200" lvl="0" indent="-286067" algn="l" rtl="0">
              <a:lnSpc>
                <a:spcPct val="95000"/>
              </a:lnSpc>
              <a:spcBef>
                <a:spcPts val="0"/>
              </a:spcBef>
              <a:spcAft>
                <a:spcPts val="0"/>
              </a:spcAft>
              <a:buClr>
                <a:schemeClr val="lt1"/>
              </a:buClr>
              <a:buSzPts val="905"/>
              <a:buFont typeface="Arial"/>
              <a:buAutoNum type="arabicPeriod"/>
            </a:pPr>
            <a:r>
              <a:rPr lang="en-US" sz="1800" dirty="0" err="1">
                <a:latin typeface="Segoe UI Light" panose="020B0502040204020203" pitchFamily="34" charset="0"/>
                <a:ea typeface="Arial"/>
                <a:cs typeface="Segoe UI Light" panose="020B0502040204020203" pitchFamily="34" charset="0"/>
                <a:sym typeface="Arial"/>
              </a:rPr>
              <a:t>Backtest</a:t>
            </a:r>
            <a:r>
              <a:rPr lang="en-US" sz="1800" dirty="0">
                <a:latin typeface="Segoe UI Light" panose="020B0502040204020203" pitchFamily="34" charset="0"/>
                <a:ea typeface="Arial"/>
                <a:cs typeface="Segoe UI Light" panose="020B0502040204020203" pitchFamily="34" charset="0"/>
                <a:sym typeface="Arial"/>
              </a:rPr>
              <a:t> and analyze the portfolio’s performance.</a:t>
            </a:r>
          </a:p>
          <a:p>
            <a:pPr marL="0" lvl="0" indent="0" algn="l" rtl="0">
              <a:lnSpc>
                <a:spcPct val="95000"/>
              </a:lnSpc>
              <a:spcBef>
                <a:spcPts val="1200"/>
              </a:spcBef>
              <a:spcAft>
                <a:spcPts val="0"/>
              </a:spcAft>
              <a:buSzPts val="935"/>
              <a:buNone/>
            </a:pPr>
            <a:r>
              <a:rPr lang="en-US" sz="1800" b="1" dirty="0">
                <a:latin typeface="Segoe UI Light" panose="020B0502040204020203" pitchFamily="34" charset="0"/>
                <a:ea typeface="Arial"/>
                <a:cs typeface="Segoe UI Light" panose="020B0502040204020203" pitchFamily="34" charset="0"/>
                <a:sym typeface="Arial"/>
              </a:rPr>
              <a:t>Deliverables</a:t>
            </a:r>
            <a:r>
              <a:rPr lang="en-US" sz="1800" dirty="0">
                <a:latin typeface="Segoe UI Light" panose="020B0502040204020203" pitchFamily="34" charset="0"/>
                <a:ea typeface="Arial"/>
                <a:cs typeface="Segoe UI Light" panose="020B0502040204020203" pitchFamily="34" charset="0"/>
                <a:sym typeface="Arial"/>
              </a:rPr>
              <a:t>:</a:t>
            </a:r>
          </a:p>
          <a:p>
            <a:pPr marL="457200" lvl="0" indent="-286067" algn="l" rtl="0">
              <a:lnSpc>
                <a:spcPct val="95000"/>
              </a:lnSpc>
              <a:spcBef>
                <a:spcPts val="120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Model performance metrics (RMSE).</a:t>
            </a:r>
          </a:p>
          <a:p>
            <a:pPr marL="457200" lvl="0" indent="-286067" algn="l" rtl="0">
              <a:lnSpc>
                <a:spcPct val="95000"/>
              </a:lnSpc>
              <a:spcBef>
                <a:spcPts val="0"/>
              </a:spcBef>
              <a:spcAft>
                <a:spcPts val="0"/>
              </a:spcAft>
              <a:buClr>
                <a:schemeClr val="lt1"/>
              </a:buClr>
              <a:buSzPts val="905"/>
              <a:buFont typeface="Arial"/>
              <a:buChar char="●"/>
            </a:pPr>
            <a:r>
              <a:rPr lang="en-US" sz="1800" dirty="0">
                <a:latin typeface="Segoe UI Light" panose="020B0502040204020203" pitchFamily="34" charset="0"/>
                <a:ea typeface="Arial"/>
                <a:cs typeface="Segoe UI Light" panose="020B0502040204020203" pitchFamily="34" charset="0"/>
                <a:sym typeface="Arial"/>
              </a:rPr>
              <a:t>Trading signals (Buy, Sell, Hold).</a:t>
            </a:r>
          </a:p>
          <a:p>
            <a:pPr marL="457200" lvl="0" indent="-286067" algn="l" rtl="0">
              <a:lnSpc>
                <a:spcPct val="95000"/>
              </a:lnSpc>
              <a:spcBef>
                <a:spcPts val="0"/>
              </a:spcBef>
              <a:spcAft>
                <a:spcPts val="0"/>
              </a:spcAft>
              <a:buClr>
                <a:schemeClr val="lt1"/>
              </a:buClr>
              <a:buSzPts val="905"/>
              <a:buFont typeface="Arial"/>
              <a:buChar char="●"/>
            </a:pPr>
            <a:r>
              <a:rPr lang="en-US" sz="1800" dirty="0" err="1">
                <a:latin typeface="Segoe UI Light" panose="020B0502040204020203" pitchFamily="34" charset="0"/>
                <a:ea typeface="Arial"/>
                <a:cs typeface="Segoe UI Light" panose="020B0502040204020203" pitchFamily="34" charset="0"/>
                <a:sym typeface="Arial"/>
              </a:rPr>
              <a:t>Backtesting</a:t>
            </a:r>
            <a:r>
              <a:rPr lang="en-US" sz="1800" dirty="0">
                <a:latin typeface="Segoe UI Light" panose="020B0502040204020203" pitchFamily="34" charset="0"/>
                <a:ea typeface="Arial"/>
                <a:cs typeface="Segoe UI Light" panose="020B0502040204020203" pitchFamily="34" charset="0"/>
                <a:sym typeface="Arial"/>
              </a:rPr>
              <a:t> results. </a:t>
            </a:r>
          </a:p>
          <a:p>
            <a:pPr marL="0" lvl="0" indent="0" algn="l" rtl="0">
              <a:lnSpc>
                <a:spcPct val="95000"/>
              </a:lnSpc>
              <a:spcBef>
                <a:spcPts val="1200"/>
              </a:spcBef>
              <a:spcAft>
                <a:spcPts val="0"/>
              </a:spcAft>
              <a:buSzPts val="935"/>
              <a:buNone/>
            </a:pPr>
            <a:r>
              <a:rPr lang="en-US" sz="1800" dirty="0">
                <a:latin typeface="Segoe UI Light" panose="020B0502040204020203" pitchFamily="34" charset="0"/>
                <a:ea typeface="Arial"/>
                <a:cs typeface="Segoe UI Light" panose="020B0502040204020203" pitchFamily="34" charset="0"/>
                <a:sym typeface="Arial"/>
              </a:rPr>
              <a:t>Add goal-oriented icons (forecasting, trading, financial growth).</a:t>
            </a: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dirty="0">
              <a:latin typeface="Segoe UI Light" panose="020B0502040204020203" pitchFamily="34" charset="0"/>
              <a:ea typeface="Arial"/>
              <a:cs typeface="Segoe UI Light" panose="020B0502040204020203" pitchFamily="34" charset="0"/>
              <a:sym typeface="Arial"/>
            </a:endParaRPr>
          </a:p>
          <a:p>
            <a:pPr marL="0" lvl="0" indent="0" algn="l" rtl="0">
              <a:lnSpc>
                <a:spcPct val="95000"/>
              </a:lnSpc>
              <a:spcBef>
                <a:spcPts val="1200"/>
              </a:spcBef>
              <a:spcAft>
                <a:spcPts val="0"/>
              </a:spcAft>
              <a:buSzPts val="935"/>
              <a:buNone/>
            </a:pPr>
            <a:endParaRPr lang="en-US" sz="1800" dirty="0">
              <a:latin typeface="Segoe UI Light" panose="020B0502040204020203" pitchFamily="34" charset="0"/>
              <a:ea typeface="Arial"/>
              <a:cs typeface="Segoe UI Light" panose="020B0502040204020203" pitchFamily="34" charset="0"/>
              <a:sym typeface="Arial"/>
            </a:endParaRPr>
          </a:p>
        </p:txBody>
      </p:sp>
    </p:spTree>
    <p:extLst>
      <p:ext uri="{BB962C8B-B14F-4D97-AF65-F5344CB8AC3E}">
        <p14:creationId xmlns:p14="http://schemas.microsoft.com/office/powerpoint/2010/main" val="3813996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10081752"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12" name="Rectangle 11">
            <a:extLst>
              <a:ext uri="{FF2B5EF4-FFF2-40B4-BE49-F238E27FC236}">
                <a16:creationId xmlns:a16="http://schemas.microsoft.com/office/drawing/2014/main" id="{F2393BCD-0D9D-5F21-C3E1-6A890C08B64A}"/>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F61BAC-FEFF-E990-DC31-8932F94DCE66}"/>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Feature Engineering</a:t>
            </a:r>
            <a:b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b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lvl="0" indent="0" algn="l" rtl="0">
              <a:lnSpc>
                <a:spcPct val="105000"/>
              </a:lnSpc>
              <a:spcBef>
                <a:spcPts val="0"/>
              </a:spcBef>
              <a:spcAft>
                <a:spcPts val="0"/>
              </a:spcAft>
              <a:buNone/>
            </a:pPr>
            <a:r>
              <a:rPr lang="en-US" sz="1800" b="1" dirty="0">
                <a:latin typeface="+mj-lt"/>
                <a:ea typeface="Arial"/>
                <a:cs typeface="Arial"/>
                <a:sym typeface="Arial"/>
              </a:rPr>
              <a:t>Raw Data Extraction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Retrieved MSFT stock data (Open, High, Low, Close, Volume, Adjusted Close) using </a:t>
            </a:r>
            <a:r>
              <a:rPr lang="en-US" sz="1800" dirty="0" err="1">
                <a:latin typeface="+mj-lt"/>
                <a:ea typeface="Roboto Mono"/>
                <a:cs typeface="Roboto Mono"/>
                <a:sym typeface="Roboto Mono"/>
              </a:rPr>
              <a:t>yfinance</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Date-Based Features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Extracted features: Day, Month, Year, Day of Week.</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Simulated news headlines scored with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 from </a:t>
            </a:r>
            <a:r>
              <a:rPr lang="en-US" sz="1800" dirty="0">
                <a:latin typeface="+mj-lt"/>
                <a:ea typeface="Roboto Mono"/>
                <a:cs typeface="Roboto Mono"/>
                <a:sym typeface="Roboto Mono"/>
              </a:rPr>
              <a:t>NLTK</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Scaling</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Applied </a:t>
            </a:r>
            <a:r>
              <a:rPr lang="en-US" sz="1800" dirty="0" err="1">
                <a:latin typeface="+mj-lt"/>
                <a:ea typeface="Roboto Mono"/>
                <a:cs typeface="Roboto Mono"/>
                <a:sym typeface="Roboto Mono"/>
              </a:rPr>
              <a:t>MinMaxScaler</a:t>
            </a:r>
            <a:r>
              <a:rPr lang="en-US" sz="1800" dirty="0">
                <a:latin typeface="+mj-lt"/>
                <a:ea typeface="Arial"/>
                <a:cs typeface="Arial"/>
                <a:sym typeface="Arial"/>
              </a:rPr>
              <a:t> to normalize numerical features (e.g., prices, sentiment scores).</a:t>
            </a:r>
          </a:p>
          <a:p>
            <a:pPr marL="0" lvl="0" indent="0" algn="l" rtl="0">
              <a:spcBef>
                <a:spcPts val="1200"/>
              </a:spcBef>
              <a:spcAft>
                <a:spcPts val="0"/>
              </a:spcAft>
              <a:buNone/>
            </a:pPr>
            <a:r>
              <a:rPr lang="en-US" sz="1800" b="1" dirty="0">
                <a:latin typeface="+mj-lt"/>
                <a:ea typeface="Arial"/>
                <a:cs typeface="Arial"/>
                <a:sym typeface="Arial"/>
              </a:rPr>
              <a:t>Sequence Preparation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Generated rolling 60-day windows as input for models</a:t>
            </a:r>
            <a:endParaRPr kumimoji="0" lang="en-US" sz="1800" b="0" i="0" u="none" strike="noStrike" kern="1200" cap="none" spc="0" normalizeH="0" baseline="0" noProof="0" dirty="0">
              <a:ln>
                <a:noFill/>
              </a:ln>
              <a:solidFill>
                <a:prstClr val="white"/>
              </a:solidFill>
              <a:effectLst/>
              <a:uLnTx/>
              <a:uFillTx/>
              <a:latin typeface="+mj-lt"/>
              <a:ea typeface="+mn-ea"/>
              <a:cs typeface="+mn-cs"/>
            </a:endParaRPr>
          </a:p>
        </p:txBody>
      </p:sp>
      <p:sp>
        <p:nvSpPr>
          <p:cNvPr id="11" name="Rectangle 10">
            <a:extLst>
              <a:ext uri="{FF2B5EF4-FFF2-40B4-BE49-F238E27FC236}">
                <a16:creationId xmlns:a16="http://schemas.microsoft.com/office/drawing/2014/main" id="{F1A52B2B-09AD-24AA-50AF-36DC10946FA8}"/>
              </a:ext>
            </a:extLst>
          </p:cNvPr>
          <p:cNvSpPr/>
          <p:nvPr/>
        </p:nvSpPr>
        <p:spPr>
          <a:xfrm>
            <a:off x="-878977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Headings)"/>
                <a:ea typeface="+mn-ea"/>
                <a:cs typeface="+mn-cs"/>
              </a:rPr>
              <a:t>Data Sources</a:t>
            </a: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endParaRPr kumimoji="0" lang="en-US" sz="1800" b="0" i="0" u="none" strike="noStrike" kern="1200" cap="none" spc="0" normalizeH="0" baseline="0" noProof="0" dirty="0">
              <a:ln>
                <a:noFill/>
              </a:ln>
              <a:solidFill>
                <a:prstClr val="white"/>
              </a:solidFill>
              <a:effectLst/>
              <a:uLnTx/>
              <a:uFillTx/>
              <a:latin typeface="Tw Cen MT (Headings)"/>
              <a:ea typeface="+mn-ea"/>
              <a:cs typeface="+mn-cs"/>
            </a:endParaRPr>
          </a:p>
          <a:p>
            <a:pPr marL="0" lvl="0" indent="0" algn="l" rtl="0">
              <a:spcBef>
                <a:spcPts val="0"/>
              </a:spcBef>
              <a:spcAft>
                <a:spcPts val="0"/>
              </a:spcAft>
              <a:buNone/>
            </a:pPr>
            <a:r>
              <a:rPr lang="en-US" sz="1800" b="1" dirty="0">
                <a:latin typeface="+mj-lt"/>
                <a:ea typeface="Arial"/>
                <a:cs typeface="Arial"/>
                <a:sym typeface="Arial"/>
              </a:rPr>
              <a:t>Stock Data</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Collected from </a:t>
            </a:r>
            <a:r>
              <a:rPr lang="en-US" sz="1800" b="1" dirty="0">
                <a:latin typeface="+mj-lt"/>
                <a:ea typeface="Arial"/>
                <a:cs typeface="Arial"/>
                <a:sym typeface="Arial"/>
              </a:rPr>
              <a:t>Yahoo Finance</a:t>
            </a:r>
            <a:r>
              <a:rPr lang="en-US" sz="1800" dirty="0">
                <a:latin typeface="+mj-lt"/>
                <a:ea typeface="Arial"/>
                <a:cs typeface="Arial"/>
                <a:sym typeface="Arial"/>
              </a:rPr>
              <a:t> (MSFT stock).</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Features: Open, High, Low, Close, Volume, Adjusted Close.</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Simulated news headlines scored using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Sentiment included as a feature.</a:t>
            </a:r>
          </a:p>
          <a:p>
            <a:pPr marL="0" lvl="0" indent="0" algn="l" rtl="0">
              <a:spcBef>
                <a:spcPts val="1200"/>
              </a:spcBef>
              <a:spcAft>
                <a:spcPts val="0"/>
              </a:spcAft>
              <a:buNone/>
            </a:pPr>
            <a:r>
              <a:rPr lang="en-US" sz="1800" b="1" dirty="0">
                <a:latin typeface="+mj-lt"/>
                <a:ea typeface="Arial"/>
                <a:cs typeface="Arial"/>
                <a:sym typeface="Arial"/>
              </a:rPr>
              <a:t>Processing</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Time range: 2010-01-01 to the present.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Sequence length: 60 days of historical data for predictions. </a:t>
            </a:r>
          </a:p>
          <a:p>
            <a:pPr marL="0" lvl="0" indent="0" algn="l" rtl="0">
              <a:spcBef>
                <a:spcPts val="1200"/>
              </a:spcBef>
              <a:spcAft>
                <a:spcPts val="0"/>
              </a:spcAft>
              <a:buNone/>
            </a:pPr>
            <a:r>
              <a:rPr lang="en-US" sz="1800" dirty="0">
                <a:latin typeface="+mj-lt"/>
                <a:ea typeface="Arial"/>
                <a:cs typeface="Arial"/>
                <a:sym typeface="Arial"/>
              </a:rPr>
              <a:t>Include a table sample of raw data (stock features and sentiment).</a:t>
            </a:r>
          </a:p>
        </p:txBody>
      </p:sp>
      <p:sp>
        <p:nvSpPr>
          <p:cNvPr id="13" name="Rectangle 12">
            <a:extLst>
              <a:ext uri="{FF2B5EF4-FFF2-40B4-BE49-F238E27FC236}">
                <a16:creationId xmlns:a16="http://schemas.microsoft.com/office/drawing/2014/main" id="{45B66AE4-7C1E-7279-FFCF-AC2D8AC48A83}"/>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Headings)"/>
                <a:ea typeface="+mn-ea"/>
                <a:cs typeface="+mn-cs"/>
              </a:rPr>
              <a:t>Data Sources</a:t>
            </a: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br>
              <a:rPr kumimoji="0" lang="en-US" sz="1800" b="0" i="0" u="none" strike="noStrike" kern="1200" cap="none" spc="0" normalizeH="0" baseline="0" noProof="0" dirty="0">
                <a:ln>
                  <a:noFill/>
                </a:ln>
                <a:solidFill>
                  <a:prstClr val="white"/>
                </a:solidFill>
                <a:effectLst/>
                <a:uLnTx/>
                <a:uFillTx/>
                <a:latin typeface="Tw Cen MT (Headings)"/>
                <a:ea typeface="+mn-ea"/>
                <a:cs typeface="+mn-cs"/>
              </a:rPr>
            </a:br>
            <a:endParaRPr kumimoji="0" lang="en-US" sz="1800" b="0" i="0" u="none" strike="noStrike" kern="1200" cap="none" spc="0" normalizeH="0" baseline="0" noProof="0" dirty="0">
              <a:ln>
                <a:noFill/>
              </a:ln>
              <a:solidFill>
                <a:prstClr val="white"/>
              </a:solidFill>
              <a:effectLst/>
              <a:uLnTx/>
              <a:uFillTx/>
              <a:latin typeface="Tw Cen MT (Headings)"/>
              <a:ea typeface="+mn-ea"/>
              <a:cs typeface="+mn-cs"/>
            </a:endParaRPr>
          </a:p>
          <a:p>
            <a:pPr marL="0" lvl="0" indent="0" algn="l" rtl="0">
              <a:spcBef>
                <a:spcPts val="0"/>
              </a:spcBef>
              <a:spcAft>
                <a:spcPts val="0"/>
              </a:spcAft>
              <a:buNone/>
            </a:pPr>
            <a:r>
              <a:rPr lang="en-US" sz="1800" b="1" dirty="0">
                <a:latin typeface="+mj-lt"/>
                <a:ea typeface="Arial"/>
                <a:cs typeface="Arial"/>
                <a:sym typeface="Arial"/>
              </a:rPr>
              <a:t>Stock Data</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Collected from </a:t>
            </a:r>
            <a:r>
              <a:rPr lang="en-US" sz="1800" b="1" dirty="0">
                <a:latin typeface="+mj-lt"/>
                <a:ea typeface="Arial"/>
                <a:cs typeface="Arial"/>
                <a:sym typeface="Arial"/>
              </a:rPr>
              <a:t>Yahoo Finance</a:t>
            </a:r>
            <a:r>
              <a:rPr lang="en-US" sz="1800" dirty="0">
                <a:latin typeface="+mj-lt"/>
                <a:ea typeface="Arial"/>
                <a:cs typeface="Arial"/>
                <a:sym typeface="Arial"/>
              </a:rPr>
              <a:t> (MSFT stock).</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Features: Open, High, Low, Close, Volume, Adjusted Close.</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Simulated news headlines scored using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Sentiment included as a feature.</a:t>
            </a:r>
          </a:p>
          <a:p>
            <a:pPr marL="0" lvl="0" indent="0" algn="l" rtl="0">
              <a:spcBef>
                <a:spcPts val="1200"/>
              </a:spcBef>
              <a:spcAft>
                <a:spcPts val="0"/>
              </a:spcAft>
              <a:buNone/>
            </a:pPr>
            <a:r>
              <a:rPr lang="en-US" sz="1800" b="1" dirty="0">
                <a:latin typeface="+mj-lt"/>
                <a:ea typeface="Arial"/>
                <a:cs typeface="Arial"/>
                <a:sym typeface="Arial"/>
              </a:rPr>
              <a:t>Processing</a:t>
            </a:r>
            <a:r>
              <a:rPr lang="en-US" sz="1800" dirty="0">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US" sz="1800" dirty="0">
                <a:latin typeface="+mj-lt"/>
                <a:ea typeface="Arial"/>
                <a:cs typeface="Arial"/>
                <a:sym typeface="Arial"/>
              </a:rPr>
              <a:t>Time range: 2010-01-01 to the present.</a:t>
            </a:r>
          </a:p>
          <a:p>
            <a:pPr marL="457200" lvl="0" indent="-304800" algn="l" rtl="0">
              <a:spcBef>
                <a:spcPts val="0"/>
              </a:spcBef>
              <a:spcAft>
                <a:spcPts val="0"/>
              </a:spcAft>
              <a:buClr>
                <a:schemeClr val="lt1"/>
              </a:buClr>
              <a:buSzPts val="1200"/>
              <a:buFont typeface="Arial"/>
              <a:buChar char="●"/>
            </a:pPr>
            <a:r>
              <a:rPr lang="en-US" sz="1800" dirty="0">
                <a:latin typeface="+mj-lt"/>
                <a:ea typeface="Arial"/>
                <a:cs typeface="Arial"/>
                <a:sym typeface="Arial"/>
              </a:rPr>
              <a:t>Sequence length: 60 days of historical data for predictions. </a:t>
            </a:r>
          </a:p>
          <a:p>
            <a:pPr marL="0" lvl="0" indent="0" algn="l" rtl="0">
              <a:spcBef>
                <a:spcPts val="1200"/>
              </a:spcBef>
              <a:spcAft>
                <a:spcPts val="0"/>
              </a:spcAft>
              <a:buNone/>
            </a:pPr>
            <a:r>
              <a:rPr lang="en-US" sz="1800" dirty="0">
                <a:latin typeface="+mj-lt"/>
                <a:ea typeface="Arial"/>
                <a:cs typeface="Arial"/>
                <a:sym typeface="Arial"/>
              </a:rPr>
              <a:t>Include a table sample of raw data (stock features and sentiment).</a:t>
            </a:r>
          </a:p>
        </p:txBody>
      </p:sp>
    </p:spTree>
    <p:extLst>
      <p:ext uri="{BB962C8B-B14F-4D97-AF65-F5344CB8AC3E}">
        <p14:creationId xmlns:p14="http://schemas.microsoft.com/office/powerpoint/2010/main" val="1569643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986502"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6DA79A-EF31-73D1-5885-63F823973AF8}"/>
              </a:ext>
            </a:extLst>
          </p:cNvPr>
          <p:cNvSpPr/>
          <p:nvPr/>
        </p:nvSpPr>
        <p:spPr>
          <a:xfrm>
            <a:off x="-878977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Feature Engineering</a:t>
            </a:r>
            <a:b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b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lvl="0" indent="0" algn="l" rtl="0">
              <a:lnSpc>
                <a:spcPct val="105000"/>
              </a:lnSpc>
              <a:spcBef>
                <a:spcPts val="0"/>
              </a:spcBef>
              <a:spcAft>
                <a:spcPts val="0"/>
              </a:spcAft>
              <a:buNone/>
            </a:pPr>
            <a:r>
              <a:rPr lang="en-US" sz="1800" b="1" dirty="0">
                <a:latin typeface="+mj-lt"/>
                <a:ea typeface="Arial"/>
                <a:cs typeface="Arial"/>
                <a:sym typeface="Arial"/>
              </a:rPr>
              <a:t>Raw Data Extraction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Retrieved MSFT stock data (Open, High, Low, Close, Volume, Adjusted Close) using </a:t>
            </a:r>
            <a:r>
              <a:rPr lang="en-US" sz="1800" dirty="0" err="1">
                <a:latin typeface="+mj-lt"/>
                <a:ea typeface="Roboto Mono"/>
                <a:cs typeface="Roboto Mono"/>
                <a:sym typeface="Roboto Mono"/>
              </a:rPr>
              <a:t>yfinance</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Date-Based Features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Extracted features: Day, Month, Year, Day of Week.</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Simulated news headlines scored with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 from </a:t>
            </a:r>
            <a:r>
              <a:rPr lang="en-US" sz="1800" dirty="0">
                <a:latin typeface="+mj-lt"/>
                <a:ea typeface="Roboto Mono"/>
                <a:cs typeface="Roboto Mono"/>
                <a:sym typeface="Roboto Mono"/>
              </a:rPr>
              <a:t>NLTK</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Scaling</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Applied </a:t>
            </a:r>
            <a:r>
              <a:rPr lang="en-US" sz="1800" dirty="0" err="1">
                <a:latin typeface="+mj-lt"/>
                <a:ea typeface="Roboto Mono"/>
                <a:cs typeface="Roboto Mono"/>
                <a:sym typeface="Roboto Mono"/>
              </a:rPr>
              <a:t>MinMaxScaler</a:t>
            </a:r>
            <a:r>
              <a:rPr lang="en-US" sz="1800" dirty="0">
                <a:latin typeface="+mj-lt"/>
                <a:ea typeface="Arial"/>
                <a:cs typeface="Arial"/>
                <a:sym typeface="Arial"/>
              </a:rPr>
              <a:t> to normalize numerical features (e.g., prices, sentiment scores).</a:t>
            </a:r>
          </a:p>
          <a:p>
            <a:pPr marL="0" lvl="0" indent="0" algn="l" rtl="0">
              <a:spcBef>
                <a:spcPts val="1200"/>
              </a:spcBef>
              <a:spcAft>
                <a:spcPts val="0"/>
              </a:spcAft>
              <a:buNone/>
            </a:pPr>
            <a:r>
              <a:rPr lang="en-US" sz="1800" b="1" dirty="0">
                <a:latin typeface="+mj-lt"/>
                <a:ea typeface="Arial"/>
                <a:cs typeface="Arial"/>
                <a:sym typeface="Arial"/>
              </a:rPr>
              <a:t>Sequence Preparation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Generated rolling 60-day windows as input for models</a:t>
            </a:r>
            <a:endParaRPr kumimoji="0" lang="en-US" sz="1800" b="0" i="0" u="none" strike="noStrike" kern="1200" cap="none" spc="0" normalizeH="0" baseline="0" noProof="0" dirty="0">
              <a:ln>
                <a:noFill/>
              </a:ln>
              <a:solidFill>
                <a:prstClr val="white"/>
              </a:solidFill>
              <a:effectLst/>
              <a:uLnTx/>
              <a:uFillTx/>
              <a:latin typeface="+mj-lt"/>
              <a:ea typeface="+mn-ea"/>
              <a:cs typeface="+mn-cs"/>
            </a:endParaRPr>
          </a:p>
        </p:txBody>
      </p:sp>
      <p:sp>
        <p:nvSpPr>
          <p:cNvPr id="12" name="Rectangle 11">
            <a:extLst>
              <a:ext uri="{FF2B5EF4-FFF2-40B4-BE49-F238E27FC236}">
                <a16:creationId xmlns:a16="http://schemas.microsoft.com/office/drawing/2014/main" id="{4A2540FA-0AF2-F425-78A4-3D1264581673}"/>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Feature Engineering</a:t>
            </a:r>
            <a:b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b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lvl="0" indent="0" algn="l" rtl="0">
              <a:lnSpc>
                <a:spcPct val="105000"/>
              </a:lnSpc>
              <a:spcBef>
                <a:spcPts val="0"/>
              </a:spcBef>
              <a:spcAft>
                <a:spcPts val="0"/>
              </a:spcAft>
              <a:buNone/>
            </a:pPr>
            <a:r>
              <a:rPr lang="en-US" sz="1800" b="1" dirty="0">
                <a:latin typeface="+mj-lt"/>
                <a:ea typeface="Arial"/>
                <a:cs typeface="Arial"/>
                <a:sym typeface="Arial"/>
              </a:rPr>
              <a:t>Raw Data Extraction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Retrieved MSFT stock data (Open, High, Low, Close, Volume, Adjusted Close) using </a:t>
            </a:r>
            <a:r>
              <a:rPr lang="en-US" sz="1800" dirty="0" err="1">
                <a:latin typeface="+mj-lt"/>
                <a:ea typeface="Roboto Mono"/>
                <a:cs typeface="Roboto Mono"/>
                <a:sym typeface="Roboto Mono"/>
              </a:rPr>
              <a:t>yfinance</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Date-Based Features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Extracted features: Day, Month, Year, Day of Week.</a:t>
            </a:r>
          </a:p>
          <a:p>
            <a:pPr marL="0" lvl="0" indent="0" algn="l" rtl="0">
              <a:spcBef>
                <a:spcPts val="1200"/>
              </a:spcBef>
              <a:spcAft>
                <a:spcPts val="0"/>
              </a:spcAft>
              <a:buNone/>
            </a:pPr>
            <a:r>
              <a:rPr lang="en-US" sz="1800" b="1" dirty="0">
                <a:latin typeface="+mj-lt"/>
                <a:ea typeface="Arial"/>
                <a:cs typeface="Arial"/>
                <a:sym typeface="Arial"/>
              </a:rPr>
              <a:t>Sentiment Analysis</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Simulated news headlines scored with </a:t>
            </a:r>
            <a:r>
              <a:rPr lang="en-US" sz="1800" dirty="0" err="1">
                <a:latin typeface="+mj-lt"/>
                <a:ea typeface="Roboto Mono"/>
                <a:cs typeface="Roboto Mono"/>
                <a:sym typeface="Roboto Mono"/>
              </a:rPr>
              <a:t>SentimentIntensityAnalyzer</a:t>
            </a:r>
            <a:r>
              <a:rPr lang="en-US" sz="1800" dirty="0">
                <a:latin typeface="+mj-lt"/>
                <a:ea typeface="Arial"/>
                <a:cs typeface="Arial"/>
                <a:sym typeface="Arial"/>
              </a:rPr>
              <a:t> from </a:t>
            </a:r>
            <a:r>
              <a:rPr lang="en-US" sz="1800" dirty="0">
                <a:latin typeface="+mj-lt"/>
                <a:ea typeface="Roboto Mono"/>
                <a:cs typeface="Roboto Mono"/>
                <a:sym typeface="Roboto Mono"/>
              </a:rPr>
              <a:t>NLTK</a:t>
            </a:r>
            <a:r>
              <a:rPr lang="en-US" sz="1800" dirty="0">
                <a:latin typeface="+mj-lt"/>
                <a:ea typeface="Arial"/>
                <a:cs typeface="Arial"/>
                <a:sym typeface="Arial"/>
              </a:rPr>
              <a:t>.</a:t>
            </a:r>
          </a:p>
          <a:p>
            <a:pPr marL="0" lvl="0" indent="0" algn="l" rtl="0">
              <a:spcBef>
                <a:spcPts val="1200"/>
              </a:spcBef>
              <a:spcAft>
                <a:spcPts val="0"/>
              </a:spcAft>
              <a:buNone/>
            </a:pPr>
            <a:r>
              <a:rPr lang="en-US" sz="1800" b="1" dirty="0">
                <a:latin typeface="+mj-lt"/>
                <a:ea typeface="Arial"/>
                <a:cs typeface="Arial"/>
                <a:sym typeface="Arial"/>
              </a:rPr>
              <a:t>Scaling</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Applied </a:t>
            </a:r>
            <a:r>
              <a:rPr lang="en-US" sz="1800" dirty="0" err="1">
                <a:latin typeface="+mj-lt"/>
                <a:ea typeface="Roboto Mono"/>
                <a:cs typeface="Roboto Mono"/>
                <a:sym typeface="Roboto Mono"/>
              </a:rPr>
              <a:t>MinMaxScaler</a:t>
            </a:r>
            <a:r>
              <a:rPr lang="en-US" sz="1800" dirty="0">
                <a:latin typeface="+mj-lt"/>
                <a:ea typeface="Arial"/>
                <a:cs typeface="Arial"/>
                <a:sym typeface="Arial"/>
              </a:rPr>
              <a:t> to normalize numerical features (e.g., prices, sentiment scores).</a:t>
            </a:r>
          </a:p>
          <a:p>
            <a:pPr marL="0" lvl="0" indent="0" algn="l" rtl="0">
              <a:spcBef>
                <a:spcPts val="1200"/>
              </a:spcBef>
              <a:spcAft>
                <a:spcPts val="0"/>
              </a:spcAft>
              <a:buNone/>
            </a:pPr>
            <a:r>
              <a:rPr lang="en-US" sz="1800" b="1" dirty="0">
                <a:latin typeface="+mj-lt"/>
                <a:ea typeface="Arial"/>
                <a:cs typeface="Arial"/>
                <a:sym typeface="Arial"/>
              </a:rPr>
              <a:t>Sequence Preparation</a:t>
            </a:r>
            <a:r>
              <a:rPr lang="en-US" sz="1800" dirty="0">
                <a:latin typeface="+mj-lt"/>
                <a:ea typeface="Arial"/>
                <a:cs typeface="Arial"/>
                <a:sym typeface="Arial"/>
              </a:rPr>
              <a:t>:</a:t>
            </a:r>
          </a:p>
          <a:p>
            <a:pPr marL="457200" lvl="0" indent="-298450" algn="l" rtl="0">
              <a:spcBef>
                <a:spcPts val="1200"/>
              </a:spcBef>
              <a:spcAft>
                <a:spcPts val="0"/>
              </a:spcAft>
              <a:buClr>
                <a:schemeClr val="lt1"/>
              </a:buClr>
              <a:buSzPts val="1100"/>
              <a:buFont typeface="Arial"/>
              <a:buChar char="●"/>
            </a:pPr>
            <a:r>
              <a:rPr lang="en-US" sz="1800" dirty="0">
                <a:latin typeface="+mj-lt"/>
                <a:ea typeface="Arial"/>
                <a:cs typeface="Arial"/>
                <a:sym typeface="Arial"/>
              </a:rPr>
              <a:t>Generated rolling 60-day windows as input for models</a:t>
            </a:r>
            <a:endParaRPr kumimoji="0" lang="en-US" sz="1800" b="0" i="0" u="none" strike="noStrike" kern="1200" cap="none" spc="0" normalizeH="0" baseline="0" noProof="0" dirty="0">
              <a:ln>
                <a:noFill/>
              </a:ln>
              <a:solidFill>
                <a:prstClr val="white"/>
              </a:solidFill>
              <a:effectLst/>
              <a:uLnTx/>
              <a:uFillTx/>
              <a:latin typeface="+mj-lt"/>
              <a:ea typeface="+mn-ea"/>
              <a:cs typeface="+mn-cs"/>
            </a:endParaRPr>
          </a:p>
        </p:txBody>
      </p:sp>
      <p:sp>
        <p:nvSpPr>
          <p:cNvPr id="13" name="Rectangle 12">
            <a:extLst>
              <a:ext uri="{FF2B5EF4-FFF2-40B4-BE49-F238E27FC236}">
                <a16:creationId xmlns:a16="http://schemas.microsoft.com/office/drawing/2014/main" id="{9BA2EA0D-1A2F-CC11-E9C6-8EC0E20FB7B5}"/>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bg1"/>
                </a:solidFill>
                <a:latin typeface="+mj-lt"/>
                <a:ea typeface="Arial"/>
                <a:cs typeface="Arial"/>
                <a:sym typeface="Arial"/>
              </a:rPr>
              <a:t>Libraries Used</a:t>
            </a:r>
            <a:br>
              <a:rPr lang="en-US" sz="1800">
                <a:solidFill>
                  <a:schemeClr val="bg1"/>
                </a:solidFill>
                <a:latin typeface="+mj-lt"/>
              </a:rPr>
            </a:br>
            <a:endParaRPr lang="en-US" sz="1800">
              <a:solidFill>
                <a:schemeClr val="bg1"/>
              </a:solidFill>
              <a:latin typeface="+mj-lt"/>
            </a:endParaRPr>
          </a:p>
          <a:p>
            <a:pPr marL="0" lvl="0" indent="0" algn="l" rtl="0">
              <a:spcBef>
                <a:spcPts val="0"/>
              </a:spcBef>
              <a:spcAft>
                <a:spcPts val="0"/>
              </a:spcAft>
              <a:buNone/>
            </a:pPr>
            <a:r>
              <a:rPr lang="en-GB" sz="1800" b="1">
                <a:solidFill>
                  <a:schemeClr val="bg1"/>
                </a:solidFill>
                <a:latin typeface="+mj-lt"/>
                <a:ea typeface="Arial"/>
                <a:cs typeface="Arial"/>
                <a:sym typeface="Arial"/>
              </a:rPr>
              <a:t>Data Collection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yfinance</a:t>
            </a:r>
            <a:r>
              <a:rPr lang="en-GB" sz="1800">
                <a:solidFill>
                  <a:schemeClr val="bg1"/>
                </a:solidFill>
                <a:latin typeface="+mj-lt"/>
                <a:ea typeface="Arial"/>
                <a:cs typeface="Arial"/>
                <a:sym typeface="Arial"/>
              </a:rPr>
              <a:t>: Fetch historical stock data.</a:t>
            </a:r>
          </a:p>
          <a:p>
            <a:pPr marL="0" lvl="0" indent="0" algn="l" rtl="0">
              <a:spcBef>
                <a:spcPts val="1200"/>
              </a:spcBef>
              <a:spcAft>
                <a:spcPts val="0"/>
              </a:spcAft>
              <a:buNone/>
            </a:pPr>
            <a:r>
              <a:rPr lang="en-GB" sz="1800" b="1">
                <a:solidFill>
                  <a:schemeClr val="bg1"/>
                </a:solidFill>
                <a:latin typeface="+mj-lt"/>
                <a:ea typeface="Arial"/>
                <a:cs typeface="Arial"/>
                <a:sym typeface="Arial"/>
              </a:rPr>
              <a:t>Feature Engineering</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NLTK</a:t>
            </a:r>
            <a:r>
              <a:rPr lang="en-GB" sz="1800">
                <a:solidFill>
                  <a:schemeClr val="bg1"/>
                </a:solidFill>
                <a:latin typeface="+mj-lt"/>
                <a:ea typeface="Arial"/>
                <a:cs typeface="Arial"/>
                <a:sym typeface="Arial"/>
              </a:rPr>
              <a:t>: Perform sentiment analysis using </a:t>
            </a:r>
            <a:r>
              <a:rPr lang="en-GB" sz="1800">
                <a:solidFill>
                  <a:schemeClr val="bg1"/>
                </a:solidFill>
                <a:latin typeface="+mj-lt"/>
                <a:ea typeface="Roboto Mono"/>
                <a:cs typeface="Roboto Mono"/>
                <a:sym typeface="Roboto Mono"/>
              </a:rPr>
              <a:t>SentimentIntensityAnalyzer</a:t>
            </a:r>
            <a:r>
              <a:rPr lang="en-GB" sz="1800">
                <a:solidFill>
                  <a:schemeClr val="bg1"/>
                </a:solidFill>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Pandas</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NumPy</a:t>
            </a:r>
            <a:r>
              <a:rPr lang="en-GB" sz="1800">
                <a:solidFill>
                  <a:schemeClr val="bg1"/>
                </a:solidFill>
                <a:latin typeface="+mj-lt"/>
                <a:ea typeface="Arial"/>
                <a:cs typeface="Arial"/>
                <a:sym typeface="Arial"/>
              </a:rPr>
              <a:t>: Data manipulation and feature extraction.</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Scikit-Learn</a:t>
            </a:r>
            <a:r>
              <a:rPr lang="en-GB" sz="1800">
                <a:solidFill>
                  <a:schemeClr val="bg1"/>
                </a:solidFill>
                <a:latin typeface="+mj-lt"/>
                <a:ea typeface="Arial"/>
                <a:cs typeface="Arial"/>
                <a:sym typeface="Arial"/>
              </a:rPr>
              <a:t>: Scaling features with </a:t>
            </a:r>
            <a:r>
              <a:rPr lang="en-GB" sz="1800">
                <a:solidFill>
                  <a:schemeClr val="bg1"/>
                </a:solidFill>
                <a:latin typeface="+mj-lt"/>
                <a:ea typeface="Roboto Mono"/>
                <a:cs typeface="Roboto Mono"/>
                <a:sym typeface="Roboto Mono"/>
              </a:rPr>
              <a:t>MinMaxScaler</a:t>
            </a:r>
            <a:r>
              <a:rPr lang="en-GB" sz="1800">
                <a:solidFill>
                  <a:schemeClr val="bg1"/>
                </a:solidFill>
                <a:latin typeface="+mj-lt"/>
                <a:ea typeface="Arial"/>
                <a:cs typeface="Arial"/>
                <a:sym typeface="Arial"/>
              </a:rPr>
              <a:t>.</a:t>
            </a:r>
          </a:p>
          <a:p>
            <a:pPr marL="0" lvl="0" indent="0" algn="l" rtl="0">
              <a:spcBef>
                <a:spcPts val="1200"/>
              </a:spcBef>
              <a:spcAft>
                <a:spcPts val="0"/>
              </a:spcAft>
              <a:buNone/>
            </a:pPr>
            <a:r>
              <a:rPr lang="en-GB" sz="1800" b="1">
                <a:solidFill>
                  <a:schemeClr val="bg1"/>
                </a:solidFill>
                <a:latin typeface="+mj-lt"/>
                <a:ea typeface="Arial"/>
                <a:cs typeface="Arial"/>
                <a:sym typeface="Arial"/>
              </a:rPr>
              <a:t>Model Implementation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TensorFlow</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Keras</a:t>
            </a:r>
            <a:r>
              <a:rPr lang="en-GB" sz="1800">
                <a:solidFill>
                  <a:schemeClr val="bg1"/>
                </a:solidFill>
                <a:latin typeface="+mj-lt"/>
                <a:ea typeface="Arial"/>
                <a:cs typeface="Arial"/>
                <a:sym typeface="Arial"/>
              </a:rPr>
              <a:t>: Build and train deep learning models.</a:t>
            </a:r>
          </a:p>
          <a:p>
            <a:pPr marL="0" lvl="0" indent="0" algn="l" rtl="0">
              <a:spcBef>
                <a:spcPts val="1200"/>
              </a:spcBef>
              <a:spcAft>
                <a:spcPts val="0"/>
              </a:spcAft>
              <a:buNone/>
            </a:pPr>
            <a:r>
              <a:rPr lang="en-GB" sz="1800" b="1">
                <a:solidFill>
                  <a:schemeClr val="bg1"/>
                </a:solidFill>
                <a:latin typeface="+mj-lt"/>
                <a:ea typeface="Arial"/>
                <a:cs typeface="Arial"/>
                <a:sym typeface="Arial"/>
              </a:rPr>
              <a:t>Visualization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Matplotlib</a:t>
            </a:r>
            <a:r>
              <a:rPr lang="en-GB" sz="1800">
                <a:solidFill>
                  <a:schemeClr val="bg1"/>
                </a:solidFill>
                <a:latin typeface="+mj-lt"/>
                <a:ea typeface="Arial"/>
                <a:cs typeface="Arial"/>
                <a:sym typeface="Arial"/>
              </a:rPr>
              <a:t>: Generate performance plots (e.g., loss curves).</a:t>
            </a:r>
          </a:p>
          <a:p>
            <a:pPr marL="152400" lvl="0" algn="l" rtl="0">
              <a:spcBef>
                <a:spcPts val="1200"/>
              </a:spcBef>
              <a:spcAft>
                <a:spcPts val="0"/>
              </a:spcAft>
              <a:buClr>
                <a:schemeClr val="lt1"/>
              </a:buClr>
              <a:buSzPts val="1200"/>
            </a:pPr>
            <a:endParaRPr lang="en-GB" sz="1800" dirty="0">
              <a:latin typeface="Arial"/>
              <a:ea typeface="Arial"/>
              <a:cs typeface="Arial"/>
              <a:sym typeface="Arial"/>
            </a:endParaRPr>
          </a:p>
        </p:txBody>
      </p:sp>
    </p:spTree>
    <p:extLst>
      <p:ext uri="{BB962C8B-B14F-4D97-AF65-F5344CB8AC3E}">
        <p14:creationId xmlns:p14="http://schemas.microsoft.com/office/powerpoint/2010/main" val="3574440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757902"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7" name="Rectangle 6">
            <a:extLst>
              <a:ext uri="{FF2B5EF4-FFF2-40B4-BE49-F238E27FC236}">
                <a16:creationId xmlns:a16="http://schemas.microsoft.com/office/drawing/2014/main" id="{D4EEE0B4-7EE5-4C92-6D97-5BD88345064C}"/>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bg1"/>
                </a:solidFill>
                <a:latin typeface="+mj-lt"/>
                <a:ea typeface="Arial"/>
                <a:cs typeface="Arial"/>
                <a:sym typeface="Arial"/>
              </a:rPr>
              <a:t>Libraries Used</a:t>
            </a:r>
            <a:br>
              <a:rPr lang="en-US" sz="1800">
                <a:solidFill>
                  <a:schemeClr val="bg1"/>
                </a:solidFill>
                <a:latin typeface="+mj-lt"/>
              </a:rPr>
            </a:br>
            <a:endParaRPr lang="en-US" sz="1800">
              <a:solidFill>
                <a:schemeClr val="bg1"/>
              </a:solidFill>
              <a:latin typeface="+mj-lt"/>
            </a:endParaRPr>
          </a:p>
          <a:p>
            <a:pPr marL="0" lvl="0" indent="0" algn="l" rtl="0">
              <a:spcBef>
                <a:spcPts val="0"/>
              </a:spcBef>
              <a:spcAft>
                <a:spcPts val="0"/>
              </a:spcAft>
              <a:buNone/>
            </a:pPr>
            <a:r>
              <a:rPr lang="en-GB" sz="1800" b="1">
                <a:solidFill>
                  <a:schemeClr val="bg1"/>
                </a:solidFill>
                <a:latin typeface="+mj-lt"/>
                <a:ea typeface="Arial"/>
                <a:cs typeface="Arial"/>
                <a:sym typeface="Arial"/>
              </a:rPr>
              <a:t>Data Collection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yfinance</a:t>
            </a:r>
            <a:r>
              <a:rPr lang="en-GB" sz="1800">
                <a:solidFill>
                  <a:schemeClr val="bg1"/>
                </a:solidFill>
                <a:latin typeface="+mj-lt"/>
                <a:ea typeface="Arial"/>
                <a:cs typeface="Arial"/>
                <a:sym typeface="Arial"/>
              </a:rPr>
              <a:t>: Fetch historical stock data.</a:t>
            </a:r>
          </a:p>
          <a:p>
            <a:pPr marL="0" lvl="0" indent="0" algn="l" rtl="0">
              <a:spcBef>
                <a:spcPts val="1200"/>
              </a:spcBef>
              <a:spcAft>
                <a:spcPts val="0"/>
              </a:spcAft>
              <a:buNone/>
            </a:pPr>
            <a:r>
              <a:rPr lang="en-GB" sz="1800" b="1">
                <a:solidFill>
                  <a:schemeClr val="bg1"/>
                </a:solidFill>
                <a:latin typeface="+mj-lt"/>
                <a:ea typeface="Arial"/>
                <a:cs typeface="Arial"/>
                <a:sym typeface="Arial"/>
              </a:rPr>
              <a:t>Feature Engineering</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NLTK</a:t>
            </a:r>
            <a:r>
              <a:rPr lang="en-GB" sz="1800">
                <a:solidFill>
                  <a:schemeClr val="bg1"/>
                </a:solidFill>
                <a:latin typeface="+mj-lt"/>
                <a:ea typeface="Arial"/>
                <a:cs typeface="Arial"/>
                <a:sym typeface="Arial"/>
              </a:rPr>
              <a:t>: Perform sentiment analysis using </a:t>
            </a:r>
            <a:r>
              <a:rPr lang="en-GB" sz="1800">
                <a:solidFill>
                  <a:schemeClr val="bg1"/>
                </a:solidFill>
                <a:latin typeface="+mj-lt"/>
                <a:ea typeface="Roboto Mono"/>
                <a:cs typeface="Roboto Mono"/>
                <a:sym typeface="Roboto Mono"/>
              </a:rPr>
              <a:t>SentimentIntensityAnalyzer</a:t>
            </a:r>
            <a:r>
              <a:rPr lang="en-GB" sz="1800">
                <a:solidFill>
                  <a:schemeClr val="bg1"/>
                </a:solidFill>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Pandas</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NumPy</a:t>
            </a:r>
            <a:r>
              <a:rPr lang="en-GB" sz="1800">
                <a:solidFill>
                  <a:schemeClr val="bg1"/>
                </a:solidFill>
                <a:latin typeface="+mj-lt"/>
                <a:ea typeface="Arial"/>
                <a:cs typeface="Arial"/>
                <a:sym typeface="Arial"/>
              </a:rPr>
              <a:t>: Data manipulation and feature extraction.</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Scikit-Learn</a:t>
            </a:r>
            <a:r>
              <a:rPr lang="en-GB" sz="1800">
                <a:solidFill>
                  <a:schemeClr val="bg1"/>
                </a:solidFill>
                <a:latin typeface="+mj-lt"/>
                <a:ea typeface="Arial"/>
                <a:cs typeface="Arial"/>
                <a:sym typeface="Arial"/>
              </a:rPr>
              <a:t>: Scaling features with </a:t>
            </a:r>
            <a:r>
              <a:rPr lang="en-GB" sz="1800">
                <a:solidFill>
                  <a:schemeClr val="bg1"/>
                </a:solidFill>
                <a:latin typeface="+mj-lt"/>
                <a:ea typeface="Roboto Mono"/>
                <a:cs typeface="Roboto Mono"/>
                <a:sym typeface="Roboto Mono"/>
              </a:rPr>
              <a:t>MinMaxScaler</a:t>
            </a:r>
            <a:r>
              <a:rPr lang="en-GB" sz="1800">
                <a:solidFill>
                  <a:schemeClr val="bg1"/>
                </a:solidFill>
                <a:latin typeface="+mj-lt"/>
                <a:ea typeface="Arial"/>
                <a:cs typeface="Arial"/>
                <a:sym typeface="Arial"/>
              </a:rPr>
              <a:t>.</a:t>
            </a:r>
          </a:p>
          <a:p>
            <a:pPr marL="0" lvl="0" indent="0" algn="l" rtl="0">
              <a:spcBef>
                <a:spcPts val="1200"/>
              </a:spcBef>
              <a:spcAft>
                <a:spcPts val="0"/>
              </a:spcAft>
              <a:buNone/>
            </a:pPr>
            <a:r>
              <a:rPr lang="en-GB" sz="1800" b="1">
                <a:solidFill>
                  <a:schemeClr val="bg1"/>
                </a:solidFill>
                <a:latin typeface="+mj-lt"/>
                <a:ea typeface="Arial"/>
                <a:cs typeface="Arial"/>
                <a:sym typeface="Arial"/>
              </a:rPr>
              <a:t>Model Implementation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TensorFlow</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Keras</a:t>
            </a:r>
            <a:r>
              <a:rPr lang="en-GB" sz="1800">
                <a:solidFill>
                  <a:schemeClr val="bg1"/>
                </a:solidFill>
                <a:latin typeface="+mj-lt"/>
                <a:ea typeface="Arial"/>
                <a:cs typeface="Arial"/>
                <a:sym typeface="Arial"/>
              </a:rPr>
              <a:t>: Build and train deep learning models.</a:t>
            </a:r>
          </a:p>
          <a:p>
            <a:pPr marL="0" lvl="0" indent="0" algn="l" rtl="0">
              <a:spcBef>
                <a:spcPts val="1200"/>
              </a:spcBef>
              <a:spcAft>
                <a:spcPts val="0"/>
              </a:spcAft>
              <a:buNone/>
            </a:pPr>
            <a:r>
              <a:rPr lang="en-GB" sz="1800" b="1">
                <a:solidFill>
                  <a:schemeClr val="bg1"/>
                </a:solidFill>
                <a:latin typeface="+mj-lt"/>
                <a:ea typeface="Arial"/>
                <a:cs typeface="Arial"/>
                <a:sym typeface="Arial"/>
              </a:rPr>
              <a:t>Visualization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Matplotlib</a:t>
            </a:r>
            <a:r>
              <a:rPr lang="en-GB" sz="1800">
                <a:solidFill>
                  <a:schemeClr val="bg1"/>
                </a:solidFill>
                <a:latin typeface="+mj-lt"/>
                <a:ea typeface="Arial"/>
                <a:cs typeface="Arial"/>
                <a:sym typeface="Arial"/>
              </a:rPr>
              <a:t>: Generate performance plots (e.g., loss curves).</a:t>
            </a:r>
          </a:p>
          <a:p>
            <a:pPr marL="152400" lvl="0" algn="l" rtl="0">
              <a:spcBef>
                <a:spcPts val="1200"/>
              </a:spcBef>
              <a:spcAft>
                <a:spcPts val="0"/>
              </a:spcAft>
              <a:buClr>
                <a:schemeClr val="lt1"/>
              </a:buClr>
              <a:buSzPts val="1200"/>
            </a:pPr>
            <a:endParaRPr lang="en-GB" sz="1800" dirty="0">
              <a:latin typeface="Arial"/>
              <a:ea typeface="Arial"/>
              <a:cs typeface="Arial"/>
              <a:sym typeface="Arial"/>
            </a:endParaRPr>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99FF48-422C-1BF5-8E74-4753B48C0E33}"/>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ptos" panose="02110004020202020204"/>
                <a:ea typeface="+mn-ea"/>
                <a:cs typeface="+mn-cs"/>
              </a:rPr>
              <a:t>Model Architectures Overview</a:t>
            </a:r>
            <a:b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br>
            <a:endPar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lvl="0" indent="0" algn="l" rtl="0">
              <a:spcBef>
                <a:spcPts val="1200"/>
              </a:spcBef>
              <a:spcAft>
                <a:spcPts val="0"/>
              </a:spcAft>
              <a:buNone/>
            </a:pPr>
            <a:r>
              <a:rPr lang="en-US" sz="1800" b="1" dirty="0">
                <a:latin typeface="Arial"/>
                <a:ea typeface="Arial"/>
                <a:cs typeface="Arial"/>
                <a:sym typeface="Arial"/>
              </a:rPr>
              <a:t>Models Compared</a:t>
            </a:r>
            <a:r>
              <a:rPr lang="en-US" sz="1800" dirty="0">
                <a:latin typeface="Arial"/>
                <a:ea typeface="Arial"/>
                <a:cs typeface="Arial"/>
                <a:sym typeface="Arial"/>
              </a:rPr>
              <a:t>:</a:t>
            </a:r>
          </a:p>
          <a:p>
            <a:pPr marL="457200" lvl="0" indent="-311150" algn="l" rtl="0">
              <a:spcBef>
                <a:spcPts val="1200"/>
              </a:spcBef>
              <a:spcAft>
                <a:spcPts val="0"/>
              </a:spcAft>
              <a:buClr>
                <a:schemeClr val="lt1"/>
              </a:buClr>
              <a:buSzPts val="1300"/>
              <a:buFont typeface="Arial"/>
              <a:buChar char="●"/>
            </a:pPr>
            <a:r>
              <a:rPr lang="en-US" sz="1800" dirty="0">
                <a:latin typeface="Arial"/>
                <a:ea typeface="Arial"/>
                <a:cs typeface="Arial"/>
                <a:sym typeface="Arial"/>
              </a:rPr>
              <a:t>Transformer: Captures long-range dependencies.</a:t>
            </a:r>
          </a:p>
          <a:p>
            <a:pPr marL="457200" lvl="0" indent="-311150" algn="l" rtl="0">
              <a:spcBef>
                <a:spcPts val="0"/>
              </a:spcBef>
              <a:spcAft>
                <a:spcPts val="0"/>
              </a:spcAft>
              <a:buClr>
                <a:schemeClr val="lt1"/>
              </a:buClr>
              <a:buSzPts val="1300"/>
              <a:buFont typeface="Arial"/>
              <a:buChar char="●"/>
            </a:pPr>
            <a:r>
              <a:rPr lang="en-US" sz="1800" dirty="0">
                <a:latin typeface="Arial"/>
                <a:ea typeface="Arial"/>
                <a:cs typeface="Arial"/>
                <a:sym typeface="Arial"/>
              </a:rPr>
              <a:t>LSTM: Learns long-term sequential trends.</a:t>
            </a:r>
          </a:p>
          <a:p>
            <a:pPr marL="457200" lvl="0" indent="-311150" algn="l" rtl="0">
              <a:spcBef>
                <a:spcPts val="0"/>
              </a:spcBef>
              <a:spcAft>
                <a:spcPts val="0"/>
              </a:spcAft>
              <a:buClr>
                <a:schemeClr val="lt1"/>
              </a:buClr>
              <a:buSzPts val="1300"/>
              <a:buFont typeface="Arial"/>
              <a:buChar char="●"/>
            </a:pPr>
            <a:r>
              <a:rPr lang="en-US" sz="1800" dirty="0">
                <a:latin typeface="Arial"/>
                <a:ea typeface="Arial"/>
                <a:cs typeface="Arial"/>
                <a:sym typeface="Arial"/>
              </a:rPr>
              <a:t>GRU: Simplifies temporal modeling with gates.</a:t>
            </a:r>
          </a:p>
          <a:p>
            <a:pPr marL="457200" lvl="0" indent="-311150" algn="l" rtl="0">
              <a:spcBef>
                <a:spcPts val="0"/>
              </a:spcBef>
              <a:spcAft>
                <a:spcPts val="0"/>
              </a:spcAft>
              <a:buClr>
                <a:schemeClr val="lt1"/>
              </a:buClr>
              <a:buSzPts val="1300"/>
              <a:buFont typeface="Arial"/>
              <a:buChar char="●"/>
            </a:pPr>
            <a:r>
              <a:rPr lang="en-US" sz="1800" dirty="0">
                <a:latin typeface="Arial"/>
                <a:ea typeface="Arial"/>
                <a:cs typeface="Arial"/>
                <a:sym typeface="Arial"/>
              </a:rPr>
              <a:t>CNN-LSTM: Combines local feature extraction and sequential learning. </a:t>
            </a:r>
          </a:p>
          <a:p>
            <a:pPr marL="0" lvl="0" indent="0" algn="l" rtl="0">
              <a:spcBef>
                <a:spcPts val="1200"/>
              </a:spcBef>
              <a:spcAft>
                <a:spcPts val="0"/>
              </a:spcAft>
              <a:buNone/>
            </a:pPr>
            <a:r>
              <a:rPr lang="en-US" sz="1800" dirty="0">
                <a:latin typeface="Arial"/>
                <a:ea typeface="Arial"/>
                <a:cs typeface="Arial"/>
                <a:sym typeface="Arial"/>
              </a:rPr>
              <a:t>Create a side-by-side comparison table highlighting:</a:t>
            </a:r>
          </a:p>
          <a:p>
            <a:pPr marL="457200" lvl="0" indent="-311150" algn="l" rtl="0">
              <a:spcBef>
                <a:spcPts val="1200"/>
              </a:spcBef>
              <a:spcAft>
                <a:spcPts val="0"/>
              </a:spcAft>
              <a:buClr>
                <a:schemeClr val="lt1"/>
              </a:buClr>
              <a:buSzPts val="1300"/>
              <a:buFont typeface="Arial"/>
              <a:buChar char="●"/>
            </a:pPr>
            <a:r>
              <a:rPr lang="en-US" sz="1800" dirty="0">
                <a:latin typeface="Arial"/>
                <a:ea typeface="Arial"/>
                <a:cs typeface="Arial"/>
                <a:sym typeface="Arial"/>
              </a:rPr>
              <a:t>Model strengths.</a:t>
            </a:r>
          </a:p>
          <a:p>
            <a:pPr marL="457200" lvl="0" indent="-311150" algn="l" rtl="0">
              <a:spcBef>
                <a:spcPts val="0"/>
              </a:spcBef>
              <a:spcAft>
                <a:spcPts val="0"/>
              </a:spcAft>
              <a:buClr>
                <a:schemeClr val="lt1"/>
              </a:buClr>
              <a:buSzPts val="1300"/>
              <a:buFont typeface="Arial"/>
              <a:buChar char="●"/>
            </a:pPr>
            <a:r>
              <a:rPr lang="en-US" sz="1800" dirty="0">
                <a:latin typeface="Arial"/>
                <a:ea typeface="Arial"/>
                <a:cs typeface="Arial"/>
                <a:sym typeface="Arial"/>
              </a:rPr>
              <a:t>Unique features (e.g., attention for Transformer).</a:t>
            </a:r>
          </a:p>
          <a:p>
            <a:pPr marL="457200" lvl="0" indent="-311150" algn="l" rtl="0">
              <a:spcBef>
                <a:spcPts val="0"/>
              </a:spcBef>
              <a:spcAft>
                <a:spcPts val="0"/>
              </a:spcAft>
              <a:buClr>
                <a:schemeClr val="lt1"/>
              </a:buClr>
              <a:buSzPts val="1300"/>
              <a:buFont typeface="Arial"/>
              <a:buChar char="●"/>
            </a:pPr>
            <a:endParaRPr lang="en-US" dirty="0">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endParaRPr lang="en-US" sz="1800" dirty="0">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endParaRPr lang="en-US" dirty="0">
              <a:latin typeface="Arial"/>
              <a:ea typeface="Arial"/>
              <a:cs typeface="Arial"/>
              <a:sym typeface="Arial"/>
            </a:endParaRPr>
          </a:p>
          <a:p>
            <a:pPr marL="457200" lvl="0" indent="-311150" algn="l" rtl="0">
              <a:spcBef>
                <a:spcPts val="0"/>
              </a:spcBef>
              <a:spcAft>
                <a:spcPts val="0"/>
              </a:spcAft>
              <a:buClr>
                <a:schemeClr val="lt1"/>
              </a:buClr>
              <a:buSzPts val="1300"/>
              <a:buFont typeface="Arial"/>
              <a:buChar char="●"/>
            </a:pPr>
            <a:endParaRPr lang="en-US" sz="1800" dirty="0">
              <a:latin typeface="Arial"/>
              <a:ea typeface="Arial"/>
              <a:cs typeface="Arial"/>
              <a:sym typeface="Arial"/>
            </a:endParaRPr>
          </a:p>
        </p:txBody>
      </p:sp>
      <p:sp>
        <p:nvSpPr>
          <p:cNvPr id="9" name="Rectangle 8">
            <a:extLst>
              <a:ext uri="{FF2B5EF4-FFF2-40B4-BE49-F238E27FC236}">
                <a16:creationId xmlns:a16="http://schemas.microsoft.com/office/drawing/2014/main" id="{ACC05F8D-4DB9-B9E0-D428-6D1CE83DAF5F}"/>
              </a:ext>
            </a:extLst>
          </p:cNvPr>
          <p:cNvSpPr/>
          <p:nvPr/>
        </p:nvSpPr>
        <p:spPr>
          <a:xfrm>
            <a:off x="-8662087"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bg1"/>
                </a:solidFill>
                <a:latin typeface="+mj-lt"/>
                <a:ea typeface="Arial"/>
                <a:cs typeface="Arial"/>
                <a:sym typeface="Arial"/>
              </a:rPr>
              <a:t>Libraries Used</a:t>
            </a:r>
            <a:br>
              <a:rPr lang="en-US" sz="1800">
                <a:solidFill>
                  <a:schemeClr val="bg1"/>
                </a:solidFill>
                <a:latin typeface="+mj-lt"/>
              </a:rPr>
            </a:br>
            <a:endParaRPr lang="en-US" sz="1800">
              <a:solidFill>
                <a:schemeClr val="bg1"/>
              </a:solidFill>
              <a:latin typeface="+mj-lt"/>
            </a:endParaRPr>
          </a:p>
          <a:p>
            <a:pPr marL="0" lvl="0" indent="0" algn="l" rtl="0">
              <a:spcBef>
                <a:spcPts val="0"/>
              </a:spcBef>
              <a:spcAft>
                <a:spcPts val="0"/>
              </a:spcAft>
              <a:buNone/>
            </a:pPr>
            <a:r>
              <a:rPr lang="en-GB" sz="1800" b="1">
                <a:solidFill>
                  <a:schemeClr val="bg1"/>
                </a:solidFill>
                <a:latin typeface="+mj-lt"/>
                <a:ea typeface="Arial"/>
                <a:cs typeface="Arial"/>
                <a:sym typeface="Arial"/>
              </a:rPr>
              <a:t>Data Collection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yfinance</a:t>
            </a:r>
            <a:r>
              <a:rPr lang="en-GB" sz="1800">
                <a:solidFill>
                  <a:schemeClr val="bg1"/>
                </a:solidFill>
                <a:latin typeface="+mj-lt"/>
                <a:ea typeface="Arial"/>
                <a:cs typeface="Arial"/>
                <a:sym typeface="Arial"/>
              </a:rPr>
              <a:t>: Fetch historical stock data.</a:t>
            </a:r>
          </a:p>
          <a:p>
            <a:pPr marL="0" lvl="0" indent="0" algn="l" rtl="0">
              <a:spcBef>
                <a:spcPts val="1200"/>
              </a:spcBef>
              <a:spcAft>
                <a:spcPts val="0"/>
              </a:spcAft>
              <a:buNone/>
            </a:pPr>
            <a:r>
              <a:rPr lang="en-GB" sz="1800" b="1">
                <a:solidFill>
                  <a:schemeClr val="bg1"/>
                </a:solidFill>
                <a:latin typeface="+mj-lt"/>
                <a:ea typeface="Arial"/>
                <a:cs typeface="Arial"/>
                <a:sym typeface="Arial"/>
              </a:rPr>
              <a:t>Feature Engineering</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NLTK</a:t>
            </a:r>
            <a:r>
              <a:rPr lang="en-GB" sz="1800">
                <a:solidFill>
                  <a:schemeClr val="bg1"/>
                </a:solidFill>
                <a:latin typeface="+mj-lt"/>
                <a:ea typeface="Arial"/>
                <a:cs typeface="Arial"/>
                <a:sym typeface="Arial"/>
              </a:rPr>
              <a:t>: Perform sentiment analysis using </a:t>
            </a:r>
            <a:r>
              <a:rPr lang="en-GB" sz="1800">
                <a:solidFill>
                  <a:schemeClr val="bg1"/>
                </a:solidFill>
                <a:latin typeface="+mj-lt"/>
                <a:ea typeface="Roboto Mono"/>
                <a:cs typeface="Roboto Mono"/>
                <a:sym typeface="Roboto Mono"/>
              </a:rPr>
              <a:t>SentimentIntensityAnalyzer</a:t>
            </a:r>
            <a:r>
              <a:rPr lang="en-GB" sz="1800">
                <a:solidFill>
                  <a:schemeClr val="bg1"/>
                </a:solidFill>
                <a:latin typeface="+mj-lt"/>
                <a:ea typeface="Arial"/>
                <a:cs typeface="Arial"/>
                <a:sym typeface="Arial"/>
              </a:rPr>
              <a:t>.</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Pandas</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NumPy</a:t>
            </a:r>
            <a:r>
              <a:rPr lang="en-GB" sz="1800">
                <a:solidFill>
                  <a:schemeClr val="bg1"/>
                </a:solidFill>
                <a:latin typeface="+mj-lt"/>
                <a:ea typeface="Arial"/>
                <a:cs typeface="Arial"/>
                <a:sym typeface="Arial"/>
              </a:rPr>
              <a:t>: Data manipulation and feature extraction.</a:t>
            </a:r>
          </a:p>
          <a:p>
            <a:pPr marL="457200" lvl="0" indent="-304800" algn="l" rtl="0">
              <a:spcBef>
                <a:spcPts val="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Scikit-Learn</a:t>
            </a:r>
            <a:r>
              <a:rPr lang="en-GB" sz="1800">
                <a:solidFill>
                  <a:schemeClr val="bg1"/>
                </a:solidFill>
                <a:latin typeface="+mj-lt"/>
                <a:ea typeface="Arial"/>
                <a:cs typeface="Arial"/>
                <a:sym typeface="Arial"/>
              </a:rPr>
              <a:t>: Scaling features with </a:t>
            </a:r>
            <a:r>
              <a:rPr lang="en-GB" sz="1800">
                <a:solidFill>
                  <a:schemeClr val="bg1"/>
                </a:solidFill>
                <a:latin typeface="+mj-lt"/>
                <a:ea typeface="Roboto Mono"/>
                <a:cs typeface="Roboto Mono"/>
                <a:sym typeface="Roboto Mono"/>
              </a:rPr>
              <a:t>MinMaxScaler</a:t>
            </a:r>
            <a:r>
              <a:rPr lang="en-GB" sz="1800">
                <a:solidFill>
                  <a:schemeClr val="bg1"/>
                </a:solidFill>
                <a:latin typeface="+mj-lt"/>
                <a:ea typeface="Arial"/>
                <a:cs typeface="Arial"/>
                <a:sym typeface="Arial"/>
              </a:rPr>
              <a:t>.</a:t>
            </a:r>
          </a:p>
          <a:p>
            <a:pPr marL="0" lvl="0" indent="0" algn="l" rtl="0">
              <a:spcBef>
                <a:spcPts val="1200"/>
              </a:spcBef>
              <a:spcAft>
                <a:spcPts val="0"/>
              </a:spcAft>
              <a:buNone/>
            </a:pPr>
            <a:r>
              <a:rPr lang="en-GB" sz="1800" b="1">
                <a:solidFill>
                  <a:schemeClr val="bg1"/>
                </a:solidFill>
                <a:latin typeface="+mj-lt"/>
                <a:ea typeface="Arial"/>
                <a:cs typeface="Arial"/>
                <a:sym typeface="Arial"/>
              </a:rPr>
              <a:t>Model Implementation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TensorFlow</a:t>
            </a:r>
            <a:r>
              <a:rPr lang="en-GB" sz="1800">
                <a:solidFill>
                  <a:schemeClr val="bg1"/>
                </a:solidFill>
                <a:latin typeface="+mj-lt"/>
                <a:ea typeface="Arial"/>
                <a:cs typeface="Arial"/>
                <a:sym typeface="Arial"/>
              </a:rPr>
              <a:t> and </a:t>
            </a:r>
            <a:r>
              <a:rPr lang="en-GB" sz="1800">
                <a:solidFill>
                  <a:schemeClr val="bg1"/>
                </a:solidFill>
                <a:latin typeface="+mj-lt"/>
                <a:ea typeface="Roboto Mono"/>
                <a:cs typeface="Roboto Mono"/>
                <a:sym typeface="Roboto Mono"/>
              </a:rPr>
              <a:t>Keras</a:t>
            </a:r>
            <a:r>
              <a:rPr lang="en-GB" sz="1800">
                <a:solidFill>
                  <a:schemeClr val="bg1"/>
                </a:solidFill>
                <a:latin typeface="+mj-lt"/>
                <a:ea typeface="Arial"/>
                <a:cs typeface="Arial"/>
                <a:sym typeface="Arial"/>
              </a:rPr>
              <a:t>: Build and train deep learning models.</a:t>
            </a:r>
          </a:p>
          <a:p>
            <a:pPr marL="0" lvl="0" indent="0" algn="l" rtl="0">
              <a:spcBef>
                <a:spcPts val="1200"/>
              </a:spcBef>
              <a:spcAft>
                <a:spcPts val="0"/>
              </a:spcAft>
              <a:buNone/>
            </a:pPr>
            <a:r>
              <a:rPr lang="en-GB" sz="1800" b="1">
                <a:solidFill>
                  <a:schemeClr val="bg1"/>
                </a:solidFill>
                <a:latin typeface="+mj-lt"/>
                <a:ea typeface="Arial"/>
                <a:cs typeface="Arial"/>
                <a:sym typeface="Arial"/>
              </a:rPr>
              <a:t>Visualization</a:t>
            </a:r>
            <a:r>
              <a:rPr lang="en-GB" sz="1800">
                <a:solidFill>
                  <a:schemeClr val="bg1"/>
                </a:solidFill>
                <a:latin typeface="+mj-lt"/>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sz="1800">
                <a:solidFill>
                  <a:schemeClr val="bg1"/>
                </a:solidFill>
                <a:latin typeface="+mj-lt"/>
                <a:ea typeface="Roboto Mono"/>
                <a:cs typeface="Roboto Mono"/>
                <a:sym typeface="Roboto Mono"/>
              </a:rPr>
              <a:t>Matplotlib</a:t>
            </a:r>
            <a:r>
              <a:rPr lang="en-GB" sz="1800">
                <a:solidFill>
                  <a:schemeClr val="bg1"/>
                </a:solidFill>
                <a:latin typeface="+mj-lt"/>
                <a:ea typeface="Arial"/>
                <a:cs typeface="Arial"/>
                <a:sym typeface="Arial"/>
              </a:rPr>
              <a:t>: Generate performance plots (e.g., loss curves).</a:t>
            </a:r>
          </a:p>
          <a:p>
            <a:pPr marL="152400" lvl="0" algn="l" rtl="0">
              <a:spcBef>
                <a:spcPts val="1200"/>
              </a:spcBef>
              <a:spcAft>
                <a:spcPts val="0"/>
              </a:spcAft>
              <a:buClr>
                <a:schemeClr val="lt1"/>
              </a:buClr>
              <a:buSzPts val="1200"/>
            </a:pPr>
            <a:endParaRPr lang="en-GB" sz="1800" dirty="0">
              <a:latin typeface="Arial"/>
              <a:ea typeface="Arial"/>
              <a:cs typeface="Arial"/>
              <a:sym typeface="Arial"/>
            </a:endParaRPr>
          </a:p>
        </p:txBody>
      </p:sp>
    </p:spTree>
    <p:extLst>
      <p:ext uri="{BB962C8B-B14F-4D97-AF65-F5344CB8AC3E}">
        <p14:creationId xmlns:p14="http://schemas.microsoft.com/office/powerpoint/2010/main" val="125031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453502"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7" name="Rectangle 6">
            <a:extLst>
              <a:ext uri="{FF2B5EF4-FFF2-40B4-BE49-F238E27FC236}">
                <a16:creationId xmlns:a16="http://schemas.microsoft.com/office/drawing/2014/main" id="{D4EEE0B4-7EE5-4C92-6D97-5BD88345064C}"/>
              </a:ext>
            </a:extLst>
          </p:cNvPr>
          <p:cNvSpPr/>
          <p:nvPr/>
        </p:nvSpPr>
        <p:spPr>
          <a:xfrm>
            <a:off x="361188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mj-lt"/>
                <a:ea typeface="+mn-ea"/>
                <a:cs typeface="+mn-cs"/>
              </a:rPr>
              <a:t>Model Architectures Overview</a:t>
            </a:r>
            <a:br>
              <a:rPr kumimoji="0" lang="en-US" b="1" i="0" u="none" strike="noStrike" kern="1200" cap="none" spc="0" normalizeH="0" baseline="0" noProof="0" dirty="0">
                <a:ln>
                  <a:noFill/>
                </a:ln>
                <a:solidFill>
                  <a:prstClr val="white"/>
                </a:solidFill>
                <a:effectLst/>
                <a:uLnTx/>
                <a:uFillTx/>
                <a:latin typeface="+mj-lt"/>
                <a:ea typeface="+mn-ea"/>
                <a:cs typeface="+mn-cs"/>
              </a:rPr>
            </a:br>
            <a:endParaRPr kumimoji="0" lang="en-US" b="1" i="0" u="none" strike="noStrike" kern="1200" cap="none" spc="0" normalizeH="0" baseline="0" noProof="0" dirty="0">
              <a:ln>
                <a:noFill/>
              </a:ln>
              <a:solidFill>
                <a:prstClr val="white"/>
              </a:solidFill>
              <a:effectLst/>
              <a:uLnTx/>
              <a:uFillTx/>
              <a:latin typeface="+mj-lt"/>
              <a:ea typeface="+mn-ea"/>
              <a:cs typeface="+mn-cs"/>
            </a:endParaRPr>
          </a:p>
          <a:p>
            <a:pPr marL="0" lvl="0" indent="0" algn="l" rtl="0">
              <a:spcBef>
                <a:spcPts val="1200"/>
              </a:spcBef>
              <a:spcAft>
                <a:spcPts val="0"/>
              </a:spcAft>
              <a:buNone/>
            </a:pPr>
            <a:r>
              <a:rPr lang="en-US" b="1" dirty="0">
                <a:latin typeface="+mj-lt"/>
                <a:ea typeface="Arial"/>
                <a:cs typeface="Arial"/>
                <a:sym typeface="Arial"/>
              </a:rPr>
              <a:t>Models Compared</a:t>
            </a:r>
            <a:r>
              <a:rPr lang="en-US" dirty="0">
                <a:latin typeface="+mj-lt"/>
                <a:ea typeface="Arial"/>
                <a:cs typeface="Arial"/>
                <a:sym typeface="Arial"/>
              </a:rPr>
              <a:t>:</a:t>
            </a:r>
          </a:p>
          <a:p>
            <a:pPr marL="457200" lvl="0" indent="-311150" algn="l" rtl="0">
              <a:spcBef>
                <a:spcPts val="1200"/>
              </a:spcBef>
              <a:spcAft>
                <a:spcPts val="0"/>
              </a:spcAft>
              <a:buClr>
                <a:schemeClr val="lt1"/>
              </a:buClr>
              <a:buSzPts val="1300"/>
              <a:buFont typeface="Arial"/>
              <a:buChar char="●"/>
            </a:pPr>
            <a:r>
              <a:rPr lang="en-US" dirty="0">
                <a:latin typeface="+mj-lt"/>
                <a:ea typeface="Arial"/>
                <a:cs typeface="Arial"/>
                <a:sym typeface="Arial"/>
              </a:rPr>
              <a:t>Transformer: Captures long-range dependencies.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LSTM: Learns long-term sequential trends.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GRU: Simplifies temporal modeling with gates.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CNN-LSTM: Combines local feature extraction and sequential learning. </a:t>
            </a:r>
          </a:p>
          <a:p>
            <a:pPr marL="0" lvl="0" indent="0" algn="l" rtl="0">
              <a:spcBef>
                <a:spcPts val="1200"/>
              </a:spcBef>
              <a:spcAft>
                <a:spcPts val="0"/>
              </a:spcAft>
              <a:buNone/>
            </a:pPr>
            <a:r>
              <a:rPr lang="en-US" dirty="0">
                <a:latin typeface="+mj-lt"/>
                <a:ea typeface="Arial"/>
                <a:cs typeface="Arial"/>
                <a:sym typeface="Arial"/>
              </a:rPr>
              <a:t>Create a side-by-side comparison table highlighting:</a:t>
            </a:r>
          </a:p>
          <a:p>
            <a:pPr marL="457200" lvl="0" indent="-311150" algn="l" rtl="0">
              <a:spcBef>
                <a:spcPts val="1200"/>
              </a:spcBef>
              <a:spcAft>
                <a:spcPts val="0"/>
              </a:spcAft>
              <a:buClr>
                <a:schemeClr val="lt1"/>
              </a:buClr>
              <a:buSzPts val="1300"/>
              <a:buFont typeface="Arial"/>
              <a:buChar char="●"/>
            </a:pPr>
            <a:r>
              <a:rPr lang="en-US" dirty="0">
                <a:latin typeface="+mj-lt"/>
                <a:ea typeface="Arial"/>
                <a:cs typeface="Arial"/>
                <a:sym typeface="Arial"/>
              </a:rPr>
              <a:t>Model strengths.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Unique features (e.g., attention for Transformer).</a:t>
            </a:r>
          </a:p>
          <a:p>
            <a:pPr marL="457200" lvl="0" indent="-311150" algn="l" rtl="0">
              <a:spcBef>
                <a:spcPts val="0"/>
              </a:spcBef>
              <a:spcAft>
                <a:spcPts val="0"/>
              </a:spcAft>
              <a:buClr>
                <a:schemeClr val="lt1"/>
              </a:buClr>
              <a:buSzPts val="1300"/>
              <a:buFont typeface="Arial"/>
              <a:buChar char="●"/>
            </a:pPr>
            <a:endParaRPr lang="en-US" sz="2400" dirty="0">
              <a:latin typeface="Arial"/>
              <a:ea typeface="Arial"/>
              <a:cs typeface="Arial"/>
              <a:sym typeface="Arial"/>
            </a:endParaRPr>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C949BF-D585-6B55-D6CE-AB663A835E23}"/>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Transformer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TextBox 7">
            <a:extLst>
              <a:ext uri="{FF2B5EF4-FFF2-40B4-BE49-F238E27FC236}">
                <a16:creationId xmlns:a16="http://schemas.microsoft.com/office/drawing/2014/main" id="{5B051842-EBE2-A288-BD29-948AB1DA9098}"/>
              </a:ext>
            </a:extLst>
          </p:cNvPr>
          <p:cNvSpPr txBox="1"/>
          <p:nvPr/>
        </p:nvSpPr>
        <p:spPr>
          <a:xfrm>
            <a:off x="13995400" y="711200"/>
            <a:ext cx="4178300" cy="5284524"/>
          </a:xfrm>
          <a:prstGeom prst="rect">
            <a:avLst/>
          </a:prstGeom>
          <a:noFill/>
        </p:spPr>
        <p:txBody>
          <a:bodyPr wrap="square" rtlCol="0">
            <a:spAutoFit/>
          </a:bodyPr>
          <a:lstStyle/>
          <a:p>
            <a:pPr marL="0" lvl="0" indent="0" algn="l" rtl="0">
              <a:lnSpc>
                <a:spcPct val="95000"/>
              </a:lnSpc>
              <a:spcBef>
                <a:spcPts val="0"/>
              </a:spcBef>
              <a:spcAft>
                <a:spcPts val="0"/>
              </a:spcAft>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Multi-head attention layer for dependencies across time steps.</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Convolutional layers for feature extraction.</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Dense layer for final prediction.</a:t>
            </a: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Attention mechanism: </a:t>
            </a: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Transformer?</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Efficient at capturing patterns over long sequences. </a:t>
            </a:r>
            <a:endParaRPr lang="en-US" dirty="0">
              <a:solidFill>
                <a:schemeClr val="bg1"/>
              </a:solidFill>
            </a:endParaRPr>
          </a:p>
          <a:p>
            <a:endParaRPr lang="en-US" dirty="0"/>
          </a:p>
        </p:txBody>
      </p:sp>
      <p:pic>
        <p:nvPicPr>
          <p:cNvPr id="10" name="Google Shape;167;p19">
            <a:extLst>
              <a:ext uri="{FF2B5EF4-FFF2-40B4-BE49-F238E27FC236}">
                <a16:creationId xmlns:a16="http://schemas.microsoft.com/office/drawing/2014/main" id="{D75CB89B-DE6D-C8F6-D6CC-1727724EC340}"/>
              </a:ext>
            </a:extLst>
          </p:cNvPr>
          <p:cNvPicPr preferRelativeResize="0"/>
          <p:nvPr/>
        </p:nvPicPr>
        <p:blipFill>
          <a:blip r:embed="rId3">
            <a:alphaModFix/>
          </a:blip>
          <a:stretch>
            <a:fillRect/>
          </a:stretch>
        </p:blipFill>
        <p:spPr>
          <a:xfrm>
            <a:off x="14433150" y="3429000"/>
            <a:ext cx="3302800" cy="1015950"/>
          </a:xfrm>
          <a:prstGeom prst="rect">
            <a:avLst/>
          </a:prstGeom>
          <a:noFill/>
          <a:ln>
            <a:noFill/>
          </a:ln>
        </p:spPr>
      </p:pic>
      <p:sp>
        <p:nvSpPr>
          <p:cNvPr id="14" name="TextBox 13">
            <a:extLst>
              <a:ext uri="{FF2B5EF4-FFF2-40B4-BE49-F238E27FC236}">
                <a16:creationId xmlns:a16="http://schemas.microsoft.com/office/drawing/2014/main" id="{0A9AC9BE-218C-286C-4481-AC752A408F0E}"/>
              </a:ext>
            </a:extLst>
          </p:cNvPr>
          <p:cNvSpPr txBox="1"/>
          <p:nvPr/>
        </p:nvSpPr>
        <p:spPr>
          <a:xfrm>
            <a:off x="18173700" y="883817"/>
            <a:ext cx="4178300" cy="6063198"/>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r>
              <a:rPr lang="en-GB" dirty="0">
                <a:solidFill>
                  <a:schemeClr val="bg1"/>
                </a:solidFill>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b="1" dirty="0">
                <a:solidFill>
                  <a:schemeClr val="bg1"/>
                </a:solidFill>
                <a:ea typeface="Arial"/>
                <a:cs typeface="Arial"/>
                <a:sym typeface="Arial"/>
              </a:rPr>
              <a:t>Input</a:t>
            </a:r>
            <a:r>
              <a:rPr lang="en-GB" dirty="0">
                <a:solidFill>
                  <a:schemeClr val="bg1"/>
                </a:solidFill>
                <a:ea typeface="Arial"/>
                <a:cs typeface="Arial"/>
                <a:sym typeface="Arial"/>
              </a:rPr>
              <a:t>: Sequences of 60 timesteps with 10 features.</a:t>
            </a:r>
          </a:p>
          <a:p>
            <a:pPr marL="457200" lvl="0"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Key Layers</a:t>
            </a:r>
            <a:r>
              <a:rPr lang="en-GB" dirty="0">
                <a:solidFill>
                  <a:schemeClr val="bg1"/>
                </a:solidFill>
                <a:ea typeface="Arial"/>
                <a:cs typeface="Arial"/>
                <a:sym typeface="Arial"/>
              </a:rPr>
              <a:t>:</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Multi-Head Attention</a:t>
            </a:r>
            <a:r>
              <a:rPr lang="en-GB" dirty="0">
                <a:solidFill>
                  <a:schemeClr val="bg1"/>
                </a:solidFill>
                <a:ea typeface="Arial"/>
                <a:cs typeface="Arial"/>
                <a:sym typeface="Arial"/>
              </a:rPr>
              <a:t>: 4 heads, dropout (0.1) for capturing dependencies.</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Layer Normalization</a:t>
            </a:r>
            <a:r>
              <a:rPr lang="en-GB" dirty="0">
                <a:solidFill>
                  <a:schemeClr val="bg1"/>
                </a:solidFill>
                <a:ea typeface="Arial"/>
                <a:cs typeface="Arial"/>
                <a:sym typeface="Arial"/>
              </a:rPr>
              <a:t>: Stabilizes training.</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Conv1D</a:t>
            </a:r>
            <a:r>
              <a:rPr lang="en-GB" dirty="0">
                <a:solidFill>
                  <a:schemeClr val="bg1"/>
                </a:solidFill>
                <a:ea typeface="Arial"/>
                <a:cs typeface="Arial"/>
                <a:sym typeface="Arial"/>
              </a:rPr>
              <a:t>: 128 filters, kernel size 1, </a:t>
            </a:r>
            <a:r>
              <a:rPr lang="en-GB" dirty="0" err="1">
                <a:solidFill>
                  <a:schemeClr val="bg1"/>
                </a:solidFill>
                <a:ea typeface="Arial"/>
                <a:cs typeface="Arial"/>
                <a:sym typeface="Arial"/>
              </a:rPr>
              <a:t>ReLU</a:t>
            </a:r>
            <a:r>
              <a:rPr lang="en-GB" dirty="0">
                <a:solidFill>
                  <a:schemeClr val="bg1"/>
                </a:solidFill>
                <a:ea typeface="Arial"/>
                <a:cs typeface="Arial"/>
                <a:sym typeface="Arial"/>
              </a:rPr>
              <a:t> activation for feature extraction.</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Global Average Pooling</a:t>
            </a:r>
            <a:r>
              <a:rPr lang="en-GB" dirty="0">
                <a:solidFill>
                  <a:schemeClr val="bg1"/>
                </a:solidFill>
                <a:ea typeface="Arial"/>
                <a:cs typeface="Arial"/>
                <a:sym typeface="Arial"/>
              </a:rPr>
              <a:t>: Reduces dimensionality.</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914400" lvl="1"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Optimizer</a:t>
            </a:r>
            <a:r>
              <a:rPr lang="en-GB" dirty="0">
                <a:solidFill>
                  <a:schemeClr val="bg1"/>
                </a:solidFill>
                <a:ea typeface="Arial"/>
                <a:cs typeface="Arial"/>
                <a:sym typeface="Arial"/>
              </a:rPr>
              <a:t>: Adam | </a:t>
            </a:r>
            <a:r>
              <a:rPr lang="en-GB" b="1" dirty="0">
                <a:solidFill>
                  <a:schemeClr val="bg1"/>
                </a:solidFill>
                <a:ea typeface="Arial"/>
                <a:cs typeface="Arial"/>
                <a:sym typeface="Arial"/>
              </a:rPr>
              <a:t>Loss Function</a:t>
            </a:r>
            <a:r>
              <a:rPr lang="en-GB" dirty="0">
                <a:solidFill>
                  <a:schemeClr val="bg1"/>
                </a:solidFill>
                <a:ea typeface="Arial"/>
                <a:cs typeface="Arial"/>
                <a:sym typeface="Arial"/>
              </a:rPr>
              <a:t>: Mean Squared Error (MSE).</a:t>
            </a:r>
          </a:p>
          <a:p>
            <a:endParaRPr lang="en-US" dirty="0">
              <a:solidFill>
                <a:schemeClr val="bg1"/>
              </a:solidFill>
            </a:endParaRPr>
          </a:p>
        </p:txBody>
      </p:sp>
      <p:sp>
        <p:nvSpPr>
          <p:cNvPr id="15" name="Rectangle 14">
            <a:extLst>
              <a:ext uri="{FF2B5EF4-FFF2-40B4-BE49-F238E27FC236}">
                <a16:creationId xmlns:a16="http://schemas.microsoft.com/office/drawing/2014/main" id="{16FDB5E7-749B-30A4-9DDF-2C4CDF9082AD}"/>
              </a:ext>
            </a:extLst>
          </p:cNvPr>
          <p:cNvSpPr/>
          <p:nvPr/>
        </p:nvSpPr>
        <p:spPr>
          <a:xfrm>
            <a:off x="-8843902"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mj-lt"/>
                <a:ea typeface="+mn-ea"/>
                <a:cs typeface="+mn-cs"/>
              </a:rPr>
              <a:t>Model Architectures Overview</a:t>
            </a:r>
            <a:br>
              <a:rPr kumimoji="0" lang="en-US" b="1" i="0" u="none" strike="noStrike" kern="1200" cap="none" spc="0" normalizeH="0" baseline="0" noProof="0" dirty="0">
                <a:ln>
                  <a:noFill/>
                </a:ln>
                <a:solidFill>
                  <a:prstClr val="white"/>
                </a:solidFill>
                <a:effectLst/>
                <a:uLnTx/>
                <a:uFillTx/>
                <a:latin typeface="+mj-lt"/>
                <a:ea typeface="+mn-ea"/>
                <a:cs typeface="+mn-cs"/>
              </a:rPr>
            </a:br>
            <a:endParaRPr kumimoji="0" lang="en-US" b="1" i="0" u="none" strike="noStrike" kern="1200" cap="none" spc="0" normalizeH="0" baseline="0" noProof="0" dirty="0">
              <a:ln>
                <a:noFill/>
              </a:ln>
              <a:solidFill>
                <a:prstClr val="white"/>
              </a:solidFill>
              <a:effectLst/>
              <a:uLnTx/>
              <a:uFillTx/>
              <a:latin typeface="+mj-lt"/>
              <a:ea typeface="+mn-ea"/>
              <a:cs typeface="+mn-cs"/>
            </a:endParaRPr>
          </a:p>
          <a:p>
            <a:pPr marL="0" lvl="0" indent="0" algn="l" rtl="0">
              <a:spcBef>
                <a:spcPts val="1200"/>
              </a:spcBef>
              <a:spcAft>
                <a:spcPts val="0"/>
              </a:spcAft>
              <a:buNone/>
            </a:pPr>
            <a:r>
              <a:rPr lang="en-US" b="1" dirty="0">
                <a:latin typeface="+mj-lt"/>
                <a:ea typeface="Arial"/>
                <a:cs typeface="Arial"/>
                <a:sym typeface="Arial"/>
              </a:rPr>
              <a:t>Models Compared</a:t>
            </a:r>
            <a:r>
              <a:rPr lang="en-US" dirty="0">
                <a:latin typeface="+mj-lt"/>
                <a:ea typeface="Arial"/>
                <a:cs typeface="Arial"/>
                <a:sym typeface="Arial"/>
              </a:rPr>
              <a:t>:</a:t>
            </a:r>
          </a:p>
          <a:p>
            <a:pPr marL="457200" lvl="0" indent="-311150" algn="l" rtl="0">
              <a:spcBef>
                <a:spcPts val="1200"/>
              </a:spcBef>
              <a:spcAft>
                <a:spcPts val="0"/>
              </a:spcAft>
              <a:buClr>
                <a:schemeClr val="lt1"/>
              </a:buClr>
              <a:buSzPts val="1300"/>
              <a:buFont typeface="Arial"/>
              <a:buChar char="●"/>
            </a:pPr>
            <a:r>
              <a:rPr lang="en-US" dirty="0">
                <a:latin typeface="+mj-lt"/>
                <a:ea typeface="Arial"/>
                <a:cs typeface="Arial"/>
                <a:sym typeface="Arial"/>
              </a:rPr>
              <a:t>Transformer: Captures long-range dependencies.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LSTM: Learns long-term sequential trends.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GRU: Simplifies temporal modeling with gates.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CNN-LSTM: Combines local feature extraction and sequential learning. </a:t>
            </a:r>
          </a:p>
          <a:p>
            <a:pPr marL="0" lvl="0" indent="0" algn="l" rtl="0">
              <a:spcBef>
                <a:spcPts val="1200"/>
              </a:spcBef>
              <a:spcAft>
                <a:spcPts val="0"/>
              </a:spcAft>
              <a:buNone/>
            </a:pPr>
            <a:r>
              <a:rPr lang="en-US" dirty="0">
                <a:latin typeface="+mj-lt"/>
                <a:ea typeface="Arial"/>
                <a:cs typeface="Arial"/>
                <a:sym typeface="Arial"/>
              </a:rPr>
              <a:t>Create a side-by-side comparison table highlighting:</a:t>
            </a:r>
          </a:p>
          <a:p>
            <a:pPr marL="457200" lvl="0" indent="-311150" algn="l" rtl="0">
              <a:spcBef>
                <a:spcPts val="1200"/>
              </a:spcBef>
              <a:spcAft>
                <a:spcPts val="0"/>
              </a:spcAft>
              <a:buClr>
                <a:schemeClr val="lt1"/>
              </a:buClr>
              <a:buSzPts val="1300"/>
              <a:buFont typeface="Arial"/>
              <a:buChar char="●"/>
            </a:pPr>
            <a:r>
              <a:rPr lang="en-US" dirty="0">
                <a:latin typeface="+mj-lt"/>
                <a:ea typeface="Arial"/>
                <a:cs typeface="Arial"/>
                <a:sym typeface="Arial"/>
              </a:rPr>
              <a:t>Model strengths.</a:t>
            </a:r>
          </a:p>
          <a:p>
            <a:pPr marL="457200" lvl="0" indent="-311150" algn="l" rtl="0">
              <a:spcBef>
                <a:spcPts val="0"/>
              </a:spcBef>
              <a:spcAft>
                <a:spcPts val="0"/>
              </a:spcAft>
              <a:buClr>
                <a:schemeClr val="lt1"/>
              </a:buClr>
              <a:buSzPts val="1300"/>
              <a:buFont typeface="Arial"/>
              <a:buChar char="●"/>
            </a:pPr>
            <a:r>
              <a:rPr lang="en-US" dirty="0">
                <a:latin typeface="+mj-lt"/>
                <a:ea typeface="Arial"/>
                <a:cs typeface="Arial"/>
                <a:sym typeface="Arial"/>
              </a:rPr>
              <a:t>Unique features (e.g., attention for Transformer).</a:t>
            </a:r>
          </a:p>
          <a:p>
            <a:pPr marL="457200" lvl="0" indent="-311150" algn="l" rtl="0">
              <a:spcBef>
                <a:spcPts val="0"/>
              </a:spcBef>
              <a:spcAft>
                <a:spcPts val="0"/>
              </a:spcAft>
              <a:buClr>
                <a:schemeClr val="lt1"/>
              </a:buClr>
              <a:buSzPts val="1300"/>
              <a:buFont typeface="Arial"/>
              <a:buChar char="●"/>
            </a:pPr>
            <a:endParaRPr lang="en-US" sz="2400" dirty="0">
              <a:latin typeface="Arial"/>
              <a:ea typeface="Arial"/>
              <a:cs typeface="Arial"/>
              <a:sym typeface="Arial"/>
            </a:endParaRPr>
          </a:p>
        </p:txBody>
      </p:sp>
    </p:spTree>
    <p:extLst>
      <p:ext uri="{BB962C8B-B14F-4D97-AF65-F5344CB8AC3E}">
        <p14:creationId xmlns:p14="http://schemas.microsoft.com/office/powerpoint/2010/main" val="989280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079476"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5" name="TextBox 4">
            <a:extLst>
              <a:ext uri="{FF2B5EF4-FFF2-40B4-BE49-F238E27FC236}">
                <a16:creationId xmlns:a16="http://schemas.microsoft.com/office/drawing/2014/main" id="{85676B14-5831-7ECC-34E1-2E92179EA9B0}"/>
              </a:ext>
            </a:extLst>
          </p:cNvPr>
          <p:cNvSpPr txBox="1"/>
          <p:nvPr/>
        </p:nvSpPr>
        <p:spPr>
          <a:xfrm>
            <a:off x="-9079476" y="883817"/>
            <a:ext cx="7787148" cy="35086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ptos" panose="02110004020202020204"/>
                <a:ea typeface="+mn-ea"/>
                <a:cs typeface="+mn-cs"/>
              </a:rPr>
              <a:t>Feature Engineering</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br>
            <a:endPar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Temporal Features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Extracted day, month, year, day of the week.</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Sentiment Analysis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Tool</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NLTK’s VADER</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Process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Sentiment scoring, handling missing values</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3.Scaling &amp; Normalization</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Tool</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en-US" sz="1800" b="0" i="0" u="none" strike="noStrike" kern="1200" cap="none" spc="0" normalizeH="0" baseline="0" noProof="0" dirty="0" err="1">
                <a:ln>
                  <a:noFill/>
                </a:ln>
                <a:solidFill>
                  <a:prstClr val="white"/>
                </a:solidFill>
                <a:effectLst/>
                <a:uLnTx/>
                <a:uFillTx/>
                <a:latin typeface="Aptos" panose="02110004020202020204"/>
                <a:ea typeface="+mn-ea"/>
                <a:cs typeface="+mn-cs"/>
              </a:rPr>
              <a:t>MinMaxScaler</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9D54E6-8E06-4DEC-DBA0-AC5529A26BDE}"/>
              </a:ext>
            </a:extLst>
          </p:cNvPr>
          <p:cNvSpPr/>
          <p:nvPr/>
        </p:nvSpPr>
        <p:spPr>
          <a:xfrm>
            <a:off x="-890802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Transformer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3262D7F8-86B3-3EB7-12E8-16EBCAC5BF28}"/>
              </a:ext>
            </a:extLst>
          </p:cNvPr>
          <p:cNvSpPr txBox="1"/>
          <p:nvPr/>
        </p:nvSpPr>
        <p:spPr>
          <a:xfrm>
            <a:off x="-8834574" y="711200"/>
            <a:ext cx="4178300" cy="5284524"/>
          </a:xfrm>
          <a:prstGeom prst="rect">
            <a:avLst/>
          </a:prstGeom>
          <a:noFill/>
        </p:spPr>
        <p:txBody>
          <a:bodyPr wrap="square" rtlCol="0">
            <a:spAutoFit/>
          </a:bodyPr>
          <a:lstStyle/>
          <a:p>
            <a:pPr marL="0" lvl="0" indent="0" algn="l" rtl="0">
              <a:lnSpc>
                <a:spcPct val="95000"/>
              </a:lnSpc>
              <a:spcBef>
                <a:spcPts val="0"/>
              </a:spcBef>
              <a:spcAft>
                <a:spcPts val="0"/>
              </a:spcAft>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Multi-head attention layer for dependencies across time steps.</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Convolutional layers for feature extraction.</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Dense layer for final prediction.</a:t>
            </a: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Attention mechanism: </a:t>
            </a: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Transformer?</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Efficient at capturing patterns over long sequences. </a:t>
            </a:r>
            <a:endParaRPr lang="en-US" dirty="0">
              <a:solidFill>
                <a:schemeClr val="bg1"/>
              </a:solidFill>
            </a:endParaRPr>
          </a:p>
          <a:p>
            <a:endParaRPr lang="en-US" dirty="0"/>
          </a:p>
        </p:txBody>
      </p:sp>
      <p:pic>
        <p:nvPicPr>
          <p:cNvPr id="10" name="Google Shape;167;p19">
            <a:extLst>
              <a:ext uri="{FF2B5EF4-FFF2-40B4-BE49-F238E27FC236}">
                <a16:creationId xmlns:a16="http://schemas.microsoft.com/office/drawing/2014/main" id="{A5D9B806-22BB-CBDF-0D43-0069C9A297B3}"/>
              </a:ext>
            </a:extLst>
          </p:cNvPr>
          <p:cNvPicPr preferRelativeResize="0"/>
          <p:nvPr/>
        </p:nvPicPr>
        <p:blipFill>
          <a:blip r:embed="rId3">
            <a:alphaModFix/>
          </a:blip>
          <a:stretch>
            <a:fillRect/>
          </a:stretch>
        </p:blipFill>
        <p:spPr>
          <a:xfrm>
            <a:off x="-8396824" y="3429000"/>
            <a:ext cx="3302800" cy="1015950"/>
          </a:xfrm>
          <a:prstGeom prst="rect">
            <a:avLst/>
          </a:prstGeom>
          <a:noFill/>
          <a:ln>
            <a:noFill/>
          </a:ln>
        </p:spPr>
      </p:pic>
      <p:sp>
        <p:nvSpPr>
          <p:cNvPr id="11" name="TextBox 10">
            <a:extLst>
              <a:ext uri="{FF2B5EF4-FFF2-40B4-BE49-F238E27FC236}">
                <a16:creationId xmlns:a16="http://schemas.microsoft.com/office/drawing/2014/main" id="{7651A403-DC9C-A89A-9BE7-2FB8C53B84BD}"/>
              </a:ext>
            </a:extLst>
          </p:cNvPr>
          <p:cNvSpPr txBox="1"/>
          <p:nvPr/>
        </p:nvSpPr>
        <p:spPr>
          <a:xfrm>
            <a:off x="-4656274" y="883817"/>
            <a:ext cx="4178300" cy="6063198"/>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r>
              <a:rPr lang="en-GB" dirty="0">
                <a:solidFill>
                  <a:schemeClr val="bg1"/>
                </a:solidFill>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b="1" dirty="0">
                <a:solidFill>
                  <a:schemeClr val="bg1"/>
                </a:solidFill>
                <a:ea typeface="Arial"/>
                <a:cs typeface="Arial"/>
                <a:sym typeface="Arial"/>
              </a:rPr>
              <a:t>Input</a:t>
            </a:r>
            <a:r>
              <a:rPr lang="en-GB" dirty="0">
                <a:solidFill>
                  <a:schemeClr val="bg1"/>
                </a:solidFill>
                <a:ea typeface="Arial"/>
                <a:cs typeface="Arial"/>
                <a:sym typeface="Arial"/>
              </a:rPr>
              <a:t>: Sequences of 60 timesteps with 10 features.</a:t>
            </a:r>
          </a:p>
          <a:p>
            <a:pPr marL="457200" lvl="0"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Key Layers</a:t>
            </a:r>
            <a:r>
              <a:rPr lang="en-GB" dirty="0">
                <a:solidFill>
                  <a:schemeClr val="bg1"/>
                </a:solidFill>
                <a:ea typeface="Arial"/>
                <a:cs typeface="Arial"/>
                <a:sym typeface="Arial"/>
              </a:rPr>
              <a:t>:</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Multi-Head Attention</a:t>
            </a:r>
            <a:r>
              <a:rPr lang="en-GB" dirty="0">
                <a:solidFill>
                  <a:schemeClr val="bg1"/>
                </a:solidFill>
                <a:ea typeface="Arial"/>
                <a:cs typeface="Arial"/>
                <a:sym typeface="Arial"/>
              </a:rPr>
              <a:t>: 4 heads, dropout (0.1) for capturing dependencies.</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Layer Normalization</a:t>
            </a:r>
            <a:r>
              <a:rPr lang="en-GB" dirty="0">
                <a:solidFill>
                  <a:schemeClr val="bg1"/>
                </a:solidFill>
                <a:ea typeface="Arial"/>
                <a:cs typeface="Arial"/>
                <a:sym typeface="Arial"/>
              </a:rPr>
              <a:t>: Stabilizes training.</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Conv1D</a:t>
            </a:r>
            <a:r>
              <a:rPr lang="en-GB" dirty="0">
                <a:solidFill>
                  <a:schemeClr val="bg1"/>
                </a:solidFill>
                <a:ea typeface="Arial"/>
                <a:cs typeface="Arial"/>
                <a:sym typeface="Arial"/>
              </a:rPr>
              <a:t>: 128 filters, kernel size 1, </a:t>
            </a:r>
            <a:r>
              <a:rPr lang="en-GB" dirty="0" err="1">
                <a:solidFill>
                  <a:schemeClr val="bg1"/>
                </a:solidFill>
                <a:ea typeface="Arial"/>
                <a:cs typeface="Arial"/>
                <a:sym typeface="Arial"/>
              </a:rPr>
              <a:t>ReLU</a:t>
            </a:r>
            <a:r>
              <a:rPr lang="en-GB" dirty="0">
                <a:solidFill>
                  <a:schemeClr val="bg1"/>
                </a:solidFill>
                <a:ea typeface="Arial"/>
                <a:cs typeface="Arial"/>
                <a:sym typeface="Arial"/>
              </a:rPr>
              <a:t> activation for feature extraction.</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Global Average Pooling</a:t>
            </a:r>
            <a:r>
              <a:rPr lang="en-GB" dirty="0">
                <a:solidFill>
                  <a:schemeClr val="bg1"/>
                </a:solidFill>
                <a:ea typeface="Arial"/>
                <a:cs typeface="Arial"/>
                <a:sym typeface="Arial"/>
              </a:rPr>
              <a:t>: Reduces dimensionality.</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914400" lvl="1"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Optimizer</a:t>
            </a:r>
            <a:r>
              <a:rPr lang="en-GB" dirty="0">
                <a:solidFill>
                  <a:schemeClr val="bg1"/>
                </a:solidFill>
                <a:ea typeface="Arial"/>
                <a:cs typeface="Arial"/>
                <a:sym typeface="Arial"/>
              </a:rPr>
              <a:t>: Adam | </a:t>
            </a:r>
            <a:r>
              <a:rPr lang="en-GB" b="1" dirty="0">
                <a:solidFill>
                  <a:schemeClr val="bg1"/>
                </a:solidFill>
                <a:ea typeface="Arial"/>
                <a:cs typeface="Arial"/>
                <a:sym typeface="Arial"/>
              </a:rPr>
              <a:t>Loss Function</a:t>
            </a:r>
            <a:r>
              <a:rPr lang="en-GB" dirty="0">
                <a:solidFill>
                  <a:schemeClr val="bg1"/>
                </a:solidFill>
                <a:ea typeface="Arial"/>
                <a:cs typeface="Arial"/>
                <a:sym typeface="Arial"/>
              </a:rPr>
              <a:t>: Mean Squared Error (MSE).</a:t>
            </a:r>
          </a:p>
          <a:p>
            <a:endParaRPr lang="en-US" dirty="0">
              <a:solidFill>
                <a:schemeClr val="bg1"/>
              </a:solidFill>
            </a:endParaRPr>
          </a:p>
        </p:txBody>
      </p:sp>
      <p:sp>
        <p:nvSpPr>
          <p:cNvPr id="19" name="Rectangle 18">
            <a:extLst>
              <a:ext uri="{FF2B5EF4-FFF2-40B4-BE49-F238E27FC236}">
                <a16:creationId xmlns:a16="http://schemas.microsoft.com/office/drawing/2014/main" id="{55A4F533-27BE-A7AC-DCBB-61D10C509144}"/>
              </a:ext>
            </a:extLst>
          </p:cNvPr>
          <p:cNvSpPr/>
          <p:nvPr/>
        </p:nvSpPr>
        <p:spPr>
          <a:xfrm>
            <a:off x="3700326"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Transformer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0" name="TextBox 19">
            <a:extLst>
              <a:ext uri="{FF2B5EF4-FFF2-40B4-BE49-F238E27FC236}">
                <a16:creationId xmlns:a16="http://schemas.microsoft.com/office/drawing/2014/main" id="{B1584CF9-BEB7-08F5-8B78-658D0BB64D7D}"/>
              </a:ext>
            </a:extLst>
          </p:cNvPr>
          <p:cNvSpPr txBox="1"/>
          <p:nvPr/>
        </p:nvSpPr>
        <p:spPr>
          <a:xfrm>
            <a:off x="3773778" y="711200"/>
            <a:ext cx="4178300" cy="5284524"/>
          </a:xfrm>
          <a:prstGeom prst="rect">
            <a:avLst/>
          </a:prstGeom>
          <a:noFill/>
        </p:spPr>
        <p:txBody>
          <a:bodyPr wrap="square" rtlCol="0">
            <a:spAutoFit/>
          </a:bodyPr>
          <a:lstStyle/>
          <a:p>
            <a:pPr marL="0" lvl="0" indent="0" algn="l" rtl="0">
              <a:lnSpc>
                <a:spcPct val="95000"/>
              </a:lnSpc>
              <a:spcBef>
                <a:spcPts val="0"/>
              </a:spcBef>
              <a:spcAft>
                <a:spcPts val="0"/>
              </a:spcAft>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Multi-head attention layer for dependencies across time steps.</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Convolutional layers for feature extraction.</a:t>
            </a:r>
          </a:p>
          <a:p>
            <a:pPr marL="457200" lvl="0" indent="-304800" algn="l" rtl="0">
              <a:lnSpc>
                <a:spcPct val="95000"/>
              </a:lnSpc>
              <a:spcBef>
                <a:spcPts val="0"/>
              </a:spcBef>
              <a:spcAft>
                <a:spcPts val="0"/>
              </a:spcAft>
              <a:buClr>
                <a:schemeClr val="lt1"/>
              </a:buClr>
              <a:buSzPts val="1200"/>
              <a:buFont typeface="Arial"/>
              <a:buChar char="●"/>
            </a:pPr>
            <a:r>
              <a:rPr lang="en-US" sz="1800" dirty="0">
                <a:solidFill>
                  <a:schemeClr val="bg1"/>
                </a:solidFill>
                <a:ea typeface="Arial"/>
                <a:cs typeface="Arial"/>
                <a:sym typeface="Arial"/>
              </a:rPr>
              <a:t>Dense layer for final prediction.</a:t>
            </a: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Attention mechanism: </a:t>
            </a: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45720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Transformer?</a:t>
            </a:r>
          </a:p>
          <a:p>
            <a:pPr marL="457200" lvl="0" indent="-304800" algn="l" rtl="0">
              <a:lnSpc>
                <a:spcPct val="95000"/>
              </a:lnSpc>
              <a:spcBef>
                <a:spcPts val="1200"/>
              </a:spcBef>
              <a:spcAft>
                <a:spcPts val="0"/>
              </a:spcAft>
              <a:buClr>
                <a:schemeClr val="lt1"/>
              </a:buClr>
              <a:buSzPts val="1200"/>
              <a:buFont typeface="Arial"/>
              <a:buChar char="●"/>
            </a:pPr>
            <a:r>
              <a:rPr lang="en-US" sz="1800" dirty="0">
                <a:solidFill>
                  <a:schemeClr val="bg1"/>
                </a:solidFill>
                <a:ea typeface="Arial"/>
                <a:cs typeface="Arial"/>
                <a:sym typeface="Arial"/>
              </a:rPr>
              <a:t>Efficient at capturing patterns over long sequences. </a:t>
            </a:r>
            <a:endParaRPr lang="en-US" dirty="0">
              <a:solidFill>
                <a:schemeClr val="bg1"/>
              </a:solidFill>
            </a:endParaRPr>
          </a:p>
          <a:p>
            <a:endParaRPr lang="en-US" dirty="0"/>
          </a:p>
        </p:txBody>
      </p:sp>
      <p:pic>
        <p:nvPicPr>
          <p:cNvPr id="21" name="Google Shape;167;p19">
            <a:extLst>
              <a:ext uri="{FF2B5EF4-FFF2-40B4-BE49-F238E27FC236}">
                <a16:creationId xmlns:a16="http://schemas.microsoft.com/office/drawing/2014/main" id="{BCE590DE-F3E1-2100-4C5C-CAF559FC748D}"/>
              </a:ext>
            </a:extLst>
          </p:cNvPr>
          <p:cNvPicPr preferRelativeResize="0"/>
          <p:nvPr/>
        </p:nvPicPr>
        <p:blipFill>
          <a:blip r:embed="rId3">
            <a:alphaModFix/>
          </a:blip>
          <a:stretch>
            <a:fillRect/>
          </a:stretch>
        </p:blipFill>
        <p:spPr>
          <a:xfrm>
            <a:off x="4211528" y="3429000"/>
            <a:ext cx="3302800" cy="1015950"/>
          </a:xfrm>
          <a:prstGeom prst="rect">
            <a:avLst/>
          </a:prstGeom>
          <a:noFill/>
          <a:ln>
            <a:noFill/>
          </a:ln>
        </p:spPr>
      </p:pic>
      <p:sp>
        <p:nvSpPr>
          <p:cNvPr id="22" name="TextBox 21">
            <a:extLst>
              <a:ext uri="{FF2B5EF4-FFF2-40B4-BE49-F238E27FC236}">
                <a16:creationId xmlns:a16="http://schemas.microsoft.com/office/drawing/2014/main" id="{FA4662CA-2258-3036-C734-C53421F65D5C}"/>
              </a:ext>
            </a:extLst>
          </p:cNvPr>
          <p:cNvSpPr txBox="1"/>
          <p:nvPr/>
        </p:nvSpPr>
        <p:spPr>
          <a:xfrm>
            <a:off x="7952078" y="883817"/>
            <a:ext cx="4178300" cy="6063198"/>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r>
              <a:rPr lang="en-GB" dirty="0">
                <a:solidFill>
                  <a:schemeClr val="bg1"/>
                </a:solidFill>
                <a:ea typeface="Arial"/>
                <a:cs typeface="Arial"/>
                <a:sym typeface="Arial"/>
              </a:rPr>
              <a:t>:</a:t>
            </a:r>
          </a:p>
          <a:p>
            <a:pPr marL="457200" lvl="0" indent="-304800" algn="l" rtl="0">
              <a:spcBef>
                <a:spcPts val="1200"/>
              </a:spcBef>
              <a:spcAft>
                <a:spcPts val="0"/>
              </a:spcAft>
              <a:buClr>
                <a:schemeClr val="lt1"/>
              </a:buClr>
              <a:buSzPts val="1200"/>
              <a:buFont typeface="Arial"/>
              <a:buChar char="●"/>
            </a:pPr>
            <a:r>
              <a:rPr lang="en-GB" b="1" dirty="0">
                <a:solidFill>
                  <a:schemeClr val="bg1"/>
                </a:solidFill>
                <a:ea typeface="Arial"/>
                <a:cs typeface="Arial"/>
                <a:sym typeface="Arial"/>
              </a:rPr>
              <a:t>Input</a:t>
            </a:r>
            <a:r>
              <a:rPr lang="en-GB" dirty="0">
                <a:solidFill>
                  <a:schemeClr val="bg1"/>
                </a:solidFill>
                <a:ea typeface="Arial"/>
                <a:cs typeface="Arial"/>
                <a:sym typeface="Arial"/>
              </a:rPr>
              <a:t>: Sequences of 60 timesteps with 10 features.</a:t>
            </a:r>
          </a:p>
          <a:p>
            <a:pPr marL="457200" lvl="0"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Key Layers</a:t>
            </a:r>
            <a:r>
              <a:rPr lang="en-GB" dirty="0">
                <a:solidFill>
                  <a:schemeClr val="bg1"/>
                </a:solidFill>
                <a:ea typeface="Arial"/>
                <a:cs typeface="Arial"/>
                <a:sym typeface="Arial"/>
              </a:rPr>
              <a:t>:</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Multi-Head Attention</a:t>
            </a:r>
            <a:r>
              <a:rPr lang="en-GB" dirty="0">
                <a:solidFill>
                  <a:schemeClr val="bg1"/>
                </a:solidFill>
                <a:ea typeface="Arial"/>
                <a:cs typeface="Arial"/>
                <a:sym typeface="Arial"/>
              </a:rPr>
              <a:t>: 4 heads, dropout (0.1) for capturing dependencies.</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Layer Normalization</a:t>
            </a:r>
            <a:r>
              <a:rPr lang="en-GB" dirty="0">
                <a:solidFill>
                  <a:schemeClr val="bg1"/>
                </a:solidFill>
                <a:ea typeface="Arial"/>
                <a:cs typeface="Arial"/>
                <a:sym typeface="Arial"/>
              </a:rPr>
              <a:t>: Stabilizes training.</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Conv1D</a:t>
            </a:r>
            <a:r>
              <a:rPr lang="en-GB" dirty="0">
                <a:solidFill>
                  <a:schemeClr val="bg1"/>
                </a:solidFill>
                <a:ea typeface="Arial"/>
                <a:cs typeface="Arial"/>
                <a:sym typeface="Arial"/>
              </a:rPr>
              <a:t>: 128 filters, kernel size 1, </a:t>
            </a:r>
            <a:r>
              <a:rPr lang="en-GB" dirty="0" err="1">
                <a:solidFill>
                  <a:schemeClr val="bg1"/>
                </a:solidFill>
                <a:ea typeface="Arial"/>
                <a:cs typeface="Arial"/>
                <a:sym typeface="Arial"/>
              </a:rPr>
              <a:t>ReLU</a:t>
            </a:r>
            <a:r>
              <a:rPr lang="en-GB" dirty="0">
                <a:solidFill>
                  <a:schemeClr val="bg1"/>
                </a:solidFill>
                <a:ea typeface="Arial"/>
                <a:cs typeface="Arial"/>
                <a:sym typeface="Arial"/>
              </a:rPr>
              <a:t> activation for feature extraction.</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Global Average Pooling</a:t>
            </a:r>
            <a:r>
              <a:rPr lang="en-GB" dirty="0">
                <a:solidFill>
                  <a:schemeClr val="bg1"/>
                </a:solidFill>
                <a:ea typeface="Arial"/>
                <a:cs typeface="Arial"/>
                <a:sym typeface="Arial"/>
              </a:rPr>
              <a:t>: Reduces dimensionality.</a:t>
            </a:r>
          </a:p>
          <a:p>
            <a:pPr marL="914400" lvl="1"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914400" lvl="1" indent="-304800" algn="l" rtl="0">
              <a:spcBef>
                <a:spcPts val="0"/>
              </a:spcBef>
              <a:spcAft>
                <a:spcPts val="0"/>
              </a:spcAft>
              <a:buClr>
                <a:srgbClr val="000000"/>
              </a:buClr>
              <a:buSzPts val="1200"/>
              <a:buFont typeface="Arial"/>
              <a:buChar char="○"/>
            </a:pPr>
            <a:endParaRPr lang="en-GB" dirty="0">
              <a:solidFill>
                <a:schemeClr val="bg1"/>
              </a:solidFil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GB" b="1" dirty="0">
                <a:solidFill>
                  <a:schemeClr val="bg1"/>
                </a:solidFill>
                <a:ea typeface="Arial"/>
                <a:cs typeface="Arial"/>
                <a:sym typeface="Arial"/>
              </a:rPr>
              <a:t>Optimizer</a:t>
            </a:r>
            <a:r>
              <a:rPr lang="en-GB" dirty="0">
                <a:solidFill>
                  <a:schemeClr val="bg1"/>
                </a:solidFill>
                <a:ea typeface="Arial"/>
                <a:cs typeface="Arial"/>
                <a:sym typeface="Arial"/>
              </a:rPr>
              <a:t>: Adam | </a:t>
            </a:r>
            <a:r>
              <a:rPr lang="en-GB" b="1" dirty="0">
                <a:solidFill>
                  <a:schemeClr val="bg1"/>
                </a:solidFill>
                <a:ea typeface="Arial"/>
                <a:cs typeface="Arial"/>
                <a:sym typeface="Arial"/>
              </a:rPr>
              <a:t>Loss Function</a:t>
            </a:r>
            <a:r>
              <a:rPr lang="en-GB" dirty="0">
                <a:solidFill>
                  <a:schemeClr val="bg1"/>
                </a:solidFill>
                <a:ea typeface="Arial"/>
                <a:cs typeface="Arial"/>
                <a:sym typeface="Arial"/>
              </a:rPr>
              <a:t>: Mean Squared Error (MSE).</a:t>
            </a:r>
          </a:p>
          <a:p>
            <a:endParaRPr lang="en-US" dirty="0">
              <a:solidFill>
                <a:schemeClr val="bg1"/>
              </a:solidFill>
            </a:endParaRPr>
          </a:p>
        </p:txBody>
      </p:sp>
      <p:sp>
        <p:nvSpPr>
          <p:cNvPr id="23" name="Rectangle 22">
            <a:extLst>
              <a:ext uri="{FF2B5EF4-FFF2-40B4-BE49-F238E27FC236}">
                <a16:creationId xmlns:a16="http://schemas.microsoft.com/office/drawing/2014/main" id="{78871774-0D99-9892-D9BC-B3E1D7A421EE}"/>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LSTM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 name="TextBox 23">
            <a:extLst>
              <a:ext uri="{FF2B5EF4-FFF2-40B4-BE49-F238E27FC236}">
                <a16:creationId xmlns:a16="http://schemas.microsoft.com/office/drawing/2014/main" id="{CC1781C4-4E76-7AA0-6DDE-2D21A976771D}"/>
              </a:ext>
            </a:extLst>
          </p:cNvPr>
          <p:cNvSpPr txBox="1"/>
          <p:nvPr/>
        </p:nvSpPr>
        <p:spPr>
          <a:xfrm>
            <a:off x="13995400" y="711200"/>
            <a:ext cx="4178300" cy="4635115"/>
          </a:xfrm>
          <a:prstGeom prst="rect">
            <a:avLst/>
          </a:prstGeom>
          <a:noFill/>
        </p:spPr>
        <p:txBody>
          <a:bodyPr wrap="square" rtlCol="0">
            <a:spAutoFit/>
          </a:bodyPr>
          <a:lstStyle/>
          <a:p>
            <a:pPr marL="0" lvl="0" indent="0" algn="l" rtl="0">
              <a:lnSpc>
                <a:spcPct val="95000"/>
              </a:lnSpc>
              <a:spcBef>
                <a:spcPts val="0"/>
              </a:spcBef>
              <a:spcAft>
                <a:spcPts val="0"/>
              </a:spcAft>
              <a:buClr>
                <a:srgbClr val="000000"/>
              </a:buClr>
              <a:buSzPts val="1018"/>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Two stacked LSTM layers with dropout and dense output.</a:t>
            </a:r>
          </a:p>
          <a:p>
            <a:pPr marL="0" lvl="0" indent="0" algn="l" rtl="0">
              <a:lnSpc>
                <a:spcPct val="95000"/>
              </a:lnSpc>
              <a:spcBef>
                <a:spcPts val="1200"/>
              </a:spcBef>
              <a:spcAft>
                <a:spcPts val="0"/>
              </a:spcAft>
              <a:buClr>
                <a:srgbClr val="000000"/>
              </a:buClr>
              <a:buSzPts val="1018"/>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LSTM cell: </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LSTM?</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Captures long-term dependencies effectively. </a:t>
            </a:r>
            <a:endParaRPr lang="en-US" sz="2000" dirty="0">
              <a:solidFill>
                <a:schemeClr val="bg1"/>
              </a:solidFill>
            </a:endParaRPr>
          </a:p>
        </p:txBody>
      </p:sp>
      <p:sp>
        <p:nvSpPr>
          <p:cNvPr id="26" name="TextBox 25">
            <a:extLst>
              <a:ext uri="{FF2B5EF4-FFF2-40B4-BE49-F238E27FC236}">
                <a16:creationId xmlns:a16="http://schemas.microsoft.com/office/drawing/2014/main" id="{91CD4CD5-B2C7-017B-D0AE-848C8A9E32BE}"/>
              </a:ext>
            </a:extLst>
          </p:cNvPr>
          <p:cNvSpPr txBox="1"/>
          <p:nvPr/>
        </p:nvSpPr>
        <p:spPr>
          <a:xfrm>
            <a:off x="18173700" y="883817"/>
            <a:ext cx="4178300" cy="5047536"/>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p>
          <a:p>
            <a:pPr marL="0" lvl="0" indent="0" algn="l" rtl="0">
              <a:spcBef>
                <a:spcPts val="1200"/>
              </a:spcBef>
              <a:spcAft>
                <a:spcPts val="0"/>
              </a:spcAft>
              <a:buNone/>
            </a:pPr>
            <a:r>
              <a:rPr lang="en-GB" b="1" dirty="0">
                <a:solidFill>
                  <a:schemeClr val="bg1"/>
                </a:solidFill>
                <a:ea typeface="Arial"/>
                <a:cs typeface="Arial"/>
                <a:sym typeface="Arial"/>
              </a:rPr>
              <a:t>Input: </a:t>
            </a:r>
            <a:r>
              <a:rPr lang="en-GB" dirty="0">
                <a:solidFill>
                  <a:schemeClr val="bg1"/>
                </a:solidFill>
                <a:ea typeface="Arial"/>
                <a:cs typeface="Arial"/>
                <a:sym typeface="Arial"/>
              </a:rPr>
              <a:t>Sequences of 60 timesteps with 10 features.       </a:t>
            </a:r>
          </a:p>
          <a:p>
            <a:pPr marL="0" lvl="0" indent="0" algn="l" rtl="0">
              <a:spcBef>
                <a:spcPts val="1200"/>
              </a:spcBef>
              <a:spcAft>
                <a:spcPts val="0"/>
              </a:spcAft>
              <a:buNone/>
            </a:pPr>
            <a:r>
              <a:rPr lang="en-GB" b="1" dirty="0">
                <a:solidFill>
                  <a:schemeClr val="bg1"/>
                </a:solidFill>
                <a:ea typeface="Arial"/>
                <a:cs typeface="Arial"/>
                <a:sym typeface="Arial"/>
              </a:rPr>
              <a:t>Key Layers:</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1: </a:t>
            </a:r>
            <a:r>
              <a:rPr lang="en-GB" dirty="0">
                <a:solidFill>
                  <a:schemeClr val="bg1"/>
                </a:solidFill>
                <a:ea typeface="Arial"/>
                <a:cs typeface="Arial"/>
                <a:sym typeface="Arial"/>
              </a:rPr>
              <a:t>128 units, returns sequences for the next layer.</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2</a:t>
            </a:r>
            <a:r>
              <a:rPr lang="en-GB" dirty="0">
                <a:solidFill>
                  <a:schemeClr val="bg1"/>
                </a:solidFill>
                <a:ea typeface="Arial"/>
                <a:cs typeface="Arial"/>
                <a:sym typeface="Arial"/>
              </a:rPr>
              <a:t>: 64 units with dropout (0.2).</a:t>
            </a:r>
          </a:p>
          <a:p>
            <a:pPr marL="0" lvl="0" indent="0" algn="l" rtl="0">
              <a:spcBef>
                <a:spcPts val="1200"/>
              </a:spcBef>
              <a:spcAft>
                <a:spcPts val="0"/>
              </a:spcAft>
              <a:buNone/>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0" lvl="0" indent="0" algn="l" rtl="0">
              <a:spcBef>
                <a:spcPts val="1200"/>
              </a:spcBef>
              <a:spcAft>
                <a:spcPts val="0"/>
              </a:spcAft>
              <a:buNone/>
            </a:pPr>
            <a:r>
              <a:rPr lang="en-GB" b="1" dirty="0">
                <a:solidFill>
                  <a:schemeClr val="bg1"/>
                </a:solidFill>
                <a:ea typeface="Arial"/>
                <a:cs typeface="Arial"/>
                <a:sym typeface="Arial"/>
              </a:rPr>
              <a:t>Regularization: </a:t>
            </a:r>
            <a:r>
              <a:rPr lang="en-GB" dirty="0">
                <a:solidFill>
                  <a:schemeClr val="bg1"/>
                </a:solidFill>
                <a:ea typeface="Arial"/>
                <a:cs typeface="Arial"/>
                <a:sym typeface="Arial"/>
              </a:rPr>
              <a:t>Dropout layers after each LSTM to reduce overfitting.</a:t>
            </a:r>
          </a:p>
          <a:p>
            <a:pPr marL="0" lvl="0" indent="0" algn="l" rtl="0">
              <a:spcBef>
                <a:spcPts val="1200"/>
              </a:spcBef>
              <a:spcAft>
                <a:spcPts val="0"/>
              </a:spcAft>
              <a:buNone/>
            </a:pPr>
            <a:r>
              <a:rPr lang="en-GB" b="1" dirty="0">
                <a:solidFill>
                  <a:schemeClr val="bg1"/>
                </a:solidFill>
                <a:ea typeface="Arial"/>
                <a:cs typeface="Arial"/>
                <a:sym typeface="Arial"/>
              </a:rPr>
              <a:t>Optimizer: </a:t>
            </a:r>
            <a:r>
              <a:rPr lang="en-GB" dirty="0">
                <a:solidFill>
                  <a:schemeClr val="bg1"/>
                </a:solidFill>
                <a:ea typeface="Arial"/>
                <a:cs typeface="Arial"/>
                <a:sym typeface="Arial"/>
              </a:rPr>
              <a:t>Adam | Loss Function: Mean Squared Error (MSE).</a:t>
            </a:r>
          </a:p>
        </p:txBody>
      </p:sp>
      <p:pic>
        <p:nvPicPr>
          <p:cNvPr id="31" name="Google Shape;175;p20">
            <a:extLst>
              <a:ext uri="{FF2B5EF4-FFF2-40B4-BE49-F238E27FC236}">
                <a16:creationId xmlns:a16="http://schemas.microsoft.com/office/drawing/2014/main" id="{25FC51E2-F1E2-8620-53B3-7ABA624039E7}"/>
              </a:ext>
            </a:extLst>
          </p:cNvPr>
          <p:cNvPicPr preferRelativeResize="0"/>
          <p:nvPr/>
        </p:nvPicPr>
        <p:blipFill>
          <a:blip r:embed="rId4">
            <a:alphaModFix/>
          </a:blip>
          <a:stretch>
            <a:fillRect/>
          </a:stretch>
        </p:blipFill>
        <p:spPr>
          <a:xfrm>
            <a:off x="14237976" y="2734055"/>
            <a:ext cx="3680350" cy="1186125"/>
          </a:xfrm>
          <a:prstGeom prst="rect">
            <a:avLst/>
          </a:prstGeom>
          <a:noFill/>
          <a:ln>
            <a:noFill/>
          </a:ln>
        </p:spPr>
      </p:pic>
    </p:spTree>
    <p:extLst>
      <p:ext uri="{BB962C8B-B14F-4D97-AF65-F5344CB8AC3E}">
        <p14:creationId xmlns:p14="http://schemas.microsoft.com/office/powerpoint/2010/main" val="160861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50113"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144000"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D4FB022-8CFE-D925-C283-B277669E29DE}"/>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a:t>GRU Model</a:t>
            </a:r>
          </a:p>
          <a:p>
            <a:pPr algn="ctr"/>
            <a:endParaRPr lang="en-US" b="1"/>
          </a:p>
          <a:p>
            <a:pPr algn="ctr"/>
            <a:endParaRPr lang="en-US" b="1"/>
          </a:p>
          <a:p>
            <a:pPr algn="ctr"/>
            <a:endParaRPr lang="en-US" b="1"/>
          </a:p>
          <a:p>
            <a:pPr algn="ctr"/>
            <a:endParaRPr lang="en-US" b="1"/>
          </a:p>
          <a:p>
            <a:pPr algn="ctr"/>
            <a:endParaRPr lang="en-US" b="1"/>
          </a:p>
          <a:p>
            <a:pPr algn="ctr"/>
            <a:endParaRPr lang="en-US" b="1"/>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dirty="0"/>
          </a:p>
        </p:txBody>
      </p:sp>
      <p:sp>
        <p:nvSpPr>
          <p:cNvPr id="19" name="TextBox 18">
            <a:extLst>
              <a:ext uri="{FF2B5EF4-FFF2-40B4-BE49-F238E27FC236}">
                <a16:creationId xmlns:a16="http://schemas.microsoft.com/office/drawing/2014/main" id="{312DA3EA-6E79-62C6-6E67-0208E3A46E6D}"/>
              </a:ext>
            </a:extLst>
          </p:cNvPr>
          <p:cNvSpPr txBox="1"/>
          <p:nvPr/>
        </p:nvSpPr>
        <p:spPr>
          <a:xfrm>
            <a:off x="13995400" y="711200"/>
            <a:ext cx="4178300" cy="3913379"/>
          </a:xfrm>
          <a:prstGeom prst="rect">
            <a:avLst/>
          </a:prstGeom>
          <a:noFill/>
        </p:spPr>
        <p:txBody>
          <a:bodyPr wrap="square" rtlCol="0">
            <a:spAutoFit/>
          </a:bodyPr>
          <a:lstStyle/>
          <a:p>
            <a:pPr marL="0" lvl="0" indent="0" algn="l" rtl="0">
              <a:lnSpc>
                <a:spcPct val="85000"/>
              </a:lnSpc>
              <a:spcBef>
                <a:spcPts val="0"/>
              </a:spcBef>
              <a:spcAft>
                <a:spcPts val="0"/>
              </a:spcAft>
              <a:buClr>
                <a:srgbClr val="000000"/>
              </a:buClr>
              <a:buSzPts val="935"/>
              <a:buFont typeface="Arial"/>
              <a:buNone/>
            </a:pPr>
            <a:r>
              <a:rPr lang="en-US" sz="1800" b="1">
                <a:solidFill>
                  <a:schemeClr val="bg1"/>
                </a:solidFill>
                <a:ea typeface="Arial"/>
                <a:cs typeface="Arial"/>
                <a:sym typeface="Arial"/>
              </a:rPr>
              <a:t>Architecture</a:t>
            </a:r>
            <a:r>
              <a:rPr lang="en-US" sz="180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a:solidFill>
                  <a:schemeClr val="bg1"/>
                </a:solidFill>
                <a:ea typeface="Arial"/>
                <a:cs typeface="Arial"/>
                <a:sym typeface="Arial"/>
              </a:rPr>
              <a:t>Two stacked GRU layers with dropout and dense output.</a:t>
            </a:r>
          </a:p>
          <a:p>
            <a:pPr marL="0" lvl="0" indent="0" algn="l" rtl="0">
              <a:lnSpc>
                <a:spcPct val="85000"/>
              </a:lnSpc>
              <a:spcBef>
                <a:spcPts val="1200"/>
              </a:spcBef>
              <a:spcAft>
                <a:spcPts val="0"/>
              </a:spcAft>
              <a:buClr>
                <a:srgbClr val="000000"/>
              </a:buClr>
              <a:buSzPts val="935"/>
              <a:buFont typeface="Arial"/>
              <a:buNone/>
            </a:pPr>
            <a:r>
              <a:rPr lang="en-US" sz="1800" b="1">
                <a:solidFill>
                  <a:schemeClr val="bg1"/>
                </a:solidFill>
                <a:ea typeface="Arial"/>
                <a:cs typeface="Arial"/>
                <a:sym typeface="Arial"/>
              </a:rPr>
              <a:t>Mathematics</a:t>
            </a:r>
            <a:r>
              <a:rPr lang="en-US" sz="180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a:solidFill>
                  <a:schemeClr val="bg1"/>
                </a:solidFill>
                <a:ea typeface="Arial"/>
                <a:cs typeface="Arial"/>
                <a:sym typeface="Arial"/>
              </a:rPr>
              <a:t>GRU cell: </a:t>
            </a:r>
          </a:p>
          <a:p>
            <a:pPr marL="457200" lvl="0" indent="0" algn="l" rtl="0">
              <a:lnSpc>
                <a:spcPct val="85000"/>
              </a:lnSpc>
              <a:spcBef>
                <a:spcPts val="1200"/>
              </a:spcBef>
              <a:spcAft>
                <a:spcPts val="0"/>
              </a:spcAft>
              <a:buSzPts val="935"/>
              <a:buNone/>
            </a:pPr>
            <a:endParaRPr lang="en-US" sz="1800">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a:solidFill>
                <a:schemeClr val="bg1"/>
              </a:solidFill>
              <a:ea typeface="Arial"/>
              <a:cs typeface="Arial"/>
              <a:sym typeface="Arial"/>
            </a:endParaRPr>
          </a:p>
          <a:p>
            <a:pPr marL="0" lvl="0" indent="0" algn="l" rtl="0">
              <a:lnSpc>
                <a:spcPct val="85000"/>
              </a:lnSpc>
              <a:spcBef>
                <a:spcPts val="1200"/>
              </a:spcBef>
              <a:spcAft>
                <a:spcPts val="0"/>
              </a:spcAft>
              <a:buSzPts val="935"/>
              <a:buNone/>
            </a:pPr>
            <a:r>
              <a:rPr lang="en-US" sz="1800" b="1">
                <a:solidFill>
                  <a:schemeClr val="bg1"/>
                </a:solidFill>
                <a:ea typeface="Arial"/>
                <a:cs typeface="Arial"/>
                <a:sym typeface="Arial"/>
              </a:rPr>
              <a:t>Why GRU?</a:t>
            </a:r>
          </a:p>
          <a:p>
            <a:pPr marL="457200" lvl="0" indent="-307967" algn="l" rtl="0">
              <a:lnSpc>
                <a:spcPct val="85000"/>
              </a:lnSpc>
              <a:spcBef>
                <a:spcPts val="1200"/>
              </a:spcBef>
              <a:spcAft>
                <a:spcPts val="0"/>
              </a:spcAft>
              <a:buClr>
                <a:schemeClr val="lt1"/>
              </a:buClr>
              <a:buSzPts val="1250"/>
              <a:buFont typeface="Arial"/>
              <a:buChar char="●"/>
            </a:pPr>
            <a:r>
              <a:rPr lang="en-US" sz="1800">
                <a:solidFill>
                  <a:schemeClr val="bg1"/>
                </a:solidFill>
                <a:ea typeface="Arial"/>
                <a:cs typeface="Arial"/>
                <a:sym typeface="Arial"/>
              </a:rPr>
              <a:t>Simpler and faster than LSTM. </a:t>
            </a:r>
            <a:r>
              <a:rPr lang="en-US" sz="1800" b="1">
                <a:solidFill>
                  <a:schemeClr val="bg1"/>
                </a:solidFill>
                <a:ea typeface="Arial"/>
                <a:cs typeface="Arial"/>
                <a:sym typeface="Arial"/>
              </a:rPr>
              <a:t>Visuals</a:t>
            </a:r>
            <a:r>
              <a:rPr lang="en-US" sz="1800">
                <a:solidFill>
                  <a:schemeClr val="bg1"/>
                </a:solidFill>
                <a:ea typeface="Arial"/>
                <a:cs typeface="Arial"/>
                <a:sym typeface="Arial"/>
              </a:rPr>
              <a:t>:</a:t>
            </a:r>
            <a:endParaRPr lang="en-US" sz="1800" dirty="0">
              <a:solidFill>
                <a:schemeClr val="bg1"/>
              </a:solidFill>
              <a:ea typeface="Arial"/>
              <a:cs typeface="Arial"/>
              <a:sym typeface="Arial"/>
            </a:endParaRPr>
          </a:p>
        </p:txBody>
      </p:sp>
      <p:sp>
        <p:nvSpPr>
          <p:cNvPr id="20" name="TextBox 19">
            <a:extLst>
              <a:ext uri="{FF2B5EF4-FFF2-40B4-BE49-F238E27FC236}">
                <a16:creationId xmlns:a16="http://schemas.microsoft.com/office/drawing/2014/main" id="{0B330D3F-22F8-8D34-8C09-B3BCCFE6F4DA}"/>
              </a:ext>
            </a:extLst>
          </p:cNvPr>
          <p:cNvSpPr txBox="1"/>
          <p:nvPr/>
        </p:nvSpPr>
        <p:spPr>
          <a:xfrm>
            <a:off x="18173700" y="883817"/>
            <a:ext cx="4178300" cy="5047536"/>
          </a:xfrm>
          <a:prstGeom prst="rect">
            <a:avLst/>
          </a:prstGeom>
          <a:noFill/>
        </p:spPr>
        <p:txBody>
          <a:bodyPr wrap="square" rtlCol="0">
            <a:spAutoFit/>
          </a:bodyPr>
          <a:lstStyle/>
          <a:p>
            <a:pPr marL="0" lvl="0" indent="0" algn="l" rtl="0">
              <a:spcBef>
                <a:spcPts val="1200"/>
              </a:spcBef>
              <a:spcAft>
                <a:spcPts val="0"/>
              </a:spcAft>
              <a:buNone/>
            </a:pPr>
            <a:r>
              <a:rPr lang="en-US" b="1" dirty="0">
                <a:solidFill>
                  <a:schemeClr val="bg1"/>
                </a:solidFill>
                <a:ea typeface="Arial"/>
                <a:cs typeface="Arial"/>
                <a:sym typeface="Arial"/>
              </a:rPr>
              <a:t>Model Summary:</a:t>
            </a:r>
          </a:p>
          <a:p>
            <a:pPr marL="0" lvl="0" indent="0" algn="l" rtl="0">
              <a:spcBef>
                <a:spcPts val="1200"/>
              </a:spcBef>
              <a:spcAft>
                <a:spcPts val="0"/>
              </a:spcAft>
              <a:buNone/>
            </a:pPr>
            <a:r>
              <a:rPr lang="en-US" b="1" dirty="0">
                <a:solidFill>
                  <a:schemeClr val="bg1"/>
                </a:solidFill>
                <a:ea typeface="Arial"/>
                <a:cs typeface="Arial"/>
                <a:sym typeface="Arial"/>
              </a:rPr>
              <a:t>Input: Sequences of 60 timesteps with 10 features.</a:t>
            </a:r>
          </a:p>
          <a:p>
            <a:pPr marL="0" lvl="0" indent="0" algn="l" rtl="0">
              <a:spcBef>
                <a:spcPts val="1200"/>
              </a:spcBef>
              <a:spcAft>
                <a:spcPts val="0"/>
              </a:spcAft>
              <a:buNone/>
            </a:pPr>
            <a:r>
              <a:rPr lang="en-US" b="1" dirty="0">
                <a:solidFill>
                  <a:schemeClr val="bg1"/>
                </a:solidFill>
                <a:ea typeface="Arial"/>
                <a:cs typeface="Arial"/>
                <a:sym typeface="Arial"/>
              </a:rPr>
              <a:t>Key Layers:</a:t>
            </a:r>
          </a:p>
          <a:p>
            <a:pPr marL="0" lvl="0" indent="0" algn="l" rtl="0">
              <a:spcBef>
                <a:spcPts val="1200"/>
              </a:spcBef>
              <a:spcAft>
                <a:spcPts val="0"/>
              </a:spcAft>
              <a:buNone/>
            </a:pPr>
            <a:r>
              <a:rPr lang="en-US" b="1" dirty="0">
                <a:solidFill>
                  <a:schemeClr val="bg1"/>
                </a:solidFill>
                <a:ea typeface="Arial"/>
                <a:cs typeface="Arial"/>
                <a:sym typeface="Arial"/>
              </a:rPr>
              <a:t>GRU Layer 1: 128 units, returns sequences for the next layer.</a:t>
            </a:r>
          </a:p>
          <a:p>
            <a:pPr marL="0" lvl="0" indent="0" algn="l" rtl="0">
              <a:spcBef>
                <a:spcPts val="1200"/>
              </a:spcBef>
              <a:spcAft>
                <a:spcPts val="0"/>
              </a:spcAft>
              <a:buNone/>
            </a:pPr>
            <a:r>
              <a:rPr lang="en-US" b="1" dirty="0">
                <a:solidFill>
                  <a:schemeClr val="bg1"/>
                </a:solidFill>
                <a:ea typeface="Arial"/>
                <a:cs typeface="Arial"/>
                <a:sym typeface="Arial"/>
              </a:rPr>
              <a:t>GRU Layer 2: 64 units with dropout (0.2).</a:t>
            </a:r>
          </a:p>
          <a:p>
            <a:pPr marL="0" lvl="0" indent="0" algn="l" rtl="0">
              <a:spcBef>
                <a:spcPts val="1200"/>
              </a:spcBef>
              <a:spcAft>
                <a:spcPts val="0"/>
              </a:spcAft>
              <a:buNone/>
            </a:pPr>
            <a:r>
              <a:rPr lang="en-US" b="1" dirty="0">
                <a:solidFill>
                  <a:schemeClr val="bg1"/>
                </a:solidFill>
                <a:ea typeface="Arial"/>
                <a:cs typeface="Arial"/>
                <a:sym typeface="Arial"/>
              </a:rPr>
              <a:t>Dense Layer: Linear activation for stock price prediction.</a:t>
            </a:r>
          </a:p>
          <a:p>
            <a:pPr marL="0" lvl="0" indent="0" algn="l" rtl="0">
              <a:spcBef>
                <a:spcPts val="1200"/>
              </a:spcBef>
              <a:spcAft>
                <a:spcPts val="0"/>
              </a:spcAft>
              <a:buNone/>
            </a:pPr>
            <a:r>
              <a:rPr lang="en-US" b="1" dirty="0">
                <a:solidFill>
                  <a:schemeClr val="bg1"/>
                </a:solidFill>
                <a:ea typeface="Arial"/>
                <a:cs typeface="Arial"/>
                <a:sym typeface="Arial"/>
              </a:rPr>
              <a:t>Efficiency: Fewer parameters compared to LSTM.</a:t>
            </a:r>
          </a:p>
          <a:p>
            <a:pPr marL="0" lvl="0" indent="0" algn="l" rtl="0">
              <a:spcBef>
                <a:spcPts val="1200"/>
              </a:spcBef>
              <a:spcAft>
                <a:spcPts val="0"/>
              </a:spcAft>
              <a:buNone/>
            </a:pPr>
            <a:r>
              <a:rPr lang="en-US" b="1" dirty="0">
                <a:solidFill>
                  <a:schemeClr val="bg1"/>
                </a:solidFill>
                <a:ea typeface="Arial"/>
                <a:cs typeface="Arial"/>
                <a:sym typeface="Arial"/>
              </a:rPr>
              <a:t>Optimizer: Adam | Loss Function: Mean Squared Error (MSE).</a:t>
            </a:r>
          </a:p>
        </p:txBody>
      </p:sp>
      <p:pic>
        <p:nvPicPr>
          <p:cNvPr id="22" name="Google Shape;183;p21">
            <a:extLst>
              <a:ext uri="{FF2B5EF4-FFF2-40B4-BE49-F238E27FC236}">
                <a16:creationId xmlns:a16="http://schemas.microsoft.com/office/drawing/2014/main" id="{5B718E05-8752-06B6-16CE-B9D972FD1B0D}"/>
              </a:ext>
            </a:extLst>
          </p:cNvPr>
          <p:cNvPicPr preferRelativeResize="0"/>
          <p:nvPr/>
        </p:nvPicPr>
        <p:blipFill>
          <a:blip r:embed="rId3">
            <a:alphaModFix/>
          </a:blip>
          <a:stretch>
            <a:fillRect/>
          </a:stretch>
        </p:blipFill>
        <p:spPr>
          <a:xfrm>
            <a:off x="14238249" y="2573190"/>
            <a:ext cx="3606625" cy="1018175"/>
          </a:xfrm>
          <a:prstGeom prst="rect">
            <a:avLst/>
          </a:prstGeom>
          <a:noFill/>
          <a:ln>
            <a:noFill/>
          </a:ln>
        </p:spPr>
      </p:pic>
      <p:sp>
        <p:nvSpPr>
          <p:cNvPr id="31" name="Rectangle 30">
            <a:extLst>
              <a:ext uri="{FF2B5EF4-FFF2-40B4-BE49-F238E27FC236}">
                <a16:creationId xmlns:a16="http://schemas.microsoft.com/office/drawing/2014/main" id="{BBCE6FA8-C7E1-9C35-DDE4-88D0C0A96B88}"/>
              </a:ext>
            </a:extLst>
          </p:cNvPr>
          <p:cNvSpPr/>
          <p:nvPr/>
        </p:nvSpPr>
        <p:spPr>
          <a:xfrm>
            <a:off x="-8739661"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LSTM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2" name="TextBox 31">
            <a:extLst>
              <a:ext uri="{FF2B5EF4-FFF2-40B4-BE49-F238E27FC236}">
                <a16:creationId xmlns:a16="http://schemas.microsoft.com/office/drawing/2014/main" id="{2A0B5669-AB28-C551-B366-92882F934277}"/>
              </a:ext>
            </a:extLst>
          </p:cNvPr>
          <p:cNvSpPr txBox="1"/>
          <p:nvPr/>
        </p:nvSpPr>
        <p:spPr>
          <a:xfrm>
            <a:off x="-8666209" y="711200"/>
            <a:ext cx="4178300" cy="4635115"/>
          </a:xfrm>
          <a:prstGeom prst="rect">
            <a:avLst/>
          </a:prstGeom>
          <a:noFill/>
        </p:spPr>
        <p:txBody>
          <a:bodyPr wrap="square" rtlCol="0">
            <a:spAutoFit/>
          </a:bodyPr>
          <a:lstStyle/>
          <a:p>
            <a:pPr marL="0" lvl="0" indent="0" algn="l" rtl="0">
              <a:lnSpc>
                <a:spcPct val="95000"/>
              </a:lnSpc>
              <a:spcBef>
                <a:spcPts val="0"/>
              </a:spcBef>
              <a:spcAft>
                <a:spcPts val="0"/>
              </a:spcAft>
              <a:buClr>
                <a:srgbClr val="000000"/>
              </a:buClr>
              <a:buSzPts val="1018"/>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Two stacked LSTM layers with dropout and dense output.</a:t>
            </a:r>
          </a:p>
          <a:p>
            <a:pPr marL="0" lvl="0" indent="0" algn="l" rtl="0">
              <a:lnSpc>
                <a:spcPct val="95000"/>
              </a:lnSpc>
              <a:spcBef>
                <a:spcPts val="1200"/>
              </a:spcBef>
              <a:spcAft>
                <a:spcPts val="0"/>
              </a:spcAft>
              <a:buClr>
                <a:srgbClr val="000000"/>
              </a:buClr>
              <a:buSzPts val="1018"/>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LSTM cell: </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LSTM?</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Captures long-term dependencies effectively. </a:t>
            </a:r>
            <a:endParaRPr lang="en-US" sz="2000" dirty="0">
              <a:solidFill>
                <a:schemeClr val="bg1"/>
              </a:solidFill>
            </a:endParaRPr>
          </a:p>
        </p:txBody>
      </p:sp>
      <p:sp>
        <p:nvSpPr>
          <p:cNvPr id="33" name="TextBox 32">
            <a:extLst>
              <a:ext uri="{FF2B5EF4-FFF2-40B4-BE49-F238E27FC236}">
                <a16:creationId xmlns:a16="http://schemas.microsoft.com/office/drawing/2014/main" id="{91C37BB0-ECED-F823-DDCE-542A2D297CA4}"/>
              </a:ext>
            </a:extLst>
          </p:cNvPr>
          <p:cNvSpPr txBox="1"/>
          <p:nvPr/>
        </p:nvSpPr>
        <p:spPr>
          <a:xfrm>
            <a:off x="-4487909" y="883817"/>
            <a:ext cx="4178300" cy="5047536"/>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p>
          <a:p>
            <a:pPr marL="0" lvl="0" indent="0" algn="l" rtl="0">
              <a:spcBef>
                <a:spcPts val="1200"/>
              </a:spcBef>
              <a:spcAft>
                <a:spcPts val="0"/>
              </a:spcAft>
              <a:buNone/>
            </a:pPr>
            <a:r>
              <a:rPr lang="en-GB" b="1" dirty="0">
                <a:solidFill>
                  <a:schemeClr val="bg1"/>
                </a:solidFill>
                <a:ea typeface="Arial"/>
                <a:cs typeface="Arial"/>
                <a:sym typeface="Arial"/>
              </a:rPr>
              <a:t>Input: </a:t>
            </a:r>
            <a:r>
              <a:rPr lang="en-GB" dirty="0">
                <a:solidFill>
                  <a:schemeClr val="bg1"/>
                </a:solidFill>
                <a:ea typeface="Arial"/>
                <a:cs typeface="Arial"/>
                <a:sym typeface="Arial"/>
              </a:rPr>
              <a:t>Sequences of 60 timesteps with 10 features.       </a:t>
            </a:r>
          </a:p>
          <a:p>
            <a:pPr marL="0" lvl="0" indent="0" algn="l" rtl="0">
              <a:spcBef>
                <a:spcPts val="1200"/>
              </a:spcBef>
              <a:spcAft>
                <a:spcPts val="0"/>
              </a:spcAft>
              <a:buNone/>
            </a:pPr>
            <a:r>
              <a:rPr lang="en-GB" b="1" dirty="0">
                <a:solidFill>
                  <a:schemeClr val="bg1"/>
                </a:solidFill>
                <a:ea typeface="Arial"/>
                <a:cs typeface="Arial"/>
                <a:sym typeface="Arial"/>
              </a:rPr>
              <a:t>Key Layers:</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1: </a:t>
            </a:r>
            <a:r>
              <a:rPr lang="en-GB" dirty="0">
                <a:solidFill>
                  <a:schemeClr val="bg1"/>
                </a:solidFill>
                <a:ea typeface="Arial"/>
                <a:cs typeface="Arial"/>
                <a:sym typeface="Arial"/>
              </a:rPr>
              <a:t>128 units, returns sequences for the next layer.</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2</a:t>
            </a:r>
            <a:r>
              <a:rPr lang="en-GB" dirty="0">
                <a:solidFill>
                  <a:schemeClr val="bg1"/>
                </a:solidFill>
                <a:ea typeface="Arial"/>
                <a:cs typeface="Arial"/>
                <a:sym typeface="Arial"/>
              </a:rPr>
              <a:t>: 64 units with dropout (0.2).</a:t>
            </a:r>
          </a:p>
          <a:p>
            <a:pPr marL="0" lvl="0" indent="0" algn="l" rtl="0">
              <a:spcBef>
                <a:spcPts val="1200"/>
              </a:spcBef>
              <a:spcAft>
                <a:spcPts val="0"/>
              </a:spcAft>
              <a:buNone/>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0" lvl="0" indent="0" algn="l" rtl="0">
              <a:spcBef>
                <a:spcPts val="1200"/>
              </a:spcBef>
              <a:spcAft>
                <a:spcPts val="0"/>
              </a:spcAft>
              <a:buNone/>
            </a:pPr>
            <a:r>
              <a:rPr lang="en-GB" b="1" dirty="0">
                <a:solidFill>
                  <a:schemeClr val="bg1"/>
                </a:solidFill>
                <a:ea typeface="Arial"/>
                <a:cs typeface="Arial"/>
                <a:sym typeface="Arial"/>
              </a:rPr>
              <a:t>Regularization: </a:t>
            </a:r>
            <a:r>
              <a:rPr lang="en-GB" dirty="0">
                <a:solidFill>
                  <a:schemeClr val="bg1"/>
                </a:solidFill>
                <a:ea typeface="Arial"/>
                <a:cs typeface="Arial"/>
                <a:sym typeface="Arial"/>
              </a:rPr>
              <a:t>Dropout layers after each LSTM to reduce overfitting.</a:t>
            </a:r>
          </a:p>
          <a:p>
            <a:pPr marL="0" lvl="0" indent="0" algn="l" rtl="0">
              <a:spcBef>
                <a:spcPts val="1200"/>
              </a:spcBef>
              <a:spcAft>
                <a:spcPts val="0"/>
              </a:spcAft>
              <a:buNone/>
            </a:pPr>
            <a:r>
              <a:rPr lang="en-GB" b="1" dirty="0">
                <a:solidFill>
                  <a:schemeClr val="bg1"/>
                </a:solidFill>
                <a:ea typeface="Arial"/>
                <a:cs typeface="Arial"/>
                <a:sym typeface="Arial"/>
              </a:rPr>
              <a:t>Optimizer: </a:t>
            </a:r>
            <a:r>
              <a:rPr lang="en-GB" dirty="0">
                <a:solidFill>
                  <a:schemeClr val="bg1"/>
                </a:solidFill>
                <a:ea typeface="Arial"/>
                <a:cs typeface="Arial"/>
                <a:sym typeface="Arial"/>
              </a:rPr>
              <a:t>Adam | Loss Function: Mean Squared Error (MSE).</a:t>
            </a:r>
          </a:p>
        </p:txBody>
      </p:sp>
      <p:pic>
        <p:nvPicPr>
          <p:cNvPr id="34" name="Google Shape;175;p20">
            <a:extLst>
              <a:ext uri="{FF2B5EF4-FFF2-40B4-BE49-F238E27FC236}">
                <a16:creationId xmlns:a16="http://schemas.microsoft.com/office/drawing/2014/main" id="{FD98EC53-2385-9C65-C62B-ECC092BD785C}"/>
              </a:ext>
            </a:extLst>
          </p:cNvPr>
          <p:cNvPicPr preferRelativeResize="0"/>
          <p:nvPr/>
        </p:nvPicPr>
        <p:blipFill>
          <a:blip r:embed="rId4">
            <a:alphaModFix/>
          </a:blip>
          <a:stretch>
            <a:fillRect/>
          </a:stretch>
        </p:blipFill>
        <p:spPr>
          <a:xfrm>
            <a:off x="-8423633" y="2734055"/>
            <a:ext cx="3680350" cy="1186125"/>
          </a:xfrm>
          <a:prstGeom prst="rect">
            <a:avLst/>
          </a:prstGeom>
          <a:noFill/>
          <a:ln>
            <a:noFill/>
          </a:ln>
        </p:spPr>
      </p:pic>
      <p:sp>
        <p:nvSpPr>
          <p:cNvPr id="36" name="Rectangle 35">
            <a:extLst>
              <a:ext uri="{FF2B5EF4-FFF2-40B4-BE49-F238E27FC236}">
                <a16:creationId xmlns:a16="http://schemas.microsoft.com/office/drawing/2014/main" id="{7516D451-CC69-823A-2CE2-1FD7169D89B4}"/>
              </a:ext>
            </a:extLst>
          </p:cNvPr>
          <p:cNvSpPr/>
          <p:nvPr/>
        </p:nvSpPr>
        <p:spPr>
          <a:xfrm>
            <a:off x="3657600"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LSTM Model</a:t>
            </a: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7" name="TextBox 36">
            <a:extLst>
              <a:ext uri="{FF2B5EF4-FFF2-40B4-BE49-F238E27FC236}">
                <a16:creationId xmlns:a16="http://schemas.microsoft.com/office/drawing/2014/main" id="{B616CE51-6759-AFC3-6C54-D1E93268678F}"/>
              </a:ext>
            </a:extLst>
          </p:cNvPr>
          <p:cNvSpPr txBox="1"/>
          <p:nvPr/>
        </p:nvSpPr>
        <p:spPr>
          <a:xfrm>
            <a:off x="3731052" y="711200"/>
            <a:ext cx="4178300" cy="4635115"/>
          </a:xfrm>
          <a:prstGeom prst="rect">
            <a:avLst/>
          </a:prstGeom>
          <a:noFill/>
        </p:spPr>
        <p:txBody>
          <a:bodyPr wrap="square" rtlCol="0">
            <a:spAutoFit/>
          </a:bodyPr>
          <a:lstStyle/>
          <a:p>
            <a:pPr marL="0" lvl="0" indent="0" algn="l" rtl="0">
              <a:lnSpc>
                <a:spcPct val="95000"/>
              </a:lnSpc>
              <a:spcBef>
                <a:spcPts val="0"/>
              </a:spcBef>
              <a:spcAft>
                <a:spcPts val="0"/>
              </a:spcAft>
              <a:buClr>
                <a:srgbClr val="000000"/>
              </a:buClr>
              <a:buSzPts val="1018"/>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Two stacked LSTM layers with dropout and dense output.</a:t>
            </a:r>
          </a:p>
          <a:p>
            <a:pPr marL="0" lvl="0" indent="0" algn="l" rtl="0">
              <a:lnSpc>
                <a:spcPct val="95000"/>
              </a:lnSpc>
              <a:spcBef>
                <a:spcPts val="1200"/>
              </a:spcBef>
              <a:spcAft>
                <a:spcPts val="0"/>
              </a:spcAft>
              <a:buClr>
                <a:srgbClr val="000000"/>
              </a:buClr>
              <a:buSzPts val="1018"/>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LSTM cell: </a:t>
            </a:r>
          </a:p>
          <a:p>
            <a:pPr marL="457200" lvl="0" indent="0" algn="l" rtl="0">
              <a:lnSpc>
                <a:spcPct val="95000"/>
              </a:lnSpc>
              <a:spcBef>
                <a:spcPts val="1200"/>
              </a:spcBef>
              <a:spcAft>
                <a:spcPts val="0"/>
              </a:spcAft>
              <a:buNone/>
            </a:pPr>
            <a:endParaRPr lang="en-US" sz="1800"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endParaRPr lang="en-US" sz="1800" b="1" dirty="0">
              <a:solidFill>
                <a:schemeClr val="bg1"/>
              </a:solidFill>
              <a:ea typeface="Arial"/>
              <a:cs typeface="Arial"/>
              <a:sym typeface="Arial"/>
            </a:endParaRPr>
          </a:p>
          <a:p>
            <a:pPr marL="0" lvl="0" indent="0" algn="l" rtl="0">
              <a:lnSpc>
                <a:spcPct val="95000"/>
              </a:lnSpc>
              <a:spcBef>
                <a:spcPts val="1200"/>
              </a:spcBef>
              <a:spcAft>
                <a:spcPts val="0"/>
              </a:spcAft>
              <a:buNone/>
            </a:pPr>
            <a:r>
              <a:rPr lang="en-US" sz="1800" b="1" dirty="0">
                <a:solidFill>
                  <a:schemeClr val="bg1"/>
                </a:solidFill>
                <a:ea typeface="Arial"/>
                <a:cs typeface="Arial"/>
                <a:sym typeface="Arial"/>
              </a:rPr>
              <a:t>Why LSTM?</a:t>
            </a:r>
          </a:p>
          <a:p>
            <a:pPr marL="457200" lvl="0" indent="-299561" algn="l" rtl="0">
              <a:lnSpc>
                <a:spcPct val="95000"/>
              </a:lnSpc>
              <a:spcBef>
                <a:spcPts val="1200"/>
              </a:spcBef>
              <a:spcAft>
                <a:spcPts val="0"/>
              </a:spcAft>
              <a:buClr>
                <a:schemeClr val="lt1"/>
              </a:buClr>
              <a:buSzPts val="1118"/>
              <a:buFont typeface="Arial"/>
              <a:buChar char="●"/>
            </a:pPr>
            <a:r>
              <a:rPr lang="en-US" sz="1800" dirty="0">
                <a:solidFill>
                  <a:schemeClr val="bg1"/>
                </a:solidFill>
                <a:ea typeface="Arial"/>
                <a:cs typeface="Arial"/>
                <a:sym typeface="Arial"/>
              </a:rPr>
              <a:t>Captures long-term dependencies effectively. </a:t>
            </a:r>
            <a:endParaRPr lang="en-US" sz="2000" dirty="0">
              <a:solidFill>
                <a:schemeClr val="bg1"/>
              </a:solidFill>
            </a:endParaRPr>
          </a:p>
        </p:txBody>
      </p:sp>
      <p:sp>
        <p:nvSpPr>
          <p:cNvPr id="38" name="TextBox 37">
            <a:extLst>
              <a:ext uri="{FF2B5EF4-FFF2-40B4-BE49-F238E27FC236}">
                <a16:creationId xmlns:a16="http://schemas.microsoft.com/office/drawing/2014/main" id="{13AFF712-8EF9-EF61-0625-CBE121BC3B52}"/>
              </a:ext>
            </a:extLst>
          </p:cNvPr>
          <p:cNvSpPr txBox="1"/>
          <p:nvPr/>
        </p:nvSpPr>
        <p:spPr>
          <a:xfrm>
            <a:off x="7909352" y="883817"/>
            <a:ext cx="4178300" cy="5047536"/>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a:sym typeface="Arial"/>
              </a:rPr>
              <a:t>Model Summary:</a:t>
            </a:r>
          </a:p>
          <a:p>
            <a:pPr marL="0" lvl="0" indent="0" algn="l" rtl="0">
              <a:spcBef>
                <a:spcPts val="1200"/>
              </a:spcBef>
              <a:spcAft>
                <a:spcPts val="0"/>
              </a:spcAft>
              <a:buNone/>
            </a:pPr>
            <a:r>
              <a:rPr lang="en-GB" b="1" dirty="0">
                <a:solidFill>
                  <a:schemeClr val="bg1"/>
                </a:solidFill>
                <a:ea typeface="Arial"/>
                <a:cs typeface="Arial"/>
                <a:sym typeface="Arial"/>
              </a:rPr>
              <a:t>Input: </a:t>
            </a:r>
            <a:r>
              <a:rPr lang="en-GB" dirty="0">
                <a:solidFill>
                  <a:schemeClr val="bg1"/>
                </a:solidFill>
                <a:ea typeface="Arial"/>
                <a:cs typeface="Arial"/>
                <a:sym typeface="Arial"/>
              </a:rPr>
              <a:t>Sequences of 60 timesteps with 10 features.       </a:t>
            </a:r>
          </a:p>
          <a:p>
            <a:pPr marL="0" lvl="0" indent="0" algn="l" rtl="0">
              <a:spcBef>
                <a:spcPts val="1200"/>
              </a:spcBef>
              <a:spcAft>
                <a:spcPts val="0"/>
              </a:spcAft>
              <a:buNone/>
            </a:pPr>
            <a:r>
              <a:rPr lang="en-GB" b="1" dirty="0">
                <a:solidFill>
                  <a:schemeClr val="bg1"/>
                </a:solidFill>
                <a:ea typeface="Arial"/>
                <a:cs typeface="Arial"/>
                <a:sym typeface="Arial"/>
              </a:rPr>
              <a:t>Key Layers:</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1: </a:t>
            </a:r>
            <a:r>
              <a:rPr lang="en-GB" dirty="0">
                <a:solidFill>
                  <a:schemeClr val="bg1"/>
                </a:solidFill>
                <a:ea typeface="Arial"/>
                <a:cs typeface="Arial"/>
                <a:sym typeface="Arial"/>
              </a:rPr>
              <a:t>128 units, returns sequences for the next layer.</a:t>
            </a:r>
          </a:p>
          <a:p>
            <a:pPr marL="285750" lvl="0" indent="-285750" algn="l" rtl="0">
              <a:spcBef>
                <a:spcPts val="1200"/>
              </a:spcBef>
              <a:spcAft>
                <a:spcPts val="0"/>
              </a:spcAft>
              <a:buFont typeface="Arial" panose="020B0604020202020204" pitchFamily="34" charset="0"/>
              <a:buChar char="•"/>
            </a:pPr>
            <a:r>
              <a:rPr lang="en-GB" b="1" dirty="0">
                <a:solidFill>
                  <a:schemeClr val="bg1"/>
                </a:solidFill>
                <a:ea typeface="Arial"/>
                <a:cs typeface="Arial"/>
                <a:sym typeface="Arial"/>
              </a:rPr>
              <a:t>LSTM Layer 2</a:t>
            </a:r>
            <a:r>
              <a:rPr lang="en-GB" dirty="0">
                <a:solidFill>
                  <a:schemeClr val="bg1"/>
                </a:solidFill>
                <a:ea typeface="Arial"/>
                <a:cs typeface="Arial"/>
                <a:sym typeface="Arial"/>
              </a:rPr>
              <a:t>: 64 units with dropout (0.2).</a:t>
            </a:r>
          </a:p>
          <a:p>
            <a:pPr marL="0" lvl="0" indent="0" algn="l" rtl="0">
              <a:spcBef>
                <a:spcPts val="1200"/>
              </a:spcBef>
              <a:spcAft>
                <a:spcPts val="0"/>
              </a:spcAft>
              <a:buNone/>
            </a:pPr>
            <a:r>
              <a:rPr lang="en-GB" b="1" dirty="0">
                <a:solidFill>
                  <a:schemeClr val="bg1"/>
                </a:solidFill>
                <a:ea typeface="Arial"/>
                <a:cs typeface="Arial"/>
                <a:sym typeface="Arial"/>
              </a:rPr>
              <a:t>Dense Layer</a:t>
            </a:r>
            <a:r>
              <a:rPr lang="en-GB" dirty="0">
                <a:solidFill>
                  <a:schemeClr val="bg1"/>
                </a:solidFill>
                <a:ea typeface="Arial"/>
                <a:cs typeface="Arial"/>
                <a:sym typeface="Arial"/>
              </a:rPr>
              <a:t>: Linear activation for stock price prediction.</a:t>
            </a:r>
          </a:p>
          <a:p>
            <a:pPr marL="0" lvl="0" indent="0" algn="l" rtl="0">
              <a:spcBef>
                <a:spcPts val="1200"/>
              </a:spcBef>
              <a:spcAft>
                <a:spcPts val="0"/>
              </a:spcAft>
              <a:buNone/>
            </a:pPr>
            <a:r>
              <a:rPr lang="en-GB" b="1" dirty="0">
                <a:solidFill>
                  <a:schemeClr val="bg1"/>
                </a:solidFill>
                <a:ea typeface="Arial"/>
                <a:cs typeface="Arial"/>
                <a:sym typeface="Arial"/>
              </a:rPr>
              <a:t>Regularization: </a:t>
            </a:r>
            <a:r>
              <a:rPr lang="en-GB" dirty="0">
                <a:solidFill>
                  <a:schemeClr val="bg1"/>
                </a:solidFill>
                <a:ea typeface="Arial"/>
                <a:cs typeface="Arial"/>
                <a:sym typeface="Arial"/>
              </a:rPr>
              <a:t>Dropout layers after each LSTM to reduce overfitting.</a:t>
            </a:r>
          </a:p>
          <a:p>
            <a:pPr marL="0" lvl="0" indent="0" algn="l" rtl="0">
              <a:spcBef>
                <a:spcPts val="1200"/>
              </a:spcBef>
              <a:spcAft>
                <a:spcPts val="0"/>
              </a:spcAft>
              <a:buNone/>
            </a:pPr>
            <a:r>
              <a:rPr lang="en-GB" b="1" dirty="0">
                <a:solidFill>
                  <a:schemeClr val="bg1"/>
                </a:solidFill>
                <a:ea typeface="Arial"/>
                <a:cs typeface="Arial"/>
                <a:sym typeface="Arial"/>
              </a:rPr>
              <a:t>Optimizer: </a:t>
            </a:r>
            <a:r>
              <a:rPr lang="en-GB" dirty="0">
                <a:solidFill>
                  <a:schemeClr val="bg1"/>
                </a:solidFill>
                <a:ea typeface="Arial"/>
                <a:cs typeface="Arial"/>
                <a:sym typeface="Arial"/>
              </a:rPr>
              <a:t>Adam | Loss Function: Mean Squared Error (MSE).</a:t>
            </a:r>
          </a:p>
        </p:txBody>
      </p:sp>
      <p:pic>
        <p:nvPicPr>
          <p:cNvPr id="39" name="Google Shape;175;p20">
            <a:extLst>
              <a:ext uri="{FF2B5EF4-FFF2-40B4-BE49-F238E27FC236}">
                <a16:creationId xmlns:a16="http://schemas.microsoft.com/office/drawing/2014/main" id="{FF98BFA6-AE45-BB14-62B8-100828DE4410}"/>
              </a:ext>
            </a:extLst>
          </p:cNvPr>
          <p:cNvPicPr preferRelativeResize="0"/>
          <p:nvPr/>
        </p:nvPicPr>
        <p:blipFill>
          <a:blip r:embed="rId4">
            <a:alphaModFix/>
          </a:blip>
          <a:stretch>
            <a:fillRect/>
          </a:stretch>
        </p:blipFill>
        <p:spPr>
          <a:xfrm>
            <a:off x="3973628" y="2734055"/>
            <a:ext cx="3680350" cy="1186125"/>
          </a:xfrm>
          <a:prstGeom prst="rect">
            <a:avLst/>
          </a:prstGeom>
          <a:noFill/>
          <a:ln>
            <a:noFill/>
          </a:ln>
        </p:spPr>
      </p:pic>
    </p:spTree>
    <p:extLst>
      <p:ext uri="{BB962C8B-B14F-4D97-AF65-F5344CB8AC3E}">
        <p14:creationId xmlns:p14="http://schemas.microsoft.com/office/powerpoint/2010/main" val="299282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Picture 17" descr="A blue circuit board in the shape of a human head&#10;&#10;Description automatically generated">
            <a:extLst>
              <a:ext uri="{FF2B5EF4-FFF2-40B4-BE49-F238E27FC236}">
                <a16:creationId xmlns:a16="http://schemas.microsoft.com/office/drawing/2014/main" id="{198E92B4-0AEB-0BE2-FBE6-D7DF1BD87E9C}"/>
              </a:ext>
            </a:extLst>
          </p:cNvPr>
          <p:cNvPicPr>
            <a:picLocks noChangeAspect="1"/>
          </p:cNvPicPr>
          <p:nvPr/>
        </p:nvPicPr>
        <p:blipFill rotWithShape="1">
          <a:blip r:embed="rId2">
            <a:extLst>
              <a:ext uri="{28A0092B-C50C-407E-A947-70E740481C1C}">
                <a14:useLocalDpi xmlns:a14="http://schemas.microsoft.com/office/drawing/2010/main" val="0"/>
              </a:ext>
            </a:extLst>
          </a:blip>
          <a:srcRect l="18666" t="-291" b="291"/>
          <a:stretch/>
        </p:blipFill>
        <p:spPr>
          <a:xfrm>
            <a:off x="0" y="0"/>
            <a:ext cx="12192000" cy="6858000"/>
          </a:xfrm>
          <a:prstGeom prst="rect">
            <a:avLst/>
          </a:prstGeom>
        </p:spPr>
      </p:pic>
      <p:sp>
        <p:nvSpPr>
          <p:cNvPr id="2" name="Title 1">
            <a:extLst>
              <a:ext uri="{FF2B5EF4-FFF2-40B4-BE49-F238E27FC236}">
                <a16:creationId xmlns:a16="http://schemas.microsoft.com/office/drawing/2014/main" id="{14BBEDEB-E8D7-DCEF-3881-042A81E88FE7}"/>
              </a:ext>
            </a:extLst>
          </p:cNvPr>
          <p:cNvSpPr>
            <a:spLocks noGrp="1"/>
          </p:cNvSpPr>
          <p:nvPr>
            <p:ph type="ctrTitle"/>
          </p:nvPr>
        </p:nvSpPr>
        <p:spPr>
          <a:xfrm>
            <a:off x="-9144000" y="11031538"/>
            <a:ext cx="9144000" cy="1655762"/>
          </a:xfrm>
        </p:spPr>
        <p:txBody>
          <a:bodyPr>
            <a:noAutofit/>
          </a:bodyPr>
          <a:lstStyle/>
          <a:p>
            <a:endParaRPr lang="en-US" sz="5400" dirty="0">
              <a:solidFill>
                <a:schemeClr val="bg1"/>
              </a:solidFill>
              <a:latin typeface="Copperplate Gothic Bold" panose="020E0705020206020404" pitchFamily="34" charset="0"/>
            </a:endParaRPr>
          </a:p>
        </p:txBody>
      </p:sp>
      <p:sp>
        <p:nvSpPr>
          <p:cNvPr id="3" name="Subtitle 2">
            <a:extLst>
              <a:ext uri="{FF2B5EF4-FFF2-40B4-BE49-F238E27FC236}">
                <a16:creationId xmlns:a16="http://schemas.microsoft.com/office/drawing/2014/main" id="{F1E7347A-286E-A9DD-CC1A-79708000DBA0}"/>
              </a:ext>
            </a:extLst>
          </p:cNvPr>
          <p:cNvSpPr>
            <a:spLocks noGrp="1"/>
          </p:cNvSpPr>
          <p:nvPr>
            <p:ph type="subTitle" idx="1"/>
          </p:nvPr>
        </p:nvSpPr>
        <p:spPr>
          <a:xfrm>
            <a:off x="563880" y="11031538"/>
            <a:ext cx="9144000" cy="1655762"/>
          </a:xfrm>
        </p:spPr>
        <p:txBody>
          <a:bodyPr/>
          <a:lstStyle/>
          <a:p>
            <a:endParaRPr lang="en-US" dirty="0"/>
          </a:p>
        </p:txBody>
      </p:sp>
      <p:sp>
        <p:nvSpPr>
          <p:cNvPr id="6" name="Rectangle 5">
            <a:extLst>
              <a:ext uri="{FF2B5EF4-FFF2-40B4-BE49-F238E27FC236}">
                <a16:creationId xmlns:a16="http://schemas.microsoft.com/office/drawing/2014/main" id="{E1CD7DCC-FB01-9B28-2D79-649F8B7262B0}"/>
              </a:ext>
            </a:extLst>
          </p:cNvPr>
          <p:cNvSpPr/>
          <p:nvPr/>
        </p:nvSpPr>
        <p:spPr>
          <a:xfrm>
            <a:off x="12447374" y="0"/>
            <a:ext cx="1219200" cy="6858000"/>
          </a:xfrm>
          <a:prstGeom prst="rect">
            <a:avLst/>
          </a:prstGeom>
          <a:solidFill>
            <a:schemeClr val="tx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33FCD6-D8D1-2C04-6ACF-BD0BC1CA2908}"/>
              </a:ext>
            </a:extLst>
          </p:cNvPr>
          <p:cNvSpPr/>
          <p:nvPr/>
        </p:nvSpPr>
        <p:spPr>
          <a:xfrm>
            <a:off x="-8908026" y="50481"/>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t>GRU Model</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47392E68-F316-6E8E-7890-588314F5F716}"/>
              </a:ext>
            </a:extLst>
          </p:cNvPr>
          <p:cNvSpPr txBox="1"/>
          <p:nvPr/>
        </p:nvSpPr>
        <p:spPr>
          <a:xfrm>
            <a:off x="-8834574" y="761681"/>
            <a:ext cx="4178300" cy="3913379"/>
          </a:xfrm>
          <a:prstGeom prst="rect">
            <a:avLst/>
          </a:prstGeom>
          <a:noFill/>
        </p:spPr>
        <p:txBody>
          <a:bodyPr wrap="square" rtlCol="0">
            <a:spAutoFit/>
          </a:bodyPr>
          <a:lstStyle/>
          <a:p>
            <a:pPr marL="0" lvl="0" indent="0" algn="l" rtl="0">
              <a:lnSpc>
                <a:spcPct val="85000"/>
              </a:lnSpc>
              <a:spcBef>
                <a:spcPts val="0"/>
              </a:spcBef>
              <a:spcAft>
                <a:spcPts val="0"/>
              </a:spcAft>
              <a:buClr>
                <a:srgbClr val="000000"/>
              </a:buClr>
              <a:buSzPts val="935"/>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Two stacked GRU layers with dropout and dense output.</a:t>
            </a:r>
          </a:p>
          <a:p>
            <a:pPr marL="0" lvl="0" indent="0" algn="l" rtl="0">
              <a:lnSpc>
                <a:spcPct val="8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GRU cell: </a:t>
            </a:r>
          </a:p>
          <a:p>
            <a:pPr marL="457200" lvl="0" indent="0" algn="l" rtl="0">
              <a:lnSpc>
                <a:spcPct val="85000"/>
              </a:lnSpc>
              <a:spcBef>
                <a:spcPts val="1200"/>
              </a:spcBef>
              <a:spcAft>
                <a:spcPts val="0"/>
              </a:spcAft>
              <a:buSzPts val="935"/>
              <a:buNone/>
            </a:pPr>
            <a:endParaRPr lang="en-US" sz="1800" dirty="0">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dirty="0">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dirty="0">
              <a:solidFill>
                <a:schemeClr val="bg1"/>
              </a:solidFill>
              <a:ea typeface="Arial"/>
              <a:cs typeface="Arial"/>
              <a:sym typeface="Arial"/>
            </a:endParaRPr>
          </a:p>
          <a:p>
            <a:pPr marL="0" lvl="0" indent="0" algn="l" rtl="0">
              <a:lnSpc>
                <a:spcPct val="85000"/>
              </a:lnSpc>
              <a:spcBef>
                <a:spcPts val="1200"/>
              </a:spcBef>
              <a:spcAft>
                <a:spcPts val="0"/>
              </a:spcAft>
              <a:buSzPts val="935"/>
              <a:buNone/>
            </a:pPr>
            <a:r>
              <a:rPr lang="en-US" sz="1800" b="1" dirty="0">
                <a:solidFill>
                  <a:schemeClr val="bg1"/>
                </a:solidFill>
                <a:ea typeface="Arial"/>
                <a:cs typeface="Arial"/>
                <a:sym typeface="Arial"/>
              </a:rPr>
              <a:t>Why GRU?</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Simpler and faster than LSTM. </a:t>
            </a:r>
            <a:r>
              <a:rPr lang="en-US" sz="1800" b="1" dirty="0">
                <a:solidFill>
                  <a:schemeClr val="bg1"/>
                </a:solidFill>
                <a:ea typeface="Arial"/>
                <a:cs typeface="Arial"/>
                <a:sym typeface="Arial"/>
              </a:rPr>
              <a:t>Visuals</a:t>
            </a:r>
            <a:r>
              <a:rPr lang="en-US" sz="1800" dirty="0">
                <a:solidFill>
                  <a:schemeClr val="bg1"/>
                </a:solidFill>
                <a:ea typeface="Arial"/>
                <a:cs typeface="Arial"/>
                <a:sym typeface="Arial"/>
              </a:rPr>
              <a:t>:</a:t>
            </a:r>
          </a:p>
        </p:txBody>
      </p:sp>
      <p:sp>
        <p:nvSpPr>
          <p:cNvPr id="10" name="TextBox 9">
            <a:extLst>
              <a:ext uri="{FF2B5EF4-FFF2-40B4-BE49-F238E27FC236}">
                <a16:creationId xmlns:a16="http://schemas.microsoft.com/office/drawing/2014/main" id="{4DB7A01A-C298-E762-D519-23ABACCF7A29}"/>
              </a:ext>
            </a:extLst>
          </p:cNvPr>
          <p:cNvSpPr txBox="1"/>
          <p:nvPr/>
        </p:nvSpPr>
        <p:spPr>
          <a:xfrm>
            <a:off x="-4656274" y="934298"/>
            <a:ext cx="4178300" cy="5047536"/>
          </a:xfrm>
          <a:prstGeom prst="rect">
            <a:avLst/>
          </a:prstGeom>
          <a:noFill/>
        </p:spPr>
        <p:txBody>
          <a:bodyPr wrap="square" rtlCol="0">
            <a:spAutoFit/>
          </a:bodyPr>
          <a:lstStyle/>
          <a:p>
            <a:pPr marL="0" lvl="0" indent="0" algn="l" rtl="0">
              <a:spcBef>
                <a:spcPts val="1200"/>
              </a:spcBef>
              <a:spcAft>
                <a:spcPts val="0"/>
              </a:spcAft>
              <a:buNone/>
            </a:pPr>
            <a:r>
              <a:rPr lang="en-US" b="1" dirty="0">
                <a:solidFill>
                  <a:schemeClr val="bg1"/>
                </a:solidFill>
                <a:ea typeface="Arial"/>
                <a:cs typeface="Arial"/>
                <a:sym typeface="Arial"/>
              </a:rPr>
              <a:t>Model Summary:</a:t>
            </a:r>
          </a:p>
          <a:p>
            <a:pPr marL="0" lvl="0" indent="0" algn="l" rtl="0">
              <a:spcBef>
                <a:spcPts val="1200"/>
              </a:spcBef>
              <a:spcAft>
                <a:spcPts val="0"/>
              </a:spcAft>
              <a:buNone/>
            </a:pPr>
            <a:r>
              <a:rPr lang="en-US" b="1" dirty="0">
                <a:solidFill>
                  <a:schemeClr val="bg1"/>
                </a:solidFill>
                <a:ea typeface="Arial"/>
                <a:cs typeface="Arial"/>
                <a:sym typeface="Arial"/>
              </a:rPr>
              <a:t>Input: Sequences of 60 timesteps with 10 features.</a:t>
            </a:r>
          </a:p>
          <a:p>
            <a:pPr marL="0" lvl="0" indent="0" algn="l" rtl="0">
              <a:spcBef>
                <a:spcPts val="1200"/>
              </a:spcBef>
              <a:spcAft>
                <a:spcPts val="0"/>
              </a:spcAft>
              <a:buNone/>
            </a:pPr>
            <a:r>
              <a:rPr lang="en-US" b="1" dirty="0">
                <a:solidFill>
                  <a:schemeClr val="bg1"/>
                </a:solidFill>
                <a:ea typeface="Arial"/>
                <a:cs typeface="Arial"/>
                <a:sym typeface="Arial"/>
              </a:rPr>
              <a:t>Key Layers:</a:t>
            </a:r>
          </a:p>
          <a:p>
            <a:pPr marL="0" lvl="0" indent="0" algn="l" rtl="0">
              <a:spcBef>
                <a:spcPts val="1200"/>
              </a:spcBef>
              <a:spcAft>
                <a:spcPts val="0"/>
              </a:spcAft>
              <a:buNone/>
            </a:pPr>
            <a:r>
              <a:rPr lang="en-US" b="1" dirty="0">
                <a:solidFill>
                  <a:schemeClr val="bg1"/>
                </a:solidFill>
                <a:ea typeface="Arial"/>
                <a:cs typeface="Arial"/>
                <a:sym typeface="Arial"/>
              </a:rPr>
              <a:t>GRU Layer 1: 128 units, returns sequences for the next layer.</a:t>
            </a:r>
          </a:p>
          <a:p>
            <a:pPr marL="0" lvl="0" indent="0" algn="l" rtl="0">
              <a:spcBef>
                <a:spcPts val="1200"/>
              </a:spcBef>
              <a:spcAft>
                <a:spcPts val="0"/>
              </a:spcAft>
              <a:buNone/>
            </a:pPr>
            <a:r>
              <a:rPr lang="en-US" b="1" dirty="0">
                <a:solidFill>
                  <a:schemeClr val="bg1"/>
                </a:solidFill>
                <a:ea typeface="Arial"/>
                <a:cs typeface="Arial"/>
                <a:sym typeface="Arial"/>
              </a:rPr>
              <a:t>GRU Layer 2: 64 units with dropout (0.2).</a:t>
            </a:r>
          </a:p>
          <a:p>
            <a:pPr marL="0" lvl="0" indent="0" algn="l" rtl="0">
              <a:spcBef>
                <a:spcPts val="1200"/>
              </a:spcBef>
              <a:spcAft>
                <a:spcPts val="0"/>
              </a:spcAft>
              <a:buNone/>
            </a:pPr>
            <a:r>
              <a:rPr lang="en-US" b="1" dirty="0">
                <a:solidFill>
                  <a:schemeClr val="bg1"/>
                </a:solidFill>
                <a:ea typeface="Arial"/>
                <a:cs typeface="Arial"/>
                <a:sym typeface="Arial"/>
              </a:rPr>
              <a:t>Dense Layer: Linear activation for stock price prediction.</a:t>
            </a:r>
          </a:p>
          <a:p>
            <a:pPr marL="0" lvl="0" indent="0" algn="l" rtl="0">
              <a:spcBef>
                <a:spcPts val="1200"/>
              </a:spcBef>
              <a:spcAft>
                <a:spcPts val="0"/>
              </a:spcAft>
              <a:buNone/>
            </a:pPr>
            <a:r>
              <a:rPr lang="en-US" b="1" dirty="0">
                <a:solidFill>
                  <a:schemeClr val="bg1"/>
                </a:solidFill>
                <a:ea typeface="Arial"/>
                <a:cs typeface="Arial"/>
                <a:sym typeface="Arial"/>
              </a:rPr>
              <a:t>Efficiency: Fewer parameters compared to LSTM.</a:t>
            </a:r>
          </a:p>
          <a:p>
            <a:pPr marL="0" lvl="0" indent="0" algn="l" rtl="0">
              <a:spcBef>
                <a:spcPts val="1200"/>
              </a:spcBef>
              <a:spcAft>
                <a:spcPts val="0"/>
              </a:spcAft>
              <a:buNone/>
            </a:pPr>
            <a:r>
              <a:rPr lang="en-US" b="1" dirty="0">
                <a:solidFill>
                  <a:schemeClr val="bg1"/>
                </a:solidFill>
                <a:ea typeface="Arial"/>
                <a:cs typeface="Arial"/>
                <a:sym typeface="Arial"/>
              </a:rPr>
              <a:t>Optimizer: Adam | Loss Function: Mean Squared Error (MSE).</a:t>
            </a:r>
          </a:p>
        </p:txBody>
      </p:sp>
      <p:pic>
        <p:nvPicPr>
          <p:cNvPr id="11" name="Google Shape;183;p21">
            <a:extLst>
              <a:ext uri="{FF2B5EF4-FFF2-40B4-BE49-F238E27FC236}">
                <a16:creationId xmlns:a16="http://schemas.microsoft.com/office/drawing/2014/main" id="{832B19DB-3F05-D426-649D-A5E44A35711E}"/>
              </a:ext>
            </a:extLst>
          </p:cNvPr>
          <p:cNvPicPr preferRelativeResize="0"/>
          <p:nvPr/>
        </p:nvPicPr>
        <p:blipFill>
          <a:blip r:embed="rId3">
            <a:alphaModFix/>
          </a:blip>
          <a:stretch>
            <a:fillRect/>
          </a:stretch>
        </p:blipFill>
        <p:spPr>
          <a:xfrm>
            <a:off x="-8591725" y="2623671"/>
            <a:ext cx="3606625" cy="1018175"/>
          </a:xfrm>
          <a:prstGeom prst="rect">
            <a:avLst/>
          </a:prstGeom>
          <a:noFill/>
          <a:ln>
            <a:noFill/>
          </a:ln>
        </p:spPr>
      </p:pic>
      <p:sp>
        <p:nvSpPr>
          <p:cNvPr id="13" name="Rectangle 12">
            <a:extLst>
              <a:ext uri="{FF2B5EF4-FFF2-40B4-BE49-F238E27FC236}">
                <a16:creationId xmlns:a16="http://schemas.microsoft.com/office/drawing/2014/main" id="{457217AA-C5AF-1E03-FCF1-3E9BB5B821B7}"/>
              </a:ext>
            </a:extLst>
          </p:cNvPr>
          <p:cNvSpPr/>
          <p:nvPr/>
        </p:nvSpPr>
        <p:spPr>
          <a:xfrm>
            <a:off x="3653894"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t>GRU Model</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25D2CED6-58AB-B186-FF14-0CDB7ACA33FE}"/>
              </a:ext>
            </a:extLst>
          </p:cNvPr>
          <p:cNvSpPr txBox="1"/>
          <p:nvPr/>
        </p:nvSpPr>
        <p:spPr>
          <a:xfrm>
            <a:off x="3727346" y="711200"/>
            <a:ext cx="4178300" cy="3913379"/>
          </a:xfrm>
          <a:prstGeom prst="rect">
            <a:avLst/>
          </a:prstGeom>
          <a:noFill/>
        </p:spPr>
        <p:txBody>
          <a:bodyPr wrap="square" rtlCol="0">
            <a:spAutoFit/>
          </a:bodyPr>
          <a:lstStyle/>
          <a:p>
            <a:pPr marL="0" lvl="0" indent="0" algn="l" rtl="0">
              <a:lnSpc>
                <a:spcPct val="85000"/>
              </a:lnSpc>
              <a:spcBef>
                <a:spcPts val="0"/>
              </a:spcBef>
              <a:spcAft>
                <a:spcPts val="0"/>
              </a:spcAft>
              <a:buClr>
                <a:srgbClr val="000000"/>
              </a:buClr>
              <a:buSzPts val="935"/>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Two stacked GRU layers with dropout and dense output.</a:t>
            </a:r>
          </a:p>
          <a:p>
            <a:pPr marL="0" lvl="0" indent="0" algn="l" rtl="0">
              <a:lnSpc>
                <a:spcPct val="8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GRU cell: </a:t>
            </a:r>
          </a:p>
          <a:p>
            <a:pPr marL="457200" lvl="0" indent="0" algn="l" rtl="0">
              <a:lnSpc>
                <a:spcPct val="85000"/>
              </a:lnSpc>
              <a:spcBef>
                <a:spcPts val="1200"/>
              </a:spcBef>
              <a:spcAft>
                <a:spcPts val="0"/>
              </a:spcAft>
              <a:buSzPts val="935"/>
              <a:buNone/>
            </a:pPr>
            <a:endParaRPr lang="en-US" sz="1800" dirty="0">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dirty="0">
              <a:solidFill>
                <a:schemeClr val="bg1"/>
              </a:solidFill>
              <a:ea typeface="Arial"/>
              <a:cs typeface="Arial"/>
              <a:sym typeface="Arial"/>
            </a:endParaRPr>
          </a:p>
          <a:p>
            <a:pPr marL="0" lvl="0" indent="0" algn="l" rtl="0">
              <a:lnSpc>
                <a:spcPct val="85000"/>
              </a:lnSpc>
              <a:spcBef>
                <a:spcPts val="1200"/>
              </a:spcBef>
              <a:spcAft>
                <a:spcPts val="0"/>
              </a:spcAft>
              <a:buSzPts val="935"/>
              <a:buNone/>
            </a:pPr>
            <a:endParaRPr lang="en-US" sz="1800" b="1" dirty="0">
              <a:solidFill>
                <a:schemeClr val="bg1"/>
              </a:solidFill>
              <a:ea typeface="Arial"/>
              <a:cs typeface="Arial"/>
              <a:sym typeface="Arial"/>
            </a:endParaRPr>
          </a:p>
          <a:p>
            <a:pPr marL="0" lvl="0" indent="0" algn="l" rtl="0">
              <a:lnSpc>
                <a:spcPct val="85000"/>
              </a:lnSpc>
              <a:spcBef>
                <a:spcPts val="1200"/>
              </a:spcBef>
              <a:spcAft>
                <a:spcPts val="0"/>
              </a:spcAft>
              <a:buSzPts val="935"/>
              <a:buNone/>
            </a:pPr>
            <a:r>
              <a:rPr lang="en-US" sz="1800" b="1" dirty="0">
                <a:solidFill>
                  <a:schemeClr val="bg1"/>
                </a:solidFill>
                <a:ea typeface="Arial"/>
                <a:cs typeface="Arial"/>
                <a:sym typeface="Arial"/>
              </a:rPr>
              <a:t>Why GRU?</a:t>
            </a:r>
          </a:p>
          <a:p>
            <a:pPr marL="457200" lvl="0" indent="-307967" algn="l" rtl="0">
              <a:lnSpc>
                <a:spcPct val="85000"/>
              </a:lnSpc>
              <a:spcBef>
                <a:spcPts val="1200"/>
              </a:spcBef>
              <a:spcAft>
                <a:spcPts val="0"/>
              </a:spcAft>
              <a:buClr>
                <a:schemeClr val="lt1"/>
              </a:buClr>
              <a:buSzPts val="1250"/>
              <a:buFont typeface="Arial"/>
              <a:buChar char="●"/>
            </a:pPr>
            <a:r>
              <a:rPr lang="en-US" sz="1800" dirty="0">
                <a:solidFill>
                  <a:schemeClr val="bg1"/>
                </a:solidFill>
                <a:ea typeface="Arial"/>
                <a:cs typeface="Arial"/>
                <a:sym typeface="Arial"/>
              </a:rPr>
              <a:t>Simpler and faster than LSTM. </a:t>
            </a:r>
            <a:r>
              <a:rPr lang="en-US" sz="1800" b="1" dirty="0">
                <a:solidFill>
                  <a:schemeClr val="bg1"/>
                </a:solidFill>
                <a:ea typeface="Arial"/>
                <a:cs typeface="Arial"/>
                <a:sym typeface="Arial"/>
              </a:rPr>
              <a:t>Visuals</a:t>
            </a:r>
            <a:r>
              <a:rPr lang="en-US" sz="1800" dirty="0">
                <a:solidFill>
                  <a:schemeClr val="bg1"/>
                </a:solidFill>
                <a:ea typeface="Arial"/>
                <a:cs typeface="Arial"/>
                <a:sym typeface="Arial"/>
              </a:rPr>
              <a:t>:</a:t>
            </a:r>
          </a:p>
        </p:txBody>
      </p:sp>
      <p:sp>
        <p:nvSpPr>
          <p:cNvPr id="15" name="TextBox 14">
            <a:extLst>
              <a:ext uri="{FF2B5EF4-FFF2-40B4-BE49-F238E27FC236}">
                <a16:creationId xmlns:a16="http://schemas.microsoft.com/office/drawing/2014/main" id="{88B2F772-BF92-6A0B-C7B2-B75E3E600AF2}"/>
              </a:ext>
            </a:extLst>
          </p:cNvPr>
          <p:cNvSpPr txBox="1"/>
          <p:nvPr/>
        </p:nvSpPr>
        <p:spPr>
          <a:xfrm>
            <a:off x="7905646" y="883817"/>
            <a:ext cx="4178300" cy="5047536"/>
          </a:xfrm>
          <a:prstGeom prst="rect">
            <a:avLst/>
          </a:prstGeom>
          <a:noFill/>
        </p:spPr>
        <p:txBody>
          <a:bodyPr wrap="square" rtlCol="0">
            <a:spAutoFit/>
          </a:bodyPr>
          <a:lstStyle/>
          <a:p>
            <a:pPr marL="0" lvl="0" indent="0" algn="l" rtl="0">
              <a:spcBef>
                <a:spcPts val="1200"/>
              </a:spcBef>
              <a:spcAft>
                <a:spcPts val="0"/>
              </a:spcAft>
              <a:buNone/>
            </a:pPr>
            <a:r>
              <a:rPr lang="en-US" b="1" dirty="0">
                <a:solidFill>
                  <a:schemeClr val="bg1"/>
                </a:solidFill>
                <a:ea typeface="Arial"/>
                <a:cs typeface="Arial"/>
                <a:sym typeface="Arial"/>
              </a:rPr>
              <a:t>Model Summary:</a:t>
            </a:r>
          </a:p>
          <a:p>
            <a:pPr marL="0" lvl="0" indent="0" algn="l" rtl="0">
              <a:spcBef>
                <a:spcPts val="1200"/>
              </a:spcBef>
              <a:spcAft>
                <a:spcPts val="0"/>
              </a:spcAft>
              <a:buNone/>
            </a:pPr>
            <a:r>
              <a:rPr lang="en-US" b="1" dirty="0">
                <a:solidFill>
                  <a:schemeClr val="bg1"/>
                </a:solidFill>
                <a:ea typeface="Arial"/>
                <a:cs typeface="Arial"/>
                <a:sym typeface="Arial"/>
              </a:rPr>
              <a:t>Input: Sequences of 60 timesteps with 10 features.</a:t>
            </a:r>
          </a:p>
          <a:p>
            <a:pPr marL="0" lvl="0" indent="0" algn="l" rtl="0">
              <a:spcBef>
                <a:spcPts val="1200"/>
              </a:spcBef>
              <a:spcAft>
                <a:spcPts val="0"/>
              </a:spcAft>
              <a:buNone/>
            </a:pPr>
            <a:r>
              <a:rPr lang="en-US" b="1" dirty="0">
                <a:solidFill>
                  <a:schemeClr val="bg1"/>
                </a:solidFill>
                <a:ea typeface="Arial"/>
                <a:cs typeface="Arial"/>
                <a:sym typeface="Arial"/>
              </a:rPr>
              <a:t>Key Layers:</a:t>
            </a:r>
          </a:p>
          <a:p>
            <a:pPr marL="0" lvl="0" indent="0" algn="l" rtl="0">
              <a:spcBef>
                <a:spcPts val="1200"/>
              </a:spcBef>
              <a:spcAft>
                <a:spcPts val="0"/>
              </a:spcAft>
              <a:buNone/>
            </a:pPr>
            <a:r>
              <a:rPr lang="en-US" b="1" dirty="0">
                <a:solidFill>
                  <a:schemeClr val="bg1"/>
                </a:solidFill>
                <a:ea typeface="Arial"/>
                <a:cs typeface="Arial"/>
                <a:sym typeface="Arial"/>
              </a:rPr>
              <a:t>GRU Layer 1: 128 units, returns sequences for the next layer.</a:t>
            </a:r>
          </a:p>
          <a:p>
            <a:pPr marL="0" lvl="0" indent="0" algn="l" rtl="0">
              <a:spcBef>
                <a:spcPts val="1200"/>
              </a:spcBef>
              <a:spcAft>
                <a:spcPts val="0"/>
              </a:spcAft>
              <a:buNone/>
            </a:pPr>
            <a:r>
              <a:rPr lang="en-US" b="1" dirty="0">
                <a:solidFill>
                  <a:schemeClr val="bg1"/>
                </a:solidFill>
                <a:ea typeface="Arial"/>
                <a:cs typeface="Arial"/>
                <a:sym typeface="Arial"/>
              </a:rPr>
              <a:t>GRU Layer 2: 64 units with dropout (0.2).</a:t>
            </a:r>
          </a:p>
          <a:p>
            <a:pPr marL="0" lvl="0" indent="0" algn="l" rtl="0">
              <a:spcBef>
                <a:spcPts val="1200"/>
              </a:spcBef>
              <a:spcAft>
                <a:spcPts val="0"/>
              </a:spcAft>
              <a:buNone/>
            </a:pPr>
            <a:r>
              <a:rPr lang="en-US" b="1" dirty="0">
                <a:solidFill>
                  <a:schemeClr val="bg1"/>
                </a:solidFill>
                <a:ea typeface="Arial"/>
                <a:cs typeface="Arial"/>
                <a:sym typeface="Arial"/>
              </a:rPr>
              <a:t>Dense Layer: Linear activation for stock price prediction.</a:t>
            </a:r>
          </a:p>
          <a:p>
            <a:pPr marL="0" lvl="0" indent="0" algn="l" rtl="0">
              <a:spcBef>
                <a:spcPts val="1200"/>
              </a:spcBef>
              <a:spcAft>
                <a:spcPts val="0"/>
              </a:spcAft>
              <a:buNone/>
            </a:pPr>
            <a:r>
              <a:rPr lang="en-US" b="1" dirty="0">
                <a:solidFill>
                  <a:schemeClr val="bg1"/>
                </a:solidFill>
                <a:ea typeface="Arial"/>
                <a:cs typeface="Arial"/>
                <a:sym typeface="Arial"/>
              </a:rPr>
              <a:t>Efficiency: Fewer parameters compared to LSTM.</a:t>
            </a:r>
          </a:p>
          <a:p>
            <a:pPr marL="0" lvl="0" indent="0" algn="l" rtl="0">
              <a:spcBef>
                <a:spcPts val="1200"/>
              </a:spcBef>
              <a:spcAft>
                <a:spcPts val="0"/>
              </a:spcAft>
              <a:buNone/>
            </a:pPr>
            <a:r>
              <a:rPr lang="en-US" b="1" dirty="0">
                <a:solidFill>
                  <a:schemeClr val="bg1"/>
                </a:solidFill>
                <a:ea typeface="Arial"/>
                <a:cs typeface="Arial"/>
                <a:sym typeface="Arial"/>
              </a:rPr>
              <a:t>Optimizer: Adam | Loss Function: Mean Squared Error (MSE).</a:t>
            </a:r>
          </a:p>
        </p:txBody>
      </p:sp>
      <p:pic>
        <p:nvPicPr>
          <p:cNvPr id="16" name="Google Shape;183;p21">
            <a:extLst>
              <a:ext uri="{FF2B5EF4-FFF2-40B4-BE49-F238E27FC236}">
                <a16:creationId xmlns:a16="http://schemas.microsoft.com/office/drawing/2014/main" id="{F6C87C0F-B5DF-4749-43FB-EDCC11A936E5}"/>
              </a:ext>
            </a:extLst>
          </p:cNvPr>
          <p:cNvPicPr preferRelativeResize="0"/>
          <p:nvPr/>
        </p:nvPicPr>
        <p:blipFill>
          <a:blip r:embed="rId3">
            <a:alphaModFix/>
          </a:blip>
          <a:stretch>
            <a:fillRect/>
          </a:stretch>
        </p:blipFill>
        <p:spPr>
          <a:xfrm>
            <a:off x="3970195" y="2573190"/>
            <a:ext cx="3606625" cy="1018175"/>
          </a:xfrm>
          <a:prstGeom prst="rect">
            <a:avLst/>
          </a:prstGeom>
          <a:noFill/>
          <a:ln>
            <a:noFill/>
          </a:ln>
        </p:spPr>
      </p:pic>
      <p:sp>
        <p:nvSpPr>
          <p:cNvPr id="17" name="Rectangle 16">
            <a:extLst>
              <a:ext uri="{FF2B5EF4-FFF2-40B4-BE49-F238E27FC236}">
                <a16:creationId xmlns:a16="http://schemas.microsoft.com/office/drawing/2014/main" id="{39D9BB66-F777-B1D9-8128-77CD7EF87BC6}"/>
              </a:ext>
            </a:extLst>
          </p:cNvPr>
          <p:cNvSpPr/>
          <p:nvPr/>
        </p:nvSpPr>
        <p:spPr>
          <a:xfrm>
            <a:off x="13921948" y="0"/>
            <a:ext cx="8534400" cy="6858000"/>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CNN-LSTM Model</a:t>
            </a:r>
          </a:p>
          <a:p>
            <a:pPr algn="ctr"/>
            <a:endParaRPr lang="en-GB"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9" name="TextBox 18">
            <a:extLst>
              <a:ext uri="{FF2B5EF4-FFF2-40B4-BE49-F238E27FC236}">
                <a16:creationId xmlns:a16="http://schemas.microsoft.com/office/drawing/2014/main" id="{8275E692-1378-D681-16D4-435E581C1BF3}"/>
              </a:ext>
            </a:extLst>
          </p:cNvPr>
          <p:cNvSpPr txBox="1"/>
          <p:nvPr/>
        </p:nvSpPr>
        <p:spPr>
          <a:xfrm>
            <a:off x="13995400" y="711200"/>
            <a:ext cx="4178300" cy="4647426"/>
          </a:xfrm>
          <a:prstGeom prst="rect">
            <a:avLst/>
          </a:prstGeom>
          <a:noFill/>
        </p:spPr>
        <p:txBody>
          <a:bodyPr wrap="square" rtlCol="0">
            <a:spAutoFit/>
          </a:bodyPr>
          <a:lstStyle/>
          <a:p>
            <a:pPr marL="0" lvl="0" indent="0" algn="l" rtl="0">
              <a:lnSpc>
                <a:spcPct val="75000"/>
              </a:lnSpc>
              <a:spcBef>
                <a:spcPts val="0"/>
              </a:spcBef>
              <a:spcAft>
                <a:spcPts val="0"/>
              </a:spcAft>
              <a:buClr>
                <a:srgbClr val="000000"/>
              </a:buClr>
              <a:buSzPts val="935"/>
              <a:buFont typeface="Arial"/>
              <a:buNone/>
            </a:pPr>
            <a:r>
              <a:rPr lang="en-US" sz="1800" b="1" dirty="0">
                <a:solidFill>
                  <a:schemeClr val="bg1"/>
                </a:solidFill>
                <a:ea typeface="Arial"/>
                <a:cs typeface="Arial"/>
                <a:sym typeface="Arial"/>
              </a:rPr>
              <a:t>Architecture</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layers for feature extraction.</a:t>
            </a:r>
          </a:p>
          <a:p>
            <a:pPr marL="457200" lvl="0" indent="-302291" algn="l" rtl="0">
              <a:lnSpc>
                <a:spcPct val="75000"/>
              </a:lnSpc>
              <a:spcBef>
                <a:spcPts val="0"/>
              </a:spcBef>
              <a:spcAft>
                <a:spcPts val="0"/>
              </a:spcAft>
              <a:buClr>
                <a:schemeClr val="lt1"/>
              </a:buClr>
              <a:buSzPts val="1161"/>
              <a:buFont typeface="Arial"/>
              <a:buChar char="●"/>
            </a:pPr>
            <a:r>
              <a:rPr lang="en-US" sz="1800" dirty="0">
                <a:solidFill>
                  <a:schemeClr val="bg1"/>
                </a:solidFill>
                <a:ea typeface="Arial"/>
                <a:cs typeface="Arial"/>
                <a:sym typeface="Arial"/>
              </a:rPr>
              <a:t>LSTM layers for temporal modeling.</a:t>
            </a: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Mathematics</a:t>
            </a:r>
            <a:r>
              <a:rPr lang="en-US" sz="1800" dirty="0">
                <a:solidFill>
                  <a:schemeClr val="bg1"/>
                </a:solidFill>
                <a:ea typeface="Arial"/>
                <a:cs typeface="Arial"/>
                <a:sym typeface="Arial"/>
              </a:rPr>
              <a:t>:</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Convolutional layer: </a:t>
            </a: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457200" lvl="0" indent="0" algn="l" rtl="0">
              <a:lnSpc>
                <a:spcPct val="75000"/>
              </a:lnSpc>
              <a:spcBef>
                <a:spcPts val="1200"/>
              </a:spcBef>
              <a:spcAft>
                <a:spcPts val="0"/>
              </a:spcAft>
              <a:buClr>
                <a:srgbClr val="000000"/>
              </a:buClr>
              <a:buSzPts val="935"/>
              <a:buFont typeface="Arial"/>
              <a:buNone/>
            </a:pPr>
            <a:endParaRPr lang="en-US" sz="1800" b="1" dirty="0">
              <a:solidFill>
                <a:schemeClr val="bg1"/>
              </a:solidFill>
              <a:ea typeface="Arial"/>
              <a:cs typeface="Arial"/>
              <a:sym typeface="Arial"/>
            </a:endParaRPr>
          </a:p>
          <a:p>
            <a:pPr marL="0" lvl="0" indent="0" algn="l" rtl="0">
              <a:lnSpc>
                <a:spcPct val="75000"/>
              </a:lnSpc>
              <a:spcBef>
                <a:spcPts val="1200"/>
              </a:spcBef>
              <a:spcAft>
                <a:spcPts val="0"/>
              </a:spcAft>
              <a:buClr>
                <a:srgbClr val="000000"/>
              </a:buClr>
              <a:buSzPts val="935"/>
              <a:buFont typeface="Arial"/>
              <a:buNone/>
            </a:pPr>
            <a:r>
              <a:rPr lang="en-US" sz="1800" b="1" dirty="0">
                <a:solidFill>
                  <a:schemeClr val="bg1"/>
                </a:solidFill>
                <a:ea typeface="Arial"/>
                <a:cs typeface="Arial"/>
                <a:sym typeface="Arial"/>
              </a:rPr>
              <a:t>Why CNN-LSTM?</a:t>
            </a:r>
          </a:p>
          <a:p>
            <a:pPr marL="457200" lvl="0" indent="-302291" algn="l" rtl="0">
              <a:lnSpc>
                <a:spcPct val="75000"/>
              </a:lnSpc>
              <a:spcBef>
                <a:spcPts val="1200"/>
              </a:spcBef>
              <a:spcAft>
                <a:spcPts val="0"/>
              </a:spcAft>
              <a:buClr>
                <a:schemeClr val="lt1"/>
              </a:buClr>
              <a:buSzPts val="1161"/>
              <a:buFont typeface="Arial"/>
              <a:buChar char="●"/>
            </a:pPr>
            <a:r>
              <a:rPr lang="en-US" sz="1800" dirty="0">
                <a:solidFill>
                  <a:schemeClr val="bg1"/>
                </a:solidFill>
                <a:ea typeface="Arial"/>
                <a:cs typeface="Arial"/>
                <a:sym typeface="Arial"/>
              </a:rPr>
              <a:t>Captures local and sequential patterns simultaneously. </a:t>
            </a:r>
          </a:p>
          <a:p>
            <a:pPr marL="0" lvl="0" indent="0" algn="l" rtl="0">
              <a:lnSpc>
                <a:spcPct val="75000"/>
              </a:lnSpc>
              <a:spcBef>
                <a:spcPts val="1200"/>
              </a:spcBef>
              <a:spcAft>
                <a:spcPts val="0"/>
              </a:spcAft>
              <a:buClr>
                <a:srgbClr val="000000"/>
              </a:buClr>
              <a:buSzPts val="935"/>
              <a:buFont typeface="Arial"/>
              <a:buNone/>
            </a:pPr>
            <a:endParaRPr lang="en-US" sz="2000" dirty="0">
              <a:solidFill>
                <a:schemeClr val="bg1"/>
              </a:solidFill>
            </a:endParaRPr>
          </a:p>
          <a:p>
            <a:pPr marL="0" lvl="0" indent="0" algn="l" rtl="0">
              <a:lnSpc>
                <a:spcPct val="95000"/>
              </a:lnSpc>
              <a:spcBef>
                <a:spcPts val="1200"/>
              </a:spcBef>
              <a:spcAft>
                <a:spcPts val="1200"/>
              </a:spcAft>
              <a:buSzPts val="935"/>
              <a:buNone/>
            </a:pPr>
            <a:endParaRPr lang="en-US" sz="2000" dirty="0">
              <a:solidFill>
                <a:schemeClr val="bg1"/>
              </a:solidFill>
            </a:endParaRPr>
          </a:p>
        </p:txBody>
      </p:sp>
      <p:sp>
        <p:nvSpPr>
          <p:cNvPr id="20" name="TextBox 19">
            <a:extLst>
              <a:ext uri="{FF2B5EF4-FFF2-40B4-BE49-F238E27FC236}">
                <a16:creationId xmlns:a16="http://schemas.microsoft.com/office/drawing/2014/main" id="{CDCEF65A-4576-7FF8-A724-3721EC5122FF}"/>
              </a:ext>
            </a:extLst>
          </p:cNvPr>
          <p:cNvSpPr txBox="1"/>
          <p:nvPr/>
        </p:nvSpPr>
        <p:spPr>
          <a:xfrm>
            <a:off x="18173700" y="883817"/>
            <a:ext cx="4178300" cy="4678204"/>
          </a:xfrm>
          <a:prstGeom prst="rect">
            <a:avLst/>
          </a:prstGeom>
          <a:noFill/>
        </p:spPr>
        <p:txBody>
          <a:bodyPr wrap="square" rtlCol="0">
            <a:spAutoFit/>
          </a:bodyPr>
          <a:lstStyle/>
          <a:p>
            <a:pPr marL="0" lvl="0" indent="0" algn="l" rtl="0">
              <a:spcBef>
                <a:spcPts val="1200"/>
              </a:spcBef>
              <a:spcAft>
                <a:spcPts val="0"/>
              </a:spcAft>
              <a:buNone/>
            </a:pPr>
            <a:r>
              <a:rPr lang="en-GB" b="1" dirty="0">
                <a:solidFill>
                  <a:schemeClr val="bg1"/>
                </a:solidFill>
                <a:ea typeface="Arial"/>
                <a:cs typeface="Arial" panose="020B0604020202020204" pitchFamily="34" charset="0"/>
                <a:sym typeface="Arial"/>
              </a:rPr>
              <a:t>Model Summary</a:t>
            </a:r>
            <a:r>
              <a:rPr lang="en-GB" dirty="0">
                <a:solidFill>
                  <a:schemeClr val="bg1"/>
                </a:solidFill>
                <a:ea typeface="Arial"/>
                <a:cs typeface="Arial" panose="020B0604020202020204" pitchFamily="34" charset="0"/>
                <a:sym typeface="Arial"/>
              </a:rPr>
              <a:t>:</a:t>
            </a:r>
          </a:p>
          <a:p>
            <a:pPr marL="457200" lvl="0" indent="-298450" algn="l" rtl="0">
              <a:spcBef>
                <a:spcPts val="120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Input</a:t>
            </a:r>
            <a:r>
              <a:rPr lang="en-GB" dirty="0">
                <a:solidFill>
                  <a:schemeClr val="bg1"/>
                </a:solidFill>
                <a:ea typeface="Arial"/>
                <a:cs typeface="Arial" panose="020B0604020202020204" pitchFamily="34" charset="0"/>
                <a:sym typeface="Arial"/>
              </a:rPr>
              <a:t>: Sequences of 60 timesteps with 10 features.</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Key Layers</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1</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Conv1D Layer 2</a:t>
            </a:r>
            <a:r>
              <a:rPr lang="en-GB" dirty="0">
                <a:solidFill>
                  <a:schemeClr val="bg1"/>
                </a:solidFill>
                <a:ea typeface="Arial"/>
                <a:cs typeface="Arial" panose="020B0604020202020204" pitchFamily="34" charset="0"/>
                <a:sym typeface="Arial"/>
              </a:rPr>
              <a:t>: 64 filters, kernel size 3, </a:t>
            </a:r>
            <a:r>
              <a:rPr lang="en-GB" dirty="0" err="1">
                <a:solidFill>
                  <a:schemeClr val="bg1"/>
                </a:solidFill>
                <a:ea typeface="Arial"/>
                <a:cs typeface="Arial" panose="020B0604020202020204" pitchFamily="34" charset="0"/>
                <a:sym typeface="Arial"/>
              </a:rPr>
              <a:t>ReLU</a:t>
            </a:r>
            <a:r>
              <a:rPr lang="en-GB" dirty="0">
                <a:solidFill>
                  <a:schemeClr val="bg1"/>
                </a:solidFill>
                <a:ea typeface="Arial"/>
                <a:cs typeface="Arial" panose="020B0604020202020204" pitchFamily="34" charset="0"/>
                <a:sym typeface="Arial"/>
              </a:rPr>
              <a:t> activation.</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MaxPooling1D</a:t>
            </a:r>
            <a:r>
              <a:rPr lang="en-GB" dirty="0">
                <a:solidFill>
                  <a:schemeClr val="bg1"/>
                </a:solidFill>
                <a:ea typeface="Arial"/>
                <a:cs typeface="Arial" panose="020B0604020202020204" pitchFamily="34" charset="0"/>
                <a:sym typeface="Arial"/>
              </a:rPr>
              <a:t>: Pool size 2 for </a:t>
            </a:r>
            <a:r>
              <a:rPr lang="en-GB" dirty="0" err="1">
                <a:solidFill>
                  <a:schemeClr val="bg1"/>
                </a:solidFill>
                <a:ea typeface="Arial"/>
                <a:cs typeface="Arial" panose="020B0604020202020204" pitchFamily="34" charset="0"/>
                <a:sym typeface="Arial"/>
              </a:rPr>
              <a:t>downsampling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LSTM Layer</a:t>
            </a:r>
            <a:r>
              <a:rPr lang="en-GB" dirty="0">
                <a:solidFill>
                  <a:schemeClr val="bg1"/>
                </a:solidFill>
                <a:ea typeface="Arial"/>
                <a:cs typeface="Arial" panose="020B0604020202020204" pitchFamily="34" charset="0"/>
                <a:sym typeface="Arial"/>
              </a:rPr>
              <a:t>: 50 units for sequential </a:t>
            </a:r>
            <a:r>
              <a:rPr lang="en-GB" dirty="0" err="1">
                <a:solidFill>
                  <a:schemeClr val="bg1"/>
                </a:solidFill>
                <a:ea typeface="Arial"/>
                <a:cs typeface="Arial" panose="020B0604020202020204" pitchFamily="34" charset="0"/>
                <a:sym typeface="Arial"/>
              </a:rPr>
              <a:t>modeling</a:t>
            </a:r>
            <a:r>
              <a:rPr lang="en-GB" dirty="0">
                <a:solidFill>
                  <a:schemeClr val="bg1"/>
                </a:solidFill>
                <a:ea typeface="Arial"/>
                <a:cs typeface="Arial" panose="020B0604020202020204" pitchFamily="34" charset="0"/>
                <a:sym typeface="Arial"/>
              </a:rPr>
              <a:t>.</a:t>
            </a:r>
          </a:p>
          <a:p>
            <a:pPr marL="914400" lvl="1"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Dense Layer</a:t>
            </a:r>
            <a:r>
              <a:rPr lang="en-GB" dirty="0">
                <a:solidFill>
                  <a:schemeClr val="bg1"/>
                </a:solidFill>
                <a:ea typeface="Arial"/>
                <a:cs typeface="Arial" panose="020B0604020202020204" pitchFamily="34" charset="0"/>
                <a:sym typeface="Arial"/>
              </a:rPr>
              <a:t>: Linear activation for stock price prediction.</a:t>
            </a:r>
          </a:p>
          <a:p>
            <a:pPr marL="457200" lvl="0" indent="-298450" algn="l" rtl="0">
              <a:spcBef>
                <a:spcPts val="0"/>
              </a:spcBef>
              <a:spcAft>
                <a:spcPts val="0"/>
              </a:spcAft>
              <a:buClr>
                <a:schemeClr val="lt1"/>
              </a:buClr>
              <a:buSzPts val="1100"/>
              <a:buFont typeface="Arial"/>
              <a:buChar char="●"/>
            </a:pPr>
            <a:r>
              <a:rPr lang="en-GB" b="1" dirty="0">
                <a:solidFill>
                  <a:schemeClr val="bg1"/>
                </a:solidFill>
                <a:ea typeface="Arial"/>
                <a:cs typeface="Arial" panose="020B0604020202020204" pitchFamily="34" charset="0"/>
                <a:sym typeface="Arial"/>
              </a:rPr>
              <a:t>Optimizer</a:t>
            </a:r>
            <a:r>
              <a:rPr lang="en-GB" dirty="0">
                <a:solidFill>
                  <a:schemeClr val="bg1"/>
                </a:solidFill>
                <a:ea typeface="Arial"/>
                <a:cs typeface="Arial" panose="020B0604020202020204" pitchFamily="34" charset="0"/>
                <a:sym typeface="Arial"/>
              </a:rPr>
              <a:t>: Adam | </a:t>
            </a:r>
            <a:r>
              <a:rPr lang="en-GB" b="1" dirty="0">
                <a:solidFill>
                  <a:schemeClr val="bg1"/>
                </a:solidFill>
                <a:ea typeface="Arial"/>
                <a:cs typeface="Arial" panose="020B0604020202020204" pitchFamily="34" charset="0"/>
                <a:sym typeface="Arial"/>
              </a:rPr>
              <a:t>Loss Function</a:t>
            </a:r>
            <a:r>
              <a:rPr lang="en-GB" dirty="0">
                <a:solidFill>
                  <a:schemeClr val="bg1"/>
                </a:solidFill>
                <a:ea typeface="Arial"/>
                <a:cs typeface="Arial" panose="020B0604020202020204" pitchFamily="34" charset="0"/>
                <a:sym typeface="Arial"/>
              </a:rPr>
              <a:t>: Mean Squared Error (MSE).</a:t>
            </a:r>
          </a:p>
        </p:txBody>
      </p:sp>
      <p:pic>
        <p:nvPicPr>
          <p:cNvPr id="22" name="Google Shape;191;p22">
            <a:extLst>
              <a:ext uri="{FF2B5EF4-FFF2-40B4-BE49-F238E27FC236}">
                <a16:creationId xmlns:a16="http://schemas.microsoft.com/office/drawing/2014/main" id="{0320443A-9293-4D16-9070-8AFF62DDD369}"/>
              </a:ext>
            </a:extLst>
          </p:cNvPr>
          <p:cNvPicPr preferRelativeResize="0"/>
          <p:nvPr/>
        </p:nvPicPr>
        <p:blipFill>
          <a:blip r:embed="rId4">
            <a:alphaModFix/>
          </a:blip>
          <a:stretch>
            <a:fillRect/>
          </a:stretch>
        </p:blipFill>
        <p:spPr>
          <a:xfrm>
            <a:off x="14096062" y="2607877"/>
            <a:ext cx="3492251" cy="948800"/>
          </a:xfrm>
          <a:prstGeom prst="rect">
            <a:avLst/>
          </a:prstGeom>
          <a:noFill/>
          <a:ln>
            <a:noFill/>
          </a:ln>
        </p:spPr>
      </p:pic>
    </p:spTree>
    <p:extLst>
      <p:ext uri="{BB962C8B-B14F-4D97-AF65-F5344CB8AC3E}">
        <p14:creationId xmlns:p14="http://schemas.microsoft.com/office/powerpoint/2010/main" val="1200047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1120</TotalTime>
  <Words>3592</Words>
  <Application>Microsoft Macintosh PowerPoint</Application>
  <PresentationFormat>Widescreen</PresentationFormat>
  <Paragraphs>1283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Copperplate Gothic Bold</vt:lpstr>
      <vt:lpstr>Segoe UI Light</vt:lpstr>
      <vt:lpstr>Tw Cen MT (Headings)</vt:lpstr>
      <vt:lpstr>Office Theme</vt:lpstr>
      <vt:lpstr>Predicting Microsoft Stock Prices Using Advanced Machine Learning Models: A Comprehensive Analysis and Trading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Databases – Final Project Phase 1</dc:title>
  <dc:creator>Joshi, Mr. Shivam</dc:creator>
  <cp:lastModifiedBy>somesh ghaturle</cp:lastModifiedBy>
  <cp:revision>14</cp:revision>
  <dcterms:created xsi:type="dcterms:W3CDTF">2024-04-24T06:07:58Z</dcterms:created>
  <dcterms:modified xsi:type="dcterms:W3CDTF">2025-01-05T15:50:22Z</dcterms:modified>
</cp:coreProperties>
</file>