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 id="276"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9"/>
  </p:normalViewPr>
  <p:slideViewPr>
    <p:cSldViewPr snapToGrid="0" snapToObjects="1">
      <p:cViewPr>
        <p:scale>
          <a:sx n="90" d="100"/>
          <a:sy n="90" d="100"/>
        </p:scale>
        <p:origin x="14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590C5F-AA89-4E90-9C95-A231C6D8D1E2}"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BD91C37B-4E35-4C1D-9EBC-B6D37C2811F8}">
      <dgm:prSet/>
      <dgm:spPr/>
      <dgm:t>
        <a:bodyPr/>
        <a:lstStyle/>
        <a:p>
          <a:r>
            <a:rPr lang="en-US"/>
            <a:t>Analyse</a:t>
          </a:r>
        </a:p>
      </dgm:t>
    </dgm:pt>
    <dgm:pt modelId="{860AE508-024B-489D-A992-B38C5A50823E}" type="parTrans" cxnId="{35684B4D-A95B-41DB-9B1A-8FCB54D36BEE}">
      <dgm:prSet/>
      <dgm:spPr/>
      <dgm:t>
        <a:bodyPr/>
        <a:lstStyle/>
        <a:p>
          <a:endParaRPr lang="en-US"/>
        </a:p>
      </dgm:t>
    </dgm:pt>
    <dgm:pt modelId="{9E77A97F-3A92-4FB3-BB7B-6ED365A47D06}" type="sibTrans" cxnId="{35684B4D-A95B-41DB-9B1A-8FCB54D36BEE}">
      <dgm:prSet/>
      <dgm:spPr/>
      <dgm:t>
        <a:bodyPr/>
        <a:lstStyle/>
        <a:p>
          <a:endParaRPr lang="en-US"/>
        </a:p>
      </dgm:t>
    </dgm:pt>
    <dgm:pt modelId="{0BBAB6BA-2846-4BDD-85BA-E1F92E1325FF}">
      <dgm:prSet custT="1"/>
      <dgm:spPr/>
      <dgm:t>
        <a:bodyPr/>
        <a:lstStyle/>
        <a:p>
          <a:r>
            <a:rPr lang="en-US" sz="1600" dirty="0" err="1"/>
            <a:t>Analyse</a:t>
          </a:r>
          <a:r>
            <a:rPr lang="en-US" sz="1600" dirty="0"/>
            <a:t> the data for its characteristic.</a:t>
          </a:r>
        </a:p>
      </dgm:t>
    </dgm:pt>
    <dgm:pt modelId="{E836E525-D037-41A0-8017-599C1F1E2F37}" type="parTrans" cxnId="{F1810396-0C85-4D52-BFDF-25E9E5ACAFE9}">
      <dgm:prSet/>
      <dgm:spPr/>
      <dgm:t>
        <a:bodyPr/>
        <a:lstStyle/>
        <a:p>
          <a:endParaRPr lang="en-US"/>
        </a:p>
      </dgm:t>
    </dgm:pt>
    <dgm:pt modelId="{D0B3112A-3DDD-4A34-8799-13C4F78EDCB8}" type="sibTrans" cxnId="{F1810396-0C85-4D52-BFDF-25E9E5ACAFE9}">
      <dgm:prSet/>
      <dgm:spPr/>
      <dgm:t>
        <a:bodyPr/>
        <a:lstStyle/>
        <a:p>
          <a:endParaRPr lang="en-US"/>
        </a:p>
      </dgm:t>
    </dgm:pt>
    <dgm:pt modelId="{B5EFF47C-24A7-41EB-96AD-D3A33E94DA6D}">
      <dgm:prSet/>
      <dgm:spPr/>
      <dgm:t>
        <a:bodyPr/>
        <a:lstStyle/>
        <a:p>
          <a:r>
            <a:rPr lang="en-US"/>
            <a:t>Develop</a:t>
          </a:r>
        </a:p>
      </dgm:t>
    </dgm:pt>
    <dgm:pt modelId="{10A1D01B-3C93-4FA1-8A50-286B498A6076}" type="parTrans" cxnId="{A94EE49E-9438-41CA-B119-F14B6EC244D7}">
      <dgm:prSet/>
      <dgm:spPr/>
      <dgm:t>
        <a:bodyPr/>
        <a:lstStyle/>
        <a:p>
          <a:endParaRPr lang="en-US"/>
        </a:p>
      </dgm:t>
    </dgm:pt>
    <dgm:pt modelId="{9C3F1E83-3B4C-412A-AFEE-874B9F97A0DC}" type="sibTrans" cxnId="{A94EE49E-9438-41CA-B119-F14B6EC244D7}">
      <dgm:prSet/>
      <dgm:spPr/>
      <dgm:t>
        <a:bodyPr/>
        <a:lstStyle/>
        <a:p>
          <a:endParaRPr lang="en-US"/>
        </a:p>
      </dgm:t>
    </dgm:pt>
    <dgm:pt modelId="{57615C79-4BC9-4D25-8B48-FF6B4F2F31E6}">
      <dgm:prSet custT="1"/>
      <dgm:spPr/>
      <dgm:t>
        <a:bodyPr/>
        <a:lstStyle/>
        <a:p>
          <a:pPr algn="just"/>
          <a:r>
            <a:rPr lang="en-US" sz="1600" dirty="0"/>
            <a:t>Develop Machine Learning models using Logistic Regression, Decision Tree, Multi-Layer Perceptron, K Nearest Neighbors and Light Gradient Boosting Machine.</a:t>
          </a:r>
        </a:p>
      </dgm:t>
    </dgm:pt>
    <dgm:pt modelId="{196EA7B0-783E-4C3F-B8DC-39BAB7FD3299}" type="parTrans" cxnId="{77888BF5-907B-4239-A020-D8DB6A8C1F7F}">
      <dgm:prSet/>
      <dgm:spPr/>
      <dgm:t>
        <a:bodyPr/>
        <a:lstStyle/>
        <a:p>
          <a:endParaRPr lang="en-US"/>
        </a:p>
      </dgm:t>
    </dgm:pt>
    <dgm:pt modelId="{AF7CA2EF-E3B8-4422-B856-7F301574E64E}" type="sibTrans" cxnId="{77888BF5-907B-4239-A020-D8DB6A8C1F7F}">
      <dgm:prSet/>
      <dgm:spPr/>
      <dgm:t>
        <a:bodyPr/>
        <a:lstStyle/>
        <a:p>
          <a:endParaRPr lang="en-US"/>
        </a:p>
      </dgm:t>
    </dgm:pt>
    <dgm:pt modelId="{C76CA7C0-1F4F-4C71-8D53-EC0B7A70349E}">
      <dgm:prSet/>
      <dgm:spPr/>
      <dgm:t>
        <a:bodyPr/>
        <a:lstStyle/>
        <a:p>
          <a:r>
            <a:rPr lang="en-US"/>
            <a:t>Evaluate</a:t>
          </a:r>
        </a:p>
      </dgm:t>
    </dgm:pt>
    <dgm:pt modelId="{095C4100-89CE-400A-B8BD-5E9E0C12BBE5}" type="parTrans" cxnId="{6E583E7A-32E2-495E-8DA8-0EF16212ED59}">
      <dgm:prSet/>
      <dgm:spPr/>
      <dgm:t>
        <a:bodyPr/>
        <a:lstStyle/>
        <a:p>
          <a:endParaRPr lang="en-US"/>
        </a:p>
      </dgm:t>
    </dgm:pt>
    <dgm:pt modelId="{930A1003-E458-4F8E-9AF7-D36EB44C707B}" type="sibTrans" cxnId="{6E583E7A-32E2-495E-8DA8-0EF16212ED59}">
      <dgm:prSet/>
      <dgm:spPr/>
      <dgm:t>
        <a:bodyPr/>
        <a:lstStyle/>
        <a:p>
          <a:endParaRPr lang="en-US"/>
        </a:p>
      </dgm:t>
    </dgm:pt>
    <dgm:pt modelId="{32D22F23-B53A-4F83-B3F0-8316D5DB0A32}">
      <dgm:prSet custT="1"/>
      <dgm:spPr/>
      <dgm:t>
        <a:bodyPr/>
        <a:lstStyle/>
        <a:p>
          <a:pPr algn="just"/>
          <a:r>
            <a:rPr lang="en-US" sz="1600" dirty="0"/>
            <a:t>Evaluate the model and predict the accuracy of the model for the detection of a DoS attacks.</a:t>
          </a:r>
        </a:p>
      </dgm:t>
    </dgm:pt>
    <dgm:pt modelId="{EB9575DC-E756-4EDC-9E04-667D80977314}" type="parTrans" cxnId="{349B3970-2AF0-4DE3-B370-A56EFE3B3D34}">
      <dgm:prSet/>
      <dgm:spPr/>
      <dgm:t>
        <a:bodyPr/>
        <a:lstStyle/>
        <a:p>
          <a:endParaRPr lang="en-US"/>
        </a:p>
      </dgm:t>
    </dgm:pt>
    <dgm:pt modelId="{8F752ADB-64DF-438F-B9E8-5BF8A6B92915}" type="sibTrans" cxnId="{349B3970-2AF0-4DE3-B370-A56EFE3B3D34}">
      <dgm:prSet/>
      <dgm:spPr/>
      <dgm:t>
        <a:bodyPr/>
        <a:lstStyle/>
        <a:p>
          <a:endParaRPr lang="en-US"/>
        </a:p>
      </dgm:t>
    </dgm:pt>
    <dgm:pt modelId="{BB8A4F14-B544-41F1-8B24-4D1BD6FED717}">
      <dgm:prSet/>
      <dgm:spPr/>
      <dgm:t>
        <a:bodyPr/>
        <a:lstStyle/>
        <a:p>
          <a:r>
            <a:rPr lang="en-US"/>
            <a:t>Propose</a:t>
          </a:r>
        </a:p>
      </dgm:t>
    </dgm:pt>
    <dgm:pt modelId="{19CD2272-4989-4005-AB39-852FAA946D0D}" type="parTrans" cxnId="{3F672DC0-DF6D-4D4D-82AF-68C5B64357FC}">
      <dgm:prSet/>
      <dgm:spPr/>
      <dgm:t>
        <a:bodyPr/>
        <a:lstStyle/>
        <a:p>
          <a:endParaRPr lang="en-US"/>
        </a:p>
      </dgm:t>
    </dgm:pt>
    <dgm:pt modelId="{E3773EB8-C84F-4415-9B64-F228A949B6B6}" type="sibTrans" cxnId="{3F672DC0-DF6D-4D4D-82AF-68C5B64357FC}">
      <dgm:prSet/>
      <dgm:spPr/>
      <dgm:t>
        <a:bodyPr/>
        <a:lstStyle/>
        <a:p>
          <a:endParaRPr lang="en-US"/>
        </a:p>
      </dgm:t>
    </dgm:pt>
    <dgm:pt modelId="{769FBF93-19E4-4B26-A5C3-E0F10162CB67}">
      <dgm:prSet custT="1"/>
      <dgm:spPr/>
      <dgm:t>
        <a:bodyPr/>
        <a:lstStyle/>
        <a:p>
          <a:pPr algn="just"/>
          <a:r>
            <a:rPr lang="en-US" sz="1600" dirty="0"/>
            <a:t>Propose a model that detect the accuracy better or similar with compared to other models. Achieving a better model that can be used for detection of DoS attack in an efficient manner.</a:t>
          </a:r>
        </a:p>
      </dgm:t>
    </dgm:pt>
    <dgm:pt modelId="{C6F3001A-8D8D-452E-A5E3-8FF1B8573855}" type="parTrans" cxnId="{5C40BFB3-2663-4F4A-A11F-B8B54D5C9E4C}">
      <dgm:prSet/>
      <dgm:spPr/>
      <dgm:t>
        <a:bodyPr/>
        <a:lstStyle/>
        <a:p>
          <a:endParaRPr lang="en-US"/>
        </a:p>
      </dgm:t>
    </dgm:pt>
    <dgm:pt modelId="{3686E7D9-98B9-4076-B36C-FFA7495E3C74}" type="sibTrans" cxnId="{5C40BFB3-2663-4F4A-A11F-B8B54D5C9E4C}">
      <dgm:prSet/>
      <dgm:spPr/>
      <dgm:t>
        <a:bodyPr/>
        <a:lstStyle/>
        <a:p>
          <a:endParaRPr lang="en-US"/>
        </a:p>
      </dgm:t>
    </dgm:pt>
    <dgm:pt modelId="{CD5A1874-3875-C142-9D40-6603E0615D3B}" type="pres">
      <dgm:prSet presAssocID="{19590C5F-AA89-4E90-9C95-A231C6D8D1E2}" presName="Name0" presStyleCnt="0">
        <dgm:presLayoutVars>
          <dgm:dir/>
          <dgm:animLvl val="lvl"/>
          <dgm:resizeHandles val="exact"/>
        </dgm:presLayoutVars>
      </dgm:prSet>
      <dgm:spPr/>
    </dgm:pt>
    <dgm:pt modelId="{3B2AA9CF-7614-6346-AEF1-DA5FABB533C9}" type="pres">
      <dgm:prSet presAssocID="{BD91C37B-4E35-4C1D-9EBC-B6D37C2811F8}" presName="linNode" presStyleCnt="0"/>
      <dgm:spPr/>
    </dgm:pt>
    <dgm:pt modelId="{205B49D4-269A-414F-98EC-768728F08F95}" type="pres">
      <dgm:prSet presAssocID="{BD91C37B-4E35-4C1D-9EBC-B6D37C2811F8}" presName="parentText" presStyleLbl="alignNode1" presStyleIdx="0" presStyleCnt="4">
        <dgm:presLayoutVars>
          <dgm:chMax val="1"/>
          <dgm:bulletEnabled/>
        </dgm:presLayoutVars>
      </dgm:prSet>
      <dgm:spPr/>
    </dgm:pt>
    <dgm:pt modelId="{C735AA3F-0AC5-5D44-A809-A1CF34FEBFC2}" type="pres">
      <dgm:prSet presAssocID="{BD91C37B-4E35-4C1D-9EBC-B6D37C2811F8}" presName="descendantText" presStyleLbl="alignAccFollowNode1" presStyleIdx="0" presStyleCnt="4">
        <dgm:presLayoutVars>
          <dgm:bulletEnabled/>
        </dgm:presLayoutVars>
      </dgm:prSet>
      <dgm:spPr/>
    </dgm:pt>
    <dgm:pt modelId="{DA30F4C6-8CBE-C940-9531-F5713653ECA4}" type="pres">
      <dgm:prSet presAssocID="{9E77A97F-3A92-4FB3-BB7B-6ED365A47D06}" presName="sp" presStyleCnt="0"/>
      <dgm:spPr/>
    </dgm:pt>
    <dgm:pt modelId="{33143C0B-1D1F-374F-90B0-C2A5993B5554}" type="pres">
      <dgm:prSet presAssocID="{B5EFF47C-24A7-41EB-96AD-D3A33E94DA6D}" presName="linNode" presStyleCnt="0"/>
      <dgm:spPr/>
    </dgm:pt>
    <dgm:pt modelId="{411FC686-20DE-3841-8D8F-6E9A553D394F}" type="pres">
      <dgm:prSet presAssocID="{B5EFF47C-24A7-41EB-96AD-D3A33E94DA6D}" presName="parentText" presStyleLbl="alignNode1" presStyleIdx="1" presStyleCnt="4">
        <dgm:presLayoutVars>
          <dgm:chMax val="1"/>
          <dgm:bulletEnabled/>
        </dgm:presLayoutVars>
      </dgm:prSet>
      <dgm:spPr/>
    </dgm:pt>
    <dgm:pt modelId="{904FD7A7-BFD6-B649-92A3-B7E9A7206FFC}" type="pres">
      <dgm:prSet presAssocID="{B5EFF47C-24A7-41EB-96AD-D3A33E94DA6D}" presName="descendantText" presStyleLbl="alignAccFollowNode1" presStyleIdx="1" presStyleCnt="4">
        <dgm:presLayoutVars>
          <dgm:bulletEnabled/>
        </dgm:presLayoutVars>
      </dgm:prSet>
      <dgm:spPr/>
    </dgm:pt>
    <dgm:pt modelId="{3F3C67DB-A53F-5048-813E-BF21111526CB}" type="pres">
      <dgm:prSet presAssocID="{9C3F1E83-3B4C-412A-AFEE-874B9F97A0DC}" presName="sp" presStyleCnt="0"/>
      <dgm:spPr/>
    </dgm:pt>
    <dgm:pt modelId="{3CA5F1DF-0CE6-6143-8FE7-019CEA505DC7}" type="pres">
      <dgm:prSet presAssocID="{C76CA7C0-1F4F-4C71-8D53-EC0B7A70349E}" presName="linNode" presStyleCnt="0"/>
      <dgm:spPr/>
    </dgm:pt>
    <dgm:pt modelId="{516479ED-AB41-744F-926E-274353C4B0AA}" type="pres">
      <dgm:prSet presAssocID="{C76CA7C0-1F4F-4C71-8D53-EC0B7A70349E}" presName="parentText" presStyleLbl="alignNode1" presStyleIdx="2" presStyleCnt="4">
        <dgm:presLayoutVars>
          <dgm:chMax val="1"/>
          <dgm:bulletEnabled/>
        </dgm:presLayoutVars>
      </dgm:prSet>
      <dgm:spPr/>
    </dgm:pt>
    <dgm:pt modelId="{0296F0D9-B82B-114B-9E4E-1B1A75A9DD06}" type="pres">
      <dgm:prSet presAssocID="{C76CA7C0-1F4F-4C71-8D53-EC0B7A70349E}" presName="descendantText" presStyleLbl="alignAccFollowNode1" presStyleIdx="2" presStyleCnt="4">
        <dgm:presLayoutVars>
          <dgm:bulletEnabled/>
        </dgm:presLayoutVars>
      </dgm:prSet>
      <dgm:spPr/>
    </dgm:pt>
    <dgm:pt modelId="{B0F880D8-1C42-2B4B-BF40-9F34BC43D3C4}" type="pres">
      <dgm:prSet presAssocID="{930A1003-E458-4F8E-9AF7-D36EB44C707B}" presName="sp" presStyleCnt="0"/>
      <dgm:spPr/>
    </dgm:pt>
    <dgm:pt modelId="{A5744979-8784-FC45-8647-265158D193B7}" type="pres">
      <dgm:prSet presAssocID="{BB8A4F14-B544-41F1-8B24-4D1BD6FED717}" presName="linNode" presStyleCnt="0"/>
      <dgm:spPr/>
    </dgm:pt>
    <dgm:pt modelId="{C50A02D2-69E7-4D4C-8859-A9174638774C}" type="pres">
      <dgm:prSet presAssocID="{BB8A4F14-B544-41F1-8B24-4D1BD6FED717}" presName="parentText" presStyleLbl="alignNode1" presStyleIdx="3" presStyleCnt="4">
        <dgm:presLayoutVars>
          <dgm:chMax val="1"/>
          <dgm:bulletEnabled/>
        </dgm:presLayoutVars>
      </dgm:prSet>
      <dgm:spPr/>
    </dgm:pt>
    <dgm:pt modelId="{9D6CB7E8-2FFC-7349-9270-DFB86A62803B}" type="pres">
      <dgm:prSet presAssocID="{BB8A4F14-B544-41F1-8B24-4D1BD6FED717}" presName="descendantText" presStyleLbl="alignAccFollowNode1" presStyleIdx="3" presStyleCnt="4">
        <dgm:presLayoutVars>
          <dgm:bulletEnabled/>
        </dgm:presLayoutVars>
      </dgm:prSet>
      <dgm:spPr/>
    </dgm:pt>
  </dgm:ptLst>
  <dgm:cxnLst>
    <dgm:cxn modelId="{E386FB0E-5420-2A4C-AAFA-CF74AD71BAAB}" type="presOf" srcId="{0BBAB6BA-2846-4BDD-85BA-E1F92E1325FF}" destId="{C735AA3F-0AC5-5D44-A809-A1CF34FEBFC2}" srcOrd="0" destOrd="0" presId="urn:microsoft.com/office/officeart/2016/7/layout/VerticalSolidActionList"/>
    <dgm:cxn modelId="{6BF6C62A-A837-6143-BE5A-ADAB2F9FBA37}" type="presOf" srcId="{32D22F23-B53A-4F83-B3F0-8316D5DB0A32}" destId="{0296F0D9-B82B-114B-9E4E-1B1A75A9DD06}" srcOrd="0" destOrd="0" presId="urn:microsoft.com/office/officeart/2016/7/layout/VerticalSolidActionList"/>
    <dgm:cxn modelId="{F9F54731-64E2-DD43-973B-C7B9FD555D4A}" type="presOf" srcId="{C76CA7C0-1F4F-4C71-8D53-EC0B7A70349E}" destId="{516479ED-AB41-744F-926E-274353C4B0AA}" srcOrd="0" destOrd="0" presId="urn:microsoft.com/office/officeart/2016/7/layout/VerticalSolidActionList"/>
    <dgm:cxn modelId="{35684B4D-A95B-41DB-9B1A-8FCB54D36BEE}" srcId="{19590C5F-AA89-4E90-9C95-A231C6D8D1E2}" destId="{BD91C37B-4E35-4C1D-9EBC-B6D37C2811F8}" srcOrd="0" destOrd="0" parTransId="{860AE508-024B-489D-A992-B38C5A50823E}" sibTransId="{9E77A97F-3A92-4FB3-BB7B-6ED365A47D06}"/>
    <dgm:cxn modelId="{E9BF1D59-2E62-5D44-94EF-A0A754CA15EE}" type="presOf" srcId="{19590C5F-AA89-4E90-9C95-A231C6D8D1E2}" destId="{CD5A1874-3875-C142-9D40-6603E0615D3B}" srcOrd="0" destOrd="0" presId="urn:microsoft.com/office/officeart/2016/7/layout/VerticalSolidActionList"/>
    <dgm:cxn modelId="{C5AA285A-0F64-8E4A-8350-84B4B1C02E77}" type="presOf" srcId="{57615C79-4BC9-4D25-8B48-FF6B4F2F31E6}" destId="{904FD7A7-BFD6-B649-92A3-B7E9A7206FFC}" srcOrd="0" destOrd="0" presId="urn:microsoft.com/office/officeart/2016/7/layout/VerticalSolidActionList"/>
    <dgm:cxn modelId="{349B3970-2AF0-4DE3-B370-A56EFE3B3D34}" srcId="{C76CA7C0-1F4F-4C71-8D53-EC0B7A70349E}" destId="{32D22F23-B53A-4F83-B3F0-8316D5DB0A32}" srcOrd="0" destOrd="0" parTransId="{EB9575DC-E756-4EDC-9E04-667D80977314}" sibTransId="{8F752ADB-64DF-438F-B9E8-5BF8A6B92915}"/>
    <dgm:cxn modelId="{6E583E7A-32E2-495E-8DA8-0EF16212ED59}" srcId="{19590C5F-AA89-4E90-9C95-A231C6D8D1E2}" destId="{C76CA7C0-1F4F-4C71-8D53-EC0B7A70349E}" srcOrd="2" destOrd="0" parTransId="{095C4100-89CE-400A-B8BD-5E9E0C12BBE5}" sibTransId="{930A1003-E458-4F8E-9AF7-D36EB44C707B}"/>
    <dgm:cxn modelId="{F1810396-0C85-4D52-BFDF-25E9E5ACAFE9}" srcId="{BD91C37B-4E35-4C1D-9EBC-B6D37C2811F8}" destId="{0BBAB6BA-2846-4BDD-85BA-E1F92E1325FF}" srcOrd="0" destOrd="0" parTransId="{E836E525-D037-41A0-8017-599C1F1E2F37}" sibTransId="{D0B3112A-3DDD-4A34-8799-13C4F78EDCB8}"/>
    <dgm:cxn modelId="{CEAA7397-5B12-AA4C-9889-BA311B6AF880}" type="presOf" srcId="{BB8A4F14-B544-41F1-8B24-4D1BD6FED717}" destId="{C50A02D2-69E7-4D4C-8859-A9174638774C}" srcOrd="0" destOrd="0" presId="urn:microsoft.com/office/officeart/2016/7/layout/VerticalSolidActionList"/>
    <dgm:cxn modelId="{A94EE49E-9438-41CA-B119-F14B6EC244D7}" srcId="{19590C5F-AA89-4E90-9C95-A231C6D8D1E2}" destId="{B5EFF47C-24A7-41EB-96AD-D3A33E94DA6D}" srcOrd="1" destOrd="0" parTransId="{10A1D01B-3C93-4FA1-8A50-286B498A6076}" sibTransId="{9C3F1E83-3B4C-412A-AFEE-874B9F97A0DC}"/>
    <dgm:cxn modelId="{0BFF5CA7-8C72-3D41-AD2D-52B8EC9E750D}" type="presOf" srcId="{BD91C37B-4E35-4C1D-9EBC-B6D37C2811F8}" destId="{205B49D4-269A-414F-98EC-768728F08F95}" srcOrd="0" destOrd="0" presId="urn:microsoft.com/office/officeart/2016/7/layout/VerticalSolidActionList"/>
    <dgm:cxn modelId="{5C40BFB3-2663-4F4A-A11F-B8B54D5C9E4C}" srcId="{BB8A4F14-B544-41F1-8B24-4D1BD6FED717}" destId="{769FBF93-19E4-4B26-A5C3-E0F10162CB67}" srcOrd="0" destOrd="0" parTransId="{C6F3001A-8D8D-452E-A5E3-8FF1B8573855}" sibTransId="{3686E7D9-98B9-4076-B36C-FFA7495E3C74}"/>
    <dgm:cxn modelId="{3F672DC0-DF6D-4D4D-82AF-68C5B64357FC}" srcId="{19590C5F-AA89-4E90-9C95-A231C6D8D1E2}" destId="{BB8A4F14-B544-41F1-8B24-4D1BD6FED717}" srcOrd="3" destOrd="0" parTransId="{19CD2272-4989-4005-AB39-852FAA946D0D}" sibTransId="{E3773EB8-C84F-4415-9B64-F228A949B6B6}"/>
    <dgm:cxn modelId="{CB95BEC3-731F-AC47-B945-65F72F3FF713}" type="presOf" srcId="{B5EFF47C-24A7-41EB-96AD-D3A33E94DA6D}" destId="{411FC686-20DE-3841-8D8F-6E9A553D394F}" srcOrd="0" destOrd="0" presId="urn:microsoft.com/office/officeart/2016/7/layout/VerticalSolidActionList"/>
    <dgm:cxn modelId="{77888BF5-907B-4239-A020-D8DB6A8C1F7F}" srcId="{B5EFF47C-24A7-41EB-96AD-D3A33E94DA6D}" destId="{57615C79-4BC9-4D25-8B48-FF6B4F2F31E6}" srcOrd="0" destOrd="0" parTransId="{196EA7B0-783E-4C3F-B8DC-39BAB7FD3299}" sibTransId="{AF7CA2EF-E3B8-4422-B856-7F301574E64E}"/>
    <dgm:cxn modelId="{BC2AAAF6-59F2-6847-BE6F-7E9DF48536AF}" type="presOf" srcId="{769FBF93-19E4-4B26-A5C3-E0F10162CB67}" destId="{9D6CB7E8-2FFC-7349-9270-DFB86A62803B}" srcOrd="0" destOrd="0" presId="urn:microsoft.com/office/officeart/2016/7/layout/VerticalSolidActionList"/>
    <dgm:cxn modelId="{CE3E81B5-A7A3-5A4E-B53B-1FD13F3910A9}" type="presParOf" srcId="{CD5A1874-3875-C142-9D40-6603E0615D3B}" destId="{3B2AA9CF-7614-6346-AEF1-DA5FABB533C9}" srcOrd="0" destOrd="0" presId="urn:microsoft.com/office/officeart/2016/7/layout/VerticalSolidActionList"/>
    <dgm:cxn modelId="{25E02762-AC3C-0A48-832A-519C8BB0928A}" type="presParOf" srcId="{3B2AA9CF-7614-6346-AEF1-DA5FABB533C9}" destId="{205B49D4-269A-414F-98EC-768728F08F95}" srcOrd="0" destOrd="0" presId="urn:microsoft.com/office/officeart/2016/7/layout/VerticalSolidActionList"/>
    <dgm:cxn modelId="{B4B01E9F-CF80-AD4E-9EF6-6B0EEC81C531}" type="presParOf" srcId="{3B2AA9CF-7614-6346-AEF1-DA5FABB533C9}" destId="{C735AA3F-0AC5-5D44-A809-A1CF34FEBFC2}" srcOrd="1" destOrd="0" presId="urn:microsoft.com/office/officeart/2016/7/layout/VerticalSolidActionList"/>
    <dgm:cxn modelId="{F927371F-9F03-7D41-8B1D-C36EB68F48D5}" type="presParOf" srcId="{CD5A1874-3875-C142-9D40-6603E0615D3B}" destId="{DA30F4C6-8CBE-C940-9531-F5713653ECA4}" srcOrd="1" destOrd="0" presId="urn:microsoft.com/office/officeart/2016/7/layout/VerticalSolidActionList"/>
    <dgm:cxn modelId="{37DF487F-1C6D-1142-9E6B-9E7A32E74AA8}" type="presParOf" srcId="{CD5A1874-3875-C142-9D40-6603E0615D3B}" destId="{33143C0B-1D1F-374F-90B0-C2A5993B5554}" srcOrd="2" destOrd="0" presId="urn:microsoft.com/office/officeart/2016/7/layout/VerticalSolidActionList"/>
    <dgm:cxn modelId="{1A0307D4-ED29-4741-8670-A886F5CD623C}" type="presParOf" srcId="{33143C0B-1D1F-374F-90B0-C2A5993B5554}" destId="{411FC686-20DE-3841-8D8F-6E9A553D394F}" srcOrd="0" destOrd="0" presId="urn:microsoft.com/office/officeart/2016/7/layout/VerticalSolidActionList"/>
    <dgm:cxn modelId="{C23092D8-9385-954F-A70B-4CC2C2F39129}" type="presParOf" srcId="{33143C0B-1D1F-374F-90B0-C2A5993B5554}" destId="{904FD7A7-BFD6-B649-92A3-B7E9A7206FFC}" srcOrd="1" destOrd="0" presId="urn:microsoft.com/office/officeart/2016/7/layout/VerticalSolidActionList"/>
    <dgm:cxn modelId="{F247E027-77F1-2246-8205-79817649FF7E}" type="presParOf" srcId="{CD5A1874-3875-C142-9D40-6603E0615D3B}" destId="{3F3C67DB-A53F-5048-813E-BF21111526CB}" srcOrd="3" destOrd="0" presId="urn:microsoft.com/office/officeart/2016/7/layout/VerticalSolidActionList"/>
    <dgm:cxn modelId="{0B4E8881-DB12-2749-905E-D194F5B1BE90}" type="presParOf" srcId="{CD5A1874-3875-C142-9D40-6603E0615D3B}" destId="{3CA5F1DF-0CE6-6143-8FE7-019CEA505DC7}" srcOrd="4" destOrd="0" presId="urn:microsoft.com/office/officeart/2016/7/layout/VerticalSolidActionList"/>
    <dgm:cxn modelId="{FEDF00D2-3012-5447-956B-1A45FE65A4D9}" type="presParOf" srcId="{3CA5F1DF-0CE6-6143-8FE7-019CEA505DC7}" destId="{516479ED-AB41-744F-926E-274353C4B0AA}" srcOrd="0" destOrd="0" presId="urn:microsoft.com/office/officeart/2016/7/layout/VerticalSolidActionList"/>
    <dgm:cxn modelId="{0400AD0B-C032-EF4B-8A19-5F25B933DA29}" type="presParOf" srcId="{3CA5F1DF-0CE6-6143-8FE7-019CEA505DC7}" destId="{0296F0D9-B82B-114B-9E4E-1B1A75A9DD06}" srcOrd="1" destOrd="0" presId="urn:microsoft.com/office/officeart/2016/7/layout/VerticalSolidActionList"/>
    <dgm:cxn modelId="{2A2B10A2-2628-6947-BAC8-988D511E4661}" type="presParOf" srcId="{CD5A1874-3875-C142-9D40-6603E0615D3B}" destId="{B0F880D8-1C42-2B4B-BF40-9F34BC43D3C4}" srcOrd="5" destOrd="0" presId="urn:microsoft.com/office/officeart/2016/7/layout/VerticalSolidActionList"/>
    <dgm:cxn modelId="{9ABE23AC-2795-7B42-B93F-C834923CC513}" type="presParOf" srcId="{CD5A1874-3875-C142-9D40-6603E0615D3B}" destId="{A5744979-8784-FC45-8647-265158D193B7}" srcOrd="6" destOrd="0" presId="urn:microsoft.com/office/officeart/2016/7/layout/VerticalSolidActionList"/>
    <dgm:cxn modelId="{3D1F69D8-8E15-6145-AF0B-E5F16618DB3F}" type="presParOf" srcId="{A5744979-8784-FC45-8647-265158D193B7}" destId="{C50A02D2-69E7-4D4C-8859-A9174638774C}" srcOrd="0" destOrd="0" presId="urn:microsoft.com/office/officeart/2016/7/layout/VerticalSolidActionList"/>
    <dgm:cxn modelId="{A259EA65-5D57-9445-A695-E6771EABC19E}" type="presParOf" srcId="{A5744979-8784-FC45-8647-265158D193B7}" destId="{9D6CB7E8-2FFC-7349-9270-DFB86A62803B}"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869C50-18A8-47D1-9F38-5C31D793E5F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C0B11F8-1EF2-4CD5-A702-308EF458A8A3}">
      <dgm:prSet/>
      <dgm:spPr/>
      <dgm:t>
        <a:bodyPr/>
        <a:lstStyle/>
        <a:p>
          <a:r>
            <a:rPr lang="en-GB"/>
            <a:t>Data selection</a:t>
          </a:r>
          <a:endParaRPr lang="en-US"/>
        </a:p>
      </dgm:t>
    </dgm:pt>
    <dgm:pt modelId="{68B7A626-B8F4-4480-B9F5-8A8D157F52B4}" type="parTrans" cxnId="{EB6CAA2F-65BC-40D1-A29E-1809473FECF7}">
      <dgm:prSet/>
      <dgm:spPr/>
      <dgm:t>
        <a:bodyPr/>
        <a:lstStyle/>
        <a:p>
          <a:endParaRPr lang="en-US"/>
        </a:p>
      </dgm:t>
    </dgm:pt>
    <dgm:pt modelId="{E940CD12-F02D-4681-AB0A-9AA9EB5E97A4}" type="sibTrans" cxnId="{EB6CAA2F-65BC-40D1-A29E-1809473FECF7}">
      <dgm:prSet/>
      <dgm:spPr/>
      <dgm:t>
        <a:bodyPr/>
        <a:lstStyle/>
        <a:p>
          <a:endParaRPr lang="en-US"/>
        </a:p>
      </dgm:t>
    </dgm:pt>
    <dgm:pt modelId="{14AC7250-71ED-41A1-9980-7188A48D00C2}">
      <dgm:prSet/>
      <dgm:spPr/>
      <dgm:t>
        <a:bodyPr/>
        <a:lstStyle/>
        <a:p>
          <a:r>
            <a:rPr lang="en-GB"/>
            <a:t>Data pre-processing</a:t>
          </a:r>
          <a:endParaRPr lang="en-US"/>
        </a:p>
      </dgm:t>
    </dgm:pt>
    <dgm:pt modelId="{6B35E8EC-BA2C-472F-8565-260B694C730F}" type="parTrans" cxnId="{B5FC2BC8-48D3-469A-B27D-D38210E900AC}">
      <dgm:prSet/>
      <dgm:spPr/>
      <dgm:t>
        <a:bodyPr/>
        <a:lstStyle/>
        <a:p>
          <a:endParaRPr lang="en-US"/>
        </a:p>
      </dgm:t>
    </dgm:pt>
    <dgm:pt modelId="{B84B56EB-9860-4F50-B820-BF5CE7B9482D}" type="sibTrans" cxnId="{B5FC2BC8-48D3-469A-B27D-D38210E900AC}">
      <dgm:prSet/>
      <dgm:spPr/>
      <dgm:t>
        <a:bodyPr/>
        <a:lstStyle/>
        <a:p>
          <a:endParaRPr lang="en-US"/>
        </a:p>
      </dgm:t>
    </dgm:pt>
    <dgm:pt modelId="{BAB648C4-5786-4D9A-B96B-7AC976ECB2B3}">
      <dgm:prSet/>
      <dgm:spPr/>
      <dgm:t>
        <a:bodyPr/>
        <a:lstStyle/>
        <a:p>
          <a:r>
            <a:rPr lang="en-GB"/>
            <a:t>Model Building &amp; training</a:t>
          </a:r>
          <a:endParaRPr lang="en-US"/>
        </a:p>
      </dgm:t>
    </dgm:pt>
    <dgm:pt modelId="{CF03C075-C45B-4948-AEB9-7E56493216C8}" type="parTrans" cxnId="{8BCB5F76-2AE8-4A40-816B-54083A9704FB}">
      <dgm:prSet/>
      <dgm:spPr/>
      <dgm:t>
        <a:bodyPr/>
        <a:lstStyle/>
        <a:p>
          <a:endParaRPr lang="en-US"/>
        </a:p>
      </dgm:t>
    </dgm:pt>
    <dgm:pt modelId="{49392315-3155-4A5D-8248-AC68339F7203}" type="sibTrans" cxnId="{8BCB5F76-2AE8-4A40-816B-54083A9704FB}">
      <dgm:prSet/>
      <dgm:spPr/>
      <dgm:t>
        <a:bodyPr/>
        <a:lstStyle/>
        <a:p>
          <a:endParaRPr lang="en-US"/>
        </a:p>
      </dgm:t>
    </dgm:pt>
    <dgm:pt modelId="{881D8BFA-E7DD-4DE0-9052-BD8225E092E6}">
      <dgm:prSet/>
      <dgm:spPr/>
      <dgm:t>
        <a:bodyPr/>
        <a:lstStyle/>
        <a:p>
          <a:r>
            <a:rPr lang="en-GB"/>
            <a:t>Evaluation</a:t>
          </a:r>
          <a:endParaRPr lang="en-US"/>
        </a:p>
      </dgm:t>
    </dgm:pt>
    <dgm:pt modelId="{05D98045-64FC-4350-B008-D4D1D99783C8}" type="parTrans" cxnId="{D3B631C3-67C2-4EC0-8EA4-4A78F44B6D73}">
      <dgm:prSet/>
      <dgm:spPr/>
      <dgm:t>
        <a:bodyPr/>
        <a:lstStyle/>
        <a:p>
          <a:endParaRPr lang="en-US"/>
        </a:p>
      </dgm:t>
    </dgm:pt>
    <dgm:pt modelId="{2D76CCB9-05ED-45FD-861F-A5A9487E43B1}" type="sibTrans" cxnId="{D3B631C3-67C2-4EC0-8EA4-4A78F44B6D73}">
      <dgm:prSet/>
      <dgm:spPr/>
      <dgm:t>
        <a:bodyPr/>
        <a:lstStyle/>
        <a:p>
          <a:endParaRPr lang="en-US"/>
        </a:p>
      </dgm:t>
    </dgm:pt>
    <dgm:pt modelId="{C7924252-0E78-014B-9271-A355C5E66D23}" type="pres">
      <dgm:prSet presAssocID="{D1869C50-18A8-47D1-9F38-5C31D793E5F4}" presName="outerComposite" presStyleCnt="0">
        <dgm:presLayoutVars>
          <dgm:chMax val="5"/>
          <dgm:dir/>
          <dgm:resizeHandles val="exact"/>
        </dgm:presLayoutVars>
      </dgm:prSet>
      <dgm:spPr/>
    </dgm:pt>
    <dgm:pt modelId="{7905DAE1-3C96-D34D-9C3C-91A17654F74E}" type="pres">
      <dgm:prSet presAssocID="{D1869C50-18A8-47D1-9F38-5C31D793E5F4}" presName="dummyMaxCanvas" presStyleCnt="0">
        <dgm:presLayoutVars/>
      </dgm:prSet>
      <dgm:spPr/>
    </dgm:pt>
    <dgm:pt modelId="{1D61653B-1C8E-C642-ADF0-5290DA4CFC25}" type="pres">
      <dgm:prSet presAssocID="{D1869C50-18A8-47D1-9F38-5C31D793E5F4}" presName="FourNodes_1" presStyleLbl="node1" presStyleIdx="0" presStyleCnt="4">
        <dgm:presLayoutVars>
          <dgm:bulletEnabled val="1"/>
        </dgm:presLayoutVars>
      </dgm:prSet>
      <dgm:spPr/>
    </dgm:pt>
    <dgm:pt modelId="{D7306FEE-AE4F-3F47-A126-978DBD4C95D8}" type="pres">
      <dgm:prSet presAssocID="{D1869C50-18A8-47D1-9F38-5C31D793E5F4}" presName="FourNodes_2" presStyleLbl="node1" presStyleIdx="1" presStyleCnt="4">
        <dgm:presLayoutVars>
          <dgm:bulletEnabled val="1"/>
        </dgm:presLayoutVars>
      </dgm:prSet>
      <dgm:spPr/>
    </dgm:pt>
    <dgm:pt modelId="{41506081-767E-3346-A454-7EA801BE3BEA}" type="pres">
      <dgm:prSet presAssocID="{D1869C50-18A8-47D1-9F38-5C31D793E5F4}" presName="FourNodes_3" presStyleLbl="node1" presStyleIdx="2" presStyleCnt="4">
        <dgm:presLayoutVars>
          <dgm:bulletEnabled val="1"/>
        </dgm:presLayoutVars>
      </dgm:prSet>
      <dgm:spPr/>
    </dgm:pt>
    <dgm:pt modelId="{1417E339-F2F6-5245-BF51-C94EDB0A1682}" type="pres">
      <dgm:prSet presAssocID="{D1869C50-18A8-47D1-9F38-5C31D793E5F4}" presName="FourNodes_4" presStyleLbl="node1" presStyleIdx="3" presStyleCnt="4">
        <dgm:presLayoutVars>
          <dgm:bulletEnabled val="1"/>
        </dgm:presLayoutVars>
      </dgm:prSet>
      <dgm:spPr/>
    </dgm:pt>
    <dgm:pt modelId="{1BC038F8-E682-B14B-809A-D68934B9AE21}" type="pres">
      <dgm:prSet presAssocID="{D1869C50-18A8-47D1-9F38-5C31D793E5F4}" presName="FourConn_1-2" presStyleLbl="fgAccFollowNode1" presStyleIdx="0" presStyleCnt="3">
        <dgm:presLayoutVars>
          <dgm:bulletEnabled val="1"/>
        </dgm:presLayoutVars>
      </dgm:prSet>
      <dgm:spPr/>
    </dgm:pt>
    <dgm:pt modelId="{A39D4CD7-483C-F640-A89D-1C3DA9A6FD3C}" type="pres">
      <dgm:prSet presAssocID="{D1869C50-18A8-47D1-9F38-5C31D793E5F4}" presName="FourConn_2-3" presStyleLbl="fgAccFollowNode1" presStyleIdx="1" presStyleCnt="3">
        <dgm:presLayoutVars>
          <dgm:bulletEnabled val="1"/>
        </dgm:presLayoutVars>
      </dgm:prSet>
      <dgm:spPr/>
    </dgm:pt>
    <dgm:pt modelId="{8838C6F1-9397-2D41-8861-E8B776C1AC91}" type="pres">
      <dgm:prSet presAssocID="{D1869C50-18A8-47D1-9F38-5C31D793E5F4}" presName="FourConn_3-4" presStyleLbl="fgAccFollowNode1" presStyleIdx="2" presStyleCnt="3">
        <dgm:presLayoutVars>
          <dgm:bulletEnabled val="1"/>
        </dgm:presLayoutVars>
      </dgm:prSet>
      <dgm:spPr/>
    </dgm:pt>
    <dgm:pt modelId="{B2359A38-8E9A-5845-97D9-EE1008390056}" type="pres">
      <dgm:prSet presAssocID="{D1869C50-18A8-47D1-9F38-5C31D793E5F4}" presName="FourNodes_1_text" presStyleLbl="node1" presStyleIdx="3" presStyleCnt="4">
        <dgm:presLayoutVars>
          <dgm:bulletEnabled val="1"/>
        </dgm:presLayoutVars>
      </dgm:prSet>
      <dgm:spPr/>
    </dgm:pt>
    <dgm:pt modelId="{84470148-C351-E940-A562-66C2FCBBA320}" type="pres">
      <dgm:prSet presAssocID="{D1869C50-18A8-47D1-9F38-5C31D793E5F4}" presName="FourNodes_2_text" presStyleLbl="node1" presStyleIdx="3" presStyleCnt="4">
        <dgm:presLayoutVars>
          <dgm:bulletEnabled val="1"/>
        </dgm:presLayoutVars>
      </dgm:prSet>
      <dgm:spPr/>
    </dgm:pt>
    <dgm:pt modelId="{CD2EF6D5-D60E-7349-8207-D8A346454F88}" type="pres">
      <dgm:prSet presAssocID="{D1869C50-18A8-47D1-9F38-5C31D793E5F4}" presName="FourNodes_3_text" presStyleLbl="node1" presStyleIdx="3" presStyleCnt="4">
        <dgm:presLayoutVars>
          <dgm:bulletEnabled val="1"/>
        </dgm:presLayoutVars>
      </dgm:prSet>
      <dgm:spPr/>
    </dgm:pt>
    <dgm:pt modelId="{7376AB3E-2563-1341-85C2-EB202DC58217}" type="pres">
      <dgm:prSet presAssocID="{D1869C50-18A8-47D1-9F38-5C31D793E5F4}" presName="FourNodes_4_text" presStyleLbl="node1" presStyleIdx="3" presStyleCnt="4">
        <dgm:presLayoutVars>
          <dgm:bulletEnabled val="1"/>
        </dgm:presLayoutVars>
      </dgm:prSet>
      <dgm:spPr/>
    </dgm:pt>
  </dgm:ptLst>
  <dgm:cxnLst>
    <dgm:cxn modelId="{EB6CAA2F-65BC-40D1-A29E-1809473FECF7}" srcId="{D1869C50-18A8-47D1-9F38-5C31D793E5F4}" destId="{5C0B11F8-1EF2-4CD5-A702-308EF458A8A3}" srcOrd="0" destOrd="0" parTransId="{68B7A626-B8F4-4480-B9F5-8A8D157F52B4}" sibTransId="{E940CD12-F02D-4681-AB0A-9AA9EB5E97A4}"/>
    <dgm:cxn modelId="{03EB3F33-DCF0-AC4F-A66B-B37EE606935D}" type="presOf" srcId="{49392315-3155-4A5D-8248-AC68339F7203}" destId="{8838C6F1-9397-2D41-8861-E8B776C1AC91}" srcOrd="0" destOrd="0" presId="urn:microsoft.com/office/officeart/2005/8/layout/vProcess5"/>
    <dgm:cxn modelId="{59A1554B-1444-DE42-894C-9D05D9274B7E}" type="presOf" srcId="{14AC7250-71ED-41A1-9980-7188A48D00C2}" destId="{84470148-C351-E940-A562-66C2FCBBA320}" srcOrd="1" destOrd="0" presId="urn:microsoft.com/office/officeart/2005/8/layout/vProcess5"/>
    <dgm:cxn modelId="{C95C5A50-3B1F-2E46-95A3-5298F4DA1DB7}" type="presOf" srcId="{881D8BFA-E7DD-4DE0-9052-BD8225E092E6}" destId="{1417E339-F2F6-5245-BF51-C94EDB0A1682}" srcOrd="0" destOrd="0" presId="urn:microsoft.com/office/officeart/2005/8/layout/vProcess5"/>
    <dgm:cxn modelId="{914AFD57-E99C-234D-9B1F-7D07B3903FA8}" type="presOf" srcId="{14AC7250-71ED-41A1-9980-7188A48D00C2}" destId="{D7306FEE-AE4F-3F47-A126-978DBD4C95D8}" srcOrd="0" destOrd="0" presId="urn:microsoft.com/office/officeart/2005/8/layout/vProcess5"/>
    <dgm:cxn modelId="{C2664066-1264-4A4E-A460-DE0AAADBD1A8}" type="presOf" srcId="{BAB648C4-5786-4D9A-B96B-7AC976ECB2B3}" destId="{CD2EF6D5-D60E-7349-8207-D8A346454F88}" srcOrd="1" destOrd="0" presId="urn:microsoft.com/office/officeart/2005/8/layout/vProcess5"/>
    <dgm:cxn modelId="{8BCB5F76-2AE8-4A40-816B-54083A9704FB}" srcId="{D1869C50-18A8-47D1-9F38-5C31D793E5F4}" destId="{BAB648C4-5786-4D9A-B96B-7AC976ECB2B3}" srcOrd="2" destOrd="0" parTransId="{CF03C075-C45B-4948-AEB9-7E56493216C8}" sibTransId="{49392315-3155-4A5D-8248-AC68339F7203}"/>
    <dgm:cxn modelId="{0BE8AE81-7CA8-A74B-A700-D69694F315E2}" type="presOf" srcId="{881D8BFA-E7DD-4DE0-9052-BD8225E092E6}" destId="{7376AB3E-2563-1341-85C2-EB202DC58217}" srcOrd="1" destOrd="0" presId="urn:microsoft.com/office/officeart/2005/8/layout/vProcess5"/>
    <dgm:cxn modelId="{34C908A8-DD30-9D44-9176-283F38828F1D}" type="presOf" srcId="{5C0B11F8-1EF2-4CD5-A702-308EF458A8A3}" destId="{1D61653B-1C8E-C642-ADF0-5290DA4CFC25}" srcOrd="0" destOrd="0" presId="urn:microsoft.com/office/officeart/2005/8/layout/vProcess5"/>
    <dgm:cxn modelId="{788753AB-B58C-AB40-9DEA-6E477EE6DCB5}" type="presOf" srcId="{B84B56EB-9860-4F50-B820-BF5CE7B9482D}" destId="{A39D4CD7-483C-F640-A89D-1C3DA9A6FD3C}" srcOrd="0" destOrd="0" presId="urn:microsoft.com/office/officeart/2005/8/layout/vProcess5"/>
    <dgm:cxn modelId="{AFB378AC-78BF-FA45-9678-BEFAC1BFABD0}" type="presOf" srcId="{E940CD12-F02D-4681-AB0A-9AA9EB5E97A4}" destId="{1BC038F8-E682-B14B-809A-D68934B9AE21}" srcOrd="0" destOrd="0" presId="urn:microsoft.com/office/officeart/2005/8/layout/vProcess5"/>
    <dgm:cxn modelId="{D3B631C3-67C2-4EC0-8EA4-4A78F44B6D73}" srcId="{D1869C50-18A8-47D1-9F38-5C31D793E5F4}" destId="{881D8BFA-E7DD-4DE0-9052-BD8225E092E6}" srcOrd="3" destOrd="0" parTransId="{05D98045-64FC-4350-B008-D4D1D99783C8}" sibTransId="{2D76CCB9-05ED-45FD-861F-A5A9487E43B1}"/>
    <dgm:cxn modelId="{B5FC2BC8-48D3-469A-B27D-D38210E900AC}" srcId="{D1869C50-18A8-47D1-9F38-5C31D793E5F4}" destId="{14AC7250-71ED-41A1-9980-7188A48D00C2}" srcOrd="1" destOrd="0" parTransId="{6B35E8EC-BA2C-472F-8565-260B694C730F}" sibTransId="{B84B56EB-9860-4F50-B820-BF5CE7B9482D}"/>
    <dgm:cxn modelId="{6E68D9D0-A780-B147-B93A-5856A38FBFC1}" type="presOf" srcId="{5C0B11F8-1EF2-4CD5-A702-308EF458A8A3}" destId="{B2359A38-8E9A-5845-97D9-EE1008390056}" srcOrd="1" destOrd="0" presId="urn:microsoft.com/office/officeart/2005/8/layout/vProcess5"/>
    <dgm:cxn modelId="{8C3A61F3-4FB6-BF42-88BD-0D6F0C8835F2}" type="presOf" srcId="{D1869C50-18A8-47D1-9F38-5C31D793E5F4}" destId="{C7924252-0E78-014B-9271-A355C5E66D23}" srcOrd="0" destOrd="0" presId="urn:microsoft.com/office/officeart/2005/8/layout/vProcess5"/>
    <dgm:cxn modelId="{599EA2F9-AF37-644E-AE9E-5ED1E2BDD75D}" type="presOf" srcId="{BAB648C4-5786-4D9A-B96B-7AC976ECB2B3}" destId="{41506081-767E-3346-A454-7EA801BE3BEA}" srcOrd="0" destOrd="0" presId="urn:microsoft.com/office/officeart/2005/8/layout/vProcess5"/>
    <dgm:cxn modelId="{2582C67A-B0AE-5641-9DAF-B6E0894E866A}" type="presParOf" srcId="{C7924252-0E78-014B-9271-A355C5E66D23}" destId="{7905DAE1-3C96-D34D-9C3C-91A17654F74E}" srcOrd="0" destOrd="0" presId="urn:microsoft.com/office/officeart/2005/8/layout/vProcess5"/>
    <dgm:cxn modelId="{60524351-5189-A64C-9E59-237053779312}" type="presParOf" srcId="{C7924252-0E78-014B-9271-A355C5E66D23}" destId="{1D61653B-1C8E-C642-ADF0-5290DA4CFC25}" srcOrd="1" destOrd="0" presId="urn:microsoft.com/office/officeart/2005/8/layout/vProcess5"/>
    <dgm:cxn modelId="{9E576C3E-48E0-F349-94F3-A70E811B9764}" type="presParOf" srcId="{C7924252-0E78-014B-9271-A355C5E66D23}" destId="{D7306FEE-AE4F-3F47-A126-978DBD4C95D8}" srcOrd="2" destOrd="0" presId="urn:microsoft.com/office/officeart/2005/8/layout/vProcess5"/>
    <dgm:cxn modelId="{A60258ED-8BC1-4746-B103-AC15F7CF6AB2}" type="presParOf" srcId="{C7924252-0E78-014B-9271-A355C5E66D23}" destId="{41506081-767E-3346-A454-7EA801BE3BEA}" srcOrd="3" destOrd="0" presId="urn:microsoft.com/office/officeart/2005/8/layout/vProcess5"/>
    <dgm:cxn modelId="{A944640C-AE89-864E-B0AA-82FCBB726596}" type="presParOf" srcId="{C7924252-0E78-014B-9271-A355C5E66D23}" destId="{1417E339-F2F6-5245-BF51-C94EDB0A1682}" srcOrd="4" destOrd="0" presId="urn:microsoft.com/office/officeart/2005/8/layout/vProcess5"/>
    <dgm:cxn modelId="{23EEC36C-D424-774F-B70A-7297FED78BD3}" type="presParOf" srcId="{C7924252-0E78-014B-9271-A355C5E66D23}" destId="{1BC038F8-E682-B14B-809A-D68934B9AE21}" srcOrd="5" destOrd="0" presId="urn:microsoft.com/office/officeart/2005/8/layout/vProcess5"/>
    <dgm:cxn modelId="{CEA4B160-8295-CA40-B15D-E75B07630928}" type="presParOf" srcId="{C7924252-0E78-014B-9271-A355C5E66D23}" destId="{A39D4CD7-483C-F640-A89D-1C3DA9A6FD3C}" srcOrd="6" destOrd="0" presId="urn:microsoft.com/office/officeart/2005/8/layout/vProcess5"/>
    <dgm:cxn modelId="{2F78F9E0-C26A-C344-97F2-EA0D2B5346A7}" type="presParOf" srcId="{C7924252-0E78-014B-9271-A355C5E66D23}" destId="{8838C6F1-9397-2D41-8861-E8B776C1AC91}" srcOrd="7" destOrd="0" presId="urn:microsoft.com/office/officeart/2005/8/layout/vProcess5"/>
    <dgm:cxn modelId="{FFC9A498-B883-A44E-8D08-9FE5E92152EE}" type="presParOf" srcId="{C7924252-0E78-014B-9271-A355C5E66D23}" destId="{B2359A38-8E9A-5845-97D9-EE1008390056}" srcOrd="8" destOrd="0" presId="urn:microsoft.com/office/officeart/2005/8/layout/vProcess5"/>
    <dgm:cxn modelId="{EE4CD672-F190-6545-BD8A-DD0ADEE09ACD}" type="presParOf" srcId="{C7924252-0E78-014B-9271-A355C5E66D23}" destId="{84470148-C351-E940-A562-66C2FCBBA320}" srcOrd="9" destOrd="0" presId="urn:microsoft.com/office/officeart/2005/8/layout/vProcess5"/>
    <dgm:cxn modelId="{F5815DC2-A84D-1243-886E-92E7A172F721}" type="presParOf" srcId="{C7924252-0E78-014B-9271-A355C5E66D23}" destId="{CD2EF6D5-D60E-7349-8207-D8A346454F88}" srcOrd="10" destOrd="0" presId="urn:microsoft.com/office/officeart/2005/8/layout/vProcess5"/>
    <dgm:cxn modelId="{9E4BD25B-0638-9049-81F7-F5A9BB62D660}" type="presParOf" srcId="{C7924252-0E78-014B-9271-A355C5E66D23}" destId="{7376AB3E-2563-1341-85C2-EB202DC5821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5AA3F-0AC5-5D44-A809-A1CF34FEBFC2}">
      <dsp:nvSpPr>
        <dsp:cNvPr id="0" name=""/>
        <dsp:cNvSpPr/>
      </dsp:nvSpPr>
      <dsp:spPr>
        <a:xfrm>
          <a:off x="1270000" y="2601"/>
          <a:ext cx="5080000" cy="134775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566" tIns="342329" rIns="98566" bIns="342329" numCol="1" spcCol="1270" anchor="ctr" anchorCtr="0">
          <a:noAutofit/>
        </a:bodyPr>
        <a:lstStyle/>
        <a:p>
          <a:pPr marL="0" lvl="0" indent="0" algn="l" defTabSz="711200">
            <a:lnSpc>
              <a:spcPct val="90000"/>
            </a:lnSpc>
            <a:spcBef>
              <a:spcPct val="0"/>
            </a:spcBef>
            <a:spcAft>
              <a:spcPct val="35000"/>
            </a:spcAft>
            <a:buNone/>
          </a:pPr>
          <a:r>
            <a:rPr lang="en-US" sz="1600" kern="1200" dirty="0" err="1"/>
            <a:t>Analyse</a:t>
          </a:r>
          <a:r>
            <a:rPr lang="en-US" sz="1600" kern="1200" dirty="0"/>
            <a:t> the data for its characteristic.</a:t>
          </a:r>
        </a:p>
      </dsp:txBody>
      <dsp:txXfrm>
        <a:off x="1270000" y="2601"/>
        <a:ext cx="5080000" cy="1347750"/>
      </dsp:txXfrm>
    </dsp:sp>
    <dsp:sp modelId="{205B49D4-269A-414F-98EC-768728F08F95}">
      <dsp:nvSpPr>
        <dsp:cNvPr id="0" name=""/>
        <dsp:cNvSpPr/>
      </dsp:nvSpPr>
      <dsp:spPr>
        <a:xfrm>
          <a:off x="0" y="2601"/>
          <a:ext cx="1270000" cy="134775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04" tIns="133128" rIns="67204" bIns="133128" numCol="1" spcCol="1270" anchor="ctr" anchorCtr="0">
          <a:noAutofit/>
        </a:bodyPr>
        <a:lstStyle/>
        <a:p>
          <a:pPr marL="0" lvl="0" indent="0" algn="ctr" defTabSz="1155700">
            <a:lnSpc>
              <a:spcPct val="90000"/>
            </a:lnSpc>
            <a:spcBef>
              <a:spcPct val="0"/>
            </a:spcBef>
            <a:spcAft>
              <a:spcPct val="35000"/>
            </a:spcAft>
            <a:buNone/>
          </a:pPr>
          <a:r>
            <a:rPr lang="en-US" sz="2600" kern="1200"/>
            <a:t>Analyse</a:t>
          </a:r>
        </a:p>
      </dsp:txBody>
      <dsp:txXfrm>
        <a:off x="0" y="2601"/>
        <a:ext cx="1270000" cy="1347750"/>
      </dsp:txXfrm>
    </dsp:sp>
    <dsp:sp modelId="{904FD7A7-BFD6-B649-92A3-B7E9A7206FFC}">
      <dsp:nvSpPr>
        <dsp:cNvPr id="0" name=""/>
        <dsp:cNvSpPr/>
      </dsp:nvSpPr>
      <dsp:spPr>
        <a:xfrm>
          <a:off x="1270000" y="1431217"/>
          <a:ext cx="5080000" cy="1347750"/>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566" tIns="342329" rIns="98566" bIns="342329" numCol="1" spcCol="1270" anchor="ctr" anchorCtr="0">
          <a:noAutofit/>
        </a:bodyPr>
        <a:lstStyle/>
        <a:p>
          <a:pPr marL="0" lvl="0" indent="0" algn="just" defTabSz="711200">
            <a:lnSpc>
              <a:spcPct val="90000"/>
            </a:lnSpc>
            <a:spcBef>
              <a:spcPct val="0"/>
            </a:spcBef>
            <a:spcAft>
              <a:spcPct val="35000"/>
            </a:spcAft>
            <a:buNone/>
          </a:pPr>
          <a:r>
            <a:rPr lang="en-US" sz="1600" kern="1200" dirty="0"/>
            <a:t>Develop Machine Learning models using Logistic Regression, Decision Tree, Multi-Layer Perceptron, K Nearest Neighbors and Light Gradient Boosting Machine.</a:t>
          </a:r>
        </a:p>
      </dsp:txBody>
      <dsp:txXfrm>
        <a:off x="1270000" y="1431217"/>
        <a:ext cx="5080000" cy="1347750"/>
      </dsp:txXfrm>
    </dsp:sp>
    <dsp:sp modelId="{411FC686-20DE-3841-8D8F-6E9A553D394F}">
      <dsp:nvSpPr>
        <dsp:cNvPr id="0" name=""/>
        <dsp:cNvSpPr/>
      </dsp:nvSpPr>
      <dsp:spPr>
        <a:xfrm>
          <a:off x="0" y="1431217"/>
          <a:ext cx="1270000" cy="1347750"/>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04" tIns="133128" rIns="67204" bIns="133128" numCol="1" spcCol="1270" anchor="ctr" anchorCtr="0">
          <a:noAutofit/>
        </a:bodyPr>
        <a:lstStyle/>
        <a:p>
          <a:pPr marL="0" lvl="0" indent="0" algn="ctr" defTabSz="1155700">
            <a:lnSpc>
              <a:spcPct val="90000"/>
            </a:lnSpc>
            <a:spcBef>
              <a:spcPct val="0"/>
            </a:spcBef>
            <a:spcAft>
              <a:spcPct val="35000"/>
            </a:spcAft>
            <a:buNone/>
          </a:pPr>
          <a:r>
            <a:rPr lang="en-US" sz="2600" kern="1200"/>
            <a:t>Develop</a:t>
          </a:r>
        </a:p>
      </dsp:txBody>
      <dsp:txXfrm>
        <a:off x="0" y="1431217"/>
        <a:ext cx="1270000" cy="1347750"/>
      </dsp:txXfrm>
    </dsp:sp>
    <dsp:sp modelId="{0296F0D9-B82B-114B-9E4E-1B1A75A9DD06}">
      <dsp:nvSpPr>
        <dsp:cNvPr id="0" name=""/>
        <dsp:cNvSpPr/>
      </dsp:nvSpPr>
      <dsp:spPr>
        <a:xfrm>
          <a:off x="1270000" y="2859832"/>
          <a:ext cx="5080000" cy="1347750"/>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566" tIns="342329" rIns="98566" bIns="342329" numCol="1" spcCol="1270" anchor="ctr" anchorCtr="0">
          <a:noAutofit/>
        </a:bodyPr>
        <a:lstStyle/>
        <a:p>
          <a:pPr marL="0" lvl="0" indent="0" algn="just" defTabSz="711200">
            <a:lnSpc>
              <a:spcPct val="90000"/>
            </a:lnSpc>
            <a:spcBef>
              <a:spcPct val="0"/>
            </a:spcBef>
            <a:spcAft>
              <a:spcPct val="35000"/>
            </a:spcAft>
            <a:buNone/>
          </a:pPr>
          <a:r>
            <a:rPr lang="en-US" sz="1600" kern="1200" dirty="0"/>
            <a:t>Evaluate the model and predict the accuracy of the model for the detection of a DoS attacks.</a:t>
          </a:r>
        </a:p>
      </dsp:txBody>
      <dsp:txXfrm>
        <a:off x="1270000" y="2859832"/>
        <a:ext cx="5080000" cy="1347750"/>
      </dsp:txXfrm>
    </dsp:sp>
    <dsp:sp modelId="{516479ED-AB41-744F-926E-274353C4B0AA}">
      <dsp:nvSpPr>
        <dsp:cNvPr id="0" name=""/>
        <dsp:cNvSpPr/>
      </dsp:nvSpPr>
      <dsp:spPr>
        <a:xfrm>
          <a:off x="0" y="2859832"/>
          <a:ext cx="1270000" cy="1347750"/>
        </a:xfrm>
        <a:prstGeom prst="rect">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04" tIns="133128" rIns="67204" bIns="133128" numCol="1" spcCol="1270" anchor="ctr" anchorCtr="0">
          <a:noAutofit/>
        </a:bodyPr>
        <a:lstStyle/>
        <a:p>
          <a:pPr marL="0" lvl="0" indent="0" algn="ctr" defTabSz="1155700">
            <a:lnSpc>
              <a:spcPct val="90000"/>
            </a:lnSpc>
            <a:spcBef>
              <a:spcPct val="0"/>
            </a:spcBef>
            <a:spcAft>
              <a:spcPct val="35000"/>
            </a:spcAft>
            <a:buNone/>
          </a:pPr>
          <a:r>
            <a:rPr lang="en-US" sz="2600" kern="1200"/>
            <a:t>Evaluate</a:t>
          </a:r>
        </a:p>
      </dsp:txBody>
      <dsp:txXfrm>
        <a:off x="0" y="2859832"/>
        <a:ext cx="1270000" cy="1347750"/>
      </dsp:txXfrm>
    </dsp:sp>
    <dsp:sp modelId="{9D6CB7E8-2FFC-7349-9270-DFB86A62803B}">
      <dsp:nvSpPr>
        <dsp:cNvPr id="0" name=""/>
        <dsp:cNvSpPr/>
      </dsp:nvSpPr>
      <dsp:spPr>
        <a:xfrm>
          <a:off x="1270000" y="4288447"/>
          <a:ext cx="5080000" cy="134775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566" tIns="342329" rIns="98566" bIns="342329" numCol="1" spcCol="1270" anchor="ctr" anchorCtr="0">
          <a:noAutofit/>
        </a:bodyPr>
        <a:lstStyle/>
        <a:p>
          <a:pPr marL="0" lvl="0" indent="0" algn="just" defTabSz="711200">
            <a:lnSpc>
              <a:spcPct val="90000"/>
            </a:lnSpc>
            <a:spcBef>
              <a:spcPct val="0"/>
            </a:spcBef>
            <a:spcAft>
              <a:spcPct val="35000"/>
            </a:spcAft>
            <a:buNone/>
          </a:pPr>
          <a:r>
            <a:rPr lang="en-US" sz="1600" kern="1200" dirty="0"/>
            <a:t>Propose a model that detect the accuracy better or similar with compared to other models. Achieving a better model that can be used for detection of DoS attack in an efficient manner.</a:t>
          </a:r>
        </a:p>
      </dsp:txBody>
      <dsp:txXfrm>
        <a:off x="1270000" y="4288447"/>
        <a:ext cx="5080000" cy="1347750"/>
      </dsp:txXfrm>
    </dsp:sp>
    <dsp:sp modelId="{C50A02D2-69E7-4D4C-8859-A9174638774C}">
      <dsp:nvSpPr>
        <dsp:cNvPr id="0" name=""/>
        <dsp:cNvSpPr/>
      </dsp:nvSpPr>
      <dsp:spPr>
        <a:xfrm>
          <a:off x="0" y="4288447"/>
          <a:ext cx="1270000" cy="134775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04" tIns="133128" rIns="67204" bIns="133128" numCol="1" spcCol="1270" anchor="ctr" anchorCtr="0">
          <a:noAutofit/>
        </a:bodyPr>
        <a:lstStyle/>
        <a:p>
          <a:pPr marL="0" lvl="0" indent="0" algn="ctr" defTabSz="1155700">
            <a:lnSpc>
              <a:spcPct val="90000"/>
            </a:lnSpc>
            <a:spcBef>
              <a:spcPct val="0"/>
            </a:spcBef>
            <a:spcAft>
              <a:spcPct val="35000"/>
            </a:spcAft>
            <a:buNone/>
          </a:pPr>
          <a:r>
            <a:rPr lang="en-US" sz="2600" kern="1200"/>
            <a:t>Propose</a:t>
          </a:r>
        </a:p>
      </dsp:txBody>
      <dsp:txXfrm>
        <a:off x="0" y="4288447"/>
        <a:ext cx="1270000" cy="1347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1653B-1C8E-C642-ADF0-5290DA4CFC25}">
      <dsp:nvSpPr>
        <dsp:cNvPr id="0" name=""/>
        <dsp:cNvSpPr/>
      </dsp:nvSpPr>
      <dsp:spPr>
        <a:xfrm>
          <a:off x="0" y="0"/>
          <a:ext cx="4893868" cy="1253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Data selection</a:t>
          </a:r>
          <a:endParaRPr lang="en-US" sz="3300" kern="1200"/>
        </a:p>
      </dsp:txBody>
      <dsp:txXfrm>
        <a:off x="36707" y="36707"/>
        <a:ext cx="3435584" cy="1179862"/>
      </dsp:txXfrm>
    </dsp:sp>
    <dsp:sp modelId="{D7306FEE-AE4F-3F47-A126-978DBD4C95D8}">
      <dsp:nvSpPr>
        <dsp:cNvPr id="0" name=""/>
        <dsp:cNvSpPr/>
      </dsp:nvSpPr>
      <dsp:spPr>
        <a:xfrm>
          <a:off x="409861" y="1481145"/>
          <a:ext cx="4893868" cy="125327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Data pre-processing</a:t>
          </a:r>
          <a:endParaRPr lang="en-US" sz="3300" kern="1200"/>
        </a:p>
      </dsp:txBody>
      <dsp:txXfrm>
        <a:off x="446568" y="1517852"/>
        <a:ext cx="3595963" cy="1179862"/>
      </dsp:txXfrm>
    </dsp:sp>
    <dsp:sp modelId="{41506081-767E-3346-A454-7EA801BE3BEA}">
      <dsp:nvSpPr>
        <dsp:cNvPr id="0" name=""/>
        <dsp:cNvSpPr/>
      </dsp:nvSpPr>
      <dsp:spPr>
        <a:xfrm>
          <a:off x="813605" y="2962290"/>
          <a:ext cx="4893868" cy="125327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Model Building &amp; training</a:t>
          </a:r>
          <a:endParaRPr lang="en-US" sz="3300" kern="1200"/>
        </a:p>
      </dsp:txBody>
      <dsp:txXfrm>
        <a:off x="850312" y="2998997"/>
        <a:ext cx="3602080" cy="1179862"/>
      </dsp:txXfrm>
    </dsp:sp>
    <dsp:sp modelId="{1417E339-F2F6-5245-BF51-C94EDB0A1682}">
      <dsp:nvSpPr>
        <dsp:cNvPr id="0" name=""/>
        <dsp:cNvSpPr/>
      </dsp:nvSpPr>
      <dsp:spPr>
        <a:xfrm>
          <a:off x="1223467" y="4443435"/>
          <a:ext cx="4893868" cy="12532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Evaluation</a:t>
          </a:r>
          <a:endParaRPr lang="en-US" sz="3300" kern="1200"/>
        </a:p>
      </dsp:txBody>
      <dsp:txXfrm>
        <a:off x="1260174" y="4480142"/>
        <a:ext cx="3595963" cy="1179862"/>
      </dsp:txXfrm>
    </dsp:sp>
    <dsp:sp modelId="{1BC038F8-E682-B14B-809A-D68934B9AE21}">
      <dsp:nvSpPr>
        <dsp:cNvPr id="0" name=""/>
        <dsp:cNvSpPr/>
      </dsp:nvSpPr>
      <dsp:spPr>
        <a:xfrm>
          <a:off x="4079238" y="959895"/>
          <a:ext cx="814629" cy="81462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62530" y="959895"/>
        <a:ext cx="448045" cy="613008"/>
      </dsp:txXfrm>
    </dsp:sp>
    <dsp:sp modelId="{A39D4CD7-483C-F640-A89D-1C3DA9A6FD3C}">
      <dsp:nvSpPr>
        <dsp:cNvPr id="0" name=""/>
        <dsp:cNvSpPr/>
      </dsp:nvSpPr>
      <dsp:spPr>
        <a:xfrm>
          <a:off x="4489100" y="2441041"/>
          <a:ext cx="814629" cy="81462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72392" y="2441041"/>
        <a:ext cx="448045" cy="613008"/>
      </dsp:txXfrm>
    </dsp:sp>
    <dsp:sp modelId="{8838C6F1-9397-2D41-8861-E8B776C1AC91}">
      <dsp:nvSpPr>
        <dsp:cNvPr id="0" name=""/>
        <dsp:cNvSpPr/>
      </dsp:nvSpPr>
      <dsp:spPr>
        <a:xfrm>
          <a:off x="4892844" y="3922186"/>
          <a:ext cx="814629" cy="81462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6136" y="3922186"/>
        <a:ext cx="448045" cy="61300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3905-0E25-1F49-B288-B9A8A38A5A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3BF5A4-F484-C34A-A4C6-2C16B7F67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2C1631-5868-CB4C-AD4C-67B3C825A99E}"/>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5" name="Footer Placeholder 4">
            <a:extLst>
              <a:ext uri="{FF2B5EF4-FFF2-40B4-BE49-F238E27FC236}">
                <a16:creationId xmlns:a16="http://schemas.microsoft.com/office/drawing/2014/main" id="{2B3535B3-F170-1C4B-BF0E-3EE544B4B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FADE3-4871-3145-B43D-2D13F26C27F4}"/>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231976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AFD3-EB6D-F547-BC49-FF1DDE7E4F2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99700A-85D5-4843-9239-D5E088C4F2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45503-38DF-004B-B3B5-FF321401F134}"/>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5" name="Footer Placeholder 4">
            <a:extLst>
              <a:ext uri="{FF2B5EF4-FFF2-40B4-BE49-F238E27FC236}">
                <a16:creationId xmlns:a16="http://schemas.microsoft.com/office/drawing/2014/main" id="{BB07A83D-BBC0-9540-AF98-46935292E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4CA69-12D6-BC45-8B31-F34F16E3F48A}"/>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142725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31648-5E37-174F-8CE2-DC66A43FAFC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296A74-C39C-434E-A5B2-A0CFC25995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FB0C89-20B8-B04F-BACF-9164F2AC2CDC}"/>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5" name="Footer Placeholder 4">
            <a:extLst>
              <a:ext uri="{FF2B5EF4-FFF2-40B4-BE49-F238E27FC236}">
                <a16:creationId xmlns:a16="http://schemas.microsoft.com/office/drawing/2014/main" id="{CB75CEEB-E205-E147-B53B-6F6A7DDB6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9D18-7C75-524E-82E7-48985E18119F}"/>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252906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3A4E-057D-1640-934F-86F6963840A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6F6FD29-3F0A-F840-93D0-652ADE928D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53620A-89EC-BC40-B49C-F38156DAFFB4}"/>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5" name="Footer Placeholder 4">
            <a:extLst>
              <a:ext uri="{FF2B5EF4-FFF2-40B4-BE49-F238E27FC236}">
                <a16:creationId xmlns:a16="http://schemas.microsoft.com/office/drawing/2014/main" id="{5F147343-AA39-1442-9397-529F756D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6735D-E2DB-B748-8EFF-A72987459470}"/>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386401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E25C-9BD1-C445-B208-14D492C859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036032F-4862-E94A-971E-55D307FD1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E65A862-13DC-BA49-B715-52B38F89E9E5}"/>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5" name="Footer Placeholder 4">
            <a:extLst>
              <a:ext uri="{FF2B5EF4-FFF2-40B4-BE49-F238E27FC236}">
                <a16:creationId xmlns:a16="http://schemas.microsoft.com/office/drawing/2014/main" id="{2200CB89-42AF-B54B-B82F-43539321E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13514-4EC3-AA43-9C55-88383179D5C9}"/>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119604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B627-C414-0D40-98D9-3DF1FCA2C3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50CB18-3667-2442-8334-29B6C54F51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91C87C5-A18F-3C4C-BF4F-31D511035B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C248B32-55D9-5F42-A90B-45F90BACA9D7}"/>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6" name="Footer Placeholder 5">
            <a:extLst>
              <a:ext uri="{FF2B5EF4-FFF2-40B4-BE49-F238E27FC236}">
                <a16:creationId xmlns:a16="http://schemas.microsoft.com/office/drawing/2014/main" id="{091A0866-D89A-D44D-9DF1-FBB8EEFB7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DFBC4-285E-944C-92C8-BBE15D2187F1}"/>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114628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BB50-8D75-6444-97FE-A7CEDA0D7D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60D9C0-4F94-4642-9AA8-E00A98810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3ABF03D-C5B1-C34C-87BF-4891072EBD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B54F767-31FD-BE4F-92D5-96759A059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9FB3D8-A2DA-AD4C-B845-5B94BECB5F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711F6F4-1616-2745-9D0E-469ED471898D}"/>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8" name="Footer Placeholder 7">
            <a:extLst>
              <a:ext uri="{FF2B5EF4-FFF2-40B4-BE49-F238E27FC236}">
                <a16:creationId xmlns:a16="http://schemas.microsoft.com/office/drawing/2014/main" id="{687C5D98-3075-F445-A07A-DEAC59679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CA8CA9-B7A1-AD45-9A9F-0BC5F8BB7242}"/>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334580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A45A-337C-394E-8FC0-FA954CDB926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2DF429-7D7E-974A-959B-F16F24459DEB}"/>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4" name="Footer Placeholder 3">
            <a:extLst>
              <a:ext uri="{FF2B5EF4-FFF2-40B4-BE49-F238E27FC236}">
                <a16:creationId xmlns:a16="http://schemas.microsoft.com/office/drawing/2014/main" id="{22B2EE28-0D7E-4E4B-9868-0D8B5E9D3A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6DABF-2388-0A4F-A436-B46CD320A17E}"/>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414240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654D1-9FF5-6D41-AD69-A4267A55F408}"/>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3" name="Footer Placeholder 2">
            <a:extLst>
              <a:ext uri="{FF2B5EF4-FFF2-40B4-BE49-F238E27FC236}">
                <a16:creationId xmlns:a16="http://schemas.microsoft.com/office/drawing/2014/main" id="{7949F880-ADCF-A649-8CCA-224201AE88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78132E-FE8F-6F4B-BC13-A031C587A166}"/>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3362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AE58-F92E-8F48-9F0A-2E0FB6C686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2C765-62F9-9247-BE56-E860A1C88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B3F1840-BF53-404E-A4CA-D1ED45AA1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A0277B-CC63-054E-8656-E7A90F50B554}"/>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6" name="Footer Placeholder 5">
            <a:extLst>
              <a:ext uri="{FF2B5EF4-FFF2-40B4-BE49-F238E27FC236}">
                <a16:creationId xmlns:a16="http://schemas.microsoft.com/office/drawing/2014/main" id="{3C529CD8-E877-974A-A09E-CAD2FA7DA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4DD73-D76D-8048-864D-D25D55BE73F8}"/>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404186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3550-FA91-7C4C-B287-F096633CAB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A6DC4A9-00F8-6846-A069-E841BD567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619096-A56B-3944-8279-9774BF188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65AC89-18DA-DB4D-A66F-DFFFC50C978F}"/>
              </a:ext>
            </a:extLst>
          </p:cNvPr>
          <p:cNvSpPr>
            <a:spLocks noGrp="1"/>
          </p:cNvSpPr>
          <p:nvPr>
            <p:ph type="dt" sz="half" idx="10"/>
          </p:nvPr>
        </p:nvSpPr>
        <p:spPr/>
        <p:txBody>
          <a:bodyPr/>
          <a:lstStyle/>
          <a:p>
            <a:fld id="{C3B6795F-BA84-5E4B-BE9D-ACFF5C9B1A2A}" type="datetimeFigureOut">
              <a:rPr lang="en-US" smtClean="0"/>
              <a:t>8/16/20</a:t>
            </a:fld>
            <a:endParaRPr lang="en-US"/>
          </a:p>
        </p:txBody>
      </p:sp>
      <p:sp>
        <p:nvSpPr>
          <p:cNvPr id="6" name="Footer Placeholder 5">
            <a:extLst>
              <a:ext uri="{FF2B5EF4-FFF2-40B4-BE49-F238E27FC236}">
                <a16:creationId xmlns:a16="http://schemas.microsoft.com/office/drawing/2014/main" id="{443A2AB7-AA3D-D441-8BF0-D9EE81738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C6B1E-DADD-7C4B-A10B-F79CD9537585}"/>
              </a:ext>
            </a:extLst>
          </p:cNvPr>
          <p:cNvSpPr>
            <a:spLocks noGrp="1"/>
          </p:cNvSpPr>
          <p:nvPr>
            <p:ph type="sldNum" sz="quarter" idx="12"/>
          </p:nvPr>
        </p:nvSpPr>
        <p:spPr/>
        <p:txBody>
          <a:bodyPr/>
          <a:lstStyle/>
          <a:p>
            <a:fld id="{6AD2FA69-563B-6B40-BD98-0F949005B299}" type="slidenum">
              <a:rPr lang="en-US" smtClean="0"/>
              <a:t>‹#›</a:t>
            </a:fld>
            <a:endParaRPr lang="en-US"/>
          </a:p>
        </p:txBody>
      </p:sp>
    </p:spTree>
    <p:extLst>
      <p:ext uri="{BB962C8B-B14F-4D97-AF65-F5344CB8AC3E}">
        <p14:creationId xmlns:p14="http://schemas.microsoft.com/office/powerpoint/2010/main" val="21244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09160-F155-EE40-A53D-1B86530FB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FB6C69-057B-4B4D-9C5B-AAF99E351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0A646E-7E1C-5040-9DF4-8C83197072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795F-BA84-5E4B-BE9D-ACFF5C9B1A2A}" type="datetimeFigureOut">
              <a:rPr lang="en-US" smtClean="0"/>
              <a:t>8/16/20</a:t>
            </a:fld>
            <a:endParaRPr lang="en-US"/>
          </a:p>
        </p:txBody>
      </p:sp>
      <p:sp>
        <p:nvSpPr>
          <p:cNvPr id="5" name="Footer Placeholder 4">
            <a:extLst>
              <a:ext uri="{FF2B5EF4-FFF2-40B4-BE49-F238E27FC236}">
                <a16:creationId xmlns:a16="http://schemas.microsoft.com/office/drawing/2014/main" id="{EC32EA81-8700-F743-B5D0-1A066969E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84185B-C524-5340-B55F-D4E65DE54C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2FA69-563B-6B40-BD98-0F949005B299}" type="slidenum">
              <a:rPr lang="en-US" smtClean="0"/>
              <a:t>‹#›</a:t>
            </a:fld>
            <a:endParaRPr lang="en-US"/>
          </a:p>
        </p:txBody>
      </p:sp>
    </p:spTree>
    <p:extLst>
      <p:ext uri="{BB962C8B-B14F-4D97-AF65-F5344CB8AC3E}">
        <p14:creationId xmlns:p14="http://schemas.microsoft.com/office/powerpoint/2010/main" val="417886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1E5702-56DA-5C45-ADCF-BA7D873D5A06}"/>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MSc. Internship Presentation</a:t>
            </a:r>
          </a:p>
        </p:txBody>
      </p:sp>
      <p:sp>
        <p:nvSpPr>
          <p:cNvPr id="3" name="Subtitle 2">
            <a:extLst>
              <a:ext uri="{FF2B5EF4-FFF2-40B4-BE49-F238E27FC236}">
                <a16:creationId xmlns:a16="http://schemas.microsoft.com/office/drawing/2014/main" id="{E4DE1BED-EC9B-1748-B87A-E1BF84FB6696}"/>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algn="just"/>
            <a:r>
              <a:rPr lang="en-US" sz="3200" dirty="0">
                <a:solidFill>
                  <a:srgbClr val="000000"/>
                </a:solidFill>
              </a:rPr>
              <a:t>Efficient Detection of Denial of Service (DoS) attack using 	Machine Learning</a:t>
            </a:r>
          </a:p>
          <a:p>
            <a:pPr indent="-228600" algn="l">
              <a:buFont typeface="Arial" panose="020B0604020202020204" pitchFamily="34" charset="0"/>
              <a:buChar char="•"/>
            </a:pPr>
            <a:endParaRPr lang="en-US" dirty="0">
              <a:solidFill>
                <a:srgbClr val="000000"/>
              </a:solidFill>
            </a:endParaRPr>
          </a:p>
          <a:p>
            <a:pPr indent="-228600" algn="l">
              <a:buFont typeface="Arial" panose="020B0604020202020204" pitchFamily="34" charset="0"/>
              <a:buChar char="•"/>
            </a:pPr>
            <a:endParaRPr lang="en-US" dirty="0">
              <a:solidFill>
                <a:srgbClr val="000000"/>
              </a:solidFill>
            </a:endParaRPr>
          </a:p>
          <a:p>
            <a:pPr indent="-228600" algn="l">
              <a:buFont typeface="Arial" panose="020B0604020202020204" pitchFamily="34" charset="0"/>
              <a:buChar char="•"/>
            </a:pPr>
            <a:r>
              <a:rPr lang="en-US" sz="2800" dirty="0">
                <a:solidFill>
                  <a:srgbClr val="000000"/>
                </a:solidFill>
              </a:rPr>
              <a:t>Somesh Saxena</a:t>
            </a:r>
          </a:p>
          <a:p>
            <a:pPr indent="-228600" algn="l">
              <a:buFont typeface="Arial" panose="020B0604020202020204" pitchFamily="34" charset="0"/>
              <a:buChar char="•"/>
            </a:pPr>
            <a:r>
              <a:rPr lang="en-US" sz="2800" dirty="0">
                <a:solidFill>
                  <a:srgbClr val="000000"/>
                </a:solidFill>
              </a:rPr>
              <a:t>x18176895</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52025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A35562C-3FFA-BE43-A333-D7E077775EF6}"/>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Models Used</a:t>
            </a:r>
          </a:p>
        </p:txBody>
      </p:sp>
      <p:sp>
        <p:nvSpPr>
          <p:cNvPr id="3" name="Content Placeholder 2">
            <a:extLst>
              <a:ext uri="{FF2B5EF4-FFF2-40B4-BE49-F238E27FC236}">
                <a16:creationId xmlns:a16="http://schemas.microsoft.com/office/drawing/2014/main" id="{BCE970B1-70AF-024D-8096-631C4590D10C}"/>
              </a:ext>
            </a:extLst>
          </p:cNvPr>
          <p:cNvSpPr>
            <a:spLocks noGrp="1"/>
          </p:cNvSpPr>
          <p:nvPr>
            <p:ph idx="1"/>
          </p:nvPr>
        </p:nvSpPr>
        <p:spPr>
          <a:xfrm>
            <a:off x="6090574" y="801866"/>
            <a:ext cx="5306084" cy="5230634"/>
          </a:xfrm>
        </p:spPr>
        <p:txBody>
          <a:bodyPr anchor="ctr">
            <a:normAutofit/>
          </a:bodyPr>
          <a:lstStyle/>
          <a:p>
            <a:pPr algn="just"/>
            <a:r>
              <a:rPr lang="en-GB" sz="2200" dirty="0">
                <a:solidFill>
                  <a:srgbClr val="000000"/>
                </a:solidFill>
              </a:rPr>
              <a:t>The Machine Learning algorithm that is discussed in this research project is Logistic Regression, Decision Tree, Multi-Layer Perceptron, K Nearest </a:t>
            </a:r>
            <a:r>
              <a:rPr lang="en-GB" sz="2200" dirty="0" err="1">
                <a:solidFill>
                  <a:srgbClr val="000000"/>
                </a:solidFill>
              </a:rPr>
              <a:t>Neighbors</a:t>
            </a:r>
            <a:r>
              <a:rPr lang="en-GB" sz="2200" dirty="0">
                <a:solidFill>
                  <a:srgbClr val="000000"/>
                </a:solidFill>
              </a:rPr>
              <a:t> and Light Gradient Boosting Machine.</a:t>
            </a:r>
          </a:p>
          <a:p>
            <a:pPr algn="just"/>
            <a:r>
              <a:rPr lang="en-GB" sz="2200" dirty="0">
                <a:solidFill>
                  <a:srgbClr val="000000"/>
                </a:solidFill>
              </a:rPr>
              <a:t>The research project emphasis on the use of Light Gradient Boosting Machine algorithm for an efficient detection of DoS attack.</a:t>
            </a:r>
          </a:p>
          <a:p>
            <a:pPr algn="just"/>
            <a:r>
              <a:rPr lang="en-GB" sz="2200" dirty="0">
                <a:solidFill>
                  <a:srgbClr val="000000"/>
                </a:solidFill>
              </a:rPr>
              <a:t>Light Gradient Boosting Machine model has a faster processing with high efficiency, requires less memory, can work easily with large datasets and provides better accuracy with compared to different algorithms.</a:t>
            </a:r>
            <a:r>
              <a:rPr lang="en-IN" sz="2200" dirty="0">
                <a:solidFill>
                  <a:srgbClr val="000000"/>
                </a:solidFill>
                <a:effectLst/>
              </a:rPr>
              <a:t> </a:t>
            </a:r>
            <a:endParaRPr lang="en-US" sz="2200" dirty="0">
              <a:solidFill>
                <a:srgbClr val="000000"/>
              </a:solidFill>
            </a:endParaRPr>
          </a:p>
        </p:txBody>
      </p:sp>
    </p:spTree>
    <p:extLst>
      <p:ext uri="{BB962C8B-B14F-4D97-AF65-F5344CB8AC3E}">
        <p14:creationId xmlns:p14="http://schemas.microsoft.com/office/powerpoint/2010/main" val="92667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4E4CFAE-852D-6D43-8323-36415AA643B3}"/>
              </a:ext>
            </a:extLst>
          </p:cNvPr>
          <p:cNvSpPr>
            <a:spLocks noGrp="1"/>
          </p:cNvSpPr>
          <p:nvPr>
            <p:ph type="title"/>
          </p:nvPr>
        </p:nvSpPr>
        <p:spPr>
          <a:xfrm>
            <a:off x="804998" y="798445"/>
            <a:ext cx="4803636" cy="947228"/>
          </a:xfrm>
        </p:spPr>
        <p:txBody>
          <a:bodyPr>
            <a:normAutofit/>
          </a:bodyPr>
          <a:lstStyle/>
          <a:p>
            <a:r>
              <a:rPr lang="en-US" dirty="0">
                <a:solidFill>
                  <a:srgbClr val="000000"/>
                </a:solidFill>
              </a:rPr>
              <a:t>Tools Used</a:t>
            </a:r>
          </a:p>
        </p:txBody>
      </p:sp>
      <p:sp>
        <p:nvSpPr>
          <p:cNvPr id="16" name="Content Placeholder 2">
            <a:extLst>
              <a:ext uri="{FF2B5EF4-FFF2-40B4-BE49-F238E27FC236}">
                <a16:creationId xmlns:a16="http://schemas.microsoft.com/office/drawing/2014/main" id="{6DE59E85-3092-3B45-A664-7CF538611530}"/>
              </a:ext>
            </a:extLst>
          </p:cNvPr>
          <p:cNvSpPr>
            <a:spLocks noGrp="1"/>
          </p:cNvSpPr>
          <p:nvPr>
            <p:ph idx="1"/>
          </p:nvPr>
        </p:nvSpPr>
        <p:spPr>
          <a:xfrm>
            <a:off x="804997" y="1745673"/>
            <a:ext cx="4983040" cy="4315300"/>
          </a:xfrm>
        </p:spPr>
        <p:txBody>
          <a:bodyPr anchor="ctr">
            <a:noAutofit/>
          </a:bodyPr>
          <a:lstStyle/>
          <a:p>
            <a:pPr algn="just"/>
            <a:r>
              <a:rPr lang="en-GB" sz="1800" dirty="0">
                <a:solidFill>
                  <a:srgbClr val="000000"/>
                </a:solidFill>
              </a:rPr>
              <a:t>Python is used to develop models and the entire code is written and debugged using python.</a:t>
            </a:r>
          </a:p>
          <a:p>
            <a:pPr algn="just"/>
            <a:r>
              <a:rPr lang="en-GB" sz="1800" dirty="0">
                <a:solidFill>
                  <a:srgbClr val="000000"/>
                </a:solidFill>
              </a:rPr>
              <a:t>An open source tool known as Anaconda is used to manage and deploy python scripts.</a:t>
            </a:r>
          </a:p>
          <a:p>
            <a:pPr algn="just"/>
            <a:r>
              <a:rPr lang="en-GB" sz="1800" dirty="0">
                <a:solidFill>
                  <a:srgbClr val="000000"/>
                </a:solidFill>
              </a:rPr>
              <a:t>The scripts are written in </a:t>
            </a:r>
            <a:r>
              <a:rPr lang="en-GB" sz="1800" dirty="0" err="1">
                <a:solidFill>
                  <a:srgbClr val="000000"/>
                </a:solidFill>
              </a:rPr>
              <a:t>Jupyter</a:t>
            </a:r>
            <a:r>
              <a:rPr lang="en-GB" sz="1800" dirty="0">
                <a:solidFill>
                  <a:srgbClr val="000000"/>
                </a:solidFill>
              </a:rPr>
              <a:t> Notebook, which is used to load the data, pre-process the data, build models and evaluate the results.</a:t>
            </a:r>
          </a:p>
          <a:p>
            <a:pPr algn="just"/>
            <a:r>
              <a:rPr lang="en-GB" sz="1800" dirty="0">
                <a:solidFill>
                  <a:srgbClr val="000000"/>
                </a:solidFill>
              </a:rPr>
              <a:t>Using </a:t>
            </a:r>
            <a:r>
              <a:rPr lang="en-GB" sz="1800" dirty="0" err="1">
                <a:solidFill>
                  <a:srgbClr val="000000"/>
                </a:solidFill>
              </a:rPr>
              <a:t>Jupyter</a:t>
            </a:r>
            <a:r>
              <a:rPr lang="en-GB" sz="1800" dirty="0">
                <a:solidFill>
                  <a:srgbClr val="000000"/>
                </a:solidFill>
              </a:rPr>
              <a:t> </a:t>
            </a:r>
            <a:r>
              <a:rPr lang="en-GB" sz="1800" dirty="0" err="1">
                <a:solidFill>
                  <a:srgbClr val="000000"/>
                </a:solidFill>
              </a:rPr>
              <a:t>Noteook</a:t>
            </a:r>
            <a:r>
              <a:rPr lang="en-GB" sz="1800" dirty="0">
                <a:solidFill>
                  <a:srgbClr val="000000"/>
                </a:solidFill>
              </a:rPr>
              <a:t> models are built using Light Gradient Boosting Machine, Logistic Regression, K Nearest </a:t>
            </a:r>
            <a:r>
              <a:rPr lang="en-GB" sz="1800" dirty="0" err="1">
                <a:solidFill>
                  <a:srgbClr val="000000"/>
                </a:solidFill>
              </a:rPr>
              <a:t>Neighbors</a:t>
            </a:r>
            <a:r>
              <a:rPr lang="en-GB" sz="1800" dirty="0">
                <a:solidFill>
                  <a:srgbClr val="000000"/>
                </a:solidFill>
              </a:rPr>
              <a:t> Classifier, Multi-Layer Perceptron &amp; Decision Tree.</a:t>
            </a:r>
          </a:p>
          <a:p>
            <a:pPr algn="just"/>
            <a:r>
              <a:rPr lang="en-GB" sz="1800" dirty="0">
                <a:solidFill>
                  <a:srgbClr val="000000"/>
                </a:solidFill>
              </a:rPr>
              <a:t>The models are evaluated using various methods and the results are provided in visual format for a clear understanding.</a:t>
            </a:r>
            <a:r>
              <a:rPr lang="en-IN" sz="1800" dirty="0">
                <a:solidFill>
                  <a:srgbClr val="000000"/>
                </a:solidFill>
                <a:effectLst/>
              </a:rPr>
              <a:t> </a:t>
            </a:r>
            <a:endParaRPr lang="en-US" sz="1800" dirty="0">
              <a:solidFill>
                <a:srgbClr val="000000"/>
              </a:solidFill>
            </a:endParaRPr>
          </a:p>
        </p:txBody>
      </p:sp>
      <p:sp>
        <p:nvSpPr>
          <p:cNvPr id="1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4">
            <a:extLst>
              <a:ext uri="{FF2B5EF4-FFF2-40B4-BE49-F238E27FC236}">
                <a16:creationId xmlns:a16="http://schemas.microsoft.com/office/drawing/2014/main" id="{B5774731-5F54-4FBE-AA3A-0C694312F0C4}"/>
              </a:ext>
            </a:extLst>
          </p:cNvPr>
          <p:cNvPicPr>
            <a:picLocks noChangeAspect="1"/>
          </p:cNvPicPr>
          <p:nvPr/>
        </p:nvPicPr>
        <p:blipFill rotWithShape="1">
          <a:blip r:embed="rId3"/>
          <a:srcRect l="1110" r="40884"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76321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F2B4E-0CA2-9341-954A-542533525EE5}"/>
              </a:ext>
            </a:extLst>
          </p:cNvPr>
          <p:cNvSpPr>
            <a:spLocks noGrp="1"/>
          </p:cNvSpPr>
          <p:nvPr>
            <p:ph type="title"/>
          </p:nvPr>
        </p:nvSpPr>
        <p:spPr>
          <a:xfrm>
            <a:off x="594360" y="1209086"/>
            <a:ext cx="3876848" cy="4064925"/>
          </a:xfrm>
        </p:spPr>
        <p:txBody>
          <a:bodyPr anchor="ctr">
            <a:normAutofit/>
          </a:bodyPr>
          <a:lstStyle/>
          <a:p>
            <a:r>
              <a:rPr lang="en-US" sz="5000"/>
              <a:t>Methodology</a:t>
            </a:r>
          </a:p>
        </p:txBody>
      </p:sp>
      <p:grpSp>
        <p:nvGrpSpPr>
          <p:cNvPr id="13"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2465DE9-D94C-4BB4-A4FF-E0B561FAF913}"/>
              </a:ext>
            </a:extLst>
          </p:cNvPr>
          <p:cNvGraphicFramePr>
            <a:graphicFrameLocks noGrp="1"/>
          </p:cNvGraphicFramePr>
          <p:nvPr>
            <p:ph idx="1"/>
            <p:extLst>
              <p:ext uri="{D42A27DB-BD31-4B8C-83A1-F6EECF244321}">
                <p14:modId xmlns:p14="http://schemas.microsoft.com/office/powerpoint/2010/main" val="3268601293"/>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726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000C5D-78FA-534B-BD7D-57B0A7F4BA26}"/>
              </a:ext>
            </a:extLst>
          </p:cNvPr>
          <p:cNvSpPr>
            <a:spLocks noGrp="1"/>
          </p:cNvSpPr>
          <p:nvPr>
            <p:ph type="title"/>
          </p:nvPr>
        </p:nvSpPr>
        <p:spPr>
          <a:xfrm>
            <a:off x="640079" y="2053641"/>
            <a:ext cx="4081550" cy="2760098"/>
          </a:xfrm>
        </p:spPr>
        <p:txBody>
          <a:bodyPr>
            <a:normAutofit/>
          </a:bodyPr>
          <a:lstStyle/>
          <a:p>
            <a:r>
              <a:rPr lang="en-GB" b="1" dirty="0">
                <a:solidFill>
                  <a:srgbClr val="FFFFFF"/>
                </a:solidFill>
              </a:rPr>
              <a:t>1. Data Selection</a:t>
            </a:r>
            <a:endParaRPr lang="en-US" dirty="0">
              <a:solidFill>
                <a:srgbClr val="FFFFFF"/>
              </a:solidFill>
            </a:endParaRPr>
          </a:p>
        </p:txBody>
      </p:sp>
      <p:sp>
        <p:nvSpPr>
          <p:cNvPr id="3" name="Content Placeholder 2">
            <a:extLst>
              <a:ext uri="{FF2B5EF4-FFF2-40B4-BE49-F238E27FC236}">
                <a16:creationId xmlns:a16="http://schemas.microsoft.com/office/drawing/2014/main" id="{8BBC3697-D049-E94B-8DA6-73BC757D368F}"/>
              </a:ext>
            </a:extLst>
          </p:cNvPr>
          <p:cNvSpPr>
            <a:spLocks noGrp="1"/>
          </p:cNvSpPr>
          <p:nvPr>
            <p:ph idx="1"/>
          </p:nvPr>
        </p:nvSpPr>
        <p:spPr>
          <a:xfrm>
            <a:off x="6090574" y="801866"/>
            <a:ext cx="5306084" cy="5230634"/>
          </a:xfrm>
        </p:spPr>
        <p:txBody>
          <a:bodyPr anchor="ctr">
            <a:normAutofit/>
          </a:bodyPr>
          <a:lstStyle/>
          <a:p>
            <a:pPr algn="just"/>
            <a:r>
              <a:rPr lang="en-GB" sz="2400" dirty="0">
                <a:solidFill>
                  <a:srgbClr val="000000"/>
                </a:solidFill>
              </a:rPr>
              <a:t>The research required a dataset that contains information that are required to detect a DDoS attack. One such dataset is available on public domain is KDD-CUP99 dataset. The dataset is well known for Intrusion detection techniques. The dataset was prepared and managed by MIT Lincoln Labs. The dataset has about 42 attributes which is used in this study.</a:t>
            </a:r>
            <a:r>
              <a:rPr lang="en-IN" sz="2400" dirty="0">
                <a:solidFill>
                  <a:srgbClr val="000000"/>
                </a:solidFill>
                <a:effectLst/>
              </a:rPr>
              <a:t> </a:t>
            </a:r>
            <a:r>
              <a:rPr lang="en-US" sz="2400" dirty="0">
                <a:solidFill>
                  <a:srgbClr val="000000"/>
                </a:solidFill>
              </a:rPr>
              <a:t>Dataset: https://</a:t>
            </a:r>
            <a:r>
              <a:rPr lang="en-US" sz="2400" dirty="0" err="1">
                <a:solidFill>
                  <a:srgbClr val="000000"/>
                </a:solidFill>
              </a:rPr>
              <a:t>datahub.io</a:t>
            </a:r>
            <a:r>
              <a:rPr lang="en-US" sz="2400" dirty="0">
                <a:solidFill>
                  <a:srgbClr val="000000"/>
                </a:solidFill>
              </a:rPr>
              <a:t>/machine-learning/kddcup99</a:t>
            </a:r>
            <a:endParaRPr lang="en-IN"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364304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A194041F-98C5-494A-904F-5F0A23E1F6F0}"/>
              </a:ext>
            </a:extLst>
          </p:cNvPr>
          <p:cNvSpPr>
            <a:spLocks noGrp="1"/>
          </p:cNvSpPr>
          <p:nvPr>
            <p:ph type="title"/>
          </p:nvPr>
        </p:nvSpPr>
        <p:spPr>
          <a:xfrm>
            <a:off x="640080" y="1243013"/>
            <a:ext cx="3855720" cy="4371974"/>
          </a:xfrm>
        </p:spPr>
        <p:txBody>
          <a:bodyPr>
            <a:normAutofit/>
          </a:bodyPr>
          <a:lstStyle/>
          <a:p>
            <a:r>
              <a:rPr lang="en-GB" b="1">
                <a:solidFill>
                  <a:srgbClr val="FFFFFF"/>
                </a:solidFill>
              </a:rPr>
              <a:t>2. Data Pre-processing</a:t>
            </a:r>
            <a:endParaRPr lang="en-US">
              <a:solidFill>
                <a:srgbClr val="FFFFFF"/>
              </a:solidFill>
            </a:endParaRPr>
          </a:p>
        </p:txBody>
      </p:sp>
      <p:sp>
        <p:nvSpPr>
          <p:cNvPr id="17"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82FFA9-C699-EB4E-B792-9B2596E85323}"/>
              </a:ext>
            </a:extLst>
          </p:cNvPr>
          <p:cNvSpPr>
            <a:spLocks noGrp="1"/>
          </p:cNvSpPr>
          <p:nvPr>
            <p:ph idx="1"/>
          </p:nvPr>
        </p:nvSpPr>
        <p:spPr>
          <a:xfrm>
            <a:off x="6172200" y="804672"/>
            <a:ext cx="5221224" cy="5230368"/>
          </a:xfrm>
        </p:spPr>
        <p:txBody>
          <a:bodyPr anchor="ctr">
            <a:normAutofit/>
          </a:bodyPr>
          <a:lstStyle/>
          <a:p>
            <a:pPr algn="just"/>
            <a:r>
              <a:rPr lang="en-GB" sz="2400" dirty="0">
                <a:solidFill>
                  <a:srgbClr val="000000"/>
                </a:solidFill>
              </a:rPr>
              <a:t>After the selection and importing of the dataset, now the data needs to be split into two types i.e. Train data and Test data. So that the data can be used in an efficient way. There are multiple things that are done to the data so that it can be used to transform the raw data in some useful and efficient format. The aim of pre-processing is to examine the data before mining. The steps that are included in pre-processing are as follows:</a:t>
            </a:r>
            <a:endParaRPr lang="en-IN" sz="2400" dirty="0">
              <a:solidFill>
                <a:srgbClr val="000000"/>
              </a:solidFill>
            </a:endParaRPr>
          </a:p>
          <a:p>
            <a:pPr lvl="0"/>
            <a:r>
              <a:rPr lang="en-GB" sz="2400" dirty="0">
                <a:solidFill>
                  <a:srgbClr val="000000"/>
                </a:solidFill>
              </a:rPr>
              <a:t>Split the data into Test and Train Data.</a:t>
            </a:r>
            <a:endParaRPr lang="en-IN" sz="2400" dirty="0">
              <a:solidFill>
                <a:srgbClr val="000000"/>
              </a:solidFill>
            </a:endParaRPr>
          </a:p>
          <a:p>
            <a:pPr lvl="0"/>
            <a:r>
              <a:rPr lang="en-GB" sz="2400" dirty="0">
                <a:solidFill>
                  <a:srgbClr val="000000"/>
                </a:solidFill>
              </a:rPr>
              <a:t>Add feature scaling to the Train data.</a:t>
            </a:r>
            <a:endParaRPr lang="en-IN"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32528367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67433D-0CA1-364F-B997-B3F51740AA4E}"/>
              </a:ext>
            </a:extLst>
          </p:cNvPr>
          <p:cNvSpPr>
            <a:spLocks noGrp="1"/>
          </p:cNvSpPr>
          <p:nvPr>
            <p:ph type="title"/>
          </p:nvPr>
        </p:nvSpPr>
        <p:spPr>
          <a:xfrm>
            <a:off x="640079" y="2053641"/>
            <a:ext cx="3669161" cy="2760098"/>
          </a:xfrm>
        </p:spPr>
        <p:txBody>
          <a:bodyPr>
            <a:normAutofit/>
          </a:bodyPr>
          <a:lstStyle/>
          <a:p>
            <a:r>
              <a:rPr lang="en-GB" b="1">
                <a:solidFill>
                  <a:srgbClr val="FFFFFF"/>
                </a:solidFill>
              </a:rPr>
              <a:t>3. Model Building &amp; Training</a:t>
            </a:r>
            <a:endParaRPr lang="en-US">
              <a:solidFill>
                <a:srgbClr val="FFFFFF"/>
              </a:solidFill>
            </a:endParaRPr>
          </a:p>
        </p:txBody>
      </p:sp>
      <p:sp>
        <p:nvSpPr>
          <p:cNvPr id="3" name="Content Placeholder 2">
            <a:extLst>
              <a:ext uri="{FF2B5EF4-FFF2-40B4-BE49-F238E27FC236}">
                <a16:creationId xmlns:a16="http://schemas.microsoft.com/office/drawing/2014/main" id="{AD92BB7C-CBAC-C74B-B2F7-34DFF930EC95}"/>
              </a:ext>
            </a:extLst>
          </p:cNvPr>
          <p:cNvSpPr>
            <a:spLocks noGrp="1"/>
          </p:cNvSpPr>
          <p:nvPr>
            <p:ph idx="1"/>
          </p:nvPr>
        </p:nvSpPr>
        <p:spPr>
          <a:xfrm>
            <a:off x="5636029" y="698269"/>
            <a:ext cx="5760629" cy="5334231"/>
          </a:xfrm>
        </p:spPr>
        <p:txBody>
          <a:bodyPr anchor="ctr">
            <a:normAutofit/>
          </a:bodyPr>
          <a:lstStyle/>
          <a:p>
            <a:pPr algn="just"/>
            <a:r>
              <a:rPr lang="en-GB" sz="2200" dirty="0">
                <a:solidFill>
                  <a:srgbClr val="000000"/>
                </a:solidFill>
              </a:rPr>
              <a:t>The model is built on the training data that is used to predict the accuracy of the Light Gradient Boosting Machine, Logistic Regression, K Nearest </a:t>
            </a:r>
            <a:r>
              <a:rPr lang="en-GB" sz="2200" dirty="0" err="1">
                <a:solidFill>
                  <a:srgbClr val="000000"/>
                </a:solidFill>
              </a:rPr>
              <a:t>Neighbors</a:t>
            </a:r>
            <a:r>
              <a:rPr lang="en-GB" sz="2200" dirty="0">
                <a:solidFill>
                  <a:srgbClr val="000000"/>
                </a:solidFill>
              </a:rPr>
              <a:t> Classifier, Multi-Layer Perceptron &amp; Decision Tree.</a:t>
            </a:r>
          </a:p>
          <a:p>
            <a:pPr algn="just"/>
            <a:r>
              <a:rPr lang="en-GB" sz="2200" dirty="0">
                <a:solidFill>
                  <a:srgbClr val="000000"/>
                </a:solidFill>
              </a:rPr>
              <a:t>The models are compared to come up with the algorithm that have the best predictions of the attack efficiently.</a:t>
            </a:r>
          </a:p>
          <a:p>
            <a:pPr algn="just"/>
            <a:r>
              <a:rPr lang="en-GB" sz="2200" dirty="0">
                <a:solidFill>
                  <a:srgbClr val="000000"/>
                </a:solidFill>
              </a:rPr>
              <a:t>Accuracy totally depends upon what parameters you assign for a specific model. In order to perform predictions on the test data, the main parameters that are used to train the model depends upon the minimum amount of data in leaf, number of threads.</a:t>
            </a:r>
            <a:r>
              <a:rPr lang="en-IN" sz="2200" dirty="0">
                <a:solidFill>
                  <a:srgbClr val="000000"/>
                </a:solidFill>
                <a:effectLst/>
              </a:rPr>
              <a:t> </a:t>
            </a:r>
            <a:endParaRPr lang="en-US" sz="2200" dirty="0">
              <a:solidFill>
                <a:srgbClr val="000000"/>
              </a:solidFill>
            </a:endParaRPr>
          </a:p>
        </p:txBody>
      </p:sp>
    </p:spTree>
    <p:extLst>
      <p:ext uri="{BB962C8B-B14F-4D97-AF65-F5344CB8AC3E}">
        <p14:creationId xmlns:p14="http://schemas.microsoft.com/office/powerpoint/2010/main" val="309159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D85496-80BF-3749-82B0-88468BDE9FA3}"/>
              </a:ext>
            </a:extLst>
          </p:cNvPr>
          <p:cNvSpPr>
            <a:spLocks noGrp="1"/>
          </p:cNvSpPr>
          <p:nvPr>
            <p:ph type="title"/>
          </p:nvPr>
        </p:nvSpPr>
        <p:spPr>
          <a:xfrm>
            <a:off x="640079" y="2053641"/>
            <a:ext cx="3669161" cy="2760098"/>
          </a:xfrm>
        </p:spPr>
        <p:txBody>
          <a:bodyPr>
            <a:normAutofit/>
          </a:bodyPr>
          <a:lstStyle/>
          <a:p>
            <a:r>
              <a:rPr lang="en-US">
                <a:solidFill>
                  <a:srgbClr val="FFFFFF"/>
                </a:solidFill>
              </a:rPr>
              <a:t>4. Evaluation</a:t>
            </a:r>
          </a:p>
        </p:txBody>
      </p:sp>
      <p:sp>
        <p:nvSpPr>
          <p:cNvPr id="3" name="Content Placeholder 2">
            <a:extLst>
              <a:ext uri="{FF2B5EF4-FFF2-40B4-BE49-F238E27FC236}">
                <a16:creationId xmlns:a16="http://schemas.microsoft.com/office/drawing/2014/main" id="{74C13433-6873-EB4C-992F-1CA5070B28C7}"/>
              </a:ext>
            </a:extLst>
          </p:cNvPr>
          <p:cNvSpPr>
            <a:spLocks noGrp="1"/>
          </p:cNvSpPr>
          <p:nvPr>
            <p:ph idx="1"/>
          </p:nvPr>
        </p:nvSpPr>
        <p:spPr>
          <a:xfrm>
            <a:off x="5314547" y="448887"/>
            <a:ext cx="6237373" cy="5652655"/>
          </a:xfrm>
        </p:spPr>
        <p:txBody>
          <a:bodyPr anchor="ctr">
            <a:noAutofit/>
          </a:bodyPr>
          <a:lstStyle/>
          <a:p>
            <a:pPr algn="just"/>
            <a:r>
              <a:rPr lang="en-GB" sz="2000" b="1" dirty="0">
                <a:solidFill>
                  <a:srgbClr val="000000"/>
                </a:solidFill>
              </a:rPr>
              <a:t>The metrics used in evaluation to analyse the models are:</a:t>
            </a:r>
          </a:p>
          <a:p>
            <a:pPr algn="just"/>
            <a:r>
              <a:rPr lang="en-GB" sz="2000" b="1" dirty="0">
                <a:solidFill>
                  <a:srgbClr val="000000"/>
                </a:solidFill>
              </a:rPr>
              <a:t>Root Mean Squared Error (RMSE) </a:t>
            </a:r>
            <a:r>
              <a:rPr lang="en-GB" sz="2000" dirty="0">
                <a:solidFill>
                  <a:srgbClr val="000000"/>
                </a:solidFill>
              </a:rPr>
              <a:t>- RMSE is the squared root of the difference between the expected value and the predicted value of the sample data</a:t>
            </a:r>
            <a:r>
              <a:rPr lang="en-IN" sz="2000" dirty="0">
                <a:solidFill>
                  <a:srgbClr val="000000"/>
                </a:solidFill>
                <a:effectLst/>
              </a:rPr>
              <a:t> </a:t>
            </a:r>
            <a:endParaRPr lang="en-GB" sz="2000" dirty="0">
              <a:solidFill>
                <a:srgbClr val="000000"/>
              </a:solidFill>
            </a:endParaRPr>
          </a:p>
          <a:p>
            <a:pPr algn="just"/>
            <a:r>
              <a:rPr lang="en-GB" sz="2000" b="1" dirty="0">
                <a:solidFill>
                  <a:srgbClr val="000000"/>
                </a:solidFill>
              </a:rPr>
              <a:t>Mean Absolute Error (MAE) </a:t>
            </a:r>
            <a:r>
              <a:rPr lang="en-GB" sz="2000" dirty="0">
                <a:solidFill>
                  <a:srgbClr val="000000"/>
                </a:solidFill>
              </a:rPr>
              <a:t>- MAE measures the average of magnitude error in prediction of the certain model.</a:t>
            </a:r>
            <a:r>
              <a:rPr lang="en-IN" sz="2000" dirty="0">
                <a:solidFill>
                  <a:srgbClr val="000000"/>
                </a:solidFill>
                <a:effectLst/>
              </a:rPr>
              <a:t> </a:t>
            </a:r>
            <a:endParaRPr lang="en-GB" sz="2000" dirty="0">
              <a:solidFill>
                <a:srgbClr val="000000"/>
              </a:solidFill>
            </a:endParaRPr>
          </a:p>
          <a:p>
            <a:pPr algn="just"/>
            <a:r>
              <a:rPr lang="en-GB" sz="2000" b="1" dirty="0">
                <a:solidFill>
                  <a:srgbClr val="000000"/>
                </a:solidFill>
              </a:rPr>
              <a:t>R</a:t>
            </a:r>
            <a:r>
              <a:rPr lang="en-GB" sz="2000" b="1" baseline="30000" dirty="0">
                <a:solidFill>
                  <a:srgbClr val="000000"/>
                </a:solidFill>
              </a:rPr>
              <a:t>2</a:t>
            </a:r>
            <a:r>
              <a:rPr lang="en-GB" sz="2000" baseline="30000" dirty="0">
                <a:solidFill>
                  <a:srgbClr val="000000"/>
                </a:solidFill>
              </a:rPr>
              <a:t> </a:t>
            </a:r>
            <a:r>
              <a:rPr lang="en-GB" sz="2000" dirty="0">
                <a:solidFill>
                  <a:srgbClr val="000000"/>
                </a:solidFill>
              </a:rPr>
              <a:t> - score is the measure of the accuracy performance of the regression model.</a:t>
            </a:r>
            <a:r>
              <a:rPr lang="en-IN" sz="2000" dirty="0">
                <a:solidFill>
                  <a:srgbClr val="000000"/>
                </a:solidFill>
                <a:effectLst/>
              </a:rPr>
              <a:t> </a:t>
            </a:r>
            <a:endParaRPr lang="en-GB" sz="2000" baseline="30000" dirty="0">
              <a:solidFill>
                <a:srgbClr val="000000"/>
              </a:solidFill>
            </a:endParaRPr>
          </a:p>
          <a:p>
            <a:pPr algn="just"/>
            <a:r>
              <a:rPr lang="en-GB" sz="2000" b="1" dirty="0">
                <a:solidFill>
                  <a:srgbClr val="000000"/>
                </a:solidFill>
              </a:rPr>
              <a:t>Confusion Matrix </a:t>
            </a:r>
            <a:r>
              <a:rPr lang="en-GB" sz="2000" dirty="0">
                <a:solidFill>
                  <a:srgbClr val="000000"/>
                </a:solidFill>
              </a:rPr>
              <a:t>- The main benefit of confusion matrix is that it not only provides with the errors that are made by the classifier but also tells about the types of errors that are made by the classifier</a:t>
            </a:r>
            <a:r>
              <a:rPr lang="en-IN" sz="2000" dirty="0">
                <a:solidFill>
                  <a:srgbClr val="000000"/>
                </a:solidFill>
                <a:effectLst/>
              </a:rPr>
              <a:t> </a:t>
            </a:r>
            <a:endParaRPr lang="en-GB" sz="2000" dirty="0">
              <a:solidFill>
                <a:srgbClr val="000000"/>
              </a:solidFill>
            </a:endParaRPr>
          </a:p>
          <a:p>
            <a:pPr algn="just"/>
            <a:r>
              <a:rPr lang="en-GB" sz="2000" b="1" dirty="0">
                <a:solidFill>
                  <a:srgbClr val="000000"/>
                </a:solidFill>
              </a:rPr>
              <a:t>Receiving Operating Characteristic (ROC) curve </a:t>
            </a:r>
            <a:r>
              <a:rPr lang="en-GB" sz="2000" dirty="0">
                <a:solidFill>
                  <a:srgbClr val="000000"/>
                </a:solidFill>
              </a:rPr>
              <a:t>- is a plot of the False Positive rate on the x-axis versus True Positive rate on the y-axis of the data</a:t>
            </a:r>
            <a:r>
              <a:rPr lang="en-IN" sz="2000" dirty="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364931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03EEE60-5D81-2A42-8069-A5EA4C97A1B9}"/>
              </a:ext>
            </a:extLst>
          </p:cNvPr>
          <p:cNvSpPr>
            <a:spLocks noGrp="1"/>
          </p:cNvSpPr>
          <p:nvPr>
            <p:ph type="title"/>
          </p:nvPr>
        </p:nvSpPr>
        <p:spPr>
          <a:xfrm>
            <a:off x="6662100" y="3071021"/>
            <a:ext cx="4805996" cy="1297115"/>
          </a:xfrm>
        </p:spPr>
        <p:txBody>
          <a:bodyPr vert="horz" lIns="91440" tIns="45720" rIns="91440" bIns="45720" rtlCol="0" anchor="t">
            <a:normAutofit/>
          </a:bodyPr>
          <a:lstStyle/>
          <a:p>
            <a:r>
              <a:rPr lang="en-US" sz="4400" kern="1200" dirty="0">
                <a:solidFill>
                  <a:srgbClr val="000000"/>
                </a:solidFill>
                <a:latin typeface="+mj-lt"/>
                <a:ea typeface="+mj-ea"/>
                <a:cs typeface="+mj-cs"/>
              </a:rPr>
              <a:t>Demo</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lay">
            <a:extLst>
              <a:ext uri="{FF2B5EF4-FFF2-40B4-BE49-F238E27FC236}">
                <a16:creationId xmlns:a16="http://schemas.microsoft.com/office/drawing/2014/main" id="{EB7233BC-9EA7-458E-9DA1-69D65F24D8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01785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5">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544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BD9E5-B6A6-BA43-B5FD-F762CE17AE84}"/>
              </a:ext>
            </a:extLst>
          </p:cNvPr>
          <p:cNvSpPr>
            <a:spLocks noGrp="1"/>
          </p:cNvSpPr>
          <p:nvPr>
            <p:ph type="title"/>
          </p:nvPr>
        </p:nvSpPr>
        <p:spPr>
          <a:xfrm>
            <a:off x="841248" y="499377"/>
            <a:ext cx="10506456" cy="1197864"/>
          </a:xfrm>
        </p:spPr>
        <p:txBody>
          <a:bodyPr vert="horz" lIns="91440" tIns="45720" rIns="91440" bIns="45720" rtlCol="0" anchor="b">
            <a:normAutofit/>
          </a:bodyPr>
          <a:lstStyle/>
          <a:p>
            <a:pPr algn="ctr"/>
            <a:r>
              <a:rPr lang="en-US" sz="5400">
                <a:solidFill>
                  <a:schemeClr val="bg1"/>
                </a:solidFill>
              </a:rPr>
              <a:t>Results</a:t>
            </a:r>
          </a:p>
        </p:txBody>
      </p:sp>
      <p:pic>
        <p:nvPicPr>
          <p:cNvPr id="5" name="Picture 4" descr="A screenshot of a social media post&#10;&#10;Description automatically generated">
            <a:extLst>
              <a:ext uri="{FF2B5EF4-FFF2-40B4-BE49-F238E27FC236}">
                <a16:creationId xmlns:a16="http://schemas.microsoft.com/office/drawing/2014/main" id="{76A69153-61A6-AD4B-B532-36F398D77A93}"/>
              </a:ext>
            </a:extLst>
          </p:cNvPr>
          <p:cNvPicPr/>
          <p:nvPr/>
        </p:nvPicPr>
        <p:blipFill rotWithShape="1">
          <a:blip r:embed="rId2">
            <a:extLst>
              <a:ext uri="{28A0092B-C50C-407E-A947-70E740481C1C}">
                <a14:useLocalDpi xmlns:a14="http://schemas.microsoft.com/office/drawing/2010/main" val="0"/>
              </a:ext>
            </a:extLst>
          </a:blip>
          <a:srcRect r="4901" b="-2"/>
          <a:stretch/>
        </p:blipFill>
        <p:spPr>
          <a:xfrm>
            <a:off x="0" y="2859578"/>
            <a:ext cx="4038599" cy="296890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D6BA512-42F2-8446-967D-B3BB486D5CC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38599" y="2831528"/>
            <a:ext cx="4114800" cy="3202046"/>
          </a:xfrm>
          <a:prstGeom prst="rect">
            <a:avLst/>
          </a:prstGeom>
        </p:spPr>
      </p:pic>
      <p:pic>
        <p:nvPicPr>
          <p:cNvPr id="4" name="Content Placeholder 3" descr="A close up of a map&#10;&#10;Description automatically generated">
            <a:extLst>
              <a:ext uri="{FF2B5EF4-FFF2-40B4-BE49-F238E27FC236}">
                <a16:creationId xmlns:a16="http://schemas.microsoft.com/office/drawing/2014/main" id="{C867D120-809D-F94C-B8DB-F0CDF2A6A6E8}"/>
              </a:ext>
            </a:extLst>
          </p:cNvPr>
          <p:cNvPicPr>
            <a:picLocks noGrp="1"/>
          </p:cNvPicPr>
          <p:nvPr>
            <p:ph idx="1"/>
          </p:nvPr>
        </p:nvPicPr>
        <p:blipFill rotWithShape="1">
          <a:blip r:embed="rId4">
            <a:extLst>
              <a:ext uri="{28A0092B-C50C-407E-A947-70E740481C1C}">
                <a14:useLocalDpi xmlns:a14="http://schemas.microsoft.com/office/drawing/2010/main" val="0"/>
              </a:ext>
            </a:extLst>
          </a:blip>
          <a:srcRect l="994" r="2419" b="2"/>
          <a:stretch/>
        </p:blipFill>
        <p:spPr>
          <a:xfrm>
            <a:off x="8077199" y="2859420"/>
            <a:ext cx="3947162" cy="3174154"/>
          </a:xfrm>
          <a:prstGeom prst="rect">
            <a:avLst/>
          </a:prstGeom>
        </p:spPr>
      </p:pic>
    </p:spTree>
    <p:extLst>
      <p:ext uri="{BB962C8B-B14F-4D97-AF65-F5344CB8AC3E}">
        <p14:creationId xmlns:p14="http://schemas.microsoft.com/office/powerpoint/2010/main" val="253732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439545D8-7227-944F-BE54-65545997C519}"/>
              </a:ext>
            </a:extLst>
          </p:cNvPr>
          <p:cNvGraphicFramePr>
            <a:graphicFrameLocks noGrp="1"/>
          </p:cNvGraphicFramePr>
          <p:nvPr>
            <p:extLst>
              <p:ext uri="{D42A27DB-BD31-4B8C-83A1-F6EECF244321}">
                <p14:modId xmlns:p14="http://schemas.microsoft.com/office/powerpoint/2010/main" val="4220197633"/>
              </p:ext>
            </p:extLst>
          </p:nvPr>
        </p:nvGraphicFramePr>
        <p:xfrm>
          <a:off x="4203700" y="635000"/>
          <a:ext cx="7340597" cy="2679696"/>
        </p:xfrm>
        <a:graphic>
          <a:graphicData uri="http://schemas.openxmlformats.org/drawingml/2006/table">
            <a:tbl>
              <a:tblPr firstRow="1" firstCol="1" bandRow="1">
                <a:tableStyleId>{5C22544A-7EE6-4342-B048-85BDC9FD1C3A}</a:tableStyleId>
              </a:tblPr>
              <a:tblGrid>
                <a:gridCol w="3280713">
                  <a:extLst>
                    <a:ext uri="{9D8B030D-6E8A-4147-A177-3AD203B41FA5}">
                      <a16:colId xmlns:a16="http://schemas.microsoft.com/office/drawing/2014/main" val="3004641186"/>
                    </a:ext>
                  </a:extLst>
                </a:gridCol>
                <a:gridCol w="1005019">
                  <a:extLst>
                    <a:ext uri="{9D8B030D-6E8A-4147-A177-3AD203B41FA5}">
                      <a16:colId xmlns:a16="http://schemas.microsoft.com/office/drawing/2014/main" val="2944800078"/>
                    </a:ext>
                  </a:extLst>
                </a:gridCol>
                <a:gridCol w="1004355">
                  <a:extLst>
                    <a:ext uri="{9D8B030D-6E8A-4147-A177-3AD203B41FA5}">
                      <a16:colId xmlns:a16="http://schemas.microsoft.com/office/drawing/2014/main" val="4022835814"/>
                    </a:ext>
                  </a:extLst>
                </a:gridCol>
                <a:gridCol w="1001038">
                  <a:extLst>
                    <a:ext uri="{9D8B030D-6E8A-4147-A177-3AD203B41FA5}">
                      <a16:colId xmlns:a16="http://schemas.microsoft.com/office/drawing/2014/main" val="899867281"/>
                    </a:ext>
                  </a:extLst>
                </a:gridCol>
                <a:gridCol w="1049472">
                  <a:extLst>
                    <a:ext uri="{9D8B030D-6E8A-4147-A177-3AD203B41FA5}">
                      <a16:colId xmlns:a16="http://schemas.microsoft.com/office/drawing/2014/main" val="4139395266"/>
                    </a:ext>
                  </a:extLst>
                </a:gridCol>
              </a:tblGrid>
              <a:tr h="446616">
                <a:tc>
                  <a:txBody>
                    <a:bodyPr/>
                    <a:lstStyle/>
                    <a:p>
                      <a:pPr algn="ctr">
                        <a:lnSpc>
                          <a:spcPts val="1000"/>
                        </a:lnSpc>
                      </a:pPr>
                      <a:r>
                        <a:rPr lang="en-GB" sz="1100">
                          <a:effectLst/>
                        </a:rPr>
                        <a:t>Models used</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RMSE</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MAE</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R</a:t>
                      </a:r>
                      <a:r>
                        <a:rPr lang="en-GB" sz="1100" baseline="30000">
                          <a:effectLst/>
                        </a:rPr>
                        <a:t>2</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Accuracy</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extLst>
                  <a:ext uri="{0D108BD9-81ED-4DB2-BD59-A6C34878D82A}">
                    <a16:rowId xmlns:a16="http://schemas.microsoft.com/office/drawing/2014/main" val="3460109543"/>
                  </a:ext>
                </a:extLst>
              </a:tr>
              <a:tr h="446616">
                <a:tc>
                  <a:txBody>
                    <a:bodyPr/>
                    <a:lstStyle/>
                    <a:p>
                      <a:pPr>
                        <a:lnSpc>
                          <a:spcPts val="1000"/>
                        </a:lnSpc>
                      </a:pPr>
                      <a:r>
                        <a:rPr lang="en-GB" sz="1100">
                          <a:effectLst/>
                        </a:rPr>
                        <a:t>Light Gradient Boosting Machine</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0.022</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0.000</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0.773</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99.9515</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extLst>
                  <a:ext uri="{0D108BD9-81ED-4DB2-BD59-A6C34878D82A}">
                    <a16:rowId xmlns:a16="http://schemas.microsoft.com/office/drawing/2014/main" val="637158988"/>
                  </a:ext>
                </a:extLst>
              </a:tr>
              <a:tr h="446616">
                <a:tc>
                  <a:txBody>
                    <a:bodyPr/>
                    <a:lstStyle/>
                    <a:p>
                      <a:pPr>
                        <a:lnSpc>
                          <a:spcPts val="1000"/>
                        </a:lnSpc>
                      </a:pPr>
                      <a:r>
                        <a:rPr lang="en-GB" sz="1100">
                          <a:effectLst/>
                        </a:rPr>
                        <a:t>Logistic Regression</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0.025</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0.001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0.716</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99.9393</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extLst>
                  <a:ext uri="{0D108BD9-81ED-4DB2-BD59-A6C34878D82A}">
                    <a16:rowId xmlns:a16="http://schemas.microsoft.com/office/drawing/2014/main" val="1917686689"/>
                  </a:ext>
                </a:extLst>
              </a:tr>
              <a:tr h="446616">
                <a:tc>
                  <a:txBody>
                    <a:bodyPr/>
                    <a:lstStyle/>
                    <a:p>
                      <a:pPr>
                        <a:lnSpc>
                          <a:spcPts val="1000"/>
                        </a:lnSpc>
                      </a:pPr>
                      <a:r>
                        <a:rPr lang="en-GB" sz="1100">
                          <a:effectLst/>
                        </a:rPr>
                        <a:t>K Nearest Neighbors</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0.008</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0.000</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0.972</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99.9939</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extLst>
                  <a:ext uri="{0D108BD9-81ED-4DB2-BD59-A6C34878D82A}">
                    <a16:rowId xmlns:a16="http://schemas.microsoft.com/office/drawing/2014/main" val="536838689"/>
                  </a:ext>
                </a:extLst>
              </a:tr>
              <a:tr h="446616">
                <a:tc>
                  <a:txBody>
                    <a:bodyPr/>
                    <a:lstStyle/>
                    <a:p>
                      <a:pPr>
                        <a:lnSpc>
                          <a:spcPts val="1000"/>
                        </a:lnSpc>
                      </a:pPr>
                      <a:r>
                        <a:rPr lang="en-GB" sz="1100">
                          <a:effectLst/>
                        </a:rPr>
                        <a:t>Multi-Layer Perceptron</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0.015</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0.000</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0.896</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99.9777</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extLst>
                  <a:ext uri="{0D108BD9-81ED-4DB2-BD59-A6C34878D82A}">
                    <a16:rowId xmlns:a16="http://schemas.microsoft.com/office/drawing/2014/main" val="1738746111"/>
                  </a:ext>
                </a:extLst>
              </a:tr>
              <a:tr h="446616">
                <a:tc>
                  <a:txBody>
                    <a:bodyPr/>
                    <a:lstStyle/>
                    <a:p>
                      <a:pPr>
                        <a:lnSpc>
                          <a:spcPts val="1000"/>
                        </a:lnSpc>
                      </a:pPr>
                      <a:r>
                        <a:rPr lang="en-GB" sz="1100">
                          <a:effectLst/>
                        </a:rPr>
                        <a:t>Decision Tree</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0.004</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0.000</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0.991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tc>
                  <a:txBody>
                    <a:bodyPr/>
                    <a:lstStyle/>
                    <a:p>
                      <a:pPr algn="ctr">
                        <a:lnSpc>
                          <a:spcPts val="1000"/>
                        </a:lnSpc>
                      </a:pPr>
                      <a:r>
                        <a:rPr lang="en-GB" sz="1100">
                          <a:effectLst/>
                        </a:rPr>
                        <a:t>99.9979</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0011" marR="60011" marT="0" marB="0"/>
                </a:tc>
                <a:extLst>
                  <a:ext uri="{0D108BD9-81ED-4DB2-BD59-A6C34878D82A}">
                    <a16:rowId xmlns:a16="http://schemas.microsoft.com/office/drawing/2014/main" val="861377446"/>
                  </a:ext>
                </a:extLst>
              </a:tr>
            </a:tbl>
          </a:graphicData>
        </a:graphic>
      </p:graphicFrame>
      <p:graphicFrame>
        <p:nvGraphicFramePr>
          <p:cNvPr id="4" name="Table 3">
            <a:extLst>
              <a:ext uri="{FF2B5EF4-FFF2-40B4-BE49-F238E27FC236}">
                <a16:creationId xmlns:a16="http://schemas.microsoft.com/office/drawing/2014/main" id="{00C74A5D-52FD-7E4B-AF70-6E6EB3E2AF41}"/>
              </a:ext>
            </a:extLst>
          </p:cNvPr>
          <p:cNvGraphicFramePr>
            <a:graphicFrameLocks noGrp="1"/>
          </p:cNvGraphicFramePr>
          <p:nvPr>
            <p:extLst>
              <p:ext uri="{D42A27DB-BD31-4B8C-83A1-F6EECF244321}">
                <p14:modId xmlns:p14="http://schemas.microsoft.com/office/powerpoint/2010/main" val="3213990696"/>
              </p:ext>
            </p:extLst>
          </p:nvPr>
        </p:nvGraphicFramePr>
        <p:xfrm>
          <a:off x="4203700" y="3517900"/>
          <a:ext cx="7340598" cy="2679696"/>
        </p:xfrm>
        <a:graphic>
          <a:graphicData uri="http://schemas.openxmlformats.org/drawingml/2006/table">
            <a:tbl>
              <a:tblPr firstRow="1" firstCol="1" bandRow="1">
                <a:tableStyleId>{5C22544A-7EE6-4342-B048-85BDC9FD1C3A}</a:tableStyleId>
              </a:tblPr>
              <a:tblGrid>
                <a:gridCol w="3267606">
                  <a:extLst>
                    <a:ext uri="{9D8B030D-6E8A-4147-A177-3AD203B41FA5}">
                      <a16:colId xmlns:a16="http://schemas.microsoft.com/office/drawing/2014/main" val="3950724421"/>
                    </a:ext>
                  </a:extLst>
                </a:gridCol>
                <a:gridCol w="1008368">
                  <a:extLst>
                    <a:ext uri="{9D8B030D-6E8A-4147-A177-3AD203B41FA5}">
                      <a16:colId xmlns:a16="http://schemas.microsoft.com/office/drawing/2014/main" val="2500925460"/>
                    </a:ext>
                  </a:extLst>
                </a:gridCol>
                <a:gridCol w="1007709">
                  <a:extLst>
                    <a:ext uri="{9D8B030D-6E8A-4147-A177-3AD203B41FA5}">
                      <a16:colId xmlns:a16="http://schemas.microsoft.com/office/drawing/2014/main" val="3709374625"/>
                    </a:ext>
                  </a:extLst>
                </a:gridCol>
                <a:gridCol w="1004416">
                  <a:extLst>
                    <a:ext uri="{9D8B030D-6E8A-4147-A177-3AD203B41FA5}">
                      <a16:colId xmlns:a16="http://schemas.microsoft.com/office/drawing/2014/main" val="2304304306"/>
                    </a:ext>
                  </a:extLst>
                </a:gridCol>
                <a:gridCol w="1052499">
                  <a:extLst>
                    <a:ext uri="{9D8B030D-6E8A-4147-A177-3AD203B41FA5}">
                      <a16:colId xmlns:a16="http://schemas.microsoft.com/office/drawing/2014/main" val="3431736852"/>
                    </a:ext>
                  </a:extLst>
                </a:gridCol>
              </a:tblGrid>
              <a:tr h="446616">
                <a:tc>
                  <a:txBody>
                    <a:bodyPr/>
                    <a:lstStyle/>
                    <a:p>
                      <a:pPr algn="ctr">
                        <a:lnSpc>
                          <a:spcPts val="1000"/>
                        </a:lnSpc>
                      </a:pPr>
                      <a:r>
                        <a:rPr lang="en-GB" sz="1100">
                          <a:effectLst/>
                        </a:rPr>
                        <a:t>Models used</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RMSE</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MAE</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R</a:t>
                      </a:r>
                      <a:r>
                        <a:rPr lang="en-GB" sz="1100" baseline="30000">
                          <a:effectLst/>
                        </a:rPr>
                        <a:t>2</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Accuracy</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extLst>
                  <a:ext uri="{0D108BD9-81ED-4DB2-BD59-A6C34878D82A}">
                    <a16:rowId xmlns:a16="http://schemas.microsoft.com/office/drawing/2014/main" val="758021767"/>
                  </a:ext>
                </a:extLst>
              </a:tr>
              <a:tr h="446616">
                <a:tc>
                  <a:txBody>
                    <a:bodyPr/>
                    <a:lstStyle/>
                    <a:p>
                      <a:pPr>
                        <a:lnSpc>
                          <a:spcPts val="1000"/>
                        </a:lnSpc>
                      </a:pPr>
                      <a:r>
                        <a:rPr lang="en-GB" sz="1100">
                          <a:effectLst/>
                        </a:rPr>
                        <a:t>Light Gradient Boosting Machine</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0.023</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0.001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-0.001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99.9451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extLst>
                  <a:ext uri="{0D108BD9-81ED-4DB2-BD59-A6C34878D82A}">
                    <a16:rowId xmlns:a16="http://schemas.microsoft.com/office/drawing/2014/main" val="792413149"/>
                  </a:ext>
                </a:extLst>
              </a:tr>
              <a:tr h="446616">
                <a:tc>
                  <a:txBody>
                    <a:bodyPr/>
                    <a:lstStyle/>
                    <a:p>
                      <a:pPr>
                        <a:lnSpc>
                          <a:spcPts val="1000"/>
                        </a:lnSpc>
                      </a:pPr>
                      <a:r>
                        <a:rPr lang="en-GB" sz="1100">
                          <a:effectLst/>
                        </a:rPr>
                        <a:t>Logistic Regression</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0.023</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0.001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-0.001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99.9451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extLst>
                  <a:ext uri="{0D108BD9-81ED-4DB2-BD59-A6C34878D82A}">
                    <a16:rowId xmlns:a16="http://schemas.microsoft.com/office/drawing/2014/main" val="1628219328"/>
                  </a:ext>
                </a:extLst>
              </a:tr>
              <a:tr h="446616">
                <a:tc>
                  <a:txBody>
                    <a:bodyPr/>
                    <a:lstStyle/>
                    <a:p>
                      <a:pPr>
                        <a:lnSpc>
                          <a:spcPts val="1000"/>
                        </a:lnSpc>
                      </a:pPr>
                      <a:r>
                        <a:rPr lang="en-GB" sz="1100">
                          <a:effectLst/>
                        </a:rPr>
                        <a:t>K Nearest Neighbors</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0.014</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0.000</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0.666</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99.9817</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extLst>
                  <a:ext uri="{0D108BD9-81ED-4DB2-BD59-A6C34878D82A}">
                    <a16:rowId xmlns:a16="http://schemas.microsoft.com/office/drawing/2014/main" val="3180620248"/>
                  </a:ext>
                </a:extLst>
              </a:tr>
              <a:tr h="446616">
                <a:tc>
                  <a:txBody>
                    <a:bodyPr/>
                    <a:lstStyle/>
                    <a:p>
                      <a:pPr>
                        <a:lnSpc>
                          <a:spcPts val="1000"/>
                        </a:lnSpc>
                      </a:pPr>
                      <a:r>
                        <a:rPr lang="en-GB" sz="1100">
                          <a:effectLst/>
                        </a:rPr>
                        <a:t>Multi-Layer Perceptron</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0.023</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0.001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-0.001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99.9451</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extLst>
                  <a:ext uri="{0D108BD9-81ED-4DB2-BD59-A6C34878D82A}">
                    <a16:rowId xmlns:a16="http://schemas.microsoft.com/office/drawing/2014/main" val="1580607445"/>
                  </a:ext>
                </a:extLst>
              </a:tr>
              <a:tr h="446616">
                <a:tc>
                  <a:txBody>
                    <a:bodyPr/>
                    <a:lstStyle/>
                    <a:p>
                      <a:pPr>
                        <a:lnSpc>
                          <a:spcPts val="1000"/>
                        </a:lnSpc>
                      </a:pPr>
                      <a:r>
                        <a:rPr lang="en-GB" sz="1100">
                          <a:effectLst/>
                        </a:rPr>
                        <a:t>Decision Tree</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0.014</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0.000</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0.666</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tc>
                  <a:txBody>
                    <a:bodyPr/>
                    <a:lstStyle/>
                    <a:p>
                      <a:pPr algn="ctr">
                        <a:lnSpc>
                          <a:spcPts val="1000"/>
                        </a:lnSpc>
                      </a:pPr>
                      <a:r>
                        <a:rPr lang="en-GB" sz="1100">
                          <a:effectLst/>
                        </a:rPr>
                        <a:t>99.9817</a:t>
                      </a:r>
                      <a:endParaRPr lang="en-IN" sz="900">
                        <a:effectLst/>
                        <a:latin typeface="Calibri" panose="020F0502020204030204" pitchFamily="34" charset="0"/>
                        <a:ea typeface="Calibri" panose="020F0502020204030204" pitchFamily="34" charset="0"/>
                        <a:cs typeface="Arial" panose="020B0604020202020204" pitchFamily="34" charset="0"/>
                      </a:endParaRPr>
                    </a:p>
                  </a:txBody>
                  <a:tcPr marL="62231" marR="62231" marT="0" marB="0"/>
                </a:tc>
                <a:extLst>
                  <a:ext uri="{0D108BD9-81ED-4DB2-BD59-A6C34878D82A}">
                    <a16:rowId xmlns:a16="http://schemas.microsoft.com/office/drawing/2014/main" val="2222737840"/>
                  </a:ext>
                </a:extLst>
              </a:tr>
            </a:tbl>
          </a:graphicData>
        </a:graphic>
      </p:graphicFrame>
      <p:sp>
        <p:nvSpPr>
          <p:cNvPr id="2" name="Title 1">
            <a:extLst>
              <a:ext uri="{FF2B5EF4-FFF2-40B4-BE49-F238E27FC236}">
                <a16:creationId xmlns:a16="http://schemas.microsoft.com/office/drawing/2014/main" id="{28D84D48-DE65-D94A-B3BE-0AF023449944}"/>
              </a:ext>
            </a:extLst>
          </p:cNvPr>
          <p:cNvSpPr>
            <a:spLocks noGrp="1"/>
          </p:cNvSpPr>
          <p:nvPr>
            <p:ph type="title"/>
          </p:nvPr>
        </p:nvSpPr>
        <p:spPr>
          <a:xfrm>
            <a:off x="838200" y="171162"/>
            <a:ext cx="2840182" cy="2371148"/>
          </a:xfrm>
        </p:spPr>
        <p:txBody>
          <a:bodyPr>
            <a:normAutofit/>
          </a:bodyPr>
          <a:lstStyle/>
          <a:p>
            <a:r>
              <a:rPr lang="en-US" sz="3200">
                <a:solidFill>
                  <a:srgbClr val="FFFFFF"/>
                </a:solidFill>
              </a:rPr>
              <a:t>Results evaluated in form of Tables</a:t>
            </a:r>
          </a:p>
        </p:txBody>
      </p:sp>
    </p:spTree>
    <p:extLst>
      <p:ext uri="{BB962C8B-B14F-4D97-AF65-F5344CB8AC3E}">
        <p14:creationId xmlns:p14="http://schemas.microsoft.com/office/powerpoint/2010/main" val="146623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1199937-7760-F94D-86E4-6BF27D23574F}"/>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Introduction</a:t>
            </a:r>
          </a:p>
        </p:txBody>
      </p:sp>
      <p:sp>
        <p:nvSpPr>
          <p:cNvPr id="3" name="Content Placeholder 2">
            <a:extLst>
              <a:ext uri="{FF2B5EF4-FFF2-40B4-BE49-F238E27FC236}">
                <a16:creationId xmlns:a16="http://schemas.microsoft.com/office/drawing/2014/main" id="{2E7C56A7-9675-9045-BB60-38CFD540761D}"/>
              </a:ext>
            </a:extLst>
          </p:cNvPr>
          <p:cNvSpPr>
            <a:spLocks noGrp="1"/>
          </p:cNvSpPr>
          <p:nvPr>
            <p:ph idx="1"/>
          </p:nvPr>
        </p:nvSpPr>
        <p:spPr>
          <a:xfrm>
            <a:off x="1179226" y="3092970"/>
            <a:ext cx="9833548" cy="2938350"/>
          </a:xfrm>
        </p:spPr>
        <p:txBody>
          <a:bodyPr>
            <a:normAutofit lnSpcReduction="10000"/>
          </a:bodyPr>
          <a:lstStyle/>
          <a:p>
            <a:pPr algn="just"/>
            <a:r>
              <a:rPr lang="en-GB" sz="2000" dirty="0">
                <a:solidFill>
                  <a:srgbClr val="000000"/>
                </a:solidFill>
              </a:rPr>
              <a:t>As the use of internet increases so as the threats are growing just proportionally. One such threat is DoS attack that uses service requests to disrupt computing and its network, leading inability to access websites and data to legitimate users.</a:t>
            </a:r>
            <a:r>
              <a:rPr lang="en-IN" sz="2000" dirty="0">
                <a:solidFill>
                  <a:srgbClr val="000000"/>
                </a:solidFill>
                <a:effectLst/>
              </a:rPr>
              <a:t> </a:t>
            </a:r>
          </a:p>
          <a:p>
            <a:pPr algn="just"/>
            <a:r>
              <a:rPr lang="en-GB" sz="2000" dirty="0">
                <a:solidFill>
                  <a:srgbClr val="000000"/>
                </a:solidFill>
              </a:rPr>
              <a:t>The paper deals with the detection of DoS attacks using Machine Learning algorithm’s in an efficient way. </a:t>
            </a:r>
          </a:p>
          <a:p>
            <a:pPr algn="just"/>
            <a:r>
              <a:rPr lang="en-GB" sz="2000" dirty="0">
                <a:solidFill>
                  <a:srgbClr val="000000"/>
                </a:solidFill>
              </a:rPr>
              <a:t>The kind of DoS attacks that will be covered on this research paper are ICMP flood attack, TCP-SYN flood attack and UDP flood attack.</a:t>
            </a:r>
            <a:r>
              <a:rPr lang="en-IN" sz="2000" dirty="0">
                <a:solidFill>
                  <a:srgbClr val="000000"/>
                </a:solidFill>
                <a:effectLst/>
              </a:rPr>
              <a:t> </a:t>
            </a:r>
          </a:p>
          <a:p>
            <a:pPr algn="just"/>
            <a:r>
              <a:rPr lang="en-GB" sz="2000" dirty="0">
                <a:solidFill>
                  <a:srgbClr val="000000"/>
                </a:solidFill>
              </a:rPr>
              <a:t>The paper deals with Decision Tree classifier, Logistic Regression model, Multi-Layer Perceptron, K Nearest </a:t>
            </a:r>
            <a:r>
              <a:rPr lang="en-GB" sz="2000" dirty="0" err="1">
                <a:solidFill>
                  <a:srgbClr val="000000"/>
                </a:solidFill>
              </a:rPr>
              <a:t>Neighbors</a:t>
            </a:r>
            <a:r>
              <a:rPr lang="en-GB" sz="2000" dirty="0">
                <a:solidFill>
                  <a:srgbClr val="000000"/>
                </a:solidFill>
              </a:rPr>
              <a:t> classifier and Light Gradient Boosting Machine Algorithm.</a:t>
            </a:r>
            <a:r>
              <a:rPr lang="en-IN" sz="2000" dirty="0">
                <a:solidFill>
                  <a:srgbClr val="000000"/>
                </a:solidFill>
                <a:effectLst/>
              </a:rPr>
              <a:t> </a:t>
            </a:r>
          </a:p>
          <a:p>
            <a:endParaRPr lang="en-US" sz="1700" dirty="0">
              <a:solidFill>
                <a:srgbClr val="000000"/>
              </a:solidFill>
            </a:endParaRPr>
          </a:p>
        </p:txBody>
      </p:sp>
    </p:spTree>
    <p:extLst>
      <p:ext uri="{BB962C8B-B14F-4D97-AF65-F5344CB8AC3E}">
        <p14:creationId xmlns:p14="http://schemas.microsoft.com/office/powerpoint/2010/main" val="4060978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735F11-C803-3642-9C2D-227DF1F3A70B}"/>
              </a:ext>
            </a:extLst>
          </p:cNvPr>
          <p:cNvSpPr>
            <a:spLocks noGrp="1"/>
          </p:cNvSpPr>
          <p:nvPr>
            <p:ph type="title"/>
          </p:nvPr>
        </p:nvSpPr>
        <p:spPr>
          <a:xfrm>
            <a:off x="640079" y="2053641"/>
            <a:ext cx="3669161" cy="2760098"/>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2F8B8A47-6471-9F41-A528-5B4A320404BD}"/>
              </a:ext>
            </a:extLst>
          </p:cNvPr>
          <p:cNvSpPr>
            <a:spLocks noGrp="1"/>
          </p:cNvSpPr>
          <p:nvPr>
            <p:ph idx="1"/>
          </p:nvPr>
        </p:nvSpPr>
        <p:spPr>
          <a:xfrm>
            <a:off x="5715000" y="628650"/>
            <a:ext cx="5681658" cy="5403850"/>
          </a:xfrm>
        </p:spPr>
        <p:txBody>
          <a:bodyPr anchor="ctr">
            <a:normAutofit/>
          </a:bodyPr>
          <a:lstStyle/>
          <a:p>
            <a:pPr algn="just"/>
            <a:r>
              <a:rPr lang="en-IN" sz="1900" dirty="0">
                <a:solidFill>
                  <a:srgbClr val="000000"/>
                </a:solidFill>
              </a:rPr>
              <a:t>The models developed have promising results in predicting the detection of DoS attacks efficiency with the Light Gradient Boosting Machine model outperforming all other models by constantly predicting better for all the experiments conducted with different train and test split data. And the values obtained for RMSE, MAE and R2, ROC and Confusion Matrix is also acceptable </a:t>
            </a:r>
          </a:p>
          <a:p>
            <a:pPr algn="just"/>
            <a:r>
              <a:rPr lang="en-IN" sz="1900" dirty="0">
                <a:solidFill>
                  <a:srgbClr val="000000"/>
                </a:solidFill>
              </a:rPr>
              <a:t>My most heartfelt thanks to my supervisor </a:t>
            </a:r>
            <a:r>
              <a:rPr lang="en-IN" sz="1900" dirty="0" err="1">
                <a:solidFill>
                  <a:srgbClr val="000000"/>
                </a:solidFill>
              </a:rPr>
              <a:t>Dr.</a:t>
            </a:r>
            <a:r>
              <a:rPr lang="en-IN" sz="1900" dirty="0">
                <a:solidFill>
                  <a:srgbClr val="000000"/>
                </a:solidFill>
              </a:rPr>
              <a:t> Vikas </a:t>
            </a:r>
            <a:r>
              <a:rPr lang="en-IN" sz="1900" dirty="0" err="1">
                <a:solidFill>
                  <a:srgbClr val="000000"/>
                </a:solidFill>
              </a:rPr>
              <a:t>Sahni</a:t>
            </a:r>
            <a:r>
              <a:rPr lang="en-IN" sz="1900" dirty="0">
                <a:solidFill>
                  <a:srgbClr val="000000"/>
                </a:solidFill>
              </a:rPr>
              <a:t> for his constant support and encouragement throughout the research work. I thank him immensely for the guidance he has offered since the very beginning. All the ideas he was willing to share with me were of great help in shaping this research work. I would like to thank National College of Ireland and the School of Computing for providing an opportunity for me to carry out this research work. </a:t>
            </a:r>
          </a:p>
          <a:p>
            <a:endParaRPr lang="en-US" sz="1900" dirty="0">
              <a:solidFill>
                <a:srgbClr val="000000"/>
              </a:solidFill>
            </a:endParaRPr>
          </a:p>
        </p:txBody>
      </p:sp>
    </p:spTree>
    <p:extLst>
      <p:ext uri="{BB962C8B-B14F-4D97-AF65-F5344CB8AC3E}">
        <p14:creationId xmlns:p14="http://schemas.microsoft.com/office/powerpoint/2010/main" val="3413506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C309485-5AAB-9142-AF6C-D606B72C0E72}"/>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Thank You</a:t>
            </a:r>
          </a:p>
        </p:txBody>
      </p:sp>
      <p:sp>
        <p:nvSpPr>
          <p:cNvPr id="3" name="Text Placeholder 2">
            <a:extLst>
              <a:ext uri="{FF2B5EF4-FFF2-40B4-BE49-F238E27FC236}">
                <a16:creationId xmlns:a16="http://schemas.microsoft.com/office/drawing/2014/main" id="{F76ED616-F883-4A4C-8AED-FD4135AFAF64}"/>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576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428AE6FB-8D3F-C845-8B3F-0DEBECB92A43}"/>
              </a:ext>
            </a:extLst>
          </p:cNvPr>
          <p:cNvSpPr>
            <a:spLocks noGrp="1"/>
          </p:cNvSpPr>
          <p:nvPr>
            <p:ph idx="1"/>
          </p:nvPr>
        </p:nvSpPr>
        <p:spPr>
          <a:xfrm>
            <a:off x="6090574" y="801866"/>
            <a:ext cx="5306084" cy="5230634"/>
          </a:xfrm>
        </p:spPr>
        <p:txBody>
          <a:bodyPr anchor="ctr">
            <a:normAutofit/>
          </a:bodyPr>
          <a:lstStyle/>
          <a:p>
            <a:pPr algn="just"/>
            <a:r>
              <a:rPr lang="en-GB" sz="2400" dirty="0">
                <a:solidFill>
                  <a:srgbClr val="000000"/>
                </a:solidFill>
              </a:rPr>
              <a:t>Comparison between algorithm is done to evaluate precision and accuracy for the algorithm against DoS attacks.</a:t>
            </a:r>
          </a:p>
          <a:p>
            <a:pPr algn="just"/>
            <a:endParaRPr lang="en-GB" sz="2400" dirty="0">
              <a:solidFill>
                <a:srgbClr val="000000"/>
              </a:solidFill>
            </a:endParaRPr>
          </a:p>
          <a:p>
            <a:pPr algn="just"/>
            <a:r>
              <a:rPr lang="en-GB" sz="2400" dirty="0">
                <a:solidFill>
                  <a:srgbClr val="000000"/>
                </a:solidFill>
              </a:rPr>
              <a:t>The paper emphasises on the use of Light Gradient Boosting Machine algorithm for detection of DoS attack and is shown to produce superior performance than any other Machine Learning algorithm.</a:t>
            </a:r>
            <a:r>
              <a:rPr lang="en-IN" sz="2400" dirty="0">
                <a:solidFill>
                  <a:srgbClr val="000000"/>
                </a:solidFill>
                <a:effectLst/>
              </a:rPr>
              <a:t> </a:t>
            </a:r>
          </a:p>
          <a:p>
            <a:endParaRPr lang="en-US" sz="2400" dirty="0">
              <a:solidFill>
                <a:srgbClr val="000000"/>
              </a:solidFill>
            </a:endParaRPr>
          </a:p>
        </p:txBody>
      </p:sp>
    </p:spTree>
    <p:extLst>
      <p:ext uri="{BB962C8B-B14F-4D97-AF65-F5344CB8AC3E}">
        <p14:creationId xmlns:p14="http://schemas.microsoft.com/office/powerpoint/2010/main" val="307840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2FBE2-E81F-5C42-A40B-8F4EC17FECA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Denial of Service(DoS) attack.</a:t>
            </a:r>
          </a:p>
        </p:txBody>
      </p:sp>
      <p:pic>
        <p:nvPicPr>
          <p:cNvPr id="5" name="Content Placeholder 4" descr="A picture containing map, text&#10;&#10;Description automatically generated">
            <a:extLst>
              <a:ext uri="{FF2B5EF4-FFF2-40B4-BE49-F238E27FC236}">
                <a16:creationId xmlns:a16="http://schemas.microsoft.com/office/drawing/2014/main" id="{4D585D37-C2AE-6049-B45E-4F0EC4F8FFF1}"/>
              </a:ext>
            </a:extLst>
          </p:cNvPr>
          <p:cNvPicPr>
            <a:picLocks noChangeAspect="1"/>
          </p:cNvPicPr>
          <p:nvPr/>
        </p:nvPicPr>
        <p:blipFill rotWithShape="1">
          <a:blip r:embed="rId2"/>
          <a:srcRect t="3908"/>
          <a:stretch/>
        </p:blipFill>
        <p:spPr>
          <a:xfrm>
            <a:off x="5153822" y="1140664"/>
            <a:ext cx="6553545" cy="4584613"/>
          </a:xfrm>
          <a:prstGeom prst="rect">
            <a:avLst/>
          </a:prstGeom>
        </p:spPr>
      </p:pic>
    </p:spTree>
    <p:extLst>
      <p:ext uri="{BB962C8B-B14F-4D97-AF65-F5344CB8AC3E}">
        <p14:creationId xmlns:p14="http://schemas.microsoft.com/office/powerpoint/2010/main" val="399631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FFF4B-6B08-C94F-83F9-F0FE762D3CE0}"/>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ICMP Flood Attack</a:t>
            </a:r>
          </a:p>
        </p:txBody>
      </p:sp>
      <p:pic>
        <p:nvPicPr>
          <p:cNvPr id="4" name="Picture 3" descr="A screenshot of a cell phone&#10;&#10;Description automatically generated">
            <a:extLst>
              <a:ext uri="{FF2B5EF4-FFF2-40B4-BE49-F238E27FC236}">
                <a16:creationId xmlns:a16="http://schemas.microsoft.com/office/drawing/2014/main" id="{4A6DDCE9-CA01-E040-8529-670357812702}"/>
              </a:ext>
            </a:extLst>
          </p:cNvPr>
          <p:cNvPicPr>
            <a:picLocks noChangeAspect="1"/>
          </p:cNvPicPr>
          <p:nvPr/>
        </p:nvPicPr>
        <p:blipFill>
          <a:blip r:embed="rId2"/>
          <a:stretch>
            <a:fillRect/>
          </a:stretch>
        </p:blipFill>
        <p:spPr>
          <a:xfrm>
            <a:off x="4835032" y="1032933"/>
            <a:ext cx="6872336" cy="4587283"/>
          </a:xfrm>
          <a:prstGeom prst="rect">
            <a:avLst/>
          </a:prstGeom>
        </p:spPr>
      </p:pic>
    </p:spTree>
    <p:extLst>
      <p:ext uri="{BB962C8B-B14F-4D97-AF65-F5344CB8AC3E}">
        <p14:creationId xmlns:p14="http://schemas.microsoft.com/office/powerpoint/2010/main" val="224153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607E4-B42E-6B49-AD89-1FBABE272544}"/>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TCP – SYN flood Attack</a:t>
            </a:r>
          </a:p>
        </p:txBody>
      </p:sp>
      <p:pic>
        <p:nvPicPr>
          <p:cNvPr id="4" name="Picture 3" descr="A picture containing clock, drawing&#10;&#10;Description automatically generated">
            <a:extLst>
              <a:ext uri="{FF2B5EF4-FFF2-40B4-BE49-F238E27FC236}">
                <a16:creationId xmlns:a16="http://schemas.microsoft.com/office/drawing/2014/main" id="{191798F6-F065-274E-B8F7-913BBA46DC4B}"/>
              </a:ext>
            </a:extLst>
          </p:cNvPr>
          <p:cNvPicPr>
            <a:picLocks noChangeAspect="1"/>
          </p:cNvPicPr>
          <p:nvPr/>
        </p:nvPicPr>
        <p:blipFill>
          <a:blip r:embed="rId2"/>
          <a:stretch>
            <a:fillRect/>
          </a:stretch>
        </p:blipFill>
        <p:spPr>
          <a:xfrm>
            <a:off x="5038394" y="999067"/>
            <a:ext cx="6668974" cy="4784988"/>
          </a:xfrm>
          <a:prstGeom prst="rect">
            <a:avLst/>
          </a:prstGeom>
        </p:spPr>
      </p:pic>
    </p:spTree>
    <p:extLst>
      <p:ext uri="{BB962C8B-B14F-4D97-AF65-F5344CB8AC3E}">
        <p14:creationId xmlns:p14="http://schemas.microsoft.com/office/powerpoint/2010/main" val="274106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E8EA3-14EC-A042-912D-168D35ECE1E5}"/>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UDP flood Attack</a:t>
            </a:r>
          </a:p>
        </p:txBody>
      </p:sp>
      <p:pic>
        <p:nvPicPr>
          <p:cNvPr id="4" name="Picture 3" descr="A screenshot of a cell phone&#10;&#10;Description automatically generated">
            <a:extLst>
              <a:ext uri="{FF2B5EF4-FFF2-40B4-BE49-F238E27FC236}">
                <a16:creationId xmlns:a16="http://schemas.microsoft.com/office/drawing/2014/main" id="{11FEC9DE-2F17-A949-845C-A7C1A3DAEDA5}"/>
              </a:ext>
            </a:extLst>
          </p:cNvPr>
          <p:cNvPicPr>
            <a:picLocks noChangeAspect="1"/>
          </p:cNvPicPr>
          <p:nvPr/>
        </p:nvPicPr>
        <p:blipFill>
          <a:blip r:embed="rId2"/>
          <a:stretch>
            <a:fillRect/>
          </a:stretch>
        </p:blipFill>
        <p:spPr>
          <a:xfrm>
            <a:off x="4758926" y="982133"/>
            <a:ext cx="6948441" cy="4638083"/>
          </a:xfrm>
          <a:prstGeom prst="rect">
            <a:avLst/>
          </a:prstGeom>
        </p:spPr>
      </p:pic>
    </p:spTree>
    <p:extLst>
      <p:ext uri="{BB962C8B-B14F-4D97-AF65-F5344CB8AC3E}">
        <p14:creationId xmlns:p14="http://schemas.microsoft.com/office/powerpoint/2010/main" val="37059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2F30BB62-7AF6-DA4A-A35B-2D79F825CAF7}"/>
              </a:ext>
            </a:extLst>
          </p:cNvPr>
          <p:cNvSpPr>
            <a:spLocks noGrp="1"/>
          </p:cNvSpPr>
          <p:nvPr>
            <p:ph type="title"/>
          </p:nvPr>
        </p:nvSpPr>
        <p:spPr>
          <a:xfrm>
            <a:off x="640079" y="2023236"/>
            <a:ext cx="3659777" cy="2820908"/>
          </a:xfrm>
        </p:spPr>
        <p:txBody>
          <a:bodyPr>
            <a:normAutofit/>
          </a:bodyPr>
          <a:lstStyle/>
          <a:p>
            <a:r>
              <a:rPr lang="en-GB" sz="4000">
                <a:solidFill>
                  <a:srgbClr val="FFFFFF"/>
                </a:solidFill>
              </a:rPr>
              <a:t>Objective of this research :</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117D69AD-26B1-4031-A94A-DA90DBB661B1}"/>
              </a:ext>
            </a:extLst>
          </p:cNvPr>
          <p:cNvGraphicFramePr>
            <a:graphicFrameLocks noGrp="1"/>
          </p:cNvGraphicFramePr>
          <p:nvPr>
            <p:ph idx="1"/>
            <p:extLst>
              <p:ext uri="{D42A27DB-BD31-4B8C-83A1-F6EECF244321}">
                <p14:modId xmlns:p14="http://schemas.microsoft.com/office/powerpoint/2010/main" val="3723193229"/>
              </p:ext>
            </p:extLst>
          </p:nvPr>
        </p:nvGraphicFramePr>
        <p:xfrm>
          <a:off x="5452533" y="592667"/>
          <a:ext cx="6350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45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94C1C9-3A0C-934D-8ACC-D74759403D58}"/>
              </a:ext>
            </a:extLst>
          </p:cNvPr>
          <p:cNvSpPr>
            <a:spLocks noGrp="1"/>
          </p:cNvSpPr>
          <p:nvPr>
            <p:ph type="title"/>
          </p:nvPr>
        </p:nvSpPr>
        <p:spPr>
          <a:xfrm>
            <a:off x="640079" y="2053641"/>
            <a:ext cx="3669161" cy="2760098"/>
          </a:xfrm>
        </p:spPr>
        <p:txBody>
          <a:bodyPr>
            <a:normAutofit/>
          </a:bodyPr>
          <a:lstStyle/>
          <a:p>
            <a:r>
              <a:rPr lang="en-GB" b="1">
                <a:solidFill>
                  <a:srgbClr val="FFFFFF"/>
                </a:solidFill>
              </a:rPr>
              <a:t>Major Contribution</a:t>
            </a:r>
            <a:r>
              <a:rPr lang="en-IN">
                <a:solidFill>
                  <a:srgbClr val="FFFFFF"/>
                </a:solidFill>
                <a:effectLst/>
              </a:rPr>
              <a:t> </a:t>
            </a:r>
            <a:endParaRPr lang="en-US">
              <a:solidFill>
                <a:srgbClr val="FFFFFF"/>
              </a:solidFill>
            </a:endParaRPr>
          </a:p>
        </p:txBody>
      </p:sp>
      <p:sp>
        <p:nvSpPr>
          <p:cNvPr id="3" name="Content Placeholder 2">
            <a:extLst>
              <a:ext uri="{FF2B5EF4-FFF2-40B4-BE49-F238E27FC236}">
                <a16:creationId xmlns:a16="http://schemas.microsoft.com/office/drawing/2014/main" id="{2C1E15C6-43B9-364E-8AA9-FFA55168E77B}"/>
              </a:ext>
            </a:extLst>
          </p:cNvPr>
          <p:cNvSpPr>
            <a:spLocks noGrp="1"/>
          </p:cNvSpPr>
          <p:nvPr>
            <p:ph idx="1"/>
          </p:nvPr>
        </p:nvSpPr>
        <p:spPr>
          <a:xfrm>
            <a:off x="5689600" y="558800"/>
            <a:ext cx="5707058" cy="5473700"/>
          </a:xfrm>
        </p:spPr>
        <p:txBody>
          <a:bodyPr anchor="ctr">
            <a:normAutofit/>
          </a:bodyPr>
          <a:lstStyle/>
          <a:p>
            <a:pPr algn="just"/>
            <a:r>
              <a:rPr lang="en-GB" sz="2400" dirty="0">
                <a:solidFill>
                  <a:srgbClr val="000000"/>
                </a:solidFill>
              </a:rPr>
              <a:t>The major contribution obtained from this research project is to use an efficient model that is Light Gradient Boosting Machine model for the detection of an DoS attack, as this work hasn’t been done before and there was an eagerness for a model that provides better accuracy and is light weighted which means it requires less memory, less processing and gives a better detection rate with less error. Light GBM provides fast processing with the capability to handle large datasets. And performs quite well in real time risk assessment.</a:t>
            </a:r>
            <a:endParaRPr lang="en-IN"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403865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1275</Words>
  <Application>Microsoft Macintosh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MSc. Internship Presentation</vt:lpstr>
      <vt:lpstr>Introduction</vt:lpstr>
      <vt:lpstr>PowerPoint Presentation</vt:lpstr>
      <vt:lpstr>Denial of Service(DoS) attack.</vt:lpstr>
      <vt:lpstr>ICMP Flood Attack</vt:lpstr>
      <vt:lpstr>TCP – SYN flood Attack</vt:lpstr>
      <vt:lpstr>UDP flood Attack</vt:lpstr>
      <vt:lpstr>Objective of this research :</vt:lpstr>
      <vt:lpstr>Major Contribution </vt:lpstr>
      <vt:lpstr>Models Used</vt:lpstr>
      <vt:lpstr>Tools Used</vt:lpstr>
      <vt:lpstr>Methodology</vt:lpstr>
      <vt:lpstr>1. Data Selection</vt:lpstr>
      <vt:lpstr>2. Data Pre-processing</vt:lpstr>
      <vt:lpstr>3. Model Building &amp; Training</vt:lpstr>
      <vt:lpstr>4. Evaluation</vt:lpstr>
      <vt:lpstr>Demo</vt:lpstr>
      <vt:lpstr>Results</vt:lpstr>
      <vt:lpstr>Results evaluated in form of Tables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Internship Presentation</dc:title>
  <dc:creator>Somesh Saxena</dc:creator>
  <cp:lastModifiedBy>Somesh Saxena</cp:lastModifiedBy>
  <cp:revision>1</cp:revision>
  <dcterms:created xsi:type="dcterms:W3CDTF">2020-08-16T19:32:27Z</dcterms:created>
  <dcterms:modified xsi:type="dcterms:W3CDTF">2020-08-16T19:32:38Z</dcterms:modified>
</cp:coreProperties>
</file>