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3" r:id="rId8"/>
    <p:sldId id="264"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96960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248397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7A3EF2-3674-469C-AFBE-A4911F76C16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06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FB7AF79-69B5-4342-8143-67C169D6BE5E}"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2950362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FB7AF79-69B5-4342-8143-67C169D6BE5E}"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7A3EF2-3674-469C-AFBE-A4911F76C16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062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CFB7AF79-69B5-4342-8143-67C169D6BE5E}"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286918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16903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1807579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378462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FB7AF79-69B5-4342-8143-67C169D6BE5E}" type="datetimeFigureOut">
              <a:rPr lang="en-US" smtClean="0"/>
              <a:t>4/30/20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374905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B7AF79-69B5-4342-8143-67C169D6BE5E}"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272477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FB7AF79-69B5-4342-8143-67C169D6BE5E}" type="datetimeFigureOut">
              <a:rPr lang="en-US" smtClean="0"/>
              <a:t>4/30/20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305728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FB7AF79-69B5-4342-8143-67C169D6BE5E}" type="datetimeFigureOut">
              <a:rPr lang="en-US" smtClean="0"/>
              <a:t>4/30/20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67460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7AF79-69B5-4342-8143-67C169D6BE5E}" type="datetimeFigureOut">
              <a:rPr lang="en-US" smtClean="0"/>
              <a:t>4/30/20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90549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FB7AF79-69B5-4342-8143-67C169D6BE5E}"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241384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FB7AF79-69B5-4342-8143-67C169D6BE5E}" type="datetimeFigureOut">
              <a:rPr lang="en-US" smtClean="0"/>
              <a:t>4/30/20</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7A3EF2-3674-469C-AFBE-A4911F76C163}" type="slidenum">
              <a:rPr lang="en-US" smtClean="0"/>
              <a:t>‹#›</a:t>
            </a:fld>
            <a:endParaRPr lang="en-US"/>
          </a:p>
        </p:txBody>
      </p:sp>
    </p:spTree>
    <p:extLst>
      <p:ext uri="{BB962C8B-B14F-4D97-AF65-F5344CB8AC3E}">
        <p14:creationId xmlns:p14="http://schemas.microsoft.com/office/powerpoint/2010/main" val="426234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B7AF79-69B5-4342-8143-67C169D6BE5E}" type="datetimeFigureOut">
              <a:rPr lang="en-US" smtClean="0"/>
              <a:t>4/30/20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7A3EF2-3674-469C-AFBE-A4911F76C163}" type="slidenum">
              <a:rPr lang="en-US" smtClean="0"/>
              <a:t>‹#›</a:t>
            </a:fld>
            <a:endParaRPr lang="en-US"/>
          </a:p>
        </p:txBody>
      </p:sp>
    </p:spTree>
    <p:extLst>
      <p:ext uri="{BB962C8B-B14F-4D97-AF65-F5344CB8AC3E}">
        <p14:creationId xmlns:p14="http://schemas.microsoft.com/office/powerpoint/2010/main" val="3808954145"/>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28E23-A02D-4A6E-B4D9-B6F9660D62C9}"/>
              </a:ext>
            </a:extLst>
          </p:cNvPr>
          <p:cNvSpPr>
            <a:spLocks noGrp="1"/>
          </p:cNvSpPr>
          <p:nvPr>
            <p:ph type="ctrTitle"/>
          </p:nvPr>
        </p:nvSpPr>
        <p:spPr>
          <a:xfrm>
            <a:off x="1261872" y="938464"/>
            <a:ext cx="10930128" cy="2369259"/>
          </a:xfrm>
        </p:spPr>
        <p:txBody>
          <a:bodyPr>
            <a:normAutofit/>
          </a:bodyPr>
          <a:lstStyle/>
          <a:p>
            <a:r>
              <a:rPr lang="en-US" dirty="0">
                <a:latin typeface="Times New Roman" panose="02020603050405020304" pitchFamily="18" charset="0"/>
                <a:cs typeface="Times New Roman" panose="02020603050405020304" pitchFamily="18" charset="0"/>
              </a:rPr>
              <a:t>Secure Programming for Application Development</a:t>
            </a:r>
          </a:p>
        </p:txBody>
      </p:sp>
      <p:sp>
        <p:nvSpPr>
          <p:cNvPr id="3" name="Subtitle 2">
            <a:extLst>
              <a:ext uri="{FF2B5EF4-FFF2-40B4-BE49-F238E27FC236}">
                <a16:creationId xmlns:a16="http://schemas.microsoft.com/office/drawing/2014/main" id="{D5243FEA-6A24-49F0-BE0E-B89A219719E4}"/>
              </a:ext>
            </a:extLst>
          </p:cNvPr>
          <p:cNvSpPr>
            <a:spLocks noGrp="1"/>
          </p:cNvSpPr>
          <p:nvPr>
            <p:ph type="subTitle" idx="1"/>
          </p:nvPr>
        </p:nvSpPr>
        <p:spPr>
          <a:xfrm>
            <a:off x="1997968" y="3689684"/>
            <a:ext cx="9792980" cy="2229852"/>
          </a:xfrm>
        </p:spPr>
        <p:txBody>
          <a:bodyPr>
            <a:normAutofit/>
          </a:bodyPr>
          <a:lstStyle/>
          <a:p>
            <a:r>
              <a:rPr lang="en-US" sz="2000" b="1" dirty="0"/>
              <a:t>PRESENTED BY:</a:t>
            </a:r>
          </a:p>
          <a:p>
            <a:r>
              <a:rPr lang="en-US" sz="2000" b="1" dirty="0"/>
              <a:t>SOMESH SAXENA</a:t>
            </a:r>
          </a:p>
          <a:p>
            <a:r>
              <a:rPr lang="en-US" sz="2000" b="1" dirty="0"/>
              <a:t>X18176895</a:t>
            </a:r>
          </a:p>
          <a:p>
            <a:r>
              <a:rPr lang="en-US" sz="2000" b="1" dirty="0"/>
              <a:t>MSc CYBERSECURITY</a:t>
            </a:r>
          </a:p>
        </p:txBody>
      </p:sp>
    </p:spTree>
    <p:extLst>
      <p:ext uri="{BB962C8B-B14F-4D97-AF65-F5344CB8AC3E}">
        <p14:creationId xmlns:p14="http://schemas.microsoft.com/office/powerpoint/2010/main" val="98242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DA8-3CEA-41EE-9BE2-7C4D75E92E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DB3B21A-E1F4-455C-861A-52D29F8DA127}"/>
              </a:ext>
            </a:extLst>
          </p:cNvPr>
          <p:cNvSpPr>
            <a:spLocks noGrp="1"/>
          </p:cNvSpPr>
          <p:nvPr>
            <p:ph idx="1"/>
          </p:nvPr>
        </p:nvSpPr>
        <p:spPr>
          <a:xfrm>
            <a:off x="1451579" y="2015732"/>
            <a:ext cx="9603275" cy="3903805"/>
          </a:xfrm>
        </p:spPr>
        <p:txBody>
          <a:bodyPr>
            <a:normAutofit lnSpcReduction="10000"/>
          </a:bodyPr>
          <a:lstStyle/>
          <a:p>
            <a:r>
              <a:rPr lang="en-US" dirty="0"/>
              <a:t>For this project, we have performed static analysis client application and reported the result. Nevertheless, dynamic code analysis is also needed to look for more nuanced bugs. Because the framework was two-tier thick client, it was impossible to do dynamic analysis of the source code. But we may still do dynamic analysis with the aid of test cases provided by OWAPS. Along with these we also provided various approaches to security testing which were discussed in their work. We cannot depend solely on such methods, however, because they do not have enough proof that it can capture all the complicated security in application. Thus, more precise security model for application security testing is required. While there is one present model called DIAMOND, which is the fusion of two features called risk-based protection testing and feature-based fuzzing, this feature is currently being tested. Through this project I studied the White box testing methodology, the Java code analysis and the automation technique using Visual Code </a:t>
            </a:r>
            <a:r>
              <a:rPr lang="en-US" dirty="0" err="1"/>
              <a:t>Grepper</a:t>
            </a:r>
            <a:r>
              <a:rPr lang="en-US" dirty="0"/>
              <a:t> (VCG) for security analysis.</a:t>
            </a:r>
            <a:endParaRPr lang="en-IN" dirty="0"/>
          </a:p>
        </p:txBody>
      </p:sp>
    </p:spTree>
    <p:extLst>
      <p:ext uri="{BB962C8B-B14F-4D97-AF65-F5344CB8AC3E}">
        <p14:creationId xmlns:p14="http://schemas.microsoft.com/office/powerpoint/2010/main" val="329449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48C0-6694-7843-BC6A-82ACF14C2C0B}"/>
              </a:ext>
            </a:extLst>
          </p:cNvPr>
          <p:cNvSpPr>
            <a:spLocks noGrp="1"/>
          </p:cNvSpPr>
          <p:nvPr>
            <p:ph type="title"/>
          </p:nvPr>
        </p:nvSpPr>
        <p:spPr>
          <a:xfrm>
            <a:off x="2592925" y="2133600"/>
            <a:ext cx="8911687" cy="1635210"/>
          </a:xfrm>
        </p:spPr>
        <p:txBody>
          <a:bodyPr>
            <a:normAutofit/>
          </a:bodyPr>
          <a:lstStyle/>
          <a:p>
            <a:pPr algn="ctr"/>
            <a:r>
              <a:rPr lang="en-US" sz="6000" dirty="0"/>
              <a:t>THANK YOU</a:t>
            </a:r>
          </a:p>
        </p:txBody>
      </p:sp>
      <p:sp>
        <p:nvSpPr>
          <p:cNvPr id="3" name="Content Placeholder 2">
            <a:extLst>
              <a:ext uri="{FF2B5EF4-FFF2-40B4-BE49-F238E27FC236}">
                <a16:creationId xmlns:a16="http://schemas.microsoft.com/office/drawing/2014/main" id="{AF2F79F3-AFAC-2249-8BC6-367EFCEFD4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42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B16C-F089-45BC-93E0-AEA44A65466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0545F72-77AC-424C-9F8E-7E86BF9B604F}"/>
              </a:ext>
            </a:extLst>
          </p:cNvPr>
          <p:cNvSpPr>
            <a:spLocks noGrp="1"/>
          </p:cNvSpPr>
          <p:nvPr>
            <p:ph idx="1"/>
          </p:nvPr>
        </p:nvSpPr>
        <p:spPr/>
        <p:txBody>
          <a:bodyPr/>
          <a:lstStyle/>
          <a:p>
            <a:r>
              <a:rPr lang="en-US" dirty="0"/>
              <a:t>Introduction</a:t>
            </a:r>
          </a:p>
          <a:p>
            <a:r>
              <a:rPr lang="en-US" dirty="0"/>
              <a:t>Programming Paradigm</a:t>
            </a:r>
          </a:p>
          <a:p>
            <a:r>
              <a:rPr lang="en-US" dirty="0"/>
              <a:t>Security Testing – State of the Art</a:t>
            </a:r>
          </a:p>
          <a:p>
            <a:r>
              <a:rPr lang="en-US" dirty="0"/>
              <a:t>Application Testing</a:t>
            </a:r>
          </a:p>
          <a:p>
            <a:r>
              <a:rPr lang="en-US" dirty="0"/>
              <a:t>Proposed Solution</a:t>
            </a:r>
          </a:p>
          <a:p>
            <a:r>
              <a:rPr lang="en-US" dirty="0"/>
              <a:t>Conclusion</a:t>
            </a:r>
          </a:p>
        </p:txBody>
      </p:sp>
    </p:spTree>
    <p:extLst>
      <p:ext uri="{BB962C8B-B14F-4D97-AF65-F5344CB8AC3E}">
        <p14:creationId xmlns:p14="http://schemas.microsoft.com/office/powerpoint/2010/main" val="292777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2AFB-CFCB-4407-9574-685CEC3A1D3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11A30B-6AB8-4897-A7B9-D4A834A7BD18}"/>
              </a:ext>
            </a:extLst>
          </p:cNvPr>
          <p:cNvSpPr>
            <a:spLocks noGrp="1"/>
          </p:cNvSpPr>
          <p:nvPr>
            <p:ph idx="1"/>
          </p:nvPr>
        </p:nvSpPr>
        <p:spPr>
          <a:xfrm>
            <a:off x="1451579" y="2015732"/>
            <a:ext cx="9603275" cy="3695257"/>
          </a:xfrm>
        </p:spPr>
        <p:txBody>
          <a:bodyPr>
            <a:normAutofit/>
          </a:bodyPr>
          <a:lstStyle/>
          <a:p>
            <a:r>
              <a:rPr lang="en-US" sz="2400" b="1" dirty="0"/>
              <a:t>What is Security Testing?</a:t>
            </a:r>
          </a:p>
          <a:p>
            <a:r>
              <a:rPr lang="en-US" dirty="0"/>
              <a:t>SECURITY TESTING is a type of Software Testing that uncovers vulnerabilities, threats, risks in a software application, and prevents malicious attacks from intruders. The purpose of Security Tests is to identify all possible loopholes and weaknesses of the software system, which might result in a loss of information, revenue, repute at the hands of the employees or outsiders of the Organization.</a:t>
            </a:r>
            <a:endParaRPr lang="en-US" sz="1600" dirty="0"/>
          </a:p>
          <a:p>
            <a:r>
              <a:rPr lang="en-US" dirty="0"/>
              <a:t>In this presentation, we will discuss various application testing methodologies and how we have used them in our application testing.</a:t>
            </a:r>
            <a:endParaRPr lang="en-US" sz="1600" dirty="0"/>
          </a:p>
          <a:p>
            <a:pPr marL="457200" lvl="1" indent="0">
              <a:buNone/>
            </a:pPr>
            <a:endParaRPr lang="en-US" dirty="0"/>
          </a:p>
        </p:txBody>
      </p:sp>
    </p:spTree>
    <p:extLst>
      <p:ext uri="{BB962C8B-B14F-4D97-AF65-F5344CB8AC3E}">
        <p14:creationId xmlns:p14="http://schemas.microsoft.com/office/powerpoint/2010/main" val="270315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7C57-27B9-45BE-AF88-0F4D59F469F6}"/>
              </a:ext>
            </a:extLst>
          </p:cNvPr>
          <p:cNvSpPr>
            <a:spLocks noGrp="1"/>
          </p:cNvSpPr>
          <p:nvPr>
            <p:ph type="title"/>
          </p:nvPr>
        </p:nvSpPr>
        <p:spPr/>
        <p:txBody>
          <a:bodyPr/>
          <a:lstStyle/>
          <a:p>
            <a:r>
              <a:rPr lang="en-US" dirty="0"/>
              <a:t>Programming paradigm</a:t>
            </a:r>
          </a:p>
        </p:txBody>
      </p:sp>
      <p:sp>
        <p:nvSpPr>
          <p:cNvPr id="3" name="Content Placeholder 2">
            <a:extLst>
              <a:ext uri="{FF2B5EF4-FFF2-40B4-BE49-F238E27FC236}">
                <a16:creationId xmlns:a16="http://schemas.microsoft.com/office/drawing/2014/main" id="{9FD131E3-933C-48D3-B5D6-9A9058FD9D2B}"/>
              </a:ext>
            </a:extLst>
          </p:cNvPr>
          <p:cNvSpPr>
            <a:spLocks noGrp="1"/>
          </p:cNvSpPr>
          <p:nvPr>
            <p:ph idx="1"/>
          </p:nvPr>
        </p:nvSpPr>
        <p:spPr/>
        <p:txBody>
          <a:bodyPr/>
          <a:lstStyle/>
          <a:p>
            <a:pPr lvl="0"/>
            <a:r>
              <a:rPr lang="en-US" b="1" dirty="0"/>
              <a:t>Imperative Programming Paradigm</a:t>
            </a:r>
          </a:p>
          <a:p>
            <a:pPr lvl="1"/>
            <a:r>
              <a:rPr lang="en-US" dirty="0"/>
              <a:t>Procedural</a:t>
            </a:r>
            <a:endParaRPr lang="en-US" sz="1200" dirty="0"/>
          </a:p>
          <a:p>
            <a:pPr lvl="1"/>
            <a:r>
              <a:rPr lang="en-US" dirty="0"/>
              <a:t>Object-Oriented</a:t>
            </a:r>
            <a:endParaRPr lang="en-US" sz="1200" dirty="0"/>
          </a:p>
          <a:p>
            <a:pPr lvl="1"/>
            <a:r>
              <a:rPr lang="en-US" dirty="0"/>
              <a:t>Parallel Processing</a:t>
            </a:r>
            <a:endParaRPr lang="en-US" sz="1200" dirty="0"/>
          </a:p>
          <a:p>
            <a:pPr lvl="0"/>
            <a:r>
              <a:rPr lang="en-US" b="1" dirty="0"/>
              <a:t>Declarative Programming Paradigm</a:t>
            </a:r>
          </a:p>
          <a:p>
            <a:pPr lvl="1"/>
            <a:r>
              <a:rPr lang="en-US" dirty="0"/>
              <a:t>Functional</a:t>
            </a:r>
            <a:endParaRPr lang="en-US" sz="1200" dirty="0"/>
          </a:p>
          <a:p>
            <a:pPr lvl="1"/>
            <a:r>
              <a:rPr lang="en-US" dirty="0"/>
              <a:t>Logic</a:t>
            </a:r>
            <a:endParaRPr lang="en-US" sz="1200" dirty="0"/>
          </a:p>
          <a:p>
            <a:pPr lvl="1"/>
            <a:r>
              <a:rPr lang="en-US" dirty="0"/>
              <a:t>Database Driven</a:t>
            </a:r>
            <a:endParaRPr lang="en-US" sz="1200" dirty="0"/>
          </a:p>
          <a:p>
            <a:endParaRPr lang="en-US" dirty="0"/>
          </a:p>
        </p:txBody>
      </p:sp>
    </p:spTree>
    <p:extLst>
      <p:ext uri="{BB962C8B-B14F-4D97-AF65-F5344CB8AC3E}">
        <p14:creationId xmlns:p14="http://schemas.microsoft.com/office/powerpoint/2010/main" val="55291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0814-FF79-4604-8D61-8DF1F742BDB7}"/>
              </a:ext>
            </a:extLst>
          </p:cNvPr>
          <p:cNvSpPr>
            <a:spLocks noGrp="1"/>
          </p:cNvSpPr>
          <p:nvPr>
            <p:ph type="title"/>
          </p:nvPr>
        </p:nvSpPr>
        <p:spPr/>
        <p:txBody>
          <a:bodyPr/>
          <a:lstStyle/>
          <a:p>
            <a:r>
              <a:rPr lang="en-US" dirty="0"/>
              <a:t>Security testing – state of the art</a:t>
            </a:r>
          </a:p>
        </p:txBody>
      </p:sp>
      <p:sp>
        <p:nvSpPr>
          <p:cNvPr id="3" name="Content Placeholder 2">
            <a:extLst>
              <a:ext uri="{FF2B5EF4-FFF2-40B4-BE49-F238E27FC236}">
                <a16:creationId xmlns:a16="http://schemas.microsoft.com/office/drawing/2014/main" id="{508D53FA-49DE-4206-8893-3D72329B045A}"/>
              </a:ext>
            </a:extLst>
          </p:cNvPr>
          <p:cNvSpPr>
            <a:spLocks noGrp="1"/>
          </p:cNvSpPr>
          <p:nvPr>
            <p:ph idx="1"/>
          </p:nvPr>
        </p:nvSpPr>
        <p:spPr>
          <a:xfrm>
            <a:off x="1451579" y="2015732"/>
            <a:ext cx="9603275" cy="3919847"/>
          </a:xfrm>
        </p:spPr>
        <p:txBody>
          <a:bodyPr>
            <a:normAutofit/>
          </a:bodyPr>
          <a:lstStyle/>
          <a:p>
            <a:r>
              <a:rPr lang="en-US" b="1" dirty="0"/>
              <a:t>Top OWASP Methodologies for Application Security Testing:</a:t>
            </a:r>
          </a:p>
          <a:p>
            <a:pPr lvl="0"/>
            <a:r>
              <a:rPr lang="en-US" dirty="0"/>
              <a:t>Open Source Security Testing Methodology Manual (OSSTMM)</a:t>
            </a:r>
          </a:p>
          <a:p>
            <a:pPr lvl="0"/>
            <a:r>
              <a:rPr lang="en-US" dirty="0"/>
              <a:t>Information Systems Assessment Framework (ISSAF)</a:t>
            </a:r>
          </a:p>
          <a:p>
            <a:pPr lvl="0"/>
            <a:r>
              <a:rPr lang="en-US" dirty="0"/>
              <a:t>Penetration Testing Execution Standard (PTES)</a:t>
            </a:r>
          </a:p>
          <a:p>
            <a:pPr lvl="0"/>
            <a:r>
              <a:rPr lang="en-US" dirty="0"/>
              <a:t>Open Web Application Security Project (OWASP)</a:t>
            </a:r>
          </a:p>
          <a:p>
            <a:pPr lvl="0"/>
            <a:r>
              <a:rPr lang="en-US" dirty="0"/>
              <a:t>Metasploit Framework (MSF)</a:t>
            </a:r>
          </a:p>
          <a:p>
            <a:pPr lvl="0"/>
            <a:r>
              <a:rPr lang="en-US" dirty="0"/>
              <a:t>Static Application Security Testing (SAST)</a:t>
            </a:r>
          </a:p>
          <a:p>
            <a:pPr lvl="0"/>
            <a:r>
              <a:rPr lang="en-US" dirty="0"/>
              <a:t>National Institute of Standard Technology (NIST – Guidelines)</a:t>
            </a:r>
          </a:p>
          <a:p>
            <a:pPr lvl="0"/>
            <a:r>
              <a:rPr lang="en-US" b="1" dirty="0"/>
              <a:t>Penetration testing-based Java Coding Test Tool (PJCT)</a:t>
            </a:r>
            <a:endParaRPr lang="en-US" dirty="0"/>
          </a:p>
          <a:p>
            <a:endParaRPr lang="en-US" b="1" dirty="0"/>
          </a:p>
        </p:txBody>
      </p:sp>
    </p:spTree>
    <p:extLst>
      <p:ext uri="{BB962C8B-B14F-4D97-AF65-F5344CB8AC3E}">
        <p14:creationId xmlns:p14="http://schemas.microsoft.com/office/powerpoint/2010/main" val="252436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3A97-A83E-4BE4-A851-B63A11D8C90E}"/>
              </a:ext>
            </a:extLst>
          </p:cNvPr>
          <p:cNvSpPr>
            <a:spLocks noGrp="1"/>
          </p:cNvSpPr>
          <p:nvPr>
            <p:ph type="title"/>
          </p:nvPr>
        </p:nvSpPr>
        <p:spPr/>
        <p:txBody>
          <a:bodyPr/>
          <a:lstStyle/>
          <a:p>
            <a:r>
              <a:rPr lang="en-US" dirty="0"/>
              <a:t>Application testing</a:t>
            </a:r>
          </a:p>
        </p:txBody>
      </p:sp>
      <p:sp>
        <p:nvSpPr>
          <p:cNvPr id="3" name="Content Placeholder 2">
            <a:extLst>
              <a:ext uri="{FF2B5EF4-FFF2-40B4-BE49-F238E27FC236}">
                <a16:creationId xmlns:a16="http://schemas.microsoft.com/office/drawing/2014/main" id="{29E17DB3-65CB-4999-AA0B-434E55CD02BD}"/>
              </a:ext>
            </a:extLst>
          </p:cNvPr>
          <p:cNvSpPr>
            <a:spLocks noGrp="1"/>
          </p:cNvSpPr>
          <p:nvPr>
            <p:ph idx="1"/>
          </p:nvPr>
        </p:nvSpPr>
        <p:spPr/>
        <p:txBody>
          <a:bodyPr/>
          <a:lstStyle/>
          <a:p>
            <a:r>
              <a:rPr lang="en-US" b="1" dirty="0"/>
              <a:t>Well Known Techniques for Application Testing:</a:t>
            </a:r>
          </a:p>
          <a:p>
            <a:pPr lvl="1"/>
            <a:endParaRPr lang="en-US" dirty="0"/>
          </a:p>
          <a:p>
            <a:pPr lvl="1"/>
            <a:r>
              <a:rPr lang="en-US" dirty="0"/>
              <a:t>STATIC CODE ANALYSIS</a:t>
            </a:r>
          </a:p>
          <a:p>
            <a:pPr lvl="1"/>
            <a:r>
              <a:rPr lang="en-US" dirty="0"/>
              <a:t>DYNAMIC CODE ANALYSIS</a:t>
            </a:r>
          </a:p>
          <a:p>
            <a:pPr lvl="1"/>
            <a:r>
              <a:rPr lang="en-US" dirty="0"/>
              <a:t>WHITE-BOX TESTING </a:t>
            </a:r>
          </a:p>
        </p:txBody>
      </p:sp>
    </p:spTree>
    <p:extLst>
      <p:ext uri="{BB962C8B-B14F-4D97-AF65-F5344CB8AC3E}">
        <p14:creationId xmlns:p14="http://schemas.microsoft.com/office/powerpoint/2010/main" val="406620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8C70D-979D-420B-82E3-94E7C5FA8B02}"/>
              </a:ext>
            </a:extLst>
          </p:cNvPr>
          <p:cNvSpPr>
            <a:spLocks noGrp="1"/>
          </p:cNvSpPr>
          <p:nvPr>
            <p:ph type="title"/>
          </p:nvPr>
        </p:nvSpPr>
        <p:spPr/>
        <p:txBody>
          <a:bodyPr>
            <a:normAutofit/>
          </a:bodyPr>
          <a:lstStyle/>
          <a:p>
            <a:r>
              <a:rPr lang="en-US" dirty="0"/>
              <a:t>STATIC ANALYSIS - Using SonarLint</a:t>
            </a:r>
            <a:br>
              <a:rPr lang="en-US" dirty="0"/>
            </a:br>
            <a:endParaRPr lang="en-US" dirty="0"/>
          </a:p>
        </p:txBody>
      </p:sp>
      <p:sp>
        <p:nvSpPr>
          <p:cNvPr id="3" name="Content Placeholder 2">
            <a:extLst>
              <a:ext uri="{FF2B5EF4-FFF2-40B4-BE49-F238E27FC236}">
                <a16:creationId xmlns:a16="http://schemas.microsoft.com/office/drawing/2014/main" id="{2E6A15E0-C414-4E15-8806-250A0A547321}"/>
              </a:ext>
            </a:extLst>
          </p:cNvPr>
          <p:cNvSpPr>
            <a:spLocks noGrp="1"/>
          </p:cNvSpPr>
          <p:nvPr>
            <p:ph idx="1"/>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F2D5A9BA-71C7-2449-B84B-6881151A9A2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95167" y="1470741"/>
            <a:ext cx="10169612" cy="5103340"/>
          </a:xfrm>
          <a:prstGeom prst="rect">
            <a:avLst/>
          </a:prstGeom>
        </p:spPr>
      </p:pic>
    </p:spTree>
    <p:extLst>
      <p:ext uri="{BB962C8B-B14F-4D97-AF65-F5344CB8AC3E}">
        <p14:creationId xmlns:p14="http://schemas.microsoft.com/office/powerpoint/2010/main" val="355804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01F3-7E1F-49A9-A415-CC35BA162D36}"/>
              </a:ext>
            </a:extLst>
          </p:cNvPr>
          <p:cNvSpPr>
            <a:spLocks noGrp="1"/>
          </p:cNvSpPr>
          <p:nvPr>
            <p:ph type="title"/>
          </p:nvPr>
        </p:nvSpPr>
        <p:spPr/>
        <p:txBody>
          <a:bodyPr/>
          <a:lstStyle/>
          <a:p>
            <a:r>
              <a:rPr lang="en-US" dirty="0"/>
              <a:t>Visual Code Grepper</a:t>
            </a:r>
          </a:p>
        </p:txBody>
      </p:sp>
      <p:sp>
        <p:nvSpPr>
          <p:cNvPr id="4" name="Content Placeholder 3">
            <a:extLst>
              <a:ext uri="{FF2B5EF4-FFF2-40B4-BE49-F238E27FC236}">
                <a16:creationId xmlns:a16="http://schemas.microsoft.com/office/drawing/2014/main" id="{4576018E-F456-D04E-9D4E-95BEA0A928E9}"/>
              </a:ext>
            </a:extLst>
          </p:cNvPr>
          <p:cNvSpPr>
            <a:spLocks noGrp="1"/>
          </p:cNvSpPr>
          <p:nvPr>
            <p:ph idx="1"/>
          </p:nvPr>
        </p:nvSpPr>
        <p:spPr/>
        <p:txBody>
          <a:bodyPr/>
          <a:lstStyle/>
          <a:p>
            <a:endParaRPr lang="en-US"/>
          </a:p>
        </p:txBody>
      </p:sp>
      <p:grpSp>
        <p:nvGrpSpPr>
          <p:cNvPr id="6" name="Group 5">
            <a:extLst>
              <a:ext uri="{FF2B5EF4-FFF2-40B4-BE49-F238E27FC236}">
                <a16:creationId xmlns:a16="http://schemas.microsoft.com/office/drawing/2014/main" id="{99544D0F-0BD5-2E42-82FE-3D83103744E9}"/>
              </a:ext>
            </a:extLst>
          </p:cNvPr>
          <p:cNvGrpSpPr>
            <a:grpSpLocks/>
          </p:cNvGrpSpPr>
          <p:nvPr/>
        </p:nvGrpSpPr>
        <p:grpSpPr bwMode="auto">
          <a:xfrm>
            <a:off x="2097305" y="1470455"/>
            <a:ext cx="8578934" cy="5041555"/>
            <a:chOff x="10" y="10"/>
            <a:chExt cx="9046" cy="6770"/>
          </a:xfrm>
        </p:grpSpPr>
        <p:pic>
          <p:nvPicPr>
            <p:cNvPr id="7" name="Picture 6">
              <a:extLst>
                <a:ext uri="{FF2B5EF4-FFF2-40B4-BE49-F238E27FC236}">
                  <a16:creationId xmlns:a16="http://schemas.microsoft.com/office/drawing/2014/main" id="{0DFAF848-5A8D-CE42-83FD-37F2696CF7D0}"/>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0" y="20"/>
              <a:ext cx="9026" cy="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5C5F2C2-8B78-354A-AC15-56916EC8A971}"/>
                </a:ext>
              </a:extLst>
            </p:cNvPr>
            <p:cNvSpPr>
              <a:spLocks/>
            </p:cNvSpPr>
            <p:nvPr/>
          </p:nvSpPr>
          <p:spPr bwMode="auto">
            <a:xfrm>
              <a:off x="10" y="10"/>
              <a:ext cx="9046" cy="6770"/>
            </a:xfrm>
            <a:prstGeom prst="rect">
              <a:avLst/>
            </a:prstGeom>
            <a:noFill/>
            <a:ln w="1270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GB"/>
            </a:p>
          </p:txBody>
        </p:sp>
      </p:grpSp>
    </p:spTree>
    <p:extLst>
      <p:ext uri="{BB962C8B-B14F-4D97-AF65-F5344CB8AC3E}">
        <p14:creationId xmlns:p14="http://schemas.microsoft.com/office/powerpoint/2010/main" val="145103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C0FF97-934C-4989-BC8A-40DC9BA7CF2D}"/>
              </a:ext>
            </a:extLst>
          </p:cNvPr>
          <p:cNvSpPr>
            <a:spLocks noGrp="1"/>
          </p:cNvSpPr>
          <p:nvPr>
            <p:ph idx="1"/>
          </p:nvPr>
        </p:nvSpPr>
        <p:spPr/>
        <p:txBody>
          <a:bodyPr/>
          <a:lstStyle/>
          <a:p>
            <a:r>
              <a:rPr lang="en-US" dirty="0"/>
              <a:t>INPUT DATA VALIDATION and SANITIZATION</a:t>
            </a:r>
          </a:p>
          <a:p>
            <a:r>
              <a:rPr lang="en-US" dirty="0"/>
              <a:t>HASHING</a:t>
            </a:r>
          </a:p>
          <a:p>
            <a:r>
              <a:rPr lang="en-US" dirty="0"/>
              <a:t>ENCAPSULATION</a:t>
            </a:r>
          </a:p>
          <a:p>
            <a:r>
              <a:rPr lang="en-US" dirty="0"/>
              <a:t>SECURING LOGS AND EVENT LOGGING</a:t>
            </a:r>
          </a:p>
          <a:p>
            <a:r>
              <a:rPr lang="en-US" dirty="0"/>
              <a:t>EXCEPTION HANDLING (try-catch)</a:t>
            </a:r>
          </a:p>
          <a:p>
            <a:r>
              <a:rPr lang="en-US" dirty="0"/>
              <a:t>PASSWORD COMPLEXITY</a:t>
            </a:r>
          </a:p>
          <a:p>
            <a:r>
              <a:rPr lang="en-US" dirty="0"/>
              <a:t>CODE SIGNING</a:t>
            </a:r>
          </a:p>
        </p:txBody>
      </p:sp>
      <p:sp>
        <p:nvSpPr>
          <p:cNvPr id="8" name="TextBox 7">
            <a:extLst>
              <a:ext uri="{FF2B5EF4-FFF2-40B4-BE49-F238E27FC236}">
                <a16:creationId xmlns:a16="http://schemas.microsoft.com/office/drawing/2014/main" id="{D8933A4E-F3E7-4FCD-B8B8-7164ACDC42B9}"/>
              </a:ext>
            </a:extLst>
          </p:cNvPr>
          <p:cNvSpPr txBox="1"/>
          <p:nvPr/>
        </p:nvSpPr>
        <p:spPr>
          <a:xfrm>
            <a:off x="1451578" y="1006934"/>
            <a:ext cx="10515833" cy="584775"/>
          </a:xfrm>
          <a:prstGeom prst="rect">
            <a:avLst/>
          </a:prstGeom>
          <a:noFill/>
        </p:spPr>
        <p:txBody>
          <a:bodyPr wrap="square" rtlCol="0">
            <a:spAutoFit/>
          </a:bodyPr>
          <a:lstStyle/>
          <a:p>
            <a:r>
              <a:rPr lang="en-US" sz="3200" b="1" dirty="0">
                <a:latin typeface="+mj-lt"/>
              </a:rPr>
              <a:t>SOLUTIONS TO MITIGATE THE VULNERABILITIES</a:t>
            </a:r>
          </a:p>
        </p:txBody>
      </p:sp>
    </p:spTree>
    <p:extLst>
      <p:ext uri="{BB962C8B-B14F-4D97-AF65-F5344CB8AC3E}">
        <p14:creationId xmlns:p14="http://schemas.microsoft.com/office/powerpoint/2010/main" val="10686474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{D990A0E3-74B3-0749-95DA-BDC6CF44E070}tf10001069</Template>
  <TotalTime>273</TotalTime>
  <Words>463</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Wisp</vt:lpstr>
      <vt:lpstr>Secure Programming for Application Development</vt:lpstr>
      <vt:lpstr>Contents:</vt:lpstr>
      <vt:lpstr>Introduction</vt:lpstr>
      <vt:lpstr>Programming paradigm</vt:lpstr>
      <vt:lpstr>Security testing – state of the art</vt:lpstr>
      <vt:lpstr>Application testing</vt:lpstr>
      <vt:lpstr>STATIC ANALYSIS - Using SonarLint </vt:lpstr>
      <vt:lpstr>Visual Code Grepper</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programming for web application</dc:title>
  <dc:creator>Ashish Shetty</dc:creator>
  <cp:lastModifiedBy>Somesh Saxena</cp:lastModifiedBy>
  <cp:revision>33</cp:revision>
  <dcterms:created xsi:type="dcterms:W3CDTF">2020-04-30T09:33:18Z</dcterms:created>
  <dcterms:modified xsi:type="dcterms:W3CDTF">2020-04-30T20:01:28Z</dcterms:modified>
</cp:coreProperties>
</file>