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8" r:id="rId2"/>
    <p:sldId id="259" r:id="rId3"/>
    <p:sldId id="260" r:id="rId4"/>
    <p:sldId id="261" r:id="rId5"/>
    <p:sldId id="263" r:id="rId6"/>
    <p:sldId id="264" r:id="rId7"/>
    <p:sldId id="265" r:id="rId8"/>
  </p:sldIdLst>
  <p:sldSz cx="9144000" cy="5143500" type="screen16x9"/>
  <p:notesSz cx="6858000" cy="9144000"/>
  <p:embeddedFontLst>
    <p:embeddedFont>
      <p:font typeface="Nunito" pitchFamily="2" charset="0"/>
      <p:regular r:id="rId10"/>
      <p:bold r:id="rId11"/>
      <p:italic r:id="rId12"/>
      <p:boldItalic r:id="rId13"/>
    </p:embeddedFont>
    <p:embeddedFont>
      <p:font typeface="Nunito SemiBold"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64007f43b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64007f43b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4007f43b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4007f43b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64007f43b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64007f43b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4007f43b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4007f43b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4007f43b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4007f43b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4007f43b6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4007f43b6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4007f43b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64007f43b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alphaModFix amt="70000"/>
          </a:blip>
          <a:srcRect t="15604"/>
          <a:stretch/>
        </p:blipFill>
        <p:spPr>
          <a:xfrm>
            <a:off x="0" y="0"/>
            <a:ext cx="9144003" cy="5143501"/>
          </a:xfrm>
          <a:prstGeom prst="rect">
            <a:avLst/>
          </a:prstGeom>
          <a:noFill/>
          <a:ln>
            <a:noFill/>
          </a:ln>
        </p:spPr>
      </p:pic>
      <p:pic>
        <p:nvPicPr>
          <p:cNvPr id="70" name="Google Shape;70;p15"/>
          <p:cNvPicPr preferRelativeResize="0"/>
          <p:nvPr/>
        </p:nvPicPr>
        <p:blipFill>
          <a:blip r:embed="rId4">
            <a:alphaModFix/>
          </a:blip>
          <a:stretch>
            <a:fillRect/>
          </a:stretch>
        </p:blipFill>
        <p:spPr>
          <a:xfrm>
            <a:off x="6047025" y="4464800"/>
            <a:ext cx="2578377" cy="219000"/>
          </a:xfrm>
          <a:prstGeom prst="rect">
            <a:avLst/>
          </a:prstGeom>
          <a:noFill/>
          <a:ln>
            <a:noFill/>
          </a:ln>
        </p:spPr>
      </p:pic>
      <p:sp>
        <p:nvSpPr>
          <p:cNvPr id="71" name="Google Shape;71;p15"/>
          <p:cNvSpPr txBox="1"/>
          <p:nvPr/>
        </p:nvSpPr>
        <p:spPr>
          <a:xfrm>
            <a:off x="678750" y="1589425"/>
            <a:ext cx="7126800" cy="228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a:solidFill>
                <a:schemeClr val="lt1"/>
              </a:solidFill>
              <a:latin typeface="Nunito SemiBold"/>
              <a:ea typeface="Nunito SemiBold"/>
              <a:cs typeface="Nunito SemiBold"/>
              <a:sym typeface="Nunito SemiBold"/>
            </a:endParaRPr>
          </a:p>
        </p:txBody>
      </p:sp>
      <p:sp>
        <p:nvSpPr>
          <p:cNvPr id="72" name="Google Shape;72;p15"/>
          <p:cNvSpPr txBox="1"/>
          <p:nvPr/>
        </p:nvSpPr>
        <p:spPr>
          <a:xfrm>
            <a:off x="678750" y="1391500"/>
            <a:ext cx="7126800" cy="63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a:solidFill>
                  <a:srgbClr val="5BDDFF"/>
                </a:solidFill>
                <a:latin typeface="Nunito"/>
                <a:ea typeface="Nunito"/>
                <a:cs typeface="Nunito"/>
                <a:sym typeface="Nunito"/>
              </a:rPr>
              <a:t>“Calorie Capturers</a:t>
            </a:r>
            <a:r>
              <a:rPr lang="en" sz="2800" b="1" dirty="0">
                <a:solidFill>
                  <a:srgbClr val="5BDDFF"/>
                </a:solidFill>
                <a:latin typeface="Nunito"/>
                <a:ea typeface="Nunito"/>
                <a:cs typeface="Nunito"/>
                <a:sym typeface="Nunito"/>
              </a:rPr>
              <a:t>”</a:t>
            </a:r>
            <a:endParaRPr sz="2800" b="1" dirty="0">
              <a:solidFill>
                <a:srgbClr val="5BDDFF"/>
              </a:solidFill>
              <a:latin typeface="Nunito"/>
              <a:ea typeface="Nunito"/>
              <a:cs typeface="Nunito"/>
              <a:sym typeface="Nunito"/>
            </a:endParaRPr>
          </a:p>
        </p:txBody>
      </p:sp>
      <p:sp>
        <p:nvSpPr>
          <p:cNvPr id="73" name="Google Shape;73;p15"/>
          <p:cNvSpPr txBox="1"/>
          <p:nvPr/>
        </p:nvSpPr>
        <p:spPr>
          <a:xfrm>
            <a:off x="2874722" y="2153599"/>
            <a:ext cx="4930827" cy="1359951"/>
          </a:xfrm>
          <a:prstGeom prst="rect">
            <a:avLst/>
          </a:prstGeom>
          <a:noFill/>
          <a:ln>
            <a:noFill/>
          </a:ln>
        </p:spPr>
        <p:txBody>
          <a:bodyPr spcFirstLastPara="1" wrap="square" lIns="91425" tIns="91425" rIns="91425" bIns="91425" anchor="t" anchorCtr="0">
            <a:noAutofit/>
          </a:bodyPr>
          <a:lstStyle/>
          <a:p>
            <a:r>
              <a:rPr lang="en-IN" sz="1600" b="1" dirty="0">
                <a:solidFill>
                  <a:schemeClr val="lt1"/>
                </a:solidFill>
                <a:latin typeface="Nunito"/>
                <a:ea typeface="Nunito"/>
                <a:cs typeface="Nunito"/>
                <a:sym typeface="Nunito"/>
              </a:rPr>
              <a:t>- Vishwajeet Vishwakarma</a:t>
            </a:r>
          </a:p>
          <a:p>
            <a:pPr marL="0" lvl="0" indent="0" rtl="0">
              <a:spcBef>
                <a:spcPts val="0"/>
              </a:spcBef>
              <a:spcAft>
                <a:spcPts val="0"/>
              </a:spcAft>
              <a:buNone/>
            </a:pPr>
            <a:r>
              <a:rPr lang="en" sz="1600" b="1" dirty="0">
                <a:solidFill>
                  <a:schemeClr val="lt1"/>
                </a:solidFill>
                <a:latin typeface="Nunito"/>
                <a:ea typeface="Nunito"/>
                <a:cs typeface="Nunito"/>
                <a:sym typeface="Nunito"/>
              </a:rPr>
              <a:t>-Somesh Fengade</a:t>
            </a:r>
          </a:p>
          <a:p>
            <a:pPr lvl="0" rtl="0">
              <a:spcBef>
                <a:spcPts val="0"/>
              </a:spcBef>
              <a:spcAft>
                <a:spcPts val="0"/>
              </a:spcAft>
            </a:pPr>
            <a:r>
              <a:rPr lang="en-IN" sz="1600" b="1" dirty="0">
                <a:solidFill>
                  <a:schemeClr val="lt1"/>
                </a:solidFill>
                <a:latin typeface="Nunito"/>
                <a:ea typeface="Nunito"/>
                <a:cs typeface="Nunito"/>
                <a:sym typeface="Nunito"/>
              </a:rPr>
              <a:t>-Shubham Varma</a:t>
            </a:r>
          </a:p>
          <a:p>
            <a:pPr lvl="0" rtl="0">
              <a:spcBef>
                <a:spcPts val="0"/>
              </a:spcBef>
              <a:spcAft>
                <a:spcPts val="0"/>
              </a:spcAft>
            </a:pPr>
            <a:r>
              <a:rPr lang="en-IN" sz="1600" b="1" dirty="0">
                <a:solidFill>
                  <a:schemeClr val="lt1"/>
                </a:solidFill>
                <a:latin typeface="Nunito"/>
                <a:ea typeface="Nunito"/>
                <a:cs typeface="Nunito"/>
                <a:sym typeface="Nunito"/>
              </a:rPr>
              <a:t>-Suchit Jain</a:t>
            </a:r>
            <a:endParaRPr lang="en" sz="1600" b="1" dirty="0">
              <a:solidFill>
                <a:schemeClr val="lt1"/>
              </a:solidFill>
              <a:latin typeface="Nunito"/>
              <a:ea typeface="Nunito"/>
              <a:cs typeface="Nunito"/>
              <a:sym typeface="Nunito"/>
            </a:endParaRPr>
          </a:p>
          <a:p>
            <a:pPr marL="0" lvl="0" indent="0" rtl="0">
              <a:spcBef>
                <a:spcPts val="0"/>
              </a:spcBef>
              <a:spcAft>
                <a:spcPts val="0"/>
              </a:spcAft>
              <a:buNone/>
            </a:pPr>
            <a:endParaRPr lang="en-IN" sz="1600" b="1" dirty="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mt="70000"/>
          </a:blip>
          <a:srcRect t="15604"/>
          <a:stretch/>
        </p:blipFill>
        <p:spPr>
          <a:xfrm>
            <a:off x="0" y="0"/>
            <a:ext cx="9144003" cy="5143501"/>
          </a:xfrm>
          <a:prstGeom prst="rect">
            <a:avLst/>
          </a:prstGeom>
          <a:noFill/>
          <a:ln>
            <a:noFill/>
          </a:ln>
        </p:spPr>
      </p:pic>
      <p:pic>
        <p:nvPicPr>
          <p:cNvPr id="79" name="Google Shape;79;p16"/>
          <p:cNvPicPr preferRelativeResize="0"/>
          <p:nvPr/>
        </p:nvPicPr>
        <p:blipFill>
          <a:blip r:embed="rId4">
            <a:alphaModFix/>
          </a:blip>
          <a:stretch>
            <a:fillRect/>
          </a:stretch>
        </p:blipFill>
        <p:spPr>
          <a:xfrm>
            <a:off x="6047025" y="4464800"/>
            <a:ext cx="2578377" cy="219000"/>
          </a:xfrm>
          <a:prstGeom prst="rect">
            <a:avLst/>
          </a:prstGeom>
          <a:noFill/>
          <a:ln>
            <a:noFill/>
          </a:ln>
        </p:spPr>
      </p:pic>
      <p:sp>
        <p:nvSpPr>
          <p:cNvPr id="80" name="Google Shape;80;p16"/>
          <p:cNvSpPr txBox="1"/>
          <p:nvPr/>
        </p:nvSpPr>
        <p:spPr>
          <a:xfrm>
            <a:off x="678750" y="1589425"/>
            <a:ext cx="7126800" cy="228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a:solidFill>
                <a:schemeClr val="lt1"/>
              </a:solidFill>
              <a:latin typeface="Nunito SemiBold"/>
              <a:ea typeface="Nunito SemiBold"/>
              <a:cs typeface="Nunito SemiBold"/>
              <a:sym typeface="Nunito SemiBold"/>
            </a:endParaRPr>
          </a:p>
        </p:txBody>
      </p:sp>
      <p:sp>
        <p:nvSpPr>
          <p:cNvPr id="81" name="Google Shape;81;p16"/>
          <p:cNvSpPr/>
          <p:nvPr/>
        </p:nvSpPr>
        <p:spPr>
          <a:xfrm>
            <a:off x="1266750" y="387803"/>
            <a:ext cx="6610500" cy="3702900"/>
          </a:xfrm>
          <a:prstGeom prst="roundRect">
            <a:avLst>
              <a:gd name="adj" fmla="val 604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Team Photo</a:t>
            </a:r>
            <a:endParaRPr sz="2400"/>
          </a:p>
        </p:txBody>
      </p:sp>
      <p:pic>
        <p:nvPicPr>
          <p:cNvPr id="3" name="Picture 2">
            <a:extLst>
              <a:ext uri="{FF2B5EF4-FFF2-40B4-BE49-F238E27FC236}">
                <a16:creationId xmlns:a16="http://schemas.microsoft.com/office/drawing/2014/main" id="{27554392-EE08-E869-A7E7-764F23ADD590}"/>
              </a:ext>
            </a:extLst>
          </p:cNvPr>
          <p:cNvPicPr>
            <a:picLocks noChangeAspect="1"/>
          </p:cNvPicPr>
          <p:nvPr/>
        </p:nvPicPr>
        <p:blipFill>
          <a:blip r:embed="rId5"/>
          <a:srcRect t="15000"/>
          <a:stretch/>
        </p:blipFill>
        <p:spPr>
          <a:xfrm>
            <a:off x="1338450" y="459700"/>
            <a:ext cx="6467100" cy="35453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5"/>
        <p:cNvGrpSpPr/>
        <p:nvPr/>
      </p:nvGrpSpPr>
      <p:grpSpPr>
        <a:xfrm>
          <a:off x="0" y="0"/>
          <a:ext cx="0" cy="0"/>
          <a:chOff x="0" y="0"/>
          <a:chExt cx="0" cy="0"/>
        </a:xfrm>
      </p:grpSpPr>
      <p:pic>
        <p:nvPicPr>
          <p:cNvPr id="86" name="Google Shape;86;p17"/>
          <p:cNvPicPr preferRelativeResize="0"/>
          <p:nvPr/>
        </p:nvPicPr>
        <p:blipFill rotWithShape="1">
          <a:blip r:embed="rId3">
            <a:alphaModFix amt="70000"/>
          </a:blip>
          <a:srcRect t="15604"/>
          <a:stretch/>
        </p:blipFill>
        <p:spPr>
          <a:xfrm>
            <a:off x="0" y="0"/>
            <a:ext cx="9144003" cy="5143501"/>
          </a:xfrm>
          <a:prstGeom prst="rect">
            <a:avLst/>
          </a:prstGeom>
          <a:noFill/>
          <a:ln>
            <a:noFill/>
          </a:ln>
        </p:spPr>
      </p:pic>
      <p:pic>
        <p:nvPicPr>
          <p:cNvPr id="87" name="Google Shape;87;p17"/>
          <p:cNvPicPr preferRelativeResize="0"/>
          <p:nvPr/>
        </p:nvPicPr>
        <p:blipFill>
          <a:blip r:embed="rId4">
            <a:alphaModFix/>
          </a:blip>
          <a:stretch>
            <a:fillRect/>
          </a:stretch>
        </p:blipFill>
        <p:spPr>
          <a:xfrm>
            <a:off x="6047025" y="4464800"/>
            <a:ext cx="2578377" cy="219000"/>
          </a:xfrm>
          <a:prstGeom prst="rect">
            <a:avLst/>
          </a:prstGeom>
          <a:noFill/>
          <a:ln>
            <a:noFill/>
          </a:ln>
        </p:spPr>
      </p:pic>
      <p:sp>
        <p:nvSpPr>
          <p:cNvPr id="88" name="Google Shape;88;p17"/>
          <p:cNvSpPr txBox="1"/>
          <p:nvPr/>
        </p:nvSpPr>
        <p:spPr>
          <a:xfrm>
            <a:off x="678750" y="1589425"/>
            <a:ext cx="7126800" cy="228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500" dirty="0">
                <a:solidFill>
                  <a:schemeClr val="lt1"/>
                </a:solidFill>
                <a:latin typeface="Nunito SemiBold"/>
                <a:ea typeface="Nunito SemiBold"/>
                <a:cs typeface="Nunito SemiBold"/>
                <a:sym typeface="Nunito SemiBold"/>
              </a:rPr>
              <a:t>"With the rise in health consciousness, understanding food’s nutritional impact is crucial. This project introduces an Android app and web based app powered by the Llama model, which analyzes food images to estimate calorie content and provides actionable suggestions for calorie burn. The solution empowers users to make informed dietary choices conveniently, promoting healthier habits in a tech-savvy manner."</a:t>
            </a:r>
          </a:p>
        </p:txBody>
      </p:sp>
      <p:sp>
        <p:nvSpPr>
          <p:cNvPr id="89" name="Google Shape;89;p17"/>
          <p:cNvSpPr txBox="1"/>
          <p:nvPr/>
        </p:nvSpPr>
        <p:spPr>
          <a:xfrm>
            <a:off x="678750" y="656725"/>
            <a:ext cx="71268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5BDDFF"/>
                </a:solidFill>
                <a:latin typeface="Nunito"/>
                <a:ea typeface="Nunito"/>
                <a:cs typeface="Nunito"/>
                <a:sym typeface="Nunito"/>
              </a:rPr>
              <a:t>Problem</a:t>
            </a:r>
            <a:endParaRPr sz="2800" b="1">
              <a:solidFill>
                <a:srgbClr val="5BDDFF"/>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3"/>
        <p:cNvGrpSpPr/>
        <p:nvPr/>
      </p:nvGrpSpPr>
      <p:grpSpPr>
        <a:xfrm>
          <a:off x="0" y="0"/>
          <a:ext cx="0" cy="0"/>
          <a:chOff x="0" y="0"/>
          <a:chExt cx="0" cy="0"/>
        </a:xfrm>
      </p:grpSpPr>
      <p:pic>
        <p:nvPicPr>
          <p:cNvPr id="94" name="Google Shape;94;p18"/>
          <p:cNvPicPr preferRelativeResize="0"/>
          <p:nvPr/>
        </p:nvPicPr>
        <p:blipFill rotWithShape="1">
          <a:blip r:embed="rId3">
            <a:alphaModFix amt="70000"/>
          </a:blip>
          <a:srcRect t="15604"/>
          <a:stretch/>
        </p:blipFill>
        <p:spPr>
          <a:xfrm>
            <a:off x="0" y="0"/>
            <a:ext cx="9144003" cy="5143501"/>
          </a:xfrm>
          <a:prstGeom prst="rect">
            <a:avLst/>
          </a:prstGeom>
          <a:noFill/>
          <a:ln>
            <a:noFill/>
          </a:ln>
        </p:spPr>
      </p:pic>
      <p:pic>
        <p:nvPicPr>
          <p:cNvPr id="95" name="Google Shape;95;p18"/>
          <p:cNvPicPr preferRelativeResize="0"/>
          <p:nvPr/>
        </p:nvPicPr>
        <p:blipFill>
          <a:blip r:embed="rId4">
            <a:alphaModFix/>
          </a:blip>
          <a:stretch>
            <a:fillRect/>
          </a:stretch>
        </p:blipFill>
        <p:spPr>
          <a:xfrm>
            <a:off x="6047025" y="4464800"/>
            <a:ext cx="2578377" cy="219000"/>
          </a:xfrm>
          <a:prstGeom prst="rect">
            <a:avLst/>
          </a:prstGeom>
          <a:noFill/>
          <a:ln>
            <a:noFill/>
          </a:ln>
        </p:spPr>
      </p:pic>
      <p:sp>
        <p:nvSpPr>
          <p:cNvPr id="96" name="Google Shape;96;p18"/>
          <p:cNvSpPr txBox="1"/>
          <p:nvPr/>
        </p:nvSpPr>
        <p:spPr>
          <a:xfrm>
            <a:off x="743043" y="942974"/>
            <a:ext cx="7256488" cy="229637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500" b="0" i="0" dirty="0">
                <a:solidFill>
                  <a:srgbClr val="D1D5DB"/>
                </a:solidFill>
                <a:effectLst/>
                <a:latin typeface="Söhne"/>
              </a:rPr>
              <a:t>To provide users with a seamless and interactive experience, this project combines powerful technologies across the frontend and backend:</a:t>
            </a:r>
          </a:p>
          <a:p>
            <a:pPr marL="0" lvl="0" indent="0" algn="l" rtl="0">
              <a:lnSpc>
                <a:spcPct val="115000"/>
              </a:lnSpc>
              <a:spcBef>
                <a:spcPts val="0"/>
              </a:spcBef>
              <a:spcAft>
                <a:spcPts val="0"/>
              </a:spcAft>
              <a:buNone/>
            </a:pPr>
            <a:endParaRPr lang="en-US" sz="1500" b="0" i="0" dirty="0">
              <a:solidFill>
                <a:srgbClr val="D1D5DB"/>
              </a:solidFill>
              <a:effectLst/>
              <a:latin typeface="Söhne"/>
            </a:endParaRPr>
          </a:p>
          <a:p>
            <a:pPr marL="0" lvl="0" indent="0" algn="l" rtl="0">
              <a:lnSpc>
                <a:spcPct val="115000"/>
              </a:lnSpc>
              <a:spcBef>
                <a:spcPts val="0"/>
              </a:spcBef>
              <a:spcAft>
                <a:spcPts val="0"/>
              </a:spcAft>
              <a:buNone/>
            </a:pPr>
            <a:r>
              <a:rPr lang="en-US" sz="1500" b="0" i="0" dirty="0">
                <a:solidFill>
                  <a:srgbClr val="D1D5DB"/>
                </a:solidFill>
                <a:effectLst/>
                <a:latin typeface="Söhne"/>
              </a:rPr>
              <a:t>Frontend (</a:t>
            </a:r>
            <a:r>
              <a:rPr lang="en-US" sz="1500" b="0" i="0" dirty="0" err="1">
                <a:solidFill>
                  <a:srgbClr val="D1D5DB"/>
                </a:solidFill>
                <a:effectLst/>
                <a:latin typeface="Söhne"/>
              </a:rPr>
              <a:t>Next.js,React</a:t>
            </a:r>
            <a:r>
              <a:rPr lang="en-US" sz="1500" b="0" i="0" dirty="0">
                <a:solidFill>
                  <a:srgbClr val="D1D5DB"/>
                </a:solidFill>
                <a:effectLst/>
                <a:latin typeface="Söhne"/>
              </a:rPr>
              <a:t> Native App): A user-friendly, cross-platform interface allows users to capture or upload food images. React Native ensures the app works smoothly on both Android and iOS devices, enabling wider reach and accessibility.</a:t>
            </a:r>
          </a:p>
          <a:p>
            <a:pPr marL="0" lvl="0" indent="0" algn="l" rtl="0">
              <a:lnSpc>
                <a:spcPct val="115000"/>
              </a:lnSpc>
              <a:spcBef>
                <a:spcPts val="0"/>
              </a:spcBef>
              <a:spcAft>
                <a:spcPts val="0"/>
              </a:spcAft>
              <a:buNone/>
            </a:pPr>
            <a:endParaRPr lang="en-US" sz="1500" b="0" i="0" dirty="0">
              <a:solidFill>
                <a:srgbClr val="D1D5DB"/>
              </a:solidFill>
              <a:effectLst/>
              <a:latin typeface="Söhne"/>
            </a:endParaRPr>
          </a:p>
          <a:p>
            <a:pPr marL="0" lvl="0" indent="0" algn="l" rtl="0">
              <a:lnSpc>
                <a:spcPct val="115000"/>
              </a:lnSpc>
              <a:spcBef>
                <a:spcPts val="0"/>
              </a:spcBef>
              <a:spcAft>
                <a:spcPts val="0"/>
              </a:spcAft>
              <a:buNone/>
            </a:pPr>
            <a:r>
              <a:rPr lang="en-US" sz="1500" b="0" i="0" dirty="0">
                <a:solidFill>
                  <a:srgbClr val="D1D5DB"/>
                </a:solidFill>
                <a:effectLst/>
                <a:latin typeface="Söhne"/>
              </a:rPr>
              <a:t>Backend (</a:t>
            </a:r>
            <a:r>
              <a:rPr lang="en-US" sz="1500" b="0" i="0" dirty="0" err="1">
                <a:solidFill>
                  <a:srgbClr val="D1D5DB"/>
                </a:solidFill>
                <a:effectLst/>
                <a:latin typeface="Söhne"/>
              </a:rPr>
              <a:t>FastAPI</a:t>
            </a:r>
            <a:r>
              <a:rPr lang="en-US" sz="1500" b="0" i="0" dirty="0">
                <a:solidFill>
                  <a:srgbClr val="D1D5DB"/>
                </a:solidFill>
                <a:effectLst/>
                <a:latin typeface="Söhne"/>
              </a:rPr>
              <a:t>): </a:t>
            </a:r>
            <a:r>
              <a:rPr lang="en-US" sz="1500" b="0" i="0" dirty="0" err="1">
                <a:solidFill>
                  <a:srgbClr val="D1D5DB"/>
                </a:solidFill>
                <a:effectLst/>
                <a:latin typeface="Söhne"/>
              </a:rPr>
              <a:t>FastAPI</a:t>
            </a:r>
            <a:r>
              <a:rPr lang="en-US" sz="1500" b="0" i="0" dirty="0">
                <a:solidFill>
                  <a:srgbClr val="D1D5DB"/>
                </a:solidFill>
                <a:effectLst/>
                <a:latin typeface="Söhne"/>
              </a:rPr>
              <a:t> handles image processing requests, routing the data efficiently to the Llama model for analysis. Its high performance and asynchronous support allow for quick response times, enhancing the user experience.</a:t>
            </a:r>
          </a:p>
          <a:p>
            <a:pPr marL="0" lvl="0" indent="0" algn="l" rtl="0">
              <a:lnSpc>
                <a:spcPct val="115000"/>
              </a:lnSpc>
              <a:spcBef>
                <a:spcPts val="0"/>
              </a:spcBef>
              <a:spcAft>
                <a:spcPts val="0"/>
              </a:spcAft>
              <a:buNone/>
            </a:pPr>
            <a:endParaRPr lang="en-US" sz="1500" b="0" i="0" dirty="0">
              <a:solidFill>
                <a:srgbClr val="D1D5DB"/>
              </a:solidFill>
              <a:effectLst/>
              <a:latin typeface="Söhne"/>
            </a:endParaRPr>
          </a:p>
          <a:p>
            <a:pPr marL="0" lvl="0" indent="0" algn="l" rtl="0">
              <a:lnSpc>
                <a:spcPct val="115000"/>
              </a:lnSpc>
              <a:spcBef>
                <a:spcPts val="0"/>
              </a:spcBef>
              <a:spcAft>
                <a:spcPts val="0"/>
              </a:spcAft>
              <a:buNone/>
            </a:pPr>
            <a:r>
              <a:rPr lang="en-US" sz="1500" b="0" i="0" dirty="0">
                <a:solidFill>
                  <a:srgbClr val="D1D5DB"/>
                </a:solidFill>
                <a:effectLst/>
                <a:latin typeface="Söhne"/>
              </a:rPr>
              <a:t>AI Model (Llama Model): The Llama model analyzes the food images to detect the type and quantity of food, estimating calorie content based on predefined data. It then generates a personalized description and suggests effective ways to burn those calories, guiding users toward healthier choices.</a:t>
            </a:r>
          </a:p>
          <a:p>
            <a:pPr marL="0" lvl="0" indent="0" algn="l" rtl="0">
              <a:lnSpc>
                <a:spcPct val="115000"/>
              </a:lnSpc>
              <a:spcBef>
                <a:spcPts val="0"/>
              </a:spcBef>
              <a:spcAft>
                <a:spcPts val="0"/>
              </a:spcAft>
              <a:buNone/>
            </a:pPr>
            <a:endParaRPr lang="en-US" sz="1500" dirty="0">
              <a:solidFill>
                <a:schemeClr val="lt1"/>
              </a:solidFill>
              <a:latin typeface="Nunito SemiBold"/>
              <a:ea typeface="Nunito SemiBold"/>
              <a:cs typeface="Nunito SemiBold"/>
              <a:sym typeface="Nunito SemiBold"/>
            </a:endParaRPr>
          </a:p>
        </p:txBody>
      </p:sp>
      <p:sp>
        <p:nvSpPr>
          <p:cNvPr id="97" name="Google Shape;97;p18"/>
          <p:cNvSpPr txBox="1"/>
          <p:nvPr/>
        </p:nvSpPr>
        <p:spPr>
          <a:xfrm>
            <a:off x="678750" y="390310"/>
            <a:ext cx="71268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rgbClr val="5BDDFF"/>
                </a:solidFill>
                <a:latin typeface="Nunito"/>
                <a:ea typeface="Nunito"/>
                <a:cs typeface="Nunito"/>
                <a:sym typeface="Nunito"/>
              </a:rPr>
              <a:t>Solution</a:t>
            </a:r>
            <a:endParaRPr sz="2800" b="1" dirty="0">
              <a:solidFill>
                <a:srgbClr val="5BDDFF"/>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9"/>
        <p:cNvGrpSpPr/>
        <p:nvPr/>
      </p:nvGrpSpPr>
      <p:grpSpPr>
        <a:xfrm>
          <a:off x="0" y="0"/>
          <a:ext cx="0" cy="0"/>
          <a:chOff x="0" y="0"/>
          <a:chExt cx="0" cy="0"/>
        </a:xfrm>
      </p:grpSpPr>
      <p:pic>
        <p:nvPicPr>
          <p:cNvPr id="110" name="Google Shape;110;p20"/>
          <p:cNvPicPr preferRelativeResize="0"/>
          <p:nvPr/>
        </p:nvPicPr>
        <p:blipFill rotWithShape="1">
          <a:blip r:embed="rId3">
            <a:alphaModFix amt="70000"/>
          </a:blip>
          <a:srcRect t="15604"/>
          <a:stretch/>
        </p:blipFill>
        <p:spPr>
          <a:xfrm>
            <a:off x="0" y="0"/>
            <a:ext cx="9144003" cy="5143501"/>
          </a:xfrm>
          <a:prstGeom prst="rect">
            <a:avLst/>
          </a:prstGeom>
          <a:noFill/>
          <a:ln>
            <a:noFill/>
          </a:ln>
        </p:spPr>
      </p:pic>
      <p:pic>
        <p:nvPicPr>
          <p:cNvPr id="111" name="Google Shape;111;p20"/>
          <p:cNvPicPr preferRelativeResize="0"/>
          <p:nvPr/>
        </p:nvPicPr>
        <p:blipFill>
          <a:blip r:embed="rId4">
            <a:alphaModFix/>
          </a:blip>
          <a:stretch>
            <a:fillRect/>
          </a:stretch>
        </p:blipFill>
        <p:spPr>
          <a:xfrm>
            <a:off x="6047025" y="4464800"/>
            <a:ext cx="2578377" cy="219000"/>
          </a:xfrm>
          <a:prstGeom prst="rect">
            <a:avLst/>
          </a:prstGeom>
          <a:noFill/>
          <a:ln>
            <a:noFill/>
          </a:ln>
        </p:spPr>
      </p:pic>
      <p:sp>
        <p:nvSpPr>
          <p:cNvPr id="112" name="Google Shape;112;p20"/>
          <p:cNvSpPr txBox="1"/>
          <p:nvPr/>
        </p:nvSpPr>
        <p:spPr>
          <a:xfrm>
            <a:off x="678750" y="1589425"/>
            <a:ext cx="7126800" cy="228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500" dirty="0">
                <a:solidFill>
                  <a:schemeClr val="lt1"/>
                </a:solidFill>
                <a:latin typeface="Nunito SemiBold"/>
                <a:ea typeface="Nunito SemiBold"/>
                <a:cs typeface="Nunito SemiBold"/>
                <a:sym typeface="Nunito SemiBold"/>
              </a:rPr>
              <a:t>This project offers real-time calorie analysis through image recognition, enabling users to track their intake effortlessly. By providing personalized calorie-burning suggestions based on food consumption, it fosters a holistic approach to health. The user-friendly Next.js and React Native interface ensures accessibility across devices, while the integration of the Llama model enhances accuracy in nutritional assessments. Overall, the app combines convenience and advanced technology, setting it apart in the health and wellness market.</a:t>
            </a:r>
            <a:endParaRPr sz="1500" dirty="0">
              <a:solidFill>
                <a:schemeClr val="lt1"/>
              </a:solidFill>
              <a:latin typeface="Nunito SemiBold"/>
              <a:ea typeface="Nunito SemiBold"/>
              <a:cs typeface="Nunito SemiBold"/>
              <a:sym typeface="Nunito SemiBold"/>
            </a:endParaRPr>
          </a:p>
        </p:txBody>
      </p:sp>
      <p:sp>
        <p:nvSpPr>
          <p:cNvPr id="113" name="Google Shape;113;p20"/>
          <p:cNvSpPr txBox="1"/>
          <p:nvPr/>
        </p:nvSpPr>
        <p:spPr>
          <a:xfrm>
            <a:off x="678750" y="656725"/>
            <a:ext cx="71268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rgbClr val="5BDDFF"/>
                </a:solidFill>
                <a:latin typeface="Nunito"/>
                <a:ea typeface="Nunito"/>
                <a:cs typeface="Nunito"/>
                <a:sym typeface="Nunito"/>
              </a:rPr>
              <a:t>Competitive Advantage</a:t>
            </a:r>
            <a:endParaRPr sz="2800" b="1" dirty="0">
              <a:solidFill>
                <a:srgbClr val="5BDDFF"/>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3">
            <a:alphaModFix amt="70000"/>
          </a:blip>
          <a:srcRect t="15604"/>
          <a:stretch/>
        </p:blipFill>
        <p:spPr>
          <a:xfrm>
            <a:off x="0" y="0"/>
            <a:ext cx="9144003" cy="5143501"/>
          </a:xfrm>
          <a:prstGeom prst="rect">
            <a:avLst/>
          </a:prstGeom>
          <a:noFill/>
          <a:ln>
            <a:noFill/>
          </a:ln>
        </p:spPr>
      </p:pic>
      <p:pic>
        <p:nvPicPr>
          <p:cNvPr id="119" name="Google Shape;119;p21"/>
          <p:cNvPicPr preferRelativeResize="0"/>
          <p:nvPr/>
        </p:nvPicPr>
        <p:blipFill>
          <a:blip r:embed="rId4">
            <a:alphaModFix/>
          </a:blip>
          <a:stretch>
            <a:fillRect/>
          </a:stretch>
        </p:blipFill>
        <p:spPr>
          <a:xfrm>
            <a:off x="6047025" y="4464800"/>
            <a:ext cx="2578377" cy="219000"/>
          </a:xfrm>
          <a:prstGeom prst="rect">
            <a:avLst/>
          </a:prstGeom>
          <a:noFill/>
          <a:ln>
            <a:noFill/>
          </a:ln>
        </p:spPr>
      </p:pic>
      <p:sp>
        <p:nvSpPr>
          <p:cNvPr id="120" name="Google Shape;120;p21"/>
          <p:cNvSpPr txBox="1"/>
          <p:nvPr/>
        </p:nvSpPr>
        <p:spPr>
          <a:xfrm>
            <a:off x="678750" y="1589425"/>
            <a:ext cx="7733730" cy="2283000"/>
          </a:xfrm>
          <a:prstGeom prst="rect">
            <a:avLst/>
          </a:prstGeom>
          <a:noFill/>
          <a:ln>
            <a:noFill/>
          </a:ln>
        </p:spPr>
        <p:txBody>
          <a:bodyPr spcFirstLastPara="1" wrap="square" lIns="91425" tIns="91425" rIns="91425" bIns="91425" anchor="t" anchorCtr="0">
            <a:noAutofit/>
          </a:bodyPr>
          <a:lstStyle/>
          <a:p>
            <a:pPr algn="l"/>
            <a:r>
              <a:rPr lang="en-US" b="0" i="1" dirty="0">
                <a:solidFill>
                  <a:srgbClr val="D1D5DB"/>
                </a:solidFill>
                <a:effectLst/>
                <a:latin typeface="Söhne"/>
              </a:rPr>
              <a:t>1. Freemium Model: The app will be available for free with basic features, allowing users to analyze food images and receive calorie estimates. Premium features, such as advanced nutritional insights, customized meal plans, and exclusive workout suggestions, will be offered via a subscription.</a:t>
            </a:r>
          </a:p>
          <a:p>
            <a:pPr algn="l"/>
            <a:endParaRPr lang="en-US" b="0" i="1" dirty="0">
              <a:solidFill>
                <a:srgbClr val="D1D5DB"/>
              </a:solidFill>
              <a:effectLst/>
              <a:latin typeface="Söhne"/>
            </a:endParaRPr>
          </a:p>
          <a:p>
            <a:pPr algn="l"/>
            <a:r>
              <a:rPr lang="en-US" b="0" i="1" dirty="0">
                <a:solidFill>
                  <a:srgbClr val="D1D5DB"/>
                </a:solidFill>
                <a:effectLst/>
                <a:latin typeface="Söhne"/>
              </a:rPr>
              <a:t>2. Partnerships with Health &amp; Fitness Brands: Collaborating with fitness centers, nutritionists, and health food brands can provide users with discounts or promotions, creating additional revenue streams through affiliate marketing.</a:t>
            </a:r>
          </a:p>
          <a:p>
            <a:pPr algn="l"/>
            <a:endParaRPr lang="en-US" b="0" i="1" dirty="0">
              <a:solidFill>
                <a:srgbClr val="D1D5DB"/>
              </a:solidFill>
              <a:effectLst/>
              <a:latin typeface="Söhne"/>
            </a:endParaRPr>
          </a:p>
          <a:p>
            <a:pPr algn="l"/>
            <a:r>
              <a:rPr lang="en-US" b="0" i="1" dirty="0">
                <a:solidFill>
                  <a:srgbClr val="D1D5DB"/>
                </a:solidFill>
                <a:effectLst/>
                <a:latin typeface="Söhne"/>
              </a:rPr>
              <a:t>3. In-App Advertising: The app can generate revenue through targeted advertisements from health and wellness brands, ensuring that ads align with user interests.</a:t>
            </a:r>
          </a:p>
          <a:p>
            <a:pPr algn="l"/>
            <a:endParaRPr lang="en-US" b="0" i="1" dirty="0">
              <a:solidFill>
                <a:srgbClr val="D1D5DB"/>
              </a:solidFill>
              <a:effectLst/>
              <a:latin typeface="Söhne"/>
            </a:endParaRPr>
          </a:p>
          <a:p>
            <a:pPr algn="l"/>
            <a:endParaRPr lang="en-US" b="0" i="1" dirty="0">
              <a:solidFill>
                <a:srgbClr val="D1D5DB"/>
              </a:solidFill>
              <a:effectLst/>
              <a:latin typeface="Söhne"/>
            </a:endParaRPr>
          </a:p>
        </p:txBody>
      </p:sp>
      <p:sp>
        <p:nvSpPr>
          <p:cNvPr id="121" name="Google Shape;121;p21"/>
          <p:cNvSpPr txBox="1"/>
          <p:nvPr/>
        </p:nvSpPr>
        <p:spPr>
          <a:xfrm>
            <a:off x="678750" y="656725"/>
            <a:ext cx="71268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rgbClr val="5BDDFF"/>
                </a:solidFill>
                <a:latin typeface="Nunito"/>
                <a:ea typeface="Nunito"/>
                <a:cs typeface="Nunito"/>
                <a:sym typeface="Nunito"/>
              </a:rPr>
              <a:t>Business Model</a:t>
            </a:r>
            <a:endParaRPr sz="2800" b="1" dirty="0">
              <a:solidFill>
                <a:srgbClr val="5BDDFF"/>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
        <p:cNvGrpSpPr/>
        <p:nvPr/>
      </p:nvGrpSpPr>
      <p:grpSpPr>
        <a:xfrm>
          <a:off x="0" y="0"/>
          <a:ext cx="0" cy="0"/>
          <a:chOff x="0" y="0"/>
          <a:chExt cx="0" cy="0"/>
        </a:xfrm>
      </p:grpSpPr>
      <p:pic>
        <p:nvPicPr>
          <p:cNvPr id="126" name="Google Shape;126;p22"/>
          <p:cNvPicPr preferRelativeResize="0"/>
          <p:nvPr/>
        </p:nvPicPr>
        <p:blipFill rotWithShape="1">
          <a:blip r:embed="rId3">
            <a:alphaModFix amt="70000"/>
          </a:blip>
          <a:srcRect t="15604"/>
          <a:stretch/>
        </p:blipFill>
        <p:spPr>
          <a:xfrm>
            <a:off x="0" y="0"/>
            <a:ext cx="9144003" cy="5143501"/>
          </a:xfrm>
          <a:prstGeom prst="rect">
            <a:avLst/>
          </a:prstGeom>
          <a:noFill/>
          <a:ln>
            <a:noFill/>
          </a:ln>
        </p:spPr>
      </p:pic>
      <p:pic>
        <p:nvPicPr>
          <p:cNvPr id="127" name="Google Shape;127;p22"/>
          <p:cNvPicPr preferRelativeResize="0"/>
          <p:nvPr/>
        </p:nvPicPr>
        <p:blipFill>
          <a:blip r:embed="rId4">
            <a:alphaModFix/>
          </a:blip>
          <a:stretch>
            <a:fillRect/>
          </a:stretch>
        </p:blipFill>
        <p:spPr>
          <a:xfrm>
            <a:off x="6047025" y="4464800"/>
            <a:ext cx="2578377" cy="219000"/>
          </a:xfrm>
          <a:prstGeom prst="rect">
            <a:avLst/>
          </a:prstGeom>
          <a:noFill/>
          <a:ln>
            <a:noFill/>
          </a:ln>
        </p:spPr>
      </p:pic>
      <p:sp>
        <p:nvSpPr>
          <p:cNvPr id="128" name="Google Shape;128;p22"/>
          <p:cNvSpPr txBox="1"/>
          <p:nvPr/>
        </p:nvSpPr>
        <p:spPr>
          <a:xfrm>
            <a:off x="678750" y="1589425"/>
            <a:ext cx="7126800" cy="2283000"/>
          </a:xfrm>
          <a:prstGeom prst="rect">
            <a:avLst/>
          </a:prstGeom>
          <a:noFill/>
          <a:ln>
            <a:noFill/>
          </a:ln>
        </p:spPr>
        <p:txBody>
          <a:bodyPr spcFirstLastPara="1" wrap="square" lIns="91425" tIns="91425" rIns="91425" bIns="91425" anchor="t" anchorCtr="0">
            <a:noAutofit/>
          </a:bodyPr>
          <a:lstStyle/>
          <a:p>
            <a:pPr algn="l"/>
            <a:r>
              <a:rPr lang="en-US" b="0" i="1" dirty="0">
                <a:solidFill>
                  <a:srgbClr val="D1D5DB"/>
                </a:solidFill>
                <a:effectLst/>
                <a:latin typeface="Söhne"/>
              </a:rPr>
              <a:t>4. Data Analytics Services: Aggregate and anonymized user data can be offered to health and fitness companies for market research and product development, ensuring privacy compliance while creating additional revenue opportunities.</a:t>
            </a:r>
          </a:p>
          <a:p>
            <a:pPr algn="l"/>
            <a:endParaRPr lang="en-US" b="0" i="1" dirty="0">
              <a:solidFill>
                <a:srgbClr val="D1D5DB"/>
              </a:solidFill>
              <a:effectLst/>
              <a:latin typeface="Söhne"/>
            </a:endParaRPr>
          </a:p>
          <a:p>
            <a:pPr algn="l"/>
            <a:r>
              <a:rPr lang="en-US" b="0" i="1" dirty="0">
                <a:solidFill>
                  <a:srgbClr val="D1D5DB"/>
                </a:solidFill>
                <a:effectLst/>
                <a:latin typeface="Söhne"/>
              </a:rPr>
              <a:t>5. Corporate Wellness Programs: The app can be marketed to businesses looking to promote employee wellness, offering tailored solutions for workplace health initiatives.</a:t>
            </a:r>
          </a:p>
        </p:txBody>
      </p:sp>
      <p:sp>
        <p:nvSpPr>
          <p:cNvPr id="129" name="Google Shape;129;p22"/>
          <p:cNvSpPr txBox="1"/>
          <p:nvPr/>
        </p:nvSpPr>
        <p:spPr>
          <a:xfrm>
            <a:off x="678750" y="656725"/>
            <a:ext cx="71268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dirty="0">
                <a:solidFill>
                  <a:srgbClr val="5BDDFF"/>
                </a:solidFill>
                <a:latin typeface="Nunito"/>
                <a:ea typeface="Nunito"/>
                <a:cs typeface="Nunito"/>
                <a:sym typeface="Nunito"/>
              </a:rPr>
              <a:t>Business Model</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506</Words>
  <Application>Microsoft Office PowerPoint</Application>
  <PresentationFormat>On-screen Show (16:9)</PresentationFormat>
  <Paragraphs>28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Nunito SemiBold</vt:lpstr>
      <vt:lpstr>Arial</vt:lpstr>
      <vt:lpstr>Söhne</vt:lpstr>
      <vt:lpstr>Nunito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siddarth sharma</dc:creator>
  <cp:lastModifiedBy>Rajiv Tulsyan</cp:lastModifiedBy>
  <cp:revision>5</cp:revision>
  <dcterms:modified xsi:type="dcterms:W3CDTF">2024-10-26T09:41:42Z</dcterms:modified>
</cp:coreProperties>
</file>