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5"/>
  </p:notesMasterIdLst>
  <p:sldIdLst>
    <p:sldId id="256" r:id="rId2"/>
    <p:sldId id="293" r:id="rId3"/>
    <p:sldId id="292" r:id="rId4"/>
    <p:sldId id="298" r:id="rId5"/>
    <p:sldId id="295" r:id="rId6"/>
    <p:sldId id="294" r:id="rId7"/>
    <p:sldId id="296" r:id="rId8"/>
    <p:sldId id="297" r:id="rId9"/>
    <p:sldId id="299" r:id="rId10"/>
    <p:sldId id="302" r:id="rId11"/>
    <p:sldId id="303" r:id="rId12"/>
    <p:sldId id="304" r:id="rId13"/>
    <p:sldId id="314" r:id="rId14"/>
    <p:sldId id="305" r:id="rId15"/>
    <p:sldId id="306" r:id="rId16"/>
    <p:sldId id="310" r:id="rId17"/>
    <p:sldId id="307" r:id="rId18"/>
    <p:sldId id="308" r:id="rId19"/>
    <p:sldId id="309" r:id="rId20"/>
    <p:sldId id="291" r:id="rId21"/>
    <p:sldId id="313" r:id="rId22"/>
    <p:sldId id="311" r:id="rId23"/>
    <p:sldId id="290" r:id="rId24"/>
  </p:sldIdLst>
  <p:sldSz cx="9144000" cy="5143500" type="screen16x9"/>
  <p:notesSz cx="6858000" cy="9144000"/>
  <p:embeddedFontLst>
    <p:embeddedFont>
      <p:font typeface="Fira Sans" panose="020B0503050000020004" pitchFamily="34" charset="0"/>
      <p:regular r:id="rId26"/>
      <p:bold r:id="rId27"/>
      <p:italic r:id="rId28"/>
      <p:boldItalic r:id="rId29"/>
    </p:embeddedFont>
    <p:embeddedFont>
      <p:font typeface="Fira Sans Extra Condensed" panose="020B0503050000020004" pitchFamily="34" charset="0"/>
      <p:regular r:id="rId30"/>
      <p:bold r:id="rId31"/>
      <p:italic r:id="rId32"/>
      <p:boldItalic r:id="rId33"/>
    </p:embeddedFont>
    <p:embeddedFont>
      <p:font typeface="Fira Sans Extra Condensed SemiBold" panose="020B0604020202020204" charset="0"/>
      <p:regular r:id="rId34"/>
      <p:bold r:id="rId35"/>
      <p:italic r:id="rId36"/>
      <p:boldItalic r:id="rId37"/>
    </p:embeddedFont>
    <p:embeddedFont>
      <p:font typeface="Poller One" panose="02010805070700060003" pitchFamily="2" charset="0"/>
      <p:regular r:id="rId38"/>
    </p:embeddedFont>
    <p:embeddedFont>
      <p:font typeface="Poppins" panose="00000500000000000000" pitchFamily="50" charset="0"/>
      <p:regular r:id="rId39"/>
      <p:bold r:id="rId40"/>
      <p:italic r:id="rId41"/>
      <p:boldItalic r:id="rId42"/>
    </p:embeddedFont>
    <p:embeddedFont>
      <p:font typeface="Roboto"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8FDD"/>
    <a:srgbClr val="2970FF"/>
    <a:srgbClr val="9751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5B5EAB-804F-4044-A422-7E7598345278}" v="191" dt="2023-10-26T12:14:26.3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09" d="100"/>
          <a:sy n="109" d="100"/>
        </p:scale>
        <p:origin x="70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1e52a98f2c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1e52a98f2c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40019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9"/>
        <p:cNvGrpSpPr/>
        <p:nvPr/>
      </p:nvGrpSpPr>
      <p:grpSpPr>
        <a:xfrm>
          <a:off x="0" y="0"/>
          <a:ext cx="0" cy="0"/>
          <a:chOff x="0" y="0"/>
          <a:chExt cx="0" cy="0"/>
        </a:xfrm>
      </p:grpSpPr>
      <p:sp>
        <p:nvSpPr>
          <p:cNvPr id="1920" name="Google Shape;1920;g14231f69b35_1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1" name="Google Shape;1921;g14231f69b35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9"/>
        <p:cNvGrpSpPr/>
        <p:nvPr/>
      </p:nvGrpSpPr>
      <p:grpSpPr>
        <a:xfrm>
          <a:off x="0" y="0"/>
          <a:ext cx="0" cy="0"/>
          <a:chOff x="0" y="0"/>
          <a:chExt cx="0" cy="0"/>
        </a:xfrm>
      </p:grpSpPr>
      <p:sp>
        <p:nvSpPr>
          <p:cNvPr id="1920" name="Google Shape;1920;g14231f69b35_1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1" name="Google Shape;1921;g14231f69b35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0468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9"/>
        <p:cNvGrpSpPr/>
        <p:nvPr/>
      </p:nvGrpSpPr>
      <p:grpSpPr>
        <a:xfrm>
          <a:off x="0" y="0"/>
          <a:ext cx="0" cy="0"/>
          <a:chOff x="0" y="0"/>
          <a:chExt cx="0" cy="0"/>
        </a:xfrm>
      </p:grpSpPr>
      <p:sp>
        <p:nvSpPr>
          <p:cNvPr id="1920" name="Google Shape;1920;g14231f69b35_1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1" name="Google Shape;1921;g14231f69b35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3921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b1fa4ddd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b1fa4ddd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87356" y="1629550"/>
            <a:ext cx="3422400" cy="1524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87356" y="3147050"/>
            <a:ext cx="3607200" cy="366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49"/>
        <p:cNvGrpSpPr/>
        <p:nvPr/>
      </p:nvGrpSpPr>
      <p:grpSpPr>
        <a:xfrm>
          <a:off x="0" y="0"/>
          <a:ext cx="0" cy="0"/>
          <a:chOff x="0" y="0"/>
          <a:chExt cx="0" cy="0"/>
        </a:xfrm>
      </p:grpSpPr>
      <p:sp>
        <p:nvSpPr>
          <p:cNvPr id="250" name="Google Shape;250;p30"/>
          <p:cNvSpPr txBox="1">
            <a:spLocks noGrp="1"/>
          </p:cNvSpPr>
          <p:nvPr>
            <p:ph type="ctrTitle"/>
          </p:nvPr>
        </p:nvSpPr>
        <p:spPr>
          <a:xfrm>
            <a:off x="720000" y="540000"/>
            <a:ext cx="4537800" cy="14508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5200"/>
              <a:buNone/>
              <a:defRPr sz="7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1" name="Google Shape;251;p30"/>
          <p:cNvSpPr txBox="1">
            <a:spLocks noGrp="1"/>
          </p:cNvSpPr>
          <p:nvPr>
            <p:ph type="subTitle" idx="1"/>
          </p:nvPr>
        </p:nvSpPr>
        <p:spPr>
          <a:xfrm>
            <a:off x="720000" y="1936175"/>
            <a:ext cx="3216600" cy="131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0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2" name="Google Shape;252;p30"/>
          <p:cNvSpPr txBox="1">
            <a:spLocks noGrp="1"/>
          </p:cNvSpPr>
          <p:nvPr>
            <p:ph type="subTitle" idx="2"/>
          </p:nvPr>
        </p:nvSpPr>
        <p:spPr>
          <a:xfrm rot="-1283">
            <a:off x="720000" y="4090725"/>
            <a:ext cx="3216600" cy="360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dirty="0"/>
          </a:p>
        </p:txBody>
      </p:sp>
    </p:spTree>
    <p:extLst>
      <p:ext uri="{BB962C8B-B14F-4D97-AF65-F5344CB8AC3E}">
        <p14:creationId xmlns:p14="http://schemas.microsoft.com/office/powerpoint/2010/main" val="2958020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4" name="Google Shape;94;p15"/>
          <p:cNvSpPr/>
          <p:nvPr/>
        </p:nvSpPr>
        <p:spPr>
          <a:xfrm>
            <a:off x="-42925" y="5057900"/>
            <a:ext cx="9186900" cy="145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329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6"/>
        <p:cNvGrpSpPr/>
        <p:nvPr/>
      </p:nvGrpSpPr>
      <p:grpSpPr>
        <a:xfrm>
          <a:off x="0" y="0"/>
          <a:ext cx="0" cy="0"/>
          <a:chOff x="0" y="0"/>
          <a:chExt cx="0" cy="0"/>
        </a:xfrm>
      </p:grpSpPr>
      <p:sp>
        <p:nvSpPr>
          <p:cNvPr id="57" name="Google Shape;57;p13"/>
          <p:cNvSpPr txBox="1">
            <a:spLocks noGrp="1"/>
          </p:cNvSpPr>
          <p:nvPr>
            <p:ph type="title" hasCustomPrompt="1"/>
          </p:nvPr>
        </p:nvSpPr>
        <p:spPr>
          <a:xfrm rot="1973">
            <a:off x="1365600" y="1388251"/>
            <a:ext cx="1045200" cy="602100"/>
          </a:xfrm>
          <a:prstGeom prst="rect">
            <a:avLst/>
          </a:prstGeom>
          <a:solidFill>
            <a:schemeClr val="accent6"/>
          </a:solid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rPr dirty="0"/>
              <a:t>xx%</a:t>
            </a:r>
          </a:p>
        </p:txBody>
      </p:sp>
      <p:sp>
        <p:nvSpPr>
          <p:cNvPr id="58" name="Google Shape;58;p13"/>
          <p:cNvSpPr txBox="1">
            <a:spLocks noGrp="1"/>
          </p:cNvSpPr>
          <p:nvPr>
            <p:ph type="subTitle" idx="1"/>
          </p:nvPr>
        </p:nvSpPr>
        <p:spPr>
          <a:xfrm>
            <a:off x="720000" y="2286253"/>
            <a:ext cx="2336400" cy="60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 name="Google Shape;59;p13"/>
          <p:cNvSpPr txBox="1">
            <a:spLocks noGrp="1"/>
          </p:cNvSpPr>
          <p:nvPr>
            <p:ph type="title" idx="2" hasCustomPrompt="1"/>
          </p:nvPr>
        </p:nvSpPr>
        <p:spPr>
          <a:xfrm rot="1973">
            <a:off x="1365600" y="3102701"/>
            <a:ext cx="1045200" cy="602100"/>
          </a:xfrm>
          <a:prstGeom prst="rect">
            <a:avLst/>
          </a:prstGeom>
          <a:solidFill>
            <a:schemeClr val="accent6"/>
          </a:solid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0" name="Google Shape;60;p13"/>
          <p:cNvSpPr txBox="1">
            <a:spLocks noGrp="1"/>
          </p:cNvSpPr>
          <p:nvPr>
            <p:ph type="subTitle" idx="3"/>
          </p:nvPr>
        </p:nvSpPr>
        <p:spPr>
          <a:xfrm>
            <a:off x="720000" y="4000803"/>
            <a:ext cx="2336400" cy="60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 name="Google Shape;61;p13"/>
          <p:cNvSpPr txBox="1">
            <a:spLocks noGrp="1"/>
          </p:cNvSpPr>
          <p:nvPr>
            <p:ph type="title" idx="4" hasCustomPrompt="1"/>
          </p:nvPr>
        </p:nvSpPr>
        <p:spPr>
          <a:xfrm rot="1973">
            <a:off x="4049400" y="1388251"/>
            <a:ext cx="1045200" cy="602100"/>
          </a:xfrm>
          <a:prstGeom prst="rect">
            <a:avLst/>
          </a:prstGeom>
          <a:solidFill>
            <a:schemeClr val="accent6"/>
          </a:solid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2" name="Google Shape;62;p13"/>
          <p:cNvSpPr txBox="1">
            <a:spLocks noGrp="1"/>
          </p:cNvSpPr>
          <p:nvPr>
            <p:ph type="subTitle" idx="5"/>
          </p:nvPr>
        </p:nvSpPr>
        <p:spPr>
          <a:xfrm>
            <a:off x="3403800" y="2286253"/>
            <a:ext cx="2336400" cy="60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6" hasCustomPrompt="1"/>
          </p:nvPr>
        </p:nvSpPr>
        <p:spPr>
          <a:xfrm rot="1973">
            <a:off x="4049400" y="3102701"/>
            <a:ext cx="1045200" cy="602100"/>
          </a:xfrm>
          <a:prstGeom prst="rect">
            <a:avLst/>
          </a:prstGeom>
          <a:solidFill>
            <a:schemeClr val="accent6"/>
          </a:solid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4" name="Google Shape;64;p13"/>
          <p:cNvSpPr txBox="1">
            <a:spLocks noGrp="1"/>
          </p:cNvSpPr>
          <p:nvPr>
            <p:ph type="subTitle" idx="7"/>
          </p:nvPr>
        </p:nvSpPr>
        <p:spPr>
          <a:xfrm>
            <a:off x="3403800" y="4000803"/>
            <a:ext cx="2336400" cy="60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 name="Google Shape;65;p13"/>
          <p:cNvSpPr txBox="1">
            <a:spLocks noGrp="1"/>
          </p:cNvSpPr>
          <p:nvPr>
            <p:ph type="title" idx="8" hasCustomPrompt="1"/>
          </p:nvPr>
        </p:nvSpPr>
        <p:spPr>
          <a:xfrm rot="1973">
            <a:off x="6733200" y="1388251"/>
            <a:ext cx="1045200" cy="602100"/>
          </a:xfrm>
          <a:prstGeom prst="rect">
            <a:avLst/>
          </a:prstGeom>
          <a:solidFill>
            <a:schemeClr val="accent6"/>
          </a:solid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6" name="Google Shape;66;p13"/>
          <p:cNvSpPr txBox="1">
            <a:spLocks noGrp="1"/>
          </p:cNvSpPr>
          <p:nvPr>
            <p:ph type="subTitle" idx="9"/>
          </p:nvPr>
        </p:nvSpPr>
        <p:spPr>
          <a:xfrm>
            <a:off x="6087600" y="2286253"/>
            <a:ext cx="2336400" cy="60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 name="Google Shape;67;p13"/>
          <p:cNvSpPr txBox="1">
            <a:spLocks noGrp="1"/>
          </p:cNvSpPr>
          <p:nvPr>
            <p:ph type="title" idx="13" hasCustomPrompt="1"/>
          </p:nvPr>
        </p:nvSpPr>
        <p:spPr>
          <a:xfrm rot="1973">
            <a:off x="6733200" y="3102701"/>
            <a:ext cx="1045200" cy="602100"/>
          </a:xfrm>
          <a:prstGeom prst="rect">
            <a:avLst/>
          </a:prstGeom>
          <a:solidFill>
            <a:schemeClr val="accent6"/>
          </a:solid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8" name="Google Shape;68;p13"/>
          <p:cNvSpPr txBox="1">
            <a:spLocks noGrp="1"/>
          </p:cNvSpPr>
          <p:nvPr>
            <p:ph type="subTitle" idx="14"/>
          </p:nvPr>
        </p:nvSpPr>
        <p:spPr>
          <a:xfrm>
            <a:off x="6087600" y="4000803"/>
            <a:ext cx="2336400" cy="60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 name="Google Shape;69;p13"/>
          <p:cNvSpPr txBox="1">
            <a:spLocks noGrp="1"/>
          </p:cNvSpPr>
          <p:nvPr>
            <p:ph type="subTitle" idx="15"/>
          </p:nvPr>
        </p:nvSpPr>
        <p:spPr>
          <a:xfrm>
            <a:off x="720000" y="1981050"/>
            <a:ext cx="2336400" cy="46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Poller One"/>
              <a:buNone/>
              <a:defRPr sz="2000" b="1">
                <a:latin typeface="Poppins"/>
                <a:ea typeface="Poppins"/>
                <a:cs typeface="Poppins"/>
                <a:sym typeface="Poppi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0" name="Google Shape;70;p13"/>
          <p:cNvSpPr txBox="1">
            <a:spLocks noGrp="1"/>
          </p:cNvSpPr>
          <p:nvPr>
            <p:ph type="subTitle" idx="16"/>
          </p:nvPr>
        </p:nvSpPr>
        <p:spPr>
          <a:xfrm>
            <a:off x="720000" y="3695700"/>
            <a:ext cx="2336400" cy="46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Poller One"/>
              <a:buNone/>
              <a:defRPr sz="2000" b="1">
                <a:latin typeface="Poppins"/>
                <a:ea typeface="Poppins"/>
                <a:cs typeface="Poppins"/>
                <a:sym typeface="Poppi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1" name="Google Shape;71;p13"/>
          <p:cNvSpPr txBox="1">
            <a:spLocks noGrp="1"/>
          </p:cNvSpPr>
          <p:nvPr>
            <p:ph type="subTitle" idx="17"/>
          </p:nvPr>
        </p:nvSpPr>
        <p:spPr>
          <a:xfrm>
            <a:off x="3403800" y="1981050"/>
            <a:ext cx="2336400" cy="46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Poller One"/>
              <a:buNone/>
              <a:defRPr sz="2000" b="1">
                <a:latin typeface="Poppins"/>
                <a:ea typeface="Poppins"/>
                <a:cs typeface="Poppins"/>
                <a:sym typeface="Poppi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2" name="Google Shape;72;p13"/>
          <p:cNvSpPr txBox="1">
            <a:spLocks noGrp="1"/>
          </p:cNvSpPr>
          <p:nvPr>
            <p:ph type="subTitle" idx="18"/>
          </p:nvPr>
        </p:nvSpPr>
        <p:spPr>
          <a:xfrm>
            <a:off x="3403800" y="3695700"/>
            <a:ext cx="2336400" cy="46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Poller One"/>
              <a:buNone/>
              <a:defRPr sz="2000" b="1">
                <a:latin typeface="Poppins"/>
                <a:ea typeface="Poppins"/>
                <a:cs typeface="Poppins"/>
                <a:sym typeface="Poppi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3" name="Google Shape;73;p13"/>
          <p:cNvSpPr txBox="1">
            <a:spLocks noGrp="1"/>
          </p:cNvSpPr>
          <p:nvPr>
            <p:ph type="subTitle" idx="19"/>
          </p:nvPr>
        </p:nvSpPr>
        <p:spPr>
          <a:xfrm>
            <a:off x="6087600" y="1981050"/>
            <a:ext cx="2336400" cy="46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Poller One"/>
              <a:buNone/>
              <a:defRPr sz="2000" b="1">
                <a:latin typeface="Poppins"/>
                <a:ea typeface="Poppins"/>
                <a:cs typeface="Poppins"/>
                <a:sym typeface="Poppi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4" name="Google Shape;74;p13"/>
          <p:cNvSpPr txBox="1">
            <a:spLocks noGrp="1"/>
          </p:cNvSpPr>
          <p:nvPr>
            <p:ph type="subTitle" idx="20"/>
          </p:nvPr>
        </p:nvSpPr>
        <p:spPr>
          <a:xfrm>
            <a:off x="6087600" y="3695700"/>
            <a:ext cx="2336400" cy="46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Poller One"/>
              <a:buNone/>
              <a:defRPr sz="2000" b="1">
                <a:latin typeface="Poppins"/>
                <a:ea typeface="Poppins"/>
                <a:cs typeface="Poppins"/>
                <a:sym typeface="Poppi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5" name="Google Shape;75;p13"/>
          <p:cNvSpPr txBox="1">
            <a:spLocks noGrp="1"/>
          </p:cNvSpPr>
          <p:nvPr>
            <p:ph type="title" idx="21"/>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7" name="Google Shape;87;p13"/>
          <p:cNvSpPr/>
          <p:nvPr/>
        </p:nvSpPr>
        <p:spPr>
          <a:xfrm>
            <a:off x="-42925" y="5057900"/>
            <a:ext cx="9186900" cy="145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8701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0" name="Google Shape;160;p24"/>
          <p:cNvSpPr/>
          <p:nvPr/>
        </p:nvSpPr>
        <p:spPr>
          <a:xfrm>
            <a:off x="-42925" y="5057900"/>
            <a:ext cx="9186900" cy="145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4"/>
          <p:cNvSpPr txBox="1">
            <a:spLocks noGrp="1"/>
          </p:cNvSpPr>
          <p:nvPr>
            <p:ph type="subTitle" idx="1"/>
          </p:nvPr>
        </p:nvSpPr>
        <p:spPr>
          <a:xfrm>
            <a:off x="1580188" y="3587950"/>
            <a:ext cx="2344500" cy="63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 name="Google Shape;162;p24"/>
          <p:cNvSpPr txBox="1">
            <a:spLocks noGrp="1"/>
          </p:cNvSpPr>
          <p:nvPr>
            <p:ph type="subTitle" idx="2"/>
          </p:nvPr>
        </p:nvSpPr>
        <p:spPr>
          <a:xfrm>
            <a:off x="5219313" y="3588000"/>
            <a:ext cx="2344500" cy="63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24"/>
          <p:cNvSpPr txBox="1">
            <a:spLocks noGrp="1"/>
          </p:cNvSpPr>
          <p:nvPr>
            <p:ph type="subTitle" idx="3"/>
          </p:nvPr>
        </p:nvSpPr>
        <p:spPr>
          <a:xfrm>
            <a:off x="1580198" y="3273150"/>
            <a:ext cx="2344500" cy="46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Poller One"/>
              <a:buNone/>
              <a:defRPr sz="2000" b="1">
                <a:latin typeface="Poppins"/>
                <a:ea typeface="Poppins"/>
                <a:cs typeface="Poppins"/>
                <a:sym typeface="Poppins"/>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64" name="Google Shape;164;p24"/>
          <p:cNvSpPr txBox="1">
            <a:spLocks noGrp="1"/>
          </p:cNvSpPr>
          <p:nvPr>
            <p:ph type="subTitle" idx="4"/>
          </p:nvPr>
        </p:nvSpPr>
        <p:spPr>
          <a:xfrm>
            <a:off x="5219323" y="3273150"/>
            <a:ext cx="2344500" cy="46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Poller One"/>
              <a:buNone/>
              <a:defRPr sz="2000" b="1">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5" name="Google Shape;165;p24"/>
          <p:cNvSpPr>
            <a:spLocks noGrp="1"/>
          </p:cNvSpPr>
          <p:nvPr>
            <p:ph type="pic" idx="5"/>
          </p:nvPr>
        </p:nvSpPr>
        <p:spPr>
          <a:xfrm>
            <a:off x="1946950" y="1502875"/>
            <a:ext cx="1603800" cy="1603800"/>
          </a:xfrm>
          <a:prstGeom prst="roundRect">
            <a:avLst>
              <a:gd name="adj" fmla="val 16667"/>
            </a:avLst>
          </a:prstGeom>
          <a:noFill/>
          <a:ln>
            <a:noFill/>
          </a:ln>
        </p:spPr>
      </p:sp>
      <p:sp>
        <p:nvSpPr>
          <p:cNvPr id="166" name="Google Shape;166;p24"/>
          <p:cNvSpPr>
            <a:spLocks noGrp="1"/>
          </p:cNvSpPr>
          <p:nvPr>
            <p:ph type="pic" idx="6"/>
          </p:nvPr>
        </p:nvSpPr>
        <p:spPr>
          <a:xfrm>
            <a:off x="5586075" y="1502875"/>
            <a:ext cx="1603800" cy="1603800"/>
          </a:xfrm>
          <a:prstGeom prst="roundRect">
            <a:avLst>
              <a:gd name="adj" fmla="val 16667"/>
            </a:avLst>
          </a:prstGeom>
          <a:noFill/>
          <a:ln>
            <a:noFill/>
          </a:ln>
        </p:spPr>
      </p:sp>
    </p:spTree>
    <p:extLst>
      <p:ext uri="{BB962C8B-B14F-4D97-AF65-F5344CB8AC3E}">
        <p14:creationId xmlns:p14="http://schemas.microsoft.com/office/powerpoint/2010/main" val="3322518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2" r:id="rId12"/>
    <p:sldLayoutId id="2147483663" r:id="rId13"/>
    <p:sldLayoutId id="2147483664" r:id="rId14"/>
    <p:sldLayoutId id="214748366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matplotlib.org/stable/index.html" TargetMode="External"/><Relationship Id="rId7" Type="http://schemas.openxmlformats.org/officeDocument/2006/relationships/image" Target="../media/image3.png"/><Relationship Id="rId12" Type="http://schemas.openxmlformats.org/officeDocument/2006/relationships/hyperlink" Target="https://colab.research.google.com/drive/1XX-jrgMDJqltG3QGGE5U08htO2zVkr1X?usp=sharing" TargetMode="External"/><Relationship Id="rId2" Type="http://schemas.openxmlformats.org/officeDocument/2006/relationships/hyperlink" Target="https://pandas.pydata.org/docs/" TargetMode="External"/><Relationship Id="rId1" Type="http://schemas.openxmlformats.org/officeDocument/2006/relationships/slideLayout" Target="../slideLayouts/slideLayout5.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png"/><Relationship Id="rId10" Type="http://schemas.openxmlformats.org/officeDocument/2006/relationships/image" Target="../media/image6.svg"/><Relationship Id="rId4" Type="http://schemas.openxmlformats.org/officeDocument/2006/relationships/hyperlink" Target="https://seaborn.pydata.org/" TargetMode="Externa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914204" y="1629550"/>
            <a:ext cx="3422400" cy="152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CSV Matrix</a:t>
            </a:r>
            <a:endParaRPr sz="6000" dirty="0"/>
          </a:p>
        </p:txBody>
      </p:sp>
      <p:sp>
        <p:nvSpPr>
          <p:cNvPr id="58" name="Google Shape;58;p15"/>
          <p:cNvSpPr txBox="1">
            <a:spLocks noGrp="1"/>
          </p:cNvSpPr>
          <p:nvPr>
            <p:ph type="subTitle" idx="1"/>
          </p:nvPr>
        </p:nvSpPr>
        <p:spPr>
          <a:xfrm>
            <a:off x="950780" y="2708138"/>
            <a:ext cx="3607200" cy="366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000" dirty="0"/>
              <a:t>Unlocking Insights from Data</a:t>
            </a:r>
          </a:p>
        </p:txBody>
      </p:sp>
      <p:sp>
        <p:nvSpPr>
          <p:cNvPr id="59" name="Google Shape;59;p15"/>
          <p:cNvSpPr/>
          <p:nvPr/>
        </p:nvSpPr>
        <p:spPr>
          <a:xfrm rot="5400000">
            <a:off x="7464244" y="3469259"/>
            <a:ext cx="692400" cy="692400"/>
          </a:xfrm>
          <a:prstGeom prst="ellipse">
            <a:avLst/>
          </a:prstGeom>
          <a:solidFill>
            <a:srgbClr val="FFFFFF"/>
          </a:solidFill>
          <a:ln w="2857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1"/>
              </a:solidFill>
              <a:latin typeface="Fira Sans Extra Condensed"/>
              <a:ea typeface="Fira Sans Extra Condensed"/>
              <a:cs typeface="Fira Sans Extra Condensed"/>
              <a:sym typeface="Fira Sans Extra Condensed"/>
            </a:endParaRPr>
          </a:p>
        </p:txBody>
      </p:sp>
      <p:sp>
        <p:nvSpPr>
          <p:cNvPr id="60" name="Google Shape;60;p15"/>
          <p:cNvSpPr/>
          <p:nvPr/>
        </p:nvSpPr>
        <p:spPr>
          <a:xfrm rot="5400000">
            <a:off x="6633319" y="3469259"/>
            <a:ext cx="692400" cy="692400"/>
          </a:xfrm>
          <a:prstGeom prst="ellipse">
            <a:avLst/>
          </a:prstGeom>
          <a:solidFill>
            <a:srgbClr val="FFFFFF"/>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2"/>
              </a:solidFill>
              <a:latin typeface="Fira Sans Extra Condensed"/>
              <a:ea typeface="Fira Sans Extra Condensed"/>
              <a:cs typeface="Fira Sans Extra Condensed"/>
              <a:sym typeface="Fira Sans Extra Condensed"/>
            </a:endParaRPr>
          </a:p>
        </p:txBody>
      </p:sp>
      <p:sp>
        <p:nvSpPr>
          <p:cNvPr id="61" name="Google Shape;61;p15"/>
          <p:cNvSpPr/>
          <p:nvPr/>
        </p:nvSpPr>
        <p:spPr>
          <a:xfrm rot="5400000">
            <a:off x="5802394" y="3469259"/>
            <a:ext cx="692400" cy="692400"/>
          </a:xfrm>
          <a:prstGeom prst="ellipse">
            <a:avLst/>
          </a:prstGeom>
          <a:solidFill>
            <a:srgbClr val="FFFFFF"/>
          </a:solidFill>
          <a:ln w="2857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3"/>
              </a:solidFill>
              <a:latin typeface="Fira Sans Extra Condensed"/>
              <a:ea typeface="Fira Sans Extra Condensed"/>
              <a:cs typeface="Fira Sans Extra Condensed"/>
              <a:sym typeface="Fira Sans Extra Condensed"/>
            </a:endParaRPr>
          </a:p>
        </p:txBody>
      </p:sp>
      <p:sp>
        <p:nvSpPr>
          <p:cNvPr id="62" name="Google Shape;62;p15"/>
          <p:cNvSpPr/>
          <p:nvPr/>
        </p:nvSpPr>
        <p:spPr>
          <a:xfrm rot="5400000">
            <a:off x="4971469" y="3469259"/>
            <a:ext cx="692400" cy="692400"/>
          </a:xfrm>
          <a:prstGeom prst="ellipse">
            <a:avLst/>
          </a:prstGeom>
          <a:solidFill>
            <a:srgbClr val="FFFFFF"/>
          </a:solidFill>
          <a:ln w="28575"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4"/>
              </a:solidFill>
              <a:latin typeface="Fira Sans Extra Condensed"/>
              <a:ea typeface="Fira Sans Extra Condensed"/>
              <a:cs typeface="Fira Sans Extra Condensed"/>
              <a:sym typeface="Fira Sans Extra Condensed"/>
            </a:endParaRPr>
          </a:p>
        </p:txBody>
      </p:sp>
      <p:sp>
        <p:nvSpPr>
          <p:cNvPr id="63" name="Google Shape;63;p15"/>
          <p:cNvSpPr/>
          <p:nvPr/>
        </p:nvSpPr>
        <p:spPr>
          <a:xfrm rot="5400000">
            <a:off x="5980990" y="962641"/>
            <a:ext cx="1230000" cy="12684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15"/>
          <p:cNvGrpSpPr/>
          <p:nvPr/>
        </p:nvGrpSpPr>
        <p:grpSpPr>
          <a:xfrm>
            <a:off x="6373463" y="1220354"/>
            <a:ext cx="379746" cy="379756"/>
            <a:chOff x="-2571737" y="2403625"/>
            <a:chExt cx="292225" cy="291425"/>
          </a:xfrm>
        </p:grpSpPr>
        <p:sp>
          <p:nvSpPr>
            <p:cNvPr id="65" name="Google Shape;65;p15"/>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15"/>
          <p:cNvSpPr/>
          <p:nvPr/>
        </p:nvSpPr>
        <p:spPr>
          <a:xfrm>
            <a:off x="5838205" y="1687645"/>
            <a:ext cx="1450500" cy="2856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dirty="0">
                <a:solidFill>
                  <a:schemeClr val="dk1"/>
                </a:solidFill>
                <a:latin typeface="Fira Sans Extra Condensed"/>
                <a:ea typeface="Fira Sans Extra Condensed"/>
                <a:cs typeface="Fira Sans Extra Condensed"/>
                <a:sym typeface="Fira Sans Extra Condensed"/>
              </a:rPr>
              <a:t>Data</a:t>
            </a:r>
            <a:endParaRPr sz="1900" b="1" dirty="0">
              <a:solidFill>
                <a:schemeClr val="dk1"/>
              </a:solidFill>
              <a:latin typeface="Fira Sans Extra Condensed"/>
              <a:ea typeface="Fira Sans Extra Condensed"/>
              <a:cs typeface="Fira Sans Extra Condensed"/>
              <a:sym typeface="Fira Sans Extra Condensed"/>
            </a:endParaRPr>
          </a:p>
        </p:txBody>
      </p:sp>
      <p:cxnSp>
        <p:nvCxnSpPr>
          <p:cNvPr id="73" name="Google Shape;73;p15"/>
          <p:cNvCxnSpPr>
            <a:stCxn id="63" idx="3"/>
            <a:endCxn id="62" idx="2"/>
          </p:cNvCxnSpPr>
          <p:nvPr/>
        </p:nvCxnSpPr>
        <p:spPr>
          <a:xfrm rot="5400000">
            <a:off x="5328190" y="2201341"/>
            <a:ext cx="1257300" cy="1278300"/>
          </a:xfrm>
          <a:prstGeom prst="bentConnector3">
            <a:avLst>
              <a:gd name="adj1" fmla="val 50004"/>
            </a:avLst>
          </a:prstGeom>
          <a:noFill/>
          <a:ln w="28575" cap="flat" cmpd="sng">
            <a:solidFill>
              <a:schemeClr val="accent1">
                <a:lumMod val="50000"/>
              </a:schemeClr>
            </a:solidFill>
            <a:prstDash val="solid"/>
            <a:round/>
            <a:headEnd type="none" w="med" len="med"/>
            <a:tailEnd type="none" w="med" len="med"/>
          </a:ln>
        </p:spPr>
      </p:cxnSp>
      <p:cxnSp>
        <p:nvCxnSpPr>
          <p:cNvPr id="74" name="Google Shape;74;p15"/>
          <p:cNvCxnSpPr>
            <a:stCxn id="63" idx="3"/>
            <a:endCxn id="61" idx="2"/>
          </p:cNvCxnSpPr>
          <p:nvPr/>
        </p:nvCxnSpPr>
        <p:spPr>
          <a:xfrm rot="5400000">
            <a:off x="5743690" y="2616841"/>
            <a:ext cx="1257300" cy="447300"/>
          </a:xfrm>
          <a:prstGeom prst="bentConnector3">
            <a:avLst>
              <a:gd name="adj1" fmla="val 50004"/>
            </a:avLst>
          </a:prstGeom>
          <a:noFill/>
          <a:ln w="28575" cap="flat" cmpd="sng">
            <a:solidFill>
              <a:srgbClr val="002060"/>
            </a:solidFill>
            <a:prstDash val="solid"/>
            <a:round/>
            <a:headEnd type="none" w="med" len="med"/>
            <a:tailEnd type="none" w="med" len="med"/>
          </a:ln>
        </p:spPr>
      </p:cxnSp>
      <p:cxnSp>
        <p:nvCxnSpPr>
          <p:cNvPr id="75" name="Google Shape;75;p15"/>
          <p:cNvCxnSpPr>
            <a:stCxn id="63" idx="3"/>
            <a:endCxn id="60" idx="2"/>
          </p:cNvCxnSpPr>
          <p:nvPr/>
        </p:nvCxnSpPr>
        <p:spPr>
          <a:xfrm rot="-5400000" flipH="1">
            <a:off x="6159040" y="2648791"/>
            <a:ext cx="1257300" cy="383400"/>
          </a:xfrm>
          <a:prstGeom prst="bentConnector3">
            <a:avLst>
              <a:gd name="adj1" fmla="val 50004"/>
            </a:avLst>
          </a:prstGeom>
          <a:noFill/>
          <a:ln w="28575" cap="flat" cmpd="sng">
            <a:solidFill>
              <a:srgbClr val="7030A0"/>
            </a:solidFill>
            <a:prstDash val="solid"/>
            <a:round/>
            <a:headEnd type="none" w="med" len="med"/>
            <a:tailEnd type="none" w="med" len="med"/>
          </a:ln>
        </p:spPr>
      </p:cxnSp>
      <p:cxnSp>
        <p:nvCxnSpPr>
          <p:cNvPr id="76" name="Google Shape;76;p15"/>
          <p:cNvCxnSpPr>
            <a:stCxn id="63" idx="3"/>
            <a:endCxn id="59" idx="2"/>
          </p:cNvCxnSpPr>
          <p:nvPr/>
        </p:nvCxnSpPr>
        <p:spPr>
          <a:xfrm rot="-5400000" flipH="1">
            <a:off x="6574540" y="2233291"/>
            <a:ext cx="1257300" cy="1214400"/>
          </a:xfrm>
          <a:prstGeom prst="bentConnector3">
            <a:avLst>
              <a:gd name="adj1" fmla="val 50004"/>
            </a:avLst>
          </a:prstGeom>
          <a:noFill/>
          <a:ln w="28575" cap="flat" cmpd="sng">
            <a:solidFill>
              <a:srgbClr val="0070C0"/>
            </a:solidFill>
            <a:prstDash val="solid"/>
            <a:round/>
            <a:headEnd type="none" w="med" len="med"/>
            <a:tailEnd type="none" w="med" len="med"/>
          </a:ln>
        </p:spPr>
      </p:cxnSp>
      <p:grpSp>
        <p:nvGrpSpPr>
          <p:cNvPr id="77" name="Google Shape;77;p15"/>
          <p:cNvGrpSpPr/>
          <p:nvPr/>
        </p:nvGrpSpPr>
        <p:grpSpPr>
          <a:xfrm>
            <a:off x="5142093" y="3632583"/>
            <a:ext cx="351136" cy="365769"/>
            <a:chOff x="-65129950" y="2646800"/>
            <a:chExt cx="311125" cy="317425"/>
          </a:xfrm>
        </p:grpSpPr>
        <p:sp>
          <p:nvSpPr>
            <p:cNvPr id="78" name="Google Shape;78;p15"/>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15"/>
          <p:cNvGrpSpPr/>
          <p:nvPr/>
        </p:nvGrpSpPr>
        <p:grpSpPr>
          <a:xfrm>
            <a:off x="5965703" y="3632603"/>
            <a:ext cx="365756" cy="365747"/>
            <a:chOff x="1412450" y="1954475"/>
            <a:chExt cx="297750" cy="296175"/>
          </a:xfrm>
        </p:grpSpPr>
        <p:sp>
          <p:nvSpPr>
            <p:cNvPr id="81" name="Google Shape;81;p15"/>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15"/>
          <p:cNvGrpSpPr/>
          <p:nvPr/>
        </p:nvGrpSpPr>
        <p:grpSpPr>
          <a:xfrm>
            <a:off x="6782916" y="3632592"/>
            <a:ext cx="393186" cy="365766"/>
            <a:chOff x="-62890750" y="2296300"/>
            <a:chExt cx="330825" cy="317450"/>
          </a:xfrm>
        </p:grpSpPr>
        <p:sp>
          <p:nvSpPr>
            <p:cNvPr id="84" name="Google Shape;84;p15"/>
            <p:cNvSpPr/>
            <p:nvPr/>
          </p:nvSpPr>
          <p:spPr>
            <a:xfrm>
              <a:off x="-62890750" y="2296300"/>
              <a:ext cx="313500" cy="195375"/>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62874975" y="2417475"/>
              <a:ext cx="315050" cy="196275"/>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62822225" y="2357750"/>
              <a:ext cx="193000" cy="192975"/>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15"/>
          <p:cNvGrpSpPr/>
          <p:nvPr/>
        </p:nvGrpSpPr>
        <p:grpSpPr>
          <a:xfrm>
            <a:off x="7627546" y="3632577"/>
            <a:ext cx="365770" cy="365770"/>
            <a:chOff x="-3137650" y="2408950"/>
            <a:chExt cx="291450" cy="292125"/>
          </a:xfrm>
        </p:grpSpPr>
        <p:sp>
          <p:nvSpPr>
            <p:cNvPr id="88" name="Google Shape;88;p15"/>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4394-7937-0BDF-3D7D-DE9B37493944}"/>
              </a:ext>
            </a:extLst>
          </p:cNvPr>
          <p:cNvSpPr>
            <a:spLocks noGrp="1"/>
          </p:cNvSpPr>
          <p:nvPr>
            <p:ph type="title"/>
          </p:nvPr>
        </p:nvSpPr>
        <p:spPr>
          <a:xfrm>
            <a:off x="311700" y="235932"/>
            <a:ext cx="8527500" cy="755700"/>
          </a:xfrm>
        </p:spPr>
        <p:txBody>
          <a:bodyPr/>
          <a:lstStyle/>
          <a:p>
            <a:r>
              <a:rPr lang="en-US" b="1" dirty="0"/>
              <a:t>Total Profits for Financial Year 2016 and 2017 with Percentage Growth</a:t>
            </a:r>
            <a:endParaRPr lang="en-IN" b="1" dirty="0"/>
          </a:p>
        </p:txBody>
      </p:sp>
      <p:pic>
        <p:nvPicPr>
          <p:cNvPr id="9" name="Picture 8">
            <a:extLst>
              <a:ext uri="{FF2B5EF4-FFF2-40B4-BE49-F238E27FC236}">
                <a16:creationId xmlns:a16="http://schemas.microsoft.com/office/drawing/2014/main" id="{1EA402A4-77C7-0244-EFC3-4E7923B05E0B}"/>
              </a:ext>
            </a:extLst>
          </p:cNvPr>
          <p:cNvPicPr>
            <a:picLocks noChangeAspect="1"/>
          </p:cNvPicPr>
          <p:nvPr/>
        </p:nvPicPr>
        <p:blipFill rotWithShape="1">
          <a:blip r:embed="rId2"/>
          <a:srcRect t="11277"/>
          <a:stretch/>
        </p:blipFill>
        <p:spPr>
          <a:xfrm>
            <a:off x="311700" y="1474470"/>
            <a:ext cx="4838192" cy="3219450"/>
          </a:xfrm>
          <a:prstGeom prst="rect">
            <a:avLst/>
          </a:prstGeom>
        </p:spPr>
      </p:pic>
      <p:sp>
        <p:nvSpPr>
          <p:cNvPr id="12" name="Text Placeholder 2">
            <a:extLst>
              <a:ext uri="{FF2B5EF4-FFF2-40B4-BE49-F238E27FC236}">
                <a16:creationId xmlns:a16="http://schemas.microsoft.com/office/drawing/2014/main" id="{25335285-BA2A-E478-E620-0EE4BBC7B0E2}"/>
              </a:ext>
            </a:extLst>
          </p:cNvPr>
          <p:cNvSpPr txBox="1">
            <a:spLocks/>
          </p:cNvSpPr>
          <p:nvPr/>
        </p:nvSpPr>
        <p:spPr>
          <a:xfrm>
            <a:off x="4706112" y="1133360"/>
            <a:ext cx="3941276" cy="3179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000000"/>
              </a:buClr>
              <a:buSzPts val="1200"/>
              <a:buFont typeface="Roboto"/>
              <a:buChar char="●"/>
              <a:defRPr sz="1200" b="0" i="0" u="none" strike="noStrike" cap="none">
                <a:solidFill>
                  <a:srgbClr val="000000"/>
                </a:solidFill>
                <a:latin typeface="Roboto"/>
                <a:ea typeface="Roboto"/>
                <a:cs typeface="Roboto"/>
                <a:sym typeface="Roboto"/>
              </a:defRPr>
            </a:lvl1pPr>
            <a:lvl2pPr marL="914400" marR="0" lvl="1" indent="-304800" algn="l" rtl="0">
              <a:lnSpc>
                <a:spcPct val="115000"/>
              </a:lnSpc>
              <a:spcBef>
                <a:spcPts val="1600"/>
              </a:spcBef>
              <a:spcAft>
                <a:spcPts val="0"/>
              </a:spcAft>
              <a:buClr>
                <a:srgbClr val="000000"/>
              </a:buClr>
              <a:buSzPts val="1200"/>
              <a:buFont typeface="Roboto"/>
              <a:buChar char="○"/>
              <a:defRPr sz="1200" b="0" i="0" u="none" strike="noStrike" cap="none">
                <a:solidFill>
                  <a:srgbClr val="000000"/>
                </a:solidFill>
                <a:latin typeface="Roboto"/>
                <a:ea typeface="Roboto"/>
                <a:cs typeface="Roboto"/>
                <a:sym typeface="Roboto"/>
              </a:defRPr>
            </a:lvl2pPr>
            <a:lvl3pPr marL="1371600" marR="0" lvl="2" indent="-304800" algn="l" rtl="0">
              <a:lnSpc>
                <a:spcPct val="115000"/>
              </a:lnSpc>
              <a:spcBef>
                <a:spcPts val="1600"/>
              </a:spcBef>
              <a:spcAft>
                <a:spcPts val="0"/>
              </a:spcAft>
              <a:buClr>
                <a:srgbClr val="000000"/>
              </a:buClr>
              <a:buSzPts val="1200"/>
              <a:buFont typeface="Roboto"/>
              <a:buChar char="■"/>
              <a:defRPr sz="1200" b="0" i="0" u="none" strike="noStrike" cap="none">
                <a:solidFill>
                  <a:srgbClr val="000000"/>
                </a:solidFill>
                <a:latin typeface="Roboto"/>
                <a:ea typeface="Roboto"/>
                <a:cs typeface="Roboto"/>
                <a:sym typeface="Roboto"/>
              </a:defRPr>
            </a:lvl3pPr>
            <a:lvl4pPr marL="1828800" marR="0" lvl="3" indent="-304800" algn="l" rtl="0">
              <a:lnSpc>
                <a:spcPct val="115000"/>
              </a:lnSpc>
              <a:spcBef>
                <a:spcPts val="1600"/>
              </a:spcBef>
              <a:spcAft>
                <a:spcPts val="0"/>
              </a:spcAft>
              <a:buClr>
                <a:srgbClr val="000000"/>
              </a:buClr>
              <a:buSzPts val="1200"/>
              <a:buFont typeface="Roboto"/>
              <a:buChar char="●"/>
              <a:defRPr sz="1200" b="0" i="0" u="none" strike="noStrike" cap="none">
                <a:solidFill>
                  <a:srgbClr val="000000"/>
                </a:solidFill>
                <a:latin typeface="Roboto"/>
                <a:ea typeface="Roboto"/>
                <a:cs typeface="Roboto"/>
                <a:sym typeface="Roboto"/>
              </a:defRPr>
            </a:lvl4pPr>
            <a:lvl5pPr marL="2286000" marR="0" lvl="4" indent="-304800" algn="l" rtl="0">
              <a:lnSpc>
                <a:spcPct val="115000"/>
              </a:lnSpc>
              <a:spcBef>
                <a:spcPts val="1600"/>
              </a:spcBef>
              <a:spcAft>
                <a:spcPts val="0"/>
              </a:spcAft>
              <a:buClr>
                <a:srgbClr val="000000"/>
              </a:buClr>
              <a:buSzPts val="1200"/>
              <a:buFont typeface="Roboto"/>
              <a:buChar char="○"/>
              <a:defRPr sz="1200" b="0" i="0" u="none" strike="noStrike" cap="none">
                <a:solidFill>
                  <a:srgbClr val="000000"/>
                </a:solidFill>
                <a:latin typeface="Roboto"/>
                <a:ea typeface="Roboto"/>
                <a:cs typeface="Roboto"/>
                <a:sym typeface="Roboto"/>
              </a:defRPr>
            </a:lvl5pPr>
            <a:lvl6pPr marL="2743200" marR="0" lvl="5" indent="-304800" algn="l" rtl="0">
              <a:lnSpc>
                <a:spcPct val="115000"/>
              </a:lnSpc>
              <a:spcBef>
                <a:spcPts val="1600"/>
              </a:spcBef>
              <a:spcAft>
                <a:spcPts val="0"/>
              </a:spcAft>
              <a:buClr>
                <a:srgbClr val="000000"/>
              </a:buClr>
              <a:buSzPts val="1200"/>
              <a:buFont typeface="Roboto"/>
              <a:buChar char="■"/>
              <a:defRPr sz="1200" b="0" i="0" u="none" strike="noStrike" cap="none">
                <a:solidFill>
                  <a:srgbClr val="000000"/>
                </a:solidFill>
                <a:latin typeface="Roboto"/>
                <a:ea typeface="Roboto"/>
                <a:cs typeface="Roboto"/>
                <a:sym typeface="Roboto"/>
              </a:defRPr>
            </a:lvl6pPr>
            <a:lvl7pPr marL="3200400" marR="0" lvl="6" indent="-304800" algn="l" rtl="0">
              <a:lnSpc>
                <a:spcPct val="115000"/>
              </a:lnSpc>
              <a:spcBef>
                <a:spcPts val="1600"/>
              </a:spcBef>
              <a:spcAft>
                <a:spcPts val="0"/>
              </a:spcAft>
              <a:buClr>
                <a:srgbClr val="000000"/>
              </a:buClr>
              <a:buSzPts val="1200"/>
              <a:buFont typeface="Roboto"/>
              <a:buChar char="●"/>
              <a:defRPr sz="1200" b="0" i="0" u="none" strike="noStrike" cap="none">
                <a:solidFill>
                  <a:srgbClr val="000000"/>
                </a:solidFill>
                <a:latin typeface="Roboto"/>
                <a:ea typeface="Roboto"/>
                <a:cs typeface="Roboto"/>
                <a:sym typeface="Roboto"/>
              </a:defRPr>
            </a:lvl7pPr>
            <a:lvl8pPr marL="3657600" marR="0" lvl="7" indent="-304800" algn="l" rtl="0">
              <a:lnSpc>
                <a:spcPct val="115000"/>
              </a:lnSpc>
              <a:spcBef>
                <a:spcPts val="1600"/>
              </a:spcBef>
              <a:spcAft>
                <a:spcPts val="0"/>
              </a:spcAft>
              <a:buClr>
                <a:srgbClr val="000000"/>
              </a:buClr>
              <a:buSzPts val="1200"/>
              <a:buFont typeface="Roboto"/>
              <a:buChar char="○"/>
              <a:defRPr sz="1200" b="0" i="0" u="none" strike="noStrike" cap="none">
                <a:solidFill>
                  <a:srgbClr val="000000"/>
                </a:solidFill>
                <a:latin typeface="Roboto"/>
                <a:ea typeface="Roboto"/>
                <a:cs typeface="Roboto"/>
                <a:sym typeface="Roboto"/>
              </a:defRPr>
            </a:lvl8pPr>
            <a:lvl9pPr marL="4114800" marR="0" lvl="8" indent="-304800" algn="l" rtl="0">
              <a:lnSpc>
                <a:spcPct val="115000"/>
              </a:lnSpc>
              <a:spcBef>
                <a:spcPts val="1600"/>
              </a:spcBef>
              <a:spcAft>
                <a:spcPts val="1600"/>
              </a:spcAft>
              <a:buClr>
                <a:srgbClr val="000000"/>
              </a:buClr>
              <a:buSzPts val="1200"/>
              <a:buFont typeface="Roboto"/>
              <a:buChar char="■"/>
              <a:defRPr sz="1200" b="0" i="0" u="none" strike="noStrike" cap="none">
                <a:solidFill>
                  <a:srgbClr val="000000"/>
                </a:solidFill>
                <a:latin typeface="Roboto"/>
                <a:ea typeface="Roboto"/>
                <a:cs typeface="Roboto"/>
                <a:sym typeface="Roboto"/>
              </a:defRPr>
            </a:lvl9pPr>
          </a:lstStyle>
          <a:p>
            <a:pPr marL="152400" indent="0">
              <a:buFont typeface="Roboto"/>
              <a:buNone/>
            </a:pPr>
            <a:r>
              <a:rPr lang="en-US" dirty="0">
                <a:latin typeface="Fira Sans" panose="020B0503050000020004" pitchFamily="34" charset="0"/>
              </a:rPr>
              <a:t>In 2016, the total profit margins stood at an impressive </a:t>
            </a:r>
            <a:r>
              <a:rPr lang="en-US" b="1" dirty="0">
                <a:latin typeface="Fira Sans" panose="020B0503050000020004" pitchFamily="34" charset="0"/>
              </a:rPr>
              <a:t>$81,795.17</a:t>
            </a:r>
            <a:r>
              <a:rPr lang="en-US" dirty="0">
                <a:latin typeface="Fira Sans" panose="020B0503050000020004" pitchFamily="34" charset="0"/>
              </a:rPr>
              <a:t>, underscoring the company's financial stability. Fast forward to 2017, and the profit margins experienced a noteworthy surge, reaching </a:t>
            </a:r>
            <a:r>
              <a:rPr lang="en-US" b="1" dirty="0">
                <a:latin typeface="Fira Sans" panose="020B0503050000020004" pitchFamily="34" charset="0"/>
              </a:rPr>
              <a:t>$93,439.27</a:t>
            </a:r>
            <a:r>
              <a:rPr lang="en-US" dirty="0">
                <a:latin typeface="Fira Sans" panose="020B0503050000020004" pitchFamily="34" charset="0"/>
              </a:rPr>
              <a:t>. This discernible growth marked a significant 14.24% increase in profits from the previous year, illuminating the company's financial prowess and strategic acumen.</a:t>
            </a:r>
          </a:p>
          <a:p>
            <a:pPr marL="152400" indent="0">
              <a:buFont typeface="Roboto"/>
              <a:buNone/>
            </a:pPr>
            <a:endParaRPr lang="en-US" dirty="0">
              <a:latin typeface="Fira Sans" panose="020B0503050000020004" pitchFamily="34" charset="0"/>
            </a:endParaRPr>
          </a:p>
          <a:p>
            <a:pPr marL="152400" indent="0">
              <a:buNone/>
            </a:pPr>
            <a:r>
              <a:rPr lang="en-US" dirty="0">
                <a:latin typeface="Fira Sans" panose="020B0503050000020004" pitchFamily="34" charset="0"/>
              </a:rPr>
              <a:t>Leveraging advanced tools like Python's Pandas library, we harnessed the power of functions such as </a:t>
            </a:r>
            <a:r>
              <a:rPr lang="en-US" b="1" dirty="0">
                <a:latin typeface="Fira Sans" panose="020B0503050000020004" pitchFamily="34" charset="0"/>
              </a:rPr>
              <a:t>'</a:t>
            </a:r>
            <a:r>
              <a:rPr lang="en-US" b="1" dirty="0" err="1">
                <a:latin typeface="Fira Sans" panose="020B0503050000020004" pitchFamily="34" charset="0"/>
              </a:rPr>
              <a:t>groupby</a:t>
            </a:r>
            <a:r>
              <a:rPr lang="en-US" dirty="0">
                <a:latin typeface="Fira Sans" panose="020B0503050000020004" pitchFamily="34" charset="0"/>
              </a:rPr>
              <a:t>()' and </a:t>
            </a:r>
            <a:r>
              <a:rPr lang="en-US" b="1" dirty="0">
                <a:latin typeface="Fira Sans" panose="020B0503050000020004" pitchFamily="34" charset="0"/>
              </a:rPr>
              <a:t>'sum</a:t>
            </a:r>
            <a:r>
              <a:rPr lang="en-US" dirty="0">
                <a:latin typeface="Fira Sans" panose="020B0503050000020004" pitchFamily="34" charset="0"/>
              </a:rPr>
              <a:t>()' to meticulously aggregate sales data for each year. Additionally, the implementation of straightforward yet potent arithmetic calculations facilitated the determination of the growth percentage between the two pivotal years.</a:t>
            </a:r>
            <a:endParaRPr lang="en-IN" dirty="0">
              <a:latin typeface="Fira Sans" panose="020B0503050000020004" pitchFamily="34" charset="0"/>
            </a:endParaRPr>
          </a:p>
        </p:txBody>
      </p:sp>
    </p:spTree>
    <p:extLst>
      <p:ext uri="{BB962C8B-B14F-4D97-AF65-F5344CB8AC3E}">
        <p14:creationId xmlns:p14="http://schemas.microsoft.com/office/powerpoint/2010/main" val="296408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4394-7937-0BDF-3D7D-DE9B37493944}"/>
              </a:ext>
            </a:extLst>
          </p:cNvPr>
          <p:cNvSpPr>
            <a:spLocks noGrp="1"/>
          </p:cNvSpPr>
          <p:nvPr>
            <p:ph type="title"/>
          </p:nvPr>
        </p:nvSpPr>
        <p:spPr>
          <a:xfrm>
            <a:off x="311700" y="235932"/>
            <a:ext cx="8527500" cy="755700"/>
          </a:xfrm>
        </p:spPr>
        <p:txBody>
          <a:bodyPr/>
          <a:lstStyle/>
          <a:p>
            <a:r>
              <a:rPr lang="en-US" b="1" dirty="0"/>
              <a:t> Top Selling Category from Each Region</a:t>
            </a:r>
            <a:endParaRPr lang="en-IN" b="1" dirty="0"/>
          </a:p>
        </p:txBody>
      </p:sp>
      <p:sp>
        <p:nvSpPr>
          <p:cNvPr id="3" name="Text Placeholder 2">
            <a:extLst>
              <a:ext uri="{FF2B5EF4-FFF2-40B4-BE49-F238E27FC236}">
                <a16:creationId xmlns:a16="http://schemas.microsoft.com/office/drawing/2014/main" id="{62CA0CDB-662B-FCC5-0D09-28C910F184C8}"/>
              </a:ext>
            </a:extLst>
          </p:cNvPr>
          <p:cNvSpPr>
            <a:spLocks noGrp="1"/>
          </p:cNvSpPr>
          <p:nvPr>
            <p:ph type="body" idx="1"/>
          </p:nvPr>
        </p:nvSpPr>
        <p:spPr>
          <a:xfrm>
            <a:off x="311700" y="1062496"/>
            <a:ext cx="4573270" cy="3179400"/>
          </a:xfrm>
        </p:spPr>
        <p:txBody>
          <a:bodyPr/>
          <a:lstStyle/>
          <a:p>
            <a:pPr marL="152400" indent="0">
              <a:buNone/>
            </a:pPr>
            <a:r>
              <a:rPr lang="en-US" dirty="0">
                <a:latin typeface="Fira Sans" panose="020B0503050000020004" pitchFamily="34" charset="0"/>
              </a:rPr>
              <a:t>Across different regions, specific product categories emerged as consistent leaders. In the </a:t>
            </a:r>
            <a:r>
              <a:rPr lang="en-US" b="1" dirty="0">
                <a:latin typeface="Fira Sans" panose="020B0503050000020004" pitchFamily="34" charset="0"/>
              </a:rPr>
              <a:t>Central</a:t>
            </a:r>
            <a:r>
              <a:rPr lang="en-US" dirty="0">
                <a:latin typeface="Fira Sans" panose="020B0503050000020004" pitchFamily="34" charset="0"/>
              </a:rPr>
              <a:t> region, </a:t>
            </a:r>
            <a:r>
              <a:rPr lang="en-US" b="1" dirty="0">
                <a:latin typeface="Fira Sans" panose="020B0503050000020004" pitchFamily="34" charset="0"/>
              </a:rPr>
              <a:t>'Technology</a:t>
            </a:r>
            <a:r>
              <a:rPr lang="en-US" dirty="0">
                <a:latin typeface="Fira Sans" panose="020B0503050000020004" pitchFamily="34" charset="0"/>
              </a:rPr>
              <a:t>' products asserted their dominance, solidifying their position as the top-selling category. A parallel trend was observed in the </a:t>
            </a:r>
            <a:r>
              <a:rPr lang="en-US" b="1" dirty="0">
                <a:latin typeface="Fira Sans" panose="020B0503050000020004" pitchFamily="34" charset="0"/>
              </a:rPr>
              <a:t>Eastern</a:t>
            </a:r>
            <a:r>
              <a:rPr lang="en-US" dirty="0">
                <a:latin typeface="Fira Sans" panose="020B0503050000020004" pitchFamily="34" charset="0"/>
              </a:rPr>
              <a:t> and </a:t>
            </a:r>
            <a:r>
              <a:rPr lang="en-US" b="1" dirty="0">
                <a:latin typeface="Fira Sans" panose="020B0503050000020004" pitchFamily="34" charset="0"/>
              </a:rPr>
              <a:t>Southern</a:t>
            </a:r>
            <a:r>
              <a:rPr lang="en-US" dirty="0">
                <a:latin typeface="Fira Sans" panose="020B0503050000020004" pitchFamily="34" charset="0"/>
              </a:rPr>
              <a:t> regions, where 'Technology' products continued to lead the sales charge. In the </a:t>
            </a:r>
            <a:r>
              <a:rPr lang="en-US" b="1" dirty="0">
                <a:latin typeface="Fira Sans" panose="020B0503050000020004" pitchFamily="34" charset="0"/>
              </a:rPr>
              <a:t>Western</a:t>
            </a:r>
            <a:r>
              <a:rPr lang="en-US" dirty="0">
                <a:latin typeface="Fira Sans" panose="020B0503050000020004" pitchFamily="34" charset="0"/>
              </a:rPr>
              <a:t> region, </a:t>
            </a:r>
            <a:r>
              <a:rPr lang="en-US" b="1" dirty="0">
                <a:latin typeface="Fira Sans" panose="020B0503050000020004" pitchFamily="34" charset="0"/>
              </a:rPr>
              <a:t>'Furniture</a:t>
            </a:r>
            <a:r>
              <a:rPr lang="en-US" dirty="0">
                <a:latin typeface="Fira Sans" panose="020B0503050000020004" pitchFamily="34" charset="0"/>
              </a:rPr>
              <a:t>' emerged as the category of choice, showcasing the region's unique market preferences..</a:t>
            </a:r>
          </a:p>
          <a:p>
            <a:pPr marL="152400" indent="0">
              <a:buNone/>
            </a:pPr>
            <a:endParaRPr lang="en-US" dirty="0">
              <a:latin typeface="Fira Sans" panose="020B0503050000020004" pitchFamily="34" charset="0"/>
            </a:endParaRPr>
          </a:p>
          <a:p>
            <a:pPr marL="152400" indent="0">
              <a:buNone/>
            </a:pPr>
            <a:r>
              <a:rPr lang="en-US" dirty="0">
                <a:latin typeface="Fira Sans" panose="020B0503050000020004" pitchFamily="34" charset="0"/>
              </a:rPr>
              <a:t>Employing Python's Pandas library, we utilized functions such as </a:t>
            </a:r>
            <a:r>
              <a:rPr lang="en-US" b="1" dirty="0">
                <a:latin typeface="Fira Sans" panose="020B0503050000020004" pitchFamily="34" charset="0"/>
              </a:rPr>
              <a:t>'</a:t>
            </a:r>
            <a:r>
              <a:rPr lang="en-US" b="1" dirty="0" err="1">
                <a:latin typeface="Fira Sans" panose="020B0503050000020004" pitchFamily="34" charset="0"/>
              </a:rPr>
              <a:t>groupby</a:t>
            </a:r>
            <a:r>
              <a:rPr lang="en-US" b="1" dirty="0">
                <a:latin typeface="Fira Sans" panose="020B0503050000020004" pitchFamily="34" charset="0"/>
              </a:rPr>
              <a:t>()'</a:t>
            </a:r>
            <a:r>
              <a:rPr lang="en-US" dirty="0">
                <a:latin typeface="Fira Sans" panose="020B0503050000020004" pitchFamily="34" charset="0"/>
              </a:rPr>
              <a:t> and </a:t>
            </a:r>
            <a:r>
              <a:rPr lang="en-US" b="1" dirty="0">
                <a:latin typeface="Fira Sans" panose="020B0503050000020004" pitchFamily="34" charset="0"/>
              </a:rPr>
              <a:t>'max()'</a:t>
            </a:r>
            <a:r>
              <a:rPr lang="en-US" dirty="0">
                <a:latin typeface="Fira Sans" panose="020B0503050000020004" pitchFamily="34" charset="0"/>
              </a:rPr>
              <a:t> to identify the top-selling categories within each region. By scrutinizing this granular data, the company gains a strategic advantage, enabling focused marketing efforts, inventory management, and product development. This analytical depth provides a roadmap for targeted business strategies, ensuring alignment with regional customer preferences and maximizing revenue potential.</a:t>
            </a:r>
            <a:endParaRPr lang="en-IN" dirty="0">
              <a:latin typeface="Fira Sans" panose="020B0503050000020004" pitchFamily="34" charset="0"/>
            </a:endParaRPr>
          </a:p>
        </p:txBody>
      </p:sp>
      <p:pic>
        <p:nvPicPr>
          <p:cNvPr id="34" name="Picture 33">
            <a:extLst>
              <a:ext uri="{FF2B5EF4-FFF2-40B4-BE49-F238E27FC236}">
                <a16:creationId xmlns:a16="http://schemas.microsoft.com/office/drawing/2014/main" id="{FEFACFF3-AF77-D8A4-39DF-225F35F01699}"/>
              </a:ext>
            </a:extLst>
          </p:cNvPr>
          <p:cNvPicPr>
            <a:picLocks noChangeAspect="1"/>
          </p:cNvPicPr>
          <p:nvPr/>
        </p:nvPicPr>
        <p:blipFill>
          <a:blip r:embed="rId2"/>
          <a:stretch>
            <a:fillRect/>
          </a:stretch>
        </p:blipFill>
        <p:spPr>
          <a:xfrm>
            <a:off x="4884970" y="1062496"/>
            <a:ext cx="3660860" cy="3660860"/>
          </a:xfrm>
          <a:prstGeom prst="rect">
            <a:avLst/>
          </a:prstGeom>
        </p:spPr>
      </p:pic>
    </p:spTree>
    <p:extLst>
      <p:ext uri="{BB962C8B-B14F-4D97-AF65-F5344CB8AC3E}">
        <p14:creationId xmlns:p14="http://schemas.microsoft.com/office/powerpoint/2010/main" val="710437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4394-7937-0BDF-3D7D-DE9B37493944}"/>
              </a:ext>
            </a:extLst>
          </p:cNvPr>
          <p:cNvSpPr>
            <a:spLocks noGrp="1"/>
          </p:cNvSpPr>
          <p:nvPr>
            <p:ph type="title"/>
          </p:nvPr>
        </p:nvSpPr>
        <p:spPr>
          <a:xfrm>
            <a:off x="311700" y="235932"/>
            <a:ext cx="8527500" cy="755700"/>
          </a:xfrm>
        </p:spPr>
        <p:txBody>
          <a:bodyPr/>
          <a:lstStyle/>
          <a:p>
            <a:r>
              <a:rPr lang="en-US" b="1" dirty="0"/>
              <a:t>Quarter-wise Sum of Sales and Quantity (2014-2017)</a:t>
            </a:r>
            <a:endParaRPr lang="en-IN" b="1" dirty="0"/>
          </a:p>
        </p:txBody>
      </p:sp>
      <p:sp>
        <p:nvSpPr>
          <p:cNvPr id="3" name="Text Placeholder 2">
            <a:extLst>
              <a:ext uri="{FF2B5EF4-FFF2-40B4-BE49-F238E27FC236}">
                <a16:creationId xmlns:a16="http://schemas.microsoft.com/office/drawing/2014/main" id="{62CA0CDB-662B-FCC5-0D09-28C910F184C8}"/>
              </a:ext>
            </a:extLst>
          </p:cNvPr>
          <p:cNvSpPr>
            <a:spLocks noGrp="1"/>
          </p:cNvSpPr>
          <p:nvPr>
            <p:ph type="body" idx="1"/>
          </p:nvPr>
        </p:nvSpPr>
        <p:spPr>
          <a:xfrm>
            <a:off x="311700" y="1062496"/>
            <a:ext cx="3535814" cy="3179400"/>
          </a:xfrm>
        </p:spPr>
        <p:txBody>
          <a:bodyPr/>
          <a:lstStyle/>
          <a:p>
            <a:pPr marL="152400" indent="0">
              <a:buNone/>
            </a:pPr>
            <a:r>
              <a:rPr lang="en-US" dirty="0">
                <a:latin typeface="Fira Sans" panose="020B0503050000020004" pitchFamily="34" charset="0"/>
              </a:rPr>
              <a:t>Delving into the quarterly data spanning from 2014 to 2017, our analysis unveiled intricate patterns in sales and quantity metrics, painting a detailed picture of the company's performance over the years. Across this period, each year was characterized by distinct sales and quantity dynamics.</a:t>
            </a:r>
          </a:p>
          <a:p>
            <a:pPr marL="152400" indent="0">
              <a:buNone/>
            </a:pPr>
            <a:endParaRPr lang="en-US" dirty="0">
              <a:latin typeface="Fira Sans" panose="020B0503050000020004" pitchFamily="34" charset="0"/>
            </a:endParaRPr>
          </a:p>
          <a:p>
            <a:pPr marL="152400" indent="0">
              <a:buNone/>
            </a:pPr>
            <a:r>
              <a:rPr lang="en-US" dirty="0">
                <a:latin typeface="Fira Sans" panose="020B0503050000020004" pitchFamily="34" charset="0"/>
              </a:rPr>
              <a:t>In the initial quarters of </a:t>
            </a:r>
            <a:r>
              <a:rPr lang="en-US" b="1" dirty="0">
                <a:latin typeface="Fira Sans" panose="020B0503050000020004" pitchFamily="34" charset="0"/>
              </a:rPr>
              <a:t>2014</a:t>
            </a:r>
            <a:r>
              <a:rPr lang="en-US" dirty="0">
                <a:latin typeface="Fira Sans" panose="020B0503050000020004" pitchFamily="34" charset="0"/>
              </a:rPr>
              <a:t>, sales figures stood at </a:t>
            </a:r>
            <a:r>
              <a:rPr lang="en-US" b="1" dirty="0">
                <a:latin typeface="Fira Sans" panose="020B0503050000020004" pitchFamily="34" charset="0"/>
              </a:rPr>
              <a:t>$96,498.72 </a:t>
            </a:r>
            <a:r>
              <a:rPr lang="en-US" dirty="0">
                <a:latin typeface="Fira Sans" panose="020B0503050000020004" pitchFamily="34" charset="0"/>
              </a:rPr>
              <a:t>and steadily increased, culminating in an impressive </a:t>
            </a:r>
            <a:r>
              <a:rPr lang="en-US" b="1" dirty="0">
                <a:latin typeface="Fira Sans" panose="020B0503050000020004" pitchFamily="34" charset="0"/>
              </a:rPr>
              <a:t>$164,805.88</a:t>
            </a:r>
            <a:r>
              <a:rPr lang="en-US" dirty="0">
                <a:latin typeface="Fira Sans" panose="020B0503050000020004" pitchFamily="34" charset="0"/>
              </a:rPr>
              <a:t> by the end of the year. Concurrently, quantity metrics showcased consistent growth, indicating a burgeoning customer base and market demand.</a:t>
            </a:r>
          </a:p>
        </p:txBody>
      </p:sp>
      <p:pic>
        <p:nvPicPr>
          <p:cNvPr id="5" name="Picture 4">
            <a:extLst>
              <a:ext uri="{FF2B5EF4-FFF2-40B4-BE49-F238E27FC236}">
                <a16:creationId xmlns:a16="http://schemas.microsoft.com/office/drawing/2014/main" id="{02B0AB30-F9AC-9768-105E-0FD68E1EAA75}"/>
              </a:ext>
            </a:extLst>
          </p:cNvPr>
          <p:cNvPicPr>
            <a:picLocks noChangeAspect="1"/>
          </p:cNvPicPr>
          <p:nvPr/>
        </p:nvPicPr>
        <p:blipFill>
          <a:blip r:embed="rId2"/>
          <a:stretch>
            <a:fillRect/>
          </a:stretch>
        </p:blipFill>
        <p:spPr>
          <a:xfrm>
            <a:off x="3972560" y="1234440"/>
            <a:ext cx="5012427" cy="3007456"/>
          </a:xfrm>
          <a:prstGeom prst="rect">
            <a:avLst/>
          </a:prstGeom>
        </p:spPr>
      </p:pic>
    </p:spTree>
    <p:extLst>
      <p:ext uri="{BB962C8B-B14F-4D97-AF65-F5344CB8AC3E}">
        <p14:creationId xmlns:p14="http://schemas.microsoft.com/office/powerpoint/2010/main" val="1700812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4394-7937-0BDF-3D7D-DE9B37493944}"/>
              </a:ext>
            </a:extLst>
          </p:cNvPr>
          <p:cNvSpPr>
            <a:spLocks noGrp="1"/>
          </p:cNvSpPr>
          <p:nvPr>
            <p:ph type="title"/>
          </p:nvPr>
        </p:nvSpPr>
        <p:spPr>
          <a:xfrm>
            <a:off x="311700" y="235932"/>
            <a:ext cx="8527500" cy="755700"/>
          </a:xfrm>
        </p:spPr>
        <p:txBody>
          <a:bodyPr/>
          <a:lstStyle/>
          <a:p>
            <a:r>
              <a:rPr lang="en-US" b="1" dirty="0"/>
              <a:t>Quarter-wise Sum of Sales and Quantity (2014-2017)</a:t>
            </a:r>
            <a:endParaRPr lang="en-IN" b="1" dirty="0"/>
          </a:p>
        </p:txBody>
      </p:sp>
      <p:sp>
        <p:nvSpPr>
          <p:cNvPr id="3" name="Text Placeholder 2">
            <a:extLst>
              <a:ext uri="{FF2B5EF4-FFF2-40B4-BE49-F238E27FC236}">
                <a16:creationId xmlns:a16="http://schemas.microsoft.com/office/drawing/2014/main" id="{62CA0CDB-662B-FCC5-0D09-28C910F184C8}"/>
              </a:ext>
            </a:extLst>
          </p:cNvPr>
          <p:cNvSpPr>
            <a:spLocks noGrp="1"/>
          </p:cNvSpPr>
          <p:nvPr>
            <p:ph type="body" idx="1"/>
          </p:nvPr>
        </p:nvSpPr>
        <p:spPr>
          <a:xfrm>
            <a:off x="199156" y="991632"/>
            <a:ext cx="3773404" cy="3089372"/>
          </a:xfrm>
        </p:spPr>
        <p:txBody>
          <a:bodyPr/>
          <a:lstStyle/>
          <a:p>
            <a:pPr marL="152400" indent="0">
              <a:buNone/>
            </a:pPr>
            <a:r>
              <a:rPr lang="en-US" dirty="0">
                <a:latin typeface="Fira Sans" panose="020B0503050000020004" pitchFamily="34" charset="0"/>
              </a:rPr>
              <a:t>The subsequent years witnessed fluctuating trends. In </a:t>
            </a:r>
            <a:r>
              <a:rPr lang="en-US" b="1" dirty="0">
                <a:latin typeface="Fira Sans" panose="020B0503050000020004" pitchFamily="34" charset="0"/>
              </a:rPr>
              <a:t>2015</a:t>
            </a:r>
            <a:r>
              <a:rPr lang="en-US" dirty="0">
                <a:latin typeface="Fira Sans" panose="020B0503050000020004" pitchFamily="34" charset="0"/>
              </a:rPr>
              <a:t>, a dip in sales during Q1 was followed by a substantial surge, reaching </a:t>
            </a:r>
            <a:r>
              <a:rPr lang="en-US" b="1" dirty="0">
                <a:latin typeface="Fira Sans" panose="020B0503050000020004" pitchFamily="34" charset="0"/>
              </a:rPr>
              <a:t>$145,554.23 </a:t>
            </a:r>
            <a:r>
              <a:rPr lang="en-US" dirty="0">
                <a:latin typeface="Fira Sans" panose="020B0503050000020004" pitchFamily="34" charset="0"/>
              </a:rPr>
              <a:t>in Q3. Quantity metrics mirrored this trend, reflecting market responsiveness to product offerings.</a:t>
            </a:r>
          </a:p>
          <a:p>
            <a:pPr marL="152400" indent="0">
              <a:buNone/>
            </a:pPr>
            <a:endParaRPr lang="en-US" dirty="0">
              <a:latin typeface="Fira Sans" panose="020B0503050000020004" pitchFamily="34" charset="0"/>
            </a:endParaRPr>
          </a:p>
          <a:p>
            <a:pPr marL="152400" indent="0">
              <a:buNone/>
            </a:pPr>
            <a:r>
              <a:rPr lang="en-US" dirty="0">
                <a:latin typeface="Fira Sans" panose="020B0503050000020004" pitchFamily="34" charset="0"/>
              </a:rPr>
              <a:t>The year </a:t>
            </a:r>
            <a:r>
              <a:rPr lang="en-US" b="1" dirty="0">
                <a:latin typeface="Fira Sans" panose="020B0503050000020004" pitchFamily="34" charset="0"/>
              </a:rPr>
              <a:t>2016</a:t>
            </a:r>
            <a:r>
              <a:rPr lang="en-US" dirty="0">
                <a:latin typeface="Fira Sans" panose="020B0503050000020004" pitchFamily="34" charset="0"/>
              </a:rPr>
              <a:t> marked a period of renewed vigor, with Q4 sales touching a pinnacle at $</a:t>
            </a:r>
            <a:r>
              <a:rPr lang="en-US" b="1" dirty="0">
                <a:latin typeface="Fira Sans" panose="020B0503050000020004" pitchFamily="34" charset="0"/>
              </a:rPr>
              <a:t>192,059.89</a:t>
            </a:r>
            <a:r>
              <a:rPr lang="en-US" dirty="0">
                <a:latin typeface="Fira Sans" panose="020B0503050000020004" pitchFamily="34" charset="0"/>
              </a:rPr>
              <a:t>, indicating heightened market penetration. Quantity metrics displayed a parallel trajectory, emphasizing increased product adoption.</a:t>
            </a:r>
          </a:p>
          <a:p>
            <a:pPr marL="152400" indent="0">
              <a:buNone/>
            </a:pPr>
            <a:endParaRPr lang="en-US" dirty="0">
              <a:latin typeface="Fira Sans" panose="020B0503050000020004" pitchFamily="34" charset="0"/>
            </a:endParaRPr>
          </a:p>
          <a:p>
            <a:pPr marL="152400" indent="0">
              <a:buNone/>
            </a:pPr>
            <a:r>
              <a:rPr lang="en-US" b="1" dirty="0">
                <a:latin typeface="Fira Sans" panose="020B0503050000020004" pitchFamily="34" charset="0"/>
              </a:rPr>
              <a:t>2017</a:t>
            </a:r>
            <a:r>
              <a:rPr lang="en-US" dirty="0">
                <a:latin typeface="Fira Sans" panose="020B0503050000020004" pitchFamily="34" charset="0"/>
              </a:rPr>
              <a:t> heralded remarkable achievements, with </a:t>
            </a:r>
            <a:r>
              <a:rPr lang="en-US" b="1" dirty="0">
                <a:latin typeface="Fira Sans" panose="020B0503050000020004" pitchFamily="34" charset="0"/>
              </a:rPr>
              <a:t>Q3</a:t>
            </a:r>
            <a:r>
              <a:rPr lang="en-US" dirty="0">
                <a:latin typeface="Fira Sans" panose="020B0503050000020004" pitchFamily="34" charset="0"/>
              </a:rPr>
              <a:t> emerging as a standout quarter, boasting sales of $</a:t>
            </a:r>
            <a:r>
              <a:rPr lang="en-US" b="1" dirty="0">
                <a:latin typeface="Fira Sans" panose="020B0503050000020004" pitchFamily="34" charset="0"/>
              </a:rPr>
              <a:t>204,221.99</a:t>
            </a:r>
            <a:r>
              <a:rPr lang="en-US" dirty="0">
                <a:latin typeface="Fira Sans" panose="020B0503050000020004" pitchFamily="34" charset="0"/>
              </a:rPr>
              <a:t>. Quantity metrics reached an all-time high in Q4, highlighting robust customer engagement and market traction.</a:t>
            </a:r>
            <a:endParaRPr lang="en-IN" dirty="0">
              <a:latin typeface="Fira Sans" panose="020B0503050000020004" pitchFamily="34" charset="0"/>
            </a:endParaRPr>
          </a:p>
        </p:txBody>
      </p:sp>
      <p:pic>
        <p:nvPicPr>
          <p:cNvPr id="5" name="Picture 4">
            <a:extLst>
              <a:ext uri="{FF2B5EF4-FFF2-40B4-BE49-F238E27FC236}">
                <a16:creationId xmlns:a16="http://schemas.microsoft.com/office/drawing/2014/main" id="{02B0AB30-F9AC-9768-105E-0FD68E1EAA75}"/>
              </a:ext>
            </a:extLst>
          </p:cNvPr>
          <p:cNvPicPr>
            <a:picLocks noChangeAspect="1"/>
          </p:cNvPicPr>
          <p:nvPr/>
        </p:nvPicPr>
        <p:blipFill>
          <a:blip r:embed="rId2"/>
          <a:stretch>
            <a:fillRect/>
          </a:stretch>
        </p:blipFill>
        <p:spPr>
          <a:xfrm>
            <a:off x="3972560" y="1234440"/>
            <a:ext cx="5012427" cy="3007456"/>
          </a:xfrm>
          <a:prstGeom prst="rect">
            <a:avLst/>
          </a:prstGeom>
        </p:spPr>
      </p:pic>
    </p:spTree>
    <p:extLst>
      <p:ext uri="{BB962C8B-B14F-4D97-AF65-F5344CB8AC3E}">
        <p14:creationId xmlns:p14="http://schemas.microsoft.com/office/powerpoint/2010/main" val="3112329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4394-7937-0BDF-3D7D-DE9B37493944}"/>
              </a:ext>
            </a:extLst>
          </p:cNvPr>
          <p:cNvSpPr>
            <a:spLocks noGrp="1"/>
          </p:cNvSpPr>
          <p:nvPr>
            <p:ph type="title"/>
          </p:nvPr>
        </p:nvSpPr>
        <p:spPr>
          <a:xfrm>
            <a:off x="311700" y="235932"/>
            <a:ext cx="8527500" cy="755700"/>
          </a:xfrm>
        </p:spPr>
        <p:txBody>
          <a:bodyPr/>
          <a:lstStyle/>
          <a:p>
            <a:r>
              <a:rPr lang="en-US" b="1" dirty="0"/>
              <a:t> Preferred Shipment Mode in the USA</a:t>
            </a:r>
            <a:endParaRPr lang="en-IN" b="1" dirty="0"/>
          </a:p>
        </p:txBody>
      </p:sp>
      <p:sp>
        <p:nvSpPr>
          <p:cNvPr id="3" name="Text Placeholder 2">
            <a:extLst>
              <a:ext uri="{FF2B5EF4-FFF2-40B4-BE49-F238E27FC236}">
                <a16:creationId xmlns:a16="http://schemas.microsoft.com/office/drawing/2014/main" id="{62CA0CDB-662B-FCC5-0D09-28C910F184C8}"/>
              </a:ext>
            </a:extLst>
          </p:cNvPr>
          <p:cNvSpPr>
            <a:spLocks noGrp="1"/>
          </p:cNvSpPr>
          <p:nvPr>
            <p:ph type="body" idx="1"/>
          </p:nvPr>
        </p:nvSpPr>
        <p:spPr>
          <a:xfrm>
            <a:off x="336083" y="977152"/>
            <a:ext cx="4669771" cy="3179400"/>
          </a:xfrm>
        </p:spPr>
        <p:txBody>
          <a:bodyPr/>
          <a:lstStyle/>
          <a:p>
            <a:pPr marL="152400" indent="0">
              <a:buNone/>
            </a:pPr>
            <a:r>
              <a:rPr lang="en-US" dirty="0">
                <a:latin typeface="Fira Sans" panose="020B0503050000020004" pitchFamily="34" charset="0"/>
              </a:rPr>
              <a:t>Among the various options, </a:t>
            </a:r>
            <a:r>
              <a:rPr lang="en-US" b="1" dirty="0">
                <a:latin typeface="Fira Sans" panose="020B0503050000020004" pitchFamily="34" charset="0"/>
              </a:rPr>
              <a:t>'Ship Mode' </a:t>
            </a:r>
            <a:r>
              <a:rPr lang="en-US" dirty="0">
                <a:latin typeface="Fira Sans" panose="020B0503050000020004" pitchFamily="34" charset="0"/>
              </a:rPr>
              <a:t>emerged as the unequivocal choice, commanding a substantial </a:t>
            </a:r>
            <a:r>
              <a:rPr lang="en-US" b="1" dirty="0">
                <a:latin typeface="Fira Sans" panose="020B0503050000020004" pitchFamily="34" charset="0"/>
              </a:rPr>
              <a:t>59.7% </a:t>
            </a:r>
            <a:r>
              <a:rPr lang="en-US" dirty="0">
                <a:latin typeface="Fira Sans" panose="020B0503050000020004" pitchFamily="34" charset="0"/>
              </a:rPr>
              <a:t>of the market share. This overwhelming preference underscores the significance of efficient, cost-effective, and reliable shipping services in customer satisfaction and retention.</a:t>
            </a:r>
          </a:p>
          <a:p>
            <a:pPr marL="152400" indent="0">
              <a:buNone/>
            </a:pPr>
            <a:endParaRPr lang="en-US" dirty="0">
              <a:latin typeface="Fira Sans" panose="020B0503050000020004" pitchFamily="34" charset="0"/>
            </a:endParaRPr>
          </a:p>
          <a:p>
            <a:pPr marL="152400" indent="0">
              <a:buNone/>
            </a:pPr>
            <a:r>
              <a:rPr lang="en-US" dirty="0">
                <a:latin typeface="Fira Sans" panose="020B0503050000020004" pitchFamily="34" charset="0"/>
              </a:rPr>
              <a:t>Additionally, </a:t>
            </a:r>
            <a:r>
              <a:rPr lang="en-US" b="1" dirty="0">
                <a:latin typeface="Fira Sans" panose="020B0503050000020004" pitchFamily="34" charset="0"/>
              </a:rPr>
              <a:t>'Second </a:t>
            </a:r>
            <a:r>
              <a:rPr lang="en-US" b="1" dirty="0" err="1">
                <a:latin typeface="Fira Sans" panose="020B0503050000020004" pitchFamily="34" charset="0"/>
              </a:rPr>
              <a:t>Class'</a:t>
            </a:r>
            <a:r>
              <a:rPr lang="en-US" b="1" dirty="0">
                <a:latin typeface="Fira Sans" panose="020B0503050000020004" pitchFamily="34" charset="0"/>
              </a:rPr>
              <a:t> </a:t>
            </a:r>
            <a:r>
              <a:rPr lang="en-US" dirty="0">
                <a:latin typeface="Fira Sans" panose="020B0503050000020004" pitchFamily="34" charset="0"/>
              </a:rPr>
              <a:t>shipments garnered considerable attention, accounting for </a:t>
            </a:r>
            <a:r>
              <a:rPr lang="en-US" b="1" dirty="0">
                <a:latin typeface="Fira Sans" panose="020B0503050000020004" pitchFamily="34" charset="0"/>
              </a:rPr>
              <a:t>19.5% </a:t>
            </a:r>
            <a:r>
              <a:rPr lang="en-US" dirty="0">
                <a:latin typeface="Fira Sans" panose="020B0503050000020004" pitchFamily="34" charset="0"/>
              </a:rPr>
              <a:t>of the market share. The allure of timely delivery at reasonable costs solidified its position as a favored choice among customers.</a:t>
            </a:r>
          </a:p>
          <a:p>
            <a:pPr marL="152400" indent="0">
              <a:buNone/>
            </a:pPr>
            <a:endParaRPr lang="en-US" dirty="0">
              <a:latin typeface="Fira Sans" panose="020B0503050000020004" pitchFamily="34" charset="0"/>
            </a:endParaRPr>
          </a:p>
          <a:p>
            <a:pPr marL="152400" indent="0">
              <a:buNone/>
            </a:pPr>
            <a:r>
              <a:rPr lang="en-US" dirty="0">
                <a:latin typeface="Fira Sans" panose="020B0503050000020004" pitchFamily="34" charset="0"/>
              </a:rPr>
              <a:t>The </a:t>
            </a:r>
            <a:r>
              <a:rPr lang="en-US" b="1" dirty="0">
                <a:latin typeface="Fira Sans" panose="020B0503050000020004" pitchFamily="34" charset="0"/>
              </a:rPr>
              <a:t>'First </a:t>
            </a:r>
            <a:r>
              <a:rPr lang="en-US" b="1" dirty="0" err="1">
                <a:latin typeface="Fira Sans" panose="020B0503050000020004" pitchFamily="34" charset="0"/>
              </a:rPr>
              <a:t>Class'</a:t>
            </a:r>
            <a:r>
              <a:rPr lang="en-US" b="1" dirty="0">
                <a:latin typeface="Fira Sans" panose="020B0503050000020004" pitchFamily="34" charset="0"/>
              </a:rPr>
              <a:t> </a:t>
            </a:r>
            <a:r>
              <a:rPr lang="en-US" dirty="0">
                <a:latin typeface="Fira Sans" panose="020B0503050000020004" pitchFamily="34" charset="0"/>
              </a:rPr>
              <a:t>option, valued for its speed and reliability, captured a notable </a:t>
            </a:r>
            <a:r>
              <a:rPr lang="en-US" b="1" dirty="0">
                <a:latin typeface="Fira Sans" panose="020B0503050000020004" pitchFamily="34" charset="0"/>
              </a:rPr>
              <a:t>15.4% </a:t>
            </a:r>
            <a:r>
              <a:rPr lang="en-US" dirty="0">
                <a:latin typeface="Fira Sans" panose="020B0503050000020004" pitchFamily="34" charset="0"/>
              </a:rPr>
              <a:t>of the market, appealing to customers who prioritize swift deliveries without compromising on quality service. Meanwhile, </a:t>
            </a:r>
            <a:r>
              <a:rPr lang="en-US" b="1" dirty="0">
                <a:latin typeface="Fira Sans" panose="020B0503050000020004" pitchFamily="34" charset="0"/>
              </a:rPr>
              <a:t>'Same Day</a:t>
            </a:r>
            <a:r>
              <a:rPr lang="en-US" dirty="0">
                <a:latin typeface="Fira Sans" panose="020B0503050000020004" pitchFamily="34" charset="0"/>
              </a:rPr>
              <a:t>' shipments, despite a relatively smaller percentage at </a:t>
            </a:r>
            <a:r>
              <a:rPr lang="en-US" b="1" dirty="0">
                <a:latin typeface="Fira Sans" panose="020B0503050000020004" pitchFamily="34" charset="0"/>
              </a:rPr>
              <a:t>5.4%, </a:t>
            </a:r>
            <a:r>
              <a:rPr lang="en-US" dirty="0">
                <a:latin typeface="Fira Sans" panose="020B0503050000020004" pitchFamily="34" charset="0"/>
              </a:rPr>
              <a:t>catered to the urgent needs of specific customer segments.</a:t>
            </a:r>
            <a:endParaRPr lang="en-IN" dirty="0">
              <a:latin typeface="Fira Sans" panose="020B0503050000020004" pitchFamily="34" charset="0"/>
            </a:endParaRPr>
          </a:p>
        </p:txBody>
      </p:sp>
      <p:pic>
        <p:nvPicPr>
          <p:cNvPr id="17" name="Picture 16">
            <a:extLst>
              <a:ext uri="{FF2B5EF4-FFF2-40B4-BE49-F238E27FC236}">
                <a16:creationId xmlns:a16="http://schemas.microsoft.com/office/drawing/2014/main" id="{BD75BA74-FE35-A703-A840-C08C4EFCC869}"/>
              </a:ext>
            </a:extLst>
          </p:cNvPr>
          <p:cNvPicPr>
            <a:picLocks noChangeAspect="1"/>
          </p:cNvPicPr>
          <p:nvPr/>
        </p:nvPicPr>
        <p:blipFill rotWithShape="1">
          <a:blip r:embed="rId2"/>
          <a:srcRect l="12895" t="3467" r="12666" b="17182"/>
          <a:stretch/>
        </p:blipFill>
        <p:spPr>
          <a:xfrm>
            <a:off x="5066815" y="1231392"/>
            <a:ext cx="3765485" cy="3010504"/>
          </a:xfrm>
          <a:prstGeom prst="rect">
            <a:avLst/>
          </a:prstGeom>
        </p:spPr>
      </p:pic>
    </p:spTree>
    <p:extLst>
      <p:ext uri="{BB962C8B-B14F-4D97-AF65-F5344CB8AC3E}">
        <p14:creationId xmlns:p14="http://schemas.microsoft.com/office/powerpoint/2010/main" val="2010953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4394-7937-0BDF-3D7D-DE9B37493944}"/>
              </a:ext>
            </a:extLst>
          </p:cNvPr>
          <p:cNvSpPr>
            <a:spLocks noGrp="1"/>
          </p:cNvSpPr>
          <p:nvPr>
            <p:ph type="title"/>
          </p:nvPr>
        </p:nvSpPr>
        <p:spPr>
          <a:xfrm>
            <a:off x="311700" y="235932"/>
            <a:ext cx="8527500" cy="755700"/>
          </a:xfrm>
        </p:spPr>
        <p:txBody>
          <a:bodyPr/>
          <a:lstStyle/>
          <a:p>
            <a:r>
              <a:rPr lang="en-US" b="1" dirty="0"/>
              <a:t>Segment-wise Total Sales (2014-2017)</a:t>
            </a:r>
            <a:endParaRPr lang="en-IN" b="1" dirty="0"/>
          </a:p>
        </p:txBody>
      </p:sp>
      <p:sp>
        <p:nvSpPr>
          <p:cNvPr id="3" name="Text Placeholder 2">
            <a:extLst>
              <a:ext uri="{FF2B5EF4-FFF2-40B4-BE49-F238E27FC236}">
                <a16:creationId xmlns:a16="http://schemas.microsoft.com/office/drawing/2014/main" id="{62CA0CDB-662B-FCC5-0D09-28C910F184C8}"/>
              </a:ext>
            </a:extLst>
          </p:cNvPr>
          <p:cNvSpPr>
            <a:spLocks noGrp="1"/>
          </p:cNvSpPr>
          <p:nvPr>
            <p:ph type="body" idx="1"/>
          </p:nvPr>
        </p:nvSpPr>
        <p:spPr>
          <a:xfrm>
            <a:off x="311700" y="1062496"/>
            <a:ext cx="3660860" cy="3179400"/>
          </a:xfrm>
        </p:spPr>
        <p:txBody>
          <a:bodyPr/>
          <a:lstStyle/>
          <a:p>
            <a:pPr marL="152400" indent="0">
              <a:buNone/>
            </a:pPr>
            <a:r>
              <a:rPr lang="en-US" b="1" dirty="0">
                <a:latin typeface="Fira Sans" panose="020B0503050000020004" pitchFamily="34" charset="0"/>
              </a:rPr>
              <a:t>Consumer Segment:</a:t>
            </a:r>
          </a:p>
          <a:p>
            <a:pPr marL="152400" indent="0">
              <a:buNone/>
            </a:pPr>
            <a:r>
              <a:rPr lang="en-US" dirty="0">
                <a:latin typeface="Fira Sans" panose="020B0503050000020004" pitchFamily="34" charset="0"/>
              </a:rPr>
              <a:t>The Consumer segment showcased consistent growth, with sales steadily increasing from </a:t>
            </a:r>
            <a:r>
              <a:rPr lang="en-US" b="1" dirty="0">
                <a:latin typeface="Fira Sans" panose="020B0503050000020004" pitchFamily="34" charset="0"/>
              </a:rPr>
              <a:t>$266,096.81 </a:t>
            </a:r>
            <a:r>
              <a:rPr lang="en-US" dirty="0">
                <a:latin typeface="Fira Sans" panose="020B0503050000020004" pitchFamily="34" charset="0"/>
              </a:rPr>
              <a:t>in</a:t>
            </a:r>
            <a:r>
              <a:rPr lang="en-US" b="1" dirty="0">
                <a:latin typeface="Fira Sans" panose="020B0503050000020004" pitchFamily="34" charset="0"/>
              </a:rPr>
              <a:t> 2014 </a:t>
            </a:r>
            <a:r>
              <a:rPr lang="en-US" dirty="0">
                <a:latin typeface="Fira Sans" panose="020B0503050000020004" pitchFamily="34" charset="0"/>
              </a:rPr>
              <a:t>to a robust</a:t>
            </a:r>
            <a:r>
              <a:rPr lang="en-US" b="1" dirty="0">
                <a:latin typeface="Fira Sans" panose="020B0503050000020004" pitchFamily="34" charset="0"/>
              </a:rPr>
              <a:t> $331,904.70 </a:t>
            </a:r>
            <a:r>
              <a:rPr lang="en-US" dirty="0">
                <a:latin typeface="Fira Sans" panose="020B0503050000020004" pitchFamily="34" charset="0"/>
              </a:rPr>
              <a:t>in</a:t>
            </a:r>
            <a:r>
              <a:rPr lang="en-US" b="1" dirty="0">
                <a:latin typeface="Fira Sans" panose="020B0503050000020004" pitchFamily="34" charset="0"/>
              </a:rPr>
              <a:t> 2017. </a:t>
            </a:r>
            <a:r>
              <a:rPr lang="en-US" dirty="0">
                <a:latin typeface="Fira Sans" panose="020B0503050000020004" pitchFamily="34" charset="0"/>
              </a:rPr>
              <a:t>This trajectory underscored the segment's significant contribution to the company's revenue stream, emphasizing the enduring appeal of products among individual buyers.</a:t>
            </a:r>
          </a:p>
          <a:p>
            <a:pPr marL="152400" indent="0">
              <a:buNone/>
            </a:pPr>
            <a:endParaRPr lang="en-US" dirty="0">
              <a:latin typeface="Fira Sans" panose="020B0503050000020004" pitchFamily="34" charset="0"/>
            </a:endParaRPr>
          </a:p>
          <a:p>
            <a:pPr marL="152400" indent="0">
              <a:buNone/>
            </a:pPr>
            <a:r>
              <a:rPr lang="en-US" b="1" dirty="0">
                <a:latin typeface="Fira Sans" panose="020B0503050000020004" pitchFamily="34" charset="0"/>
              </a:rPr>
              <a:t>Corporate Segment:</a:t>
            </a:r>
          </a:p>
          <a:p>
            <a:pPr marL="152400" indent="0">
              <a:buNone/>
            </a:pPr>
            <a:r>
              <a:rPr lang="en-US" dirty="0">
                <a:latin typeface="Fira Sans" panose="020B0503050000020004" pitchFamily="34" charset="0"/>
              </a:rPr>
              <a:t>Corporate sales, while substantial, displayed a more fluctuating pattern. Starting at $128,434.87 in 2014, sales experienced notable peaks and troughs, ultimately reaching $241,847.82 in 2017. Despite fluctuations, the Corporate segment's substantial market presence reaffirmed its vital role in the company's financial landscape.</a:t>
            </a:r>
          </a:p>
        </p:txBody>
      </p:sp>
      <p:pic>
        <p:nvPicPr>
          <p:cNvPr id="17" name="Picture 16">
            <a:extLst>
              <a:ext uri="{FF2B5EF4-FFF2-40B4-BE49-F238E27FC236}">
                <a16:creationId xmlns:a16="http://schemas.microsoft.com/office/drawing/2014/main" id="{7ADF20B9-44E0-4485-94F8-806E60B17590}"/>
              </a:ext>
            </a:extLst>
          </p:cNvPr>
          <p:cNvPicPr>
            <a:picLocks noChangeAspect="1"/>
          </p:cNvPicPr>
          <p:nvPr/>
        </p:nvPicPr>
        <p:blipFill>
          <a:blip r:embed="rId2"/>
          <a:stretch>
            <a:fillRect/>
          </a:stretch>
        </p:blipFill>
        <p:spPr>
          <a:xfrm>
            <a:off x="3972560" y="1184441"/>
            <a:ext cx="4701572" cy="3526179"/>
          </a:xfrm>
          <a:prstGeom prst="rect">
            <a:avLst/>
          </a:prstGeom>
        </p:spPr>
      </p:pic>
    </p:spTree>
    <p:extLst>
      <p:ext uri="{BB962C8B-B14F-4D97-AF65-F5344CB8AC3E}">
        <p14:creationId xmlns:p14="http://schemas.microsoft.com/office/powerpoint/2010/main" val="4294869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AF144F0-1883-0FAE-9B77-DA2F26C4ACF7}"/>
              </a:ext>
            </a:extLst>
          </p:cNvPr>
          <p:cNvSpPr>
            <a:spLocks noGrp="1"/>
          </p:cNvSpPr>
          <p:nvPr>
            <p:ph type="body" idx="1"/>
          </p:nvPr>
        </p:nvSpPr>
        <p:spPr>
          <a:xfrm>
            <a:off x="311699" y="1075717"/>
            <a:ext cx="8527500" cy="3422952"/>
          </a:xfrm>
        </p:spPr>
        <p:txBody>
          <a:bodyPr/>
          <a:lstStyle/>
          <a:p>
            <a:pPr marL="152400" indent="0">
              <a:buNone/>
            </a:pPr>
            <a:r>
              <a:rPr lang="en-US" b="1" dirty="0">
                <a:latin typeface="Fira Sans" panose="020B0503050000020004" pitchFamily="34" charset="0"/>
              </a:rPr>
              <a:t>Home Office Segment:</a:t>
            </a:r>
          </a:p>
          <a:p>
            <a:pPr marL="152400" indent="0">
              <a:buNone/>
            </a:pPr>
            <a:r>
              <a:rPr lang="en-US" dirty="0">
                <a:latin typeface="Fira Sans" panose="020B0503050000020004" pitchFamily="34" charset="0"/>
              </a:rPr>
              <a:t>The Home Office segment exhibited intriguing trends. Beginning at $89,715.81 in 2014, sales faced a dip in 2015 before experiencing a significant upswing in subsequent years, reaching $159,462.73 in 2017. This resurgence highlighted the segment's adaptability and market responsiveness, positioning it as a pivotal revenue driver.</a:t>
            </a:r>
            <a:endParaRPr lang="en-IN" dirty="0">
              <a:latin typeface="Fira Sans" panose="020B0503050000020004" pitchFamily="34" charset="0"/>
            </a:endParaRPr>
          </a:p>
          <a:p>
            <a:pPr marL="152400" indent="0">
              <a:buNone/>
            </a:pPr>
            <a:endParaRPr lang="en-IN" dirty="0">
              <a:latin typeface="Fira Sans" panose="020B0503050000020004" pitchFamily="34" charset="0"/>
            </a:endParaRPr>
          </a:p>
        </p:txBody>
      </p:sp>
      <p:sp>
        <p:nvSpPr>
          <p:cNvPr id="4" name="Title 1">
            <a:extLst>
              <a:ext uri="{FF2B5EF4-FFF2-40B4-BE49-F238E27FC236}">
                <a16:creationId xmlns:a16="http://schemas.microsoft.com/office/drawing/2014/main" id="{D437E6EB-60FE-5BAD-6861-FB9AEA8B4C05}"/>
              </a:ext>
            </a:extLst>
          </p:cNvPr>
          <p:cNvSpPr txBox="1">
            <a:spLocks/>
          </p:cNvSpPr>
          <p:nvPr/>
        </p:nvSpPr>
        <p:spPr>
          <a:xfrm>
            <a:off x="311700" y="235932"/>
            <a:ext cx="8527500" cy="75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en-US" b="1"/>
              <a:t>Segment-wise Total Sales (2014-2017)</a:t>
            </a:r>
            <a:endParaRPr lang="en-IN" b="1" dirty="0"/>
          </a:p>
        </p:txBody>
      </p:sp>
      <p:sp>
        <p:nvSpPr>
          <p:cNvPr id="10" name="TextBox 9">
            <a:extLst>
              <a:ext uri="{FF2B5EF4-FFF2-40B4-BE49-F238E27FC236}">
                <a16:creationId xmlns:a16="http://schemas.microsoft.com/office/drawing/2014/main" id="{774A8CAD-CF47-4B65-BBC4-6CDEF6520D5F}"/>
              </a:ext>
            </a:extLst>
          </p:cNvPr>
          <p:cNvSpPr txBox="1"/>
          <p:nvPr/>
        </p:nvSpPr>
        <p:spPr>
          <a:xfrm>
            <a:off x="2002302" y="2445029"/>
            <a:ext cx="4572000" cy="954107"/>
          </a:xfrm>
          <a:prstGeom prst="rect">
            <a:avLst/>
          </a:prstGeom>
          <a:noFill/>
        </p:spPr>
        <p:txBody>
          <a:bodyPr wrap="square">
            <a:spAutoFit/>
          </a:bodyPr>
          <a:lstStyle/>
          <a:p>
            <a:pPr algn="ctr"/>
            <a:r>
              <a:rPr lang="en-US" b="1" i="1" dirty="0"/>
              <a:t>These insights empower the company to optimize its offerings, ensuring alignment with diverse customer segments and fortifying its position in the market.</a:t>
            </a:r>
            <a:endParaRPr lang="en-IN" b="1" i="1" dirty="0"/>
          </a:p>
        </p:txBody>
      </p:sp>
    </p:spTree>
    <p:extLst>
      <p:ext uri="{BB962C8B-B14F-4D97-AF65-F5344CB8AC3E}">
        <p14:creationId xmlns:p14="http://schemas.microsoft.com/office/powerpoint/2010/main" val="582551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4394-7937-0BDF-3D7D-DE9B37493944}"/>
              </a:ext>
            </a:extLst>
          </p:cNvPr>
          <p:cNvSpPr>
            <a:spLocks noGrp="1"/>
          </p:cNvSpPr>
          <p:nvPr>
            <p:ph type="title"/>
          </p:nvPr>
        </p:nvSpPr>
        <p:spPr>
          <a:xfrm>
            <a:off x="311700" y="235932"/>
            <a:ext cx="8527500" cy="755700"/>
          </a:xfrm>
        </p:spPr>
        <p:txBody>
          <a:bodyPr/>
          <a:lstStyle/>
          <a:p>
            <a:r>
              <a:rPr lang="en-US" b="1" dirty="0"/>
              <a:t> Total Number of Unique Customer IDs</a:t>
            </a:r>
            <a:endParaRPr lang="en-IN" b="1" dirty="0"/>
          </a:p>
        </p:txBody>
      </p:sp>
      <p:sp>
        <p:nvSpPr>
          <p:cNvPr id="3" name="Text Placeholder 2">
            <a:extLst>
              <a:ext uri="{FF2B5EF4-FFF2-40B4-BE49-F238E27FC236}">
                <a16:creationId xmlns:a16="http://schemas.microsoft.com/office/drawing/2014/main" id="{62CA0CDB-662B-FCC5-0D09-28C910F184C8}"/>
              </a:ext>
            </a:extLst>
          </p:cNvPr>
          <p:cNvSpPr>
            <a:spLocks noGrp="1"/>
          </p:cNvSpPr>
          <p:nvPr>
            <p:ph type="body" idx="1"/>
          </p:nvPr>
        </p:nvSpPr>
        <p:spPr>
          <a:xfrm>
            <a:off x="311700" y="1674054"/>
            <a:ext cx="3660860" cy="2567841"/>
          </a:xfrm>
        </p:spPr>
        <p:txBody>
          <a:bodyPr/>
          <a:lstStyle/>
          <a:p>
            <a:pPr marL="152400" indent="0" algn="ctr">
              <a:buNone/>
            </a:pPr>
            <a:r>
              <a:rPr lang="en-US" dirty="0">
                <a:latin typeface="Fira Sans" panose="020B0503050000020004" pitchFamily="34" charset="0"/>
              </a:rPr>
              <a:t>In our exploration of the dataset, a striking revelation surfaced - the company has fostered connections with an impressive total of 793 unique customers. This robust customer base signifies not just the breadth but also the depth of the company's market reach and brand appeal.</a:t>
            </a:r>
          </a:p>
          <a:p>
            <a:pPr marL="152400" indent="0" algn="ctr">
              <a:buNone/>
            </a:pPr>
            <a:endParaRPr lang="en-US" dirty="0">
              <a:latin typeface="Fira Sans" panose="020B0503050000020004" pitchFamily="34" charset="0"/>
            </a:endParaRPr>
          </a:p>
          <a:p>
            <a:pPr marL="152400" indent="0" algn="ctr">
              <a:buNone/>
            </a:pPr>
            <a:endParaRPr lang="en-US" dirty="0">
              <a:latin typeface="Fira Sans" panose="020B0503050000020004" pitchFamily="34" charset="0"/>
            </a:endParaRPr>
          </a:p>
        </p:txBody>
      </p:sp>
      <p:pic>
        <p:nvPicPr>
          <p:cNvPr id="6" name="Picture 5">
            <a:extLst>
              <a:ext uri="{FF2B5EF4-FFF2-40B4-BE49-F238E27FC236}">
                <a16:creationId xmlns:a16="http://schemas.microsoft.com/office/drawing/2014/main" id="{55CC82BD-4DE7-F66D-BB6F-E501958BC2DD}"/>
              </a:ext>
            </a:extLst>
          </p:cNvPr>
          <p:cNvPicPr>
            <a:picLocks noChangeAspect="1"/>
          </p:cNvPicPr>
          <p:nvPr/>
        </p:nvPicPr>
        <p:blipFill>
          <a:blip r:embed="rId2"/>
          <a:stretch>
            <a:fillRect/>
          </a:stretch>
        </p:blipFill>
        <p:spPr>
          <a:xfrm>
            <a:off x="4205761" y="1062496"/>
            <a:ext cx="4938239" cy="3292159"/>
          </a:xfrm>
          <a:prstGeom prst="rect">
            <a:avLst/>
          </a:prstGeom>
        </p:spPr>
      </p:pic>
    </p:spTree>
    <p:extLst>
      <p:ext uri="{BB962C8B-B14F-4D97-AF65-F5344CB8AC3E}">
        <p14:creationId xmlns:p14="http://schemas.microsoft.com/office/powerpoint/2010/main" val="634077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4394-7937-0BDF-3D7D-DE9B37493944}"/>
              </a:ext>
            </a:extLst>
          </p:cNvPr>
          <p:cNvSpPr>
            <a:spLocks noGrp="1"/>
          </p:cNvSpPr>
          <p:nvPr>
            <p:ph type="title"/>
          </p:nvPr>
        </p:nvSpPr>
        <p:spPr>
          <a:xfrm>
            <a:off x="311700" y="235932"/>
            <a:ext cx="8527500" cy="755700"/>
          </a:xfrm>
        </p:spPr>
        <p:txBody>
          <a:bodyPr/>
          <a:lstStyle/>
          <a:p>
            <a:r>
              <a:rPr lang="en-US" b="1" dirty="0"/>
              <a:t>Regions of the USA in Decreasing Order of Unique Customer IDs</a:t>
            </a:r>
            <a:endParaRPr lang="en-IN" b="1" dirty="0"/>
          </a:p>
        </p:txBody>
      </p:sp>
      <p:sp>
        <p:nvSpPr>
          <p:cNvPr id="3" name="Text Placeholder 2">
            <a:extLst>
              <a:ext uri="{FF2B5EF4-FFF2-40B4-BE49-F238E27FC236}">
                <a16:creationId xmlns:a16="http://schemas.microsoft.com/office/drawing/2014/main" id="{62CA0CDB-662B-FCC5-0D09-28C910F184C8}"/>
              </a:ext>
            </a:extLst>
          </p:cNvPr>
          <p:cNvSpPr>
            <a:spLocks noGrp="1"/>
          </p:cNvSpPr>
          <p:nvPr>
            <p:ph type="body" idx="1"/>
          </p:nvPr>
        </p:nvSpPr>
        <p:spPr>
          <a:xfrm>
            <a:off x="311700" y="1062496"/>
            <a:ext cx="3507678" cy="3179400"/>
          </a:xfrm>
        </p:spPr>
        <p:txBody>
          <a:bodyPr/>
          <a:lstStyle/>
          <a:p>
            <a:pPr marL="152400" indent="0">
              <a:buNone/>
            </a:pPr>
            <a:r>
              <a:rPr lang="en-US" dirty="0">
                <a:latin typeface="Fira Sans" panose="020B0503050000020004" pitchFamily="34" charset="0"/>
              </a:rPr>
              <a:t>A detailed analysis of customer interactions across various regions in the USA yielded compelling findings. The West region emerged as a vibrant hub of customer engagement, boasting a robust network of 686 unique customer IDs. Following closely, the East region established a significant market presence with 674 unique customer IDs. In the Central region, 629 unique customer IDs underscored the company's strong foothold, while the South region, with 512 unique customer IDs, showcased a steady and growing customer base.</a:t>
            </a:r>
            <a:endParaRPr lang="en-IN" dirty="0">
              <a:latin typeface="Fira Sans" panose="020B0503050000020004" pitchFamily="34" charset="0"/>
            </a:endParaRPr>
          </a:p>
        </p:txBody>
      </p:sp>
      <p:pic>
        <p:nvPicPr>
          <p:cNvPr id="13" name="Picture 12">
            <a:extLst>
              <a:ext uri="{FF2B5EF4-FFF2-40B4-BE49-F238E27FC236}">
                <a16:creationId xmlns:a16="http://schemas.microsoft.com/office/drawing/2014/main" id="{FE16267C-3EBD-BDE1-C3F1-2D228C2FC4FF}"/>
              </a:ext>
            </a:extLst>
          </p:cNvPr>
          <p:cNvPicPr>
            <a:picLocks noChangeAspect="1"/>
          </p:cNvPicPr>
          <p:nvPr/>
        </p:nvPicPr>
        <p:blipFill>
          <a:blip r:embed="rId2"/>
          <a:stretch>
            <a:fillRect/>
          </a:stretch>
        </p:blipFill>
        <p:spPr>
          <a:xfrm>
            <a:off x="3874368" y="991632"/>
            <a:ext cx="5098944" cy="3824208"/>
          </a:xfrm>
          <a:prstGeom prst="rect">
            <a:avLst/>
          </a:prstGeom>
        </p:spPr>
      </p:pic>
    </p:spTree>
    <p:extLst>
      <p:ext uri="{BB962C8B-B14F-4D97-AF65-F5344CB8AC3E}">
        <p14:creationId xmlns:p14="http://schemas.microsoft.com/office/powerpoint/2010/main" val="615112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4394-7937-0BDF-3D7D-DE9B37493944}"/>
              </a:ext>
            </a:extLst>
          </p:cNvPr>
          <p:cNvSpPr>
            <a:spLocks noGrp="1"/>
          </p:cNvSpPr>
          <p:nvPr>
            <p:ph type="title"/>
          </p:nvPr>
        </p:nvSpPr>
        <p:spPr>
          <a:xfrm>
            <a:off x="311700" y="235932"/>
            <a:ext cx="8527500" cy="755700"/>
          </a:xfrm>
        </p:spPr>
        <p:txBody>
          <a:bodyPr/>
          <a:lstStyle/>
          <a:p>
            <a:r>
              <a:rPr lang="en-US" b="1" dirty="0"/>
              <a:t>Total Number of Unique Postal Codes Starting with 8 or 9</a:t>
            </a:r>
            <a:endParaRPr lang="en-IN" b="1" dirty="0"/>
          </a:p>
        </p:txBody>
      </p:sp>
      <p:sp>
        <p:nvSpPr>
          <p:cNvPr id="3" name="Text Placeholder 2">
            <a:extLst>
              <a:ext uri="{FF2B5EF4-FFF2-40B4-BE49-F238E27FC236}">
                <a16:creationId xmlns:a16="http://schemas.microsoft.com/office/drawing/2014/main" id="{62CA0CDB-662B-FCC5-0D09-28C910F184C8}"/>
              </a:ext>
            </a:extLst>
          </p:cNvPr>
          <p:cNvSpPr>
            <a:spLocks noGrp="1"/>
          </p:cNvSpPr>
          <p:nvPr>
            <p:ph type="body" idx="1"/>
          </p:nvPr>
        </p:nvSpPr>
        <p:spPr>
          <a:xfrm>
            <a:off x="311700" y="1062496"/>
            <a:ext cx="3050478" cy="3179400"/>
          </a:xfrm>
        </p:spPr>
        <p:txBody>
          <a:bodyPr/>
          <a:lstStyle/>
          <a:p>
            <a:pPr marL="152400" indent="0">
              <a:buNone/>
            </a:pPr>
            <a:r>
              <a:rPr lang="en-US" dirty="0">
                <a:latin typeface="Fira Sans" panose="020B0503050000020004" pitchFamily="34" charset="0"/>
              </a:rPr>
              <a:t>Our data analysis revealed a significant presence of 181 unique postal codes commencing with the digits 8 or 9. This specific subset of postal codes delineates a distinct market segment, encompassing areas with unique geographical characteristics and potentially diverse customer needs.</a:t>
            </a:r>
            <a:endParaRPr lang="en-IN" dirty="0">
              <a:latin typeface="Fira Sans" panose="020B0503050000020004" pitchFamily="34" charset="0"/>
            </a:endParaRPr>
          </a:p>
        </p:txBody>
      </p:sp>
      <p:pic>
        <p:nvPicPr>
          <p:cNvPr id="9" name="Picture 8">
            <a:extLst>
              <a:ext uri="{FF2B5EF4-FFF2-40B4-BE49-F238E27FC236}">
                <a16:creationId xmlns:a16="http://schemas.microsoft.com/office/drawing/2014/main" id="{7FD55E3B-F6D1-999B-5B9B-FF87EB0486E0}"/>
              </a:ext>
            </a:extLst>
          </p:cNvPr>
          <p:cNvPicPr>
            <a:picLocks noChangeAspect="1"/>
          </p:cNvPicPr>
          <p:nvPr/>
        </p:nvPicPr>
        <p:blipFill>
          <a:blip r:embed="rId2"/>
          <a:stretch>
            <a:fillRect/>
          </a:stretch>
        </p:blipFill>
        <p:spPr>
          <a:xfrm>
            <a:off x="3608352" y="991632"/>
            <a:ext cx="5486411" cy="3657607"/>
          </a:xfrm>
          <a:prstGeom prst="rect">
            <a:avLst/>
          </a:prstGeom>
        </p:spPr>
      </p:pic>
    </p:spTree>
    <p:extLst>
      <p:ext uri="{BB962C8B-B14F-4D97-AF65-F5344CB8AC3E}">
        <p14:creationId xmlns:p14="http://schemas.microsoft.com/office/powerpoint/2010/main" val="310362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sp>
        <p:nvSpPr>
          <p:cNvPr id="1369" name="Google Shape;1369;p64"/>
          <p:cNvSpPr txBox="1">
            <a:spLocks noGrp="1"/>
          </p:cNvSpPr>
          <p:nvPr>
            <p:ph type="title"/>
          </p:nvPr>
        </p:nvSpPr>
        <p:spPr>
          <a:xfrm>
            <a:off x="720000" y="659575"/>
            <a:ext cx="7704000" cy="6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Team Details</a:t>
            </a:r>
            <a:endParaRPr dirty="0"/>
          </a:p>
        </p:txBody>
      </p:sp>
      <p:sp>
        <p:nvSpPr>
          <p:cNvPr id="8" name="Google Shape;1372;p64">
            <a:extLst>
              <a:ext uri="{FF2B5EF4-FFF2-40B4-BE49-F238E27FC236}">
                <a16:creationId xmlns:a16="http://schemas.microsoft.com/office/drawing/2014/main" id="{B37CD236-A9FA-C78F-F7D3-87FE195AA180}"/>
              </a:ext>
            </a:extLst>
          </p:cNvPr>
          <p:cNvSpPr txBox="1">
            <a:spLocks/>
          </p:cNvSpPr>
          <p:nvPr/>
        </p:nvSpPr>
        <p:spPr>
          <a:xfrm>
            <a:off x="1324103" y="1258753"/>
            <a:ext cx="6833418" cy="178909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Poller One"/>
              <a:buNone/>
              <a:defRPr sz="2000" b="1" i="0" u="none" strike="noStrike" cap="none">
                <a:solidFill>
                  <a:schemeClr val="dk1"/>
                </a:solidFill>
                <a:latin typeface="Poppins"/>
                <a:ea typeface="Poppins"/>
                <a:cs typeface="Poppins"/>
                <a:sym typeface="Poppins"/>
              </a:defRPr>
            </a:lvl1pPr>
            <a:lvl2pPr marL="914400" marR="0" lvl="1" indent="-317500" algn="r"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r"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r"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r"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r"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r"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r"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r"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l"/>
            <a:r>
              <a:rPr lang="en-IN" b="0" dirty="0">
                <a:latin typeface="Fira Sans Extra Condensed SemiBold" panose="020B0604020202020204" charset="0"/>
              </a:rPr>
              <a:t>Team Name: </a:t>
            </a:r>
            <a:r>
              <a:rPr lang="en-IN" b="0" dirty="0" err="1">
                <a:latin typeface="Fira Sans" panose="020B0503050000020004" pitchFamily="34" charset="0"/>
              </a:rPr>
              <a:t>Joyguru</a:t>
            </a:r>
            <a:endParaRPr lang="en-IN" b="0" dirty="0">
              <a:latin typeface="Fira Sans" panose="020B0503050000020004" pitchFamily="34" charset="0"/>
            </a:endParaRPr>
          </a:p>
          <a:p>
            <a:pPr marL="0" indent="0" algn="l"/>
            <a:r>
              <a:rPr lang="en-IN" b="0" dirty="0">
                <a:latin typeface="Fira Sans Extra Condensed SemiBold" panose="020B0604020202020204" charset="0"/>
              </a:rPr>
              <a:t>Team Leader: </a:t>
            </a:r>
            <a:r>
              <a:rPr lang="en-IN" b="0" dirty="0">
                <a:latin typeface="Fira Sans" panose="020B0503050000020004" pitchFamily="34" charset="0"/>
              </a:rPr>
              <a:t>Somesh Ghosh (2022UGEC013)</a:t>
            </a:r>
          </a:p>
          <a:p>
            <a:pPr marL="0" indent="0" algn="l"/>
            <a:r>
              <a:rPr lang="en-IN" b="0" dirty="0">
                <a:latin typeface="Fira Sans Extra Condensed SemiBold" panose="020B0604020202020204" charset="0"/>
              </a:rPr>
              <a:t>Team Member 1: </a:t>
            </a:r>
            <a:r>
              <a:rPr lang="en-IN" b="0" dirty="0">
                <a:latin typeface="Fira Sans" panose="020B0503050000020004" pitchFamily="34" charset="0"/>
              </a:rPr>
              <a:t>Siddhant Dash (2022UGEC100)</a:t>
            </a:r>
          </a:p>
          <a:p>
            <a:pPr marL="0" indent="0" algn="l"/>
            <a:r>
              <a:rPr lang="en-IN" b="0" dirty="0">
                <a:latin typeface="Fira Sans Extra Condensed SemiBold" panose="020B0604020202020204" charset="0"/>
              </a:rPr>
              <a:t>Team Member 2: </a:t>
            </a:r>
            <a:r>
              <a:rPr lang="en-IN" b="0" dirty="0" err="1">
                <a:latin typeface="Fira Sans" panose="020B0503050000020004" pitchFamily="34" charset="0"/>
              </a:rPr>
              <a:t>Subhomoy</a:t>
            </a:r>
            <a:r>
              <a:rPr lang="en-IN" b="0" dirty="0">
                <a:latin typeface="Fira Sans" panose="020B0503050000020004" pitchFamily="34" charset="0"/>
              </a:rPr>
              <a:t> Maji (2022UGEC011)</a:t>
            </a:r>
          </a:p>
        </p:txBody>
      </p:sp>
      <p:sp>
        <p:nvSpPr>
          <p:cNvPr id="10" name="TextBox 9">
            <a:extLst>
              <a:ext uri="{FF2B5EF4-FFF2-40B4-BE49-F238E27FC236}">
                <a16:creationId xmlns:a16="http://schemas.microsoft.com/office/drawing/2014/main" id="{4D1DD621-76F3-9EA2-ED20-64C2F7D0D32F}"/>
              </a:ext>
            </a:extLst>
          </p:cNvPr>
          <p:cNvSpPr txBox="1"/>
          <p:nvPr/>
        </p:nvSpPr>
        <p:spPr>
          <a:xfrm>
            <a:off x="339365" y="3960056"/>
            <a:ext cx="8565484" cy="900246"/>
          </a:xfrm>
          <a:prstGeom prst="rect">
            <a:avLst/>
          </a:prstGeom>
          <a:noFill/>
        </p:spPr>
        <p:txBody>
          <a:bodyPr wrap="square" rtlCol="0">
            <a:spAutoFit/>
          </a:bodyPr>
          <a:lstStyle/>
          <a:p>
            <a:r>
              <a:rPr lang="en-US" sz="1050" b="1" dirty="0">
                <a:latin typeface="Fira Sans" panose="020B0503050000020004" pitchFamily="34" charset="0"/>
              </a:rPr>
              <a:t>Note:</a:t>
            </a:r>
          </a:p>
          <a:p>
            <a:r>
              <a:rPr lang="en-US" sz="1050" dirty="0">
                <a:latin typeface="Fira Sans" panose="020B0503050000020004" pitchFamily="34" charset="0"/>
              </a:rPr>
              <a:t>This content was created by Team </a:t>
            </a:r>
            <a:r>
              <a:rPr lang="en-US" sz="1050" dirty="0" err="1">
                <a:latin typeface="Fira Sans" panose="020B0503050000020004" pitchFamily="34" charset="0"/>
              </a:rPr>
              <a:t>Joyguru</a:t>
            </a:r>
            <a:r>
              <a:rPr lang="en-US" sz="1050" dirty="0">
                <a:latin typeface="Fira Sans" panose="020B0503050000020004" pitchFamily="34" charset="0"/>
              </a:rPr>
              <a:t> on 26/10/23, exclusively for participation in CSV Matrix, an event by </a:t>
            </a:r>
            <a:r>
              <a:rPr lang="en-US" sz="1050" dirty="0" err="1">
                <a:latin typeface="Fira Sans" panose="020B0503050000020004" pitchFamily="34" charset="0"/>
              </a:rPr>
              <a:t>Ojass</a:t>
            </a:r>
            <a:r>
              <a:rPr lang="en-US" sz="1050" dirty="0">
                <a:latin typeface="Fira Sans" panose="020B0503050000020004" pitchFamily="34" charset="0"/>
              </a:rPr>
              <a:t>, NIT Jamshedpur, in collaboration with ACC Club. Please be informed that all content in this presentation is original and has been crafted independently. The logos and </a:t>
            </a:r>
            <a:r>
              <a:rPr lang="en-US" sz="1050" dirty="0" err="1">
                <a:latin typeface="Fira Sans" panose="020B0503050000020004" pitchFamily="34" charset="0"/>
              </a:rPr>
              <a:t>cliparts</a:t>
            </a:r>
            <a:r>
              <a:rPr lang="en-US" sz="1050" dirty="0">
                <a:latin typeface="Fira Sans" panose="020B0503050000020004" pitchFamily="34" charset="0"/>
              </a:rPr>
              <a:t> used in the presentation might have been sourced from external platforms. No content has been copied from any source other than the mentioned logos and </a:t>
            </a:r>
            <a:r>
              <a:rPr lang="en-US" sz="1050" dirty="0" err="1">
                <a:latin typeface="Fira Sans" panose="020B0503050000020004" pitchFamily="34" charset="0"/>
              </a:rPr>
              <a:t>cliparts</a:t>
            </a:r>
            <a:r>
              <a:rPr lang="en-US" sz="1050" dirty="0">
                <a:latin typeface="Fira Sans" panose="020B0503050000020004" pitchFamily="34" charset="0"/>
              </a:rPr>
              <a:t>.</a:t>
            </a:r>
            <a:endParaRPr lang="en-IN" sz="1050" dirty="0">
              <a:latin typeface="Fira Sans" panose="020B05030500000200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2"/>
        <p:cNvGrpSpPr/>
        <p:nvPr/>
      </p:nvGrpSpPr>
      <p:grpSpPr>
        <a:xfrm>
          <a:off x="0" y="0"/>
          <a:ext cx="0" cy="0"/>
          <a:chOff x="0" y="0"/>
          <a:chExt cx="0" cy="0"/>
        </a:xfrm>
      </p:grpSpPr>
      <p:sp>
        <p:nvSpPr>
          <p:cNvPr id="1923" name="Google Shape;1923;p69"/>
          <p:cNvSpPr txBox="1">
            <a:spLocks noGrp="1"/>
          </p:cNvSpPr>
          <p:nvPr>
            <p:ph type="title"/>
          </p:nvPr>
        </p:nvSpPr>
        <p:spPr>
          <a:xfrm>
            <a:off x="772551" y="314190"/>
            <a:ext cx="7704000" cy="6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Conclusions!</a:t>
            </a:r>
            <a:endParaRPr dirty="0"/>
          </a:p>
        </p:txBody>
      </p:sp>
      <p:graphicFrame>
        <p:nvGraphicFramePr>
          <p:cNvPr id="1924" name="Google Shape;1924;p69"/>
          <p:cNvGraphicFramePr/>
          <p:nvPr>
            <p:extLst>
              <p:ext uri="{D42A27DB-BD31-4B8C-83A1-F6EECF244321}">
                <p14:modId xmlns:p14="http://schemas.microsoft.com/office/powerpoint/2010/main" val="696970621"/>
              </p:ext>
            </p:extLst>
          </p:nvPr>
        </p:nvGraphicFramePr>
        <p:xfrm>
          <a:off x="863993" y="948690"/>
          <a:ext cx="7369750" cy="3736210"/>
        </p:xfrm>
        <a:graphic>
          <a:graphicData uri="http://schemas.openxmlformats.org/drawingml/2006/table">
            <a:tbl>
              <a:tblPr>
                <a:noFill/>
              </a:tblPr>
              <a:tblGrid>
                <a:gridCol w="736975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 sz="2000" b="1" dirty="0">
                          <a:solidFill>
                            <a:schemeClr val="dk1"/>
                          </a:solidFill>
                          <a:latin typeface="Fira Sans" panose="020B0503050000020004" pitchFamily="34" charset="0"/>
                          <a:ea typeface="Poppins"/>
                          <a:cs typeface="Poppins"/>
                          <a:sym typeface="Poppins"/>
                        </a:rPr>
                        <a:t>Conclusion 1:</a:t>
                      </a:r>
                      <a:endParaRPr sz="2000" b="1" dirty="0">
                        <a:solidFill>
                          <a:schemeClr val="dk1"/>
                        </a:solidFill>
                        <a:latin typeface="Fira Sans" panose="020B0503050000020004" pitchFamily="34" charset="0"/>
                        <a:ea typeface="Poppins"/>
                        <a:cs typeface="Poppins"/>
                        <a:sym typeface="Poppins"/>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435400">
                <a:tc>
                  <a:txBody>
                    <a:bodyPr/>
                    <a:lstStyle/>
                    <a:p>
                      <a:pPr marL="0" lvl="0" indent="0" algn="l" rtl="0">
                        <a:spcBef>
                          <a:spcPts val="0"/>
                        </a:spcBef>
                        <a:spcAft>
                          <a:spcPts val="0"/>
                        </a:spcAft>
                        <a:buNone/>
                      </a:pPr>
                      <a:r>
                        <a:rPr lang="en-IN" dirty="0">
                          <a:solidFill>
                            <a:schemeClr val="dk1"/>
                          </a:solidFill>
                          <a:latin typeface="Fira Sans" panose="020B0503050000020004" pitchFamily="34" charset="0"/>
                          <a:ea typeface="Lato"/>
                          <a:cs typeface="Lato"/>
                          <a:sym typeface="Lato"/>
                        </a:rPr>
                        <a:t>Quarter</a:t>
                      </a:r>
                      <a:r>
                        <a:rPr lang="en" dirty="0">
                          <a:solidFill>
                            <a:schemeClr val="dk1"/>
                          </a:solidFill>
                          <a:latin typeface="Fira Sans" panose="020B0503050000020004" pitchFamily="34" charset="0"/>
                          <a:ea typeface="Lato"/>
                          <a:cs typeface="Lato"/>
                          <a:sym typeface="Lato"/>
                        </a:rPr>
                        <a:t> 3 is very important for the company and maximum orders were reported in this time. Hence company could arrange for efficient and cost effective logistic mechanism to increase its margins by reducing operational costs. This came into notice when we found that the profit percentage increased only by 14.24% whereas its revenue increased by 20.36%, which clearly shows that the margin of the company reduced significantly.</a:t>
                      </a:r>
                      <a:endParaRPr dirty="0">
                        <a:solidFill>
                          <a:schemeClr val="dk1"/>
                        </a:solidFill>
                        <a:latin typeface="Fira Sans" panose="020B0503050000020004" pitchFamily="34" charset="0"/>
                        <a:ea typeface="Lato"/>
                        <a:cs typeface="Lato"/>
                        <a:sym typeface="Lat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1"/>
                  </a:ext>
                </a:extLst>
              </a:tr>
              <a:tr h="535900">
                <a:tc>
                  <a:txBody>
                    <a:bodyPr/>
                    <a:lstStyle/>
                    <a:p>
                      <a:pPr marL="0" lvl="0" indent="0" algn="l" rtl="0">
                        <a:spcBef>
                          <a:spcPts val="0"/>
                        </a:spcBef>
                        <a:spcAft>
                          <a:spcPts val="0"/>
                        </a:spcAft>
                        <a:buClr>
                          <a:srgbClr val="000000"/>
                        </a:buClr>
                        <a:buSzPts val="1100"/>
                        <a:buFont typeface="Arial"/>
                        <a:buNone/>
                      </a:pPr>
                      <a:r>
                        <a:rPr lang="en" sz="2000" b="1" dirty="0">
                          <a:solidFill>
                            <a:schemeClr val="dk1"/>
                          </a:solidFill>
                          <a:latin typeface="Fira Sans" panose="020B0503050000020004" pitchFamily="34" charset="0"/>
                          <a:ea typeface="Poppins"/>
                          <a:cs typeface="Poppins"/>
                          <a:sym typeface="Poppins"/>
                        </a:rPr>
                        <a:t>Conclusion 2:</a:t>
                      </a:r>
                      <a:endParaRPr sz="2000" b="1" dirty="0">
                        <a:solidFill>
                          <a:schemeClr val="dk1"/>
                        </a:solidFill>
                        <a:latin typeface="Fira Sans" panose="020B0503050000020004" pitchFamily="34" charset="0"/>
                        <a:ea typeface="Poppins"/>
                        <a:cs typeface="Poppins"/>
                        <a:sym typeface="Poppins"/>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rgbClr val="BC8FDD"/>
                    </a:solidFill>
                  </a:tcPr>
                </a:tc>
                <a:extLst>
                  <a:ext uri="{0D108BD9-81ED-4DB2-BD59-A6C34878D82A}">
                    <a16:rowId xmlns:a16="http://schemas.microsoft.com/office/drawing/2014/main" val="10002"/>
                  </a:ext>
                </a:extLst>
              </a:tr>
              <a:tr h="435400">
                <a:tc>
                  <a:txBody>
                    <a:bodyPr/>
                    <a:lstStyle/>
                    <a:p>
                      <a:pPr marL="0" lvl="0" indent="0" algn="l" rtl="0">
                        <a:spcBef>
                          <a:spcPts val="0"/>
                        </a:spcBef>
                        <a:spcAft>
                          <a:spcPts val="0"/>
                        </a:spcAft>
                        <a:buClr>
                          <a:srgbClr val="000000"/>
                        </a:buClr>
                        <a:buSzPts val="1100"/>
                        <a:buFont typeface="Arial"/>
                        <a:buNone/>
                      </a:pPr>
                      <a:r>
                        <a:rPr lang="en-US" dirty="0">
                          <a:solidFill>
                            <a:schemeClr val="dk1"/>
                          </a:solidFill>
                          <a:latin typeface="Fira Sans" panose="020B0503050000020004" pitchFamily="34" charset="0"/>
                          <a:ea typeface="Lato"/>
                          <a:cs typeface="Lato"/>
                          <a:sym typeface="Lato"/>
                        </a:rPr>
                        <a:t>Technological products should be available in the stock or warehouses as they are in high demand in almost all the regions. But in Western region, furniture products should be given more preference in warehouse management. This can significantly increase the company revenue as they can deliver products much efficiently and quickly reducing delivery time and expenses and increasing customer satisfaction.</a:t>
                      </a:r>
                      <a:endParaRPr dirty="0">
                        <a:solidFill>
                          <a:schemeClr val="dk1"/>
                        </a:solidFill>
                        <a:latin typeface="Fira Sans" panose="020B0503050000020004" pitchFamily="34" charset="0"/>
                        <a:ea typeface="Lato"/>
                        <a:cs typeface="Lato"/>
                        <a:sym typeface="Lat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2"/>
        <p:cNvGrpSpPr/>
        <p:nvPr/>
      </p:nvGrpSpPr>
      <p:grpSpPr>
        <a:xfrm>
          <a:off x="0" y="0"/>
          <a:ext cx="0" cy="0"/>
          <a:chOff x="0" y="0"/>
          <a:chExt cx="0" cy="0"/>
        </a:xfrm>
      </p:grpSpPr>
      <p:sp>
        <p:nvSpPr>
          <p:cNvPr id="1923" name="Google Shape;1923;p69"/>
          <p:cNvSpPr txBox="1">
            <a:spLocks noGrp="1"/>
          </p:cNvSpPr>
          <p:nvPr>
            <p:ph type="title"/>
          </p:nvPr>
        </p:nvSpPr>
        <p:spPr>
          <a:xfrm>
            <a:off x="772551" y="314190"/>
            <a:ext cx="7704000" cy="6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Conclusions!</a:t>
            </a:r>
            <a:endParaRPr dirty="0"/>
          </a:p>
        </p:txBody>
      </p:sp>
      <p:graphicFrame>
        <p:nvGraphicFramePr>
          <p:cNvPr id="1924" name="Google Shape;1924;p69"/>
          <p:cNvGraphicFramePr/>
          <p:nvPr>
            <p:extLst>
              <p:ext uri="{D42A27DB-BD31-4B8C-83A1-F6EECF244321}">
                <p14:modId xmlns:p14="http://schemas.microsoft.com/office/powerpoint/2010/main" val="3301587352"/>
              </p:ext>
            </p:extLst>
          </p:nvPr>
        </p:nvGraphicFramePr>
        <p:xfrm>
          <a:off x="772551" y="1003278"/>
          <a:ext cx="7369750" cy="3522850"/>
        </p:xfrm>
        <a:graphic>
          <a:graphicData uri="http://schemas.openxmlformats.org/drawingml/2006/table">
            <a:tbl>
              <a:tblPr>
                <a:noFill/>
              </a:tblPr>
              <a:tblGrid>
                <a:gridCol w="736975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IN" sz="2000" b="1" dirty="0">
                          <a:solidFill>
                            <a:schemeClr val="dk1"/>
                          </a:solidFill>
                          <a:latin typeface="Fira Sans" panose="020B0503050000020004" pitchFamily="34" charset="0"/>
                          <a:ea typeface="Poppins"/>
                          <a:cs typeface="Poppins"/>
                          <a:sym typeface="Poppins"/>
                        </a:rPr>
                        <a:t>Conclusion 3:</a:t>
                      </a: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chemeClr val="bg2">
                        <a:lumMod val="40000"/>
                        <a:lumOff val="60000"/>
                      </a:schemeClr>
                    </a:solidFill>
                  </a:tcPr>
                </a:tc>
                <a:extLst>
                  <a:ext uri="{0D108BD9-81ED-4DB2-BD59-A6C34878D82A}">
                    <a16:rowId xmlns:a16="http://schemas.microsoft.com/office/drawing/2014/main" val="10000"/>
                  </a:ext>
                </a:extLst>
              </a:tr>
              <a:tr h="435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dk1"/>
                          </a:solidFill>
                          <a:latin typeface="Fira Sans" panose="020B0503050000020004" pitchFamily="34" charset="0"/>
                          <a:ea typeface="Lato"/>
                          <a:cs typeface="Lato"/>
                          <a:sym typeface="Lato"/>
                        </a:rPr>
                        <a:t>Company should focus on increase its consumer base from </a:t>
                      </a:r>
                      <a:r>
                        <a:rPr lang="en-US" dirty="0">
                          <a:latin typeface="Fira Sans" panose="020B0503050000020004" pitchFamily="34" charset="0"/>
                        </a:rPr>
                        <a:t>793 unique customers. The company has done great in creating a robust customer base signifying not just the breadth but also the depth of the company's market reach and brand appeal. The customers are quite satisfied as life time value of the customer is $ </a:t>
                      </a:r>
                      <a:r>
                        <a:rPr lang="en-IN" dirty="0">
                          <a:latin typeface="Fira Sans" panose="020B0503050000020004" pitchFamily="34" charset="0"/>
                        </a:rPr>
                        <a:t>18298 and the average order per customer is 6.31.</a:t>
                      </a:r>
                      <a:endParaRPr lang="en-US" dirty="0">
                        <a:latin typeface="Fira Sans" panose="020B0503050000020004" pitchFamily="34" charset="0"/>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extLst>
                  <a:ext uri="{0D108BD9-81ED-4DB2-BD59-A6C34878D82A}">
                    <a16:rowId xmlns:a16="http://schemas.microsoft.com/office/drawing/2014/main" val="10001"/>
                  </a:ext>
                </a:extLst>
              </a:tr>
              <a:tr h="535900">
                <a:tc>
                  <a:txBody>
                    <a:bodyPr/>
                    <a:lstStyle/>
                    <a:p>
                      <a:pPr marL="0" lvl="0" indent="0" algn="l" rtl="0">
                        <a:spcBef>
                          <a:spcPts val="0"/>
                        </a:spcBef>
                        <a:spcAft>
                          <a:spcPts val="0"/>
                        </a:spcAft>
                        <a:buClr>
                          <a:srgbClr val="000000"/>
                        </a:buClr>
                        <a:buSzPts val="1100"/>
                        <a:buFont typeface="Arial"/>
                        <a:buNone/>
                      </a:pPr>
                      <a:r>
                        <a:rPr lang="en" sz="2000" b="1" dirty="0">
                          <a:solidFill>
                            <a:schemeClr val="dk1"/>
                          </a:solidFill>
                          <a:latin typeface="Fira Sans" panose="020B0503050000020004" pitchFamily="34" charset="0"/>
                          <a:ea typeface="Poppins"/>
                          <a:cs typeface="Poppins"/>
                          <a:sym typeface="Poppins"/>
                        </a:rPr>
                        <a:t>Conclusion 4:</a:t>
                      </a:r>
                      <a:endParaRPr sz="2000" b="1" dirty="0">
                        <a:solidFill>
                          <a:schemeClr val="dk1"/>
                        </a:solidFill>
                        <a:latin typeface="Fira Sans" panose="020B0503050000020004" pitchFamily="34" charset="0"/>
                        <a:ea typeface="Poppins"/>
                        <a:cs typeface="Poppins"/>
                        <a:sym typeface="Poppins"/>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chemeClr val="accent4">
                        <a:lumMod val="40000"/>
                        <a:lumOff val="60000"/>
                      </a:schemeClr>
                    </a:solidFill>
                  </a:tcPr>
                </a:tc>
                <a:extLst>
                  <a:ext uri="{0D108BD9-81ED-4DB2-BD59-A6C34878D82A}">
                    <a16:rowId xmlns:a16="http://schemas.microsoft.com/office/drawing/2014/main" val="10002"/>
                  </a:ext>
                </a:extLst>
              </a:tr>
              <a:tr h="435400">
                <a:tc>
                  <a:txBody>
                    <a:bodyPr/>
                    <a:lstStyle/>
                    <a:p>
                      <a:pPr marL="0" lvl="0" indent="0" algn="l" rtl="0">
                        <a:spcBef>
                          <a:spcPts val="0"/>
                        </a:spcBef>
                        <a:spcAft>
                          <a:spcPts val="0"/>
                        </a:spcAft>
                        <a:buClr>
                          <a:srgbClr val="000000"/>
                        </a:buClr>
                        <a:buSzPts val="1100"/>
                        <a:buFont typeface="Arial"/>
                        <a:buNone/>
                      </a:pPr>
                      <a:r>
                        <a:rPr lang="en-US" dirty="0">
                          <a:solidFill>
                            <a:schemeClr val="dk1"/>
                          </a:solidFill>
                          <a:latin typeface="Fira Sans" panose="020B0503050000020004" pitchFamily="34" charset="0"/>
                          <a:ea typeface="Lato"/>
                          <a:cs typeface="Lato"/>
                          <a:sym typeface="Lato"/>
                        </a:rPr>
                        <a:t>The company should increase its holding in customer segment as it is quite resilient and also contributing to the majority share of company’s revenue. In spite of that maximum orders per customer is definitely from the corporate segment. Hence company should try to crack as much deals from the corporates as much possible. Company should increase its penetration in Southern region as the consumer base is quite low. </a:t>
                      </a:r>
                      <a:endParaRPr dirty="0">
                        <a:solidFill>
                          <a:schemeClr val="dk1"/>
                        </a:solidFill>
                        <a:latin typeface="Fira Sans" panose="020B0503050000020004" pitchFamily="34" charset="0"/>
                        <a:ea typeface="Lato"/>
                        <a:cs typeface="Lato"/>
                        <a:sym typeface="Lat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51766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2"/>
        <p:cNvGrpSpPr/>
        <p:nvPr/>
      </p:nvGrpSpPr>
      <p:grpSpPr>
        <a:xfrm>
          <a:off x="0" y="0"/>
          <a:ext cx="0" cy="0"/>
          <a:chOff x="0" y="0"/>
          <a:chExt cx="0" cy="0"/>
        </a:xfrm>
      </p:grpSpPr>
      <p:sp>
        <p:nvSpPr>
          <p:cNvPr id="1923" name="Google Shape;1923;p69"/>
          <p:cNvSpPr txBox="1">
            <a:spLocks noGrp="1"/>
          </p:cNvSpPr>
          <p:nvPr>
            <p:ph type="title"/>
          </p:nvPr>
        </p:nvSpPr>
        <p:spPr>
          <a:xfrm>
            <a:off x="720000" y="314190"/>
            <a:ext cx="7704000" cy="6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Conclusions!</a:t>
            </a:r>
            <a:endParaRPr dirty="0"/>
          </a:p>
        </p:txBody>
      </p:sp>
      <p:graphicFrame>
        <p:nvGraphicFramePr>
          <p:cNvPr id="5" name="Table 4">
            <a:extLst>
              <a:ext uri="{FF2B5EF4-FFF2-40B4-BE49-F238E27FC236}">
                <a16:creationId xmlns:a16="http://schemas.microsoft.com/office/drawing/2014/main" id="{D450CB96-AFB1-CE4A-F1DD-F4E8D8E61295}"/>
              </a:ext>
            </a:extLst>
          </p:cNvPr>
          <p:cNvGraphicFramePr>
            <a:graphicFrameLocks noGrp="1"/>
          </p:cNvGraphicFramePr>
          <p:nvPr>
            <p:extLst>
              <p:ext uri="{D42A27DB-BD31-4B8C-83A1-F6EECF244321}">
                <p14:modId xmlns:p14="http://schemas.microsoft.com/office/powerpoint/2010/main" val="2412820129"/>
              </p:ext>
            </p:extLst>
          </p:nvPr>
        </p:nvGraphicFramePr>
        <p:xfrm>
          <a:off x="811439" y="999560"/>
          <a:ext cx="7369750" cy="1572190"/>
        </p:xfrm>
        <a:graphic>
          <a:graphicData uri="http://schemas.openxmlformats.org/drawingml/2006/table">
            <a:tbl>
              <a:tblPr>
                <a:noFill/>
              </a:tblPr>
              <a:tblGrid>
                <a:gridCol w="7369750">
                  <a:extLst>
                    <a:ext uri="{9D8B030D-6E8A-4147-A177-3AD203B41FA5}">
                      <a16:colId xmlns:a16="http://schemas.microsoft.com/office/drawing/2014/main" val="1363313039"/>
                    </a:ext>
                  </a:extLst>
                </a:gridCol>
              </a:tblGrid>
              <a:tr h="535900">
                <a:tc>
                  <a:txBody>
                    <a:bodyPr/>
                    <a:lstStyle/>
                    <a:p>
                      <a:pPr marL="0" lvl="0" indent="0" algn="l" rtl="0">
                        <a:spcBef>
                          <a:spcPts val="0"/>
                        </a:spcBef>
                        <a:spcAft>
                          <a:spcPts val="0"/>
                        </a:spcAft>
                        <a:buClr>
                          <a:srgbClr val="000000"/>
                        </a:buClr>
                        <a:buSzPts val="1100"/>
                        <a:buFont typeface="Arial"/>
                        <a:buNone/>
                      </a:pPr>
                      <a:r>
                        <a:rPr lang="en" sz="2000" b="1" dirty="0">
                          <a:solidFill>
                            <a:schemeClr val="dk1"/>
                          </a:solidFill>
                          <a:latin typeface="Fira Sans" panose="020B0503050000020004" pitchFamily="34" charset="0"/>
                          <a:ea typeface="Poppins"/>
                          <a:cs typeface="Poppins"/>
                          <a:sym typeface="Poppins"/>
                        </a:rPr>
                        <a:t>Conclusion 5:</a:t>
                      </a:r>
                      <a:endParaRPr sz="2000" b="1" dirty="0">
                        <a:solidFill>
                          <a:schemeClr val="dk1"/>
                        </a:solidFill>
                        <a:latin typeface="Fira Sans" panose="020B0503050000020004" pitchFamily="34" charset="0"/>
                        <a:ea typeface="Lato"/>
                        <a:cs typeface="Lato"/>
                        <a:sym typeface="Lat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chemeClr val="accent1">
                        <a:lumMod val="60000"/>
                        <a:lumOff val="40000"/>
                      </a:schemeClr>
                    </a:solidFill>
                  </a:tcPr>
                </a:tc>
                <a:extLst>
                  <a:ext uri="{0D108BD9-81ED-4DB2-BD59-A6C34878D82A}">
                    <a16:rowId xmlns:a16="http://schemas.microsoft.com/office/drawing/2014/main" val="2455829902"/>
                  </a:ext>
                </a:extLst>
              </a:tr>
              <a:tr h="435400">
                <a:tc>
                  <a: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latin typeface="Fira Sans" panose="020B0503050000020004" pitchFamily="34" charset="0"/>
                        </a:rPr>
                        <a:t>The overwhelming preference to “Standard Class” as the Ship Mode underscores the significance of efficient, cost-effective, and reliable shipping services in customer satisfaction and retention.</a:t>
                      </a:r>
                    </a:p>
                    <a:p>
                      <a:pPr marL="0" lvl="0" indent="0" algn="l" rtl="0">
                        <a:spcBef>
                          <a:spcPts val="0"/>
                        </a:spcBef>
                        <a:spcAft>
                          <a:spcPts val="0"/>
                        </a:spcAft>
                        <a:buClr>
                          <a:srgbClr val="000000"/>
                        </a:buClr>
                        <a:buSzPts val="1100"/>
                        <a:buFont typeface="Arial"/>
                        <a:buNone/>
                      </a:pPr>
                      <a:endParaRPr dirty="0">
                        <a:solidFill>
                          <a:schemeClr val="dk1"/>
                        </a:solidFill>
                        <a:latin typeface="Fira Sans" panose="020B0503050000020004" pitchFamily="34" charset="0"/>
                        <a:ea typeface="Lato"/>
                        <a:cs typeface="Lato"/>
                        <a:sym typeface="Lat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961270269"/>
                  </a:ext>
                </a:extLst>
              </a:tr>
            </a:tbl>
          </a:graphicData>
        </a:graphic>
      </p:graphicFrame>
    </p:spTree>
    <p:extLst>
      <p:ext uri="{BB962C8B-B14F-4D97-AF65-F5344CB8AC3E}">
        <p14:creationId xmlns:p14="http://schemas.microsoft.com/office/powerpoint/2010/main" val="2391947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971" name="Google Shape;1971;p70"/>
          <p:cNvSpPr txBox="1">
            <a:spLocks noGrp="1"/>
          </p:cNvSpPr>
          <p:nvPr>
            <p:ph type="ctrTitle"/>
          </p:nvPr>
        </p:nvSpPr>
        <p:spPr>
          <a:xfrm>
            <a:off x="565254" y="160172"/>
            <a:ext cx="8649083" cy="227353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600" dirty="0"/>
              <a:t>Thanks</a:t>
            </a:r>
            <a:r>
              <a:rPr lang="en" dirty="0"/>
              <a:t>!</a:t>
            </a:r>
            <a:endParaRPr dirty="0"/>
          </a:p>
        </p:txBody>
      </p:sp>
      <p:sp>
        <p:nvSpPr>
          <p:cNvPr id="1972" name="Google Shape;1972;p70"/>
          <p:cNvSpPr txBox="1">
            <a:spLocks noGrp="1"/>
          </p:cNvSpPr>
          <p:nvPr>
            <p:ph type="subTitle" idx="1"/>
          </p:nvPr>
        </p:nvSpPr>
        <p:spPr>
          <a:xfrm>
            <a:off x="727032" y="2252699"/>
            <a:ext cx="4006745" cy="13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t>Do you have any questions?</a:t>
            </a:r>
            <a:endParaRPr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97"/>
        <p:cNvGrpSpPr/>
        <p:nvPr/>
      </p:nvGrpSpPr>
      <p:grpSpPr>
        <a:xfrm>
          <a:off x="0" y="0"/>
          <a:ext cx="0" cy="0"/>
          <a:chOff x="0" y="0"/>
          <a:chExt cx="0" cy="0"/>
        </a:xfrm>
      </p:grpSpPr>
      <p:sp>
        <p:nvSpPr>
          <p:cNvPr id="699" name="Google Shape;699;p38"/>
          <p:cNvSpPr txBox="1">
            <a:spLocks noGrp="1"/>
          </p:cNvSpPr>
          <p:nvPr>
            <p:ph type="subTitle" idx="1"/>
          </p:nvPr>
        </p:nvSpPr>
        <p:spPr>
          <a:xfrm>
            <a:off x="633984" y="2286253"/>
            <a:ext cx="2511552"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Fira Sans" panose="020B0503050000020004" pitchFamily="34" charset="0"/>
              </a:rPr>
              <a:t>Overview of the dataset's significance</a:t>
            </a:r>
          </a:p>
        </p:txBody>
      </p:sp>
      <p:sp>
        <p:nvSpPr>
          <p:cNvPr id="700" name="Google Shape;700;p38"/>
          <p:cNvSpPr txBox="1">
            <a:spLocks noGrp="1"/>
          </p:cNvSpPr>
          <p:nvPr>
            <p:ph type="title" idx="21"/>
          </p:nvPr>
        </p:nvSpPr>
        <p:spPr>
          <a:xfrm>
            <a:off x="720000" y="539997"/>
            <a:ext cx="7704000" cy="6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latin typeface="Fira Sans Extra Condensed SemiBold" panose="020B0604020202020204" charset="0"/>
              </a:rPr>
              <a:t>Table of Contents</a:t>
            </a:r>
          </a:p>
        </p:txBody>
      </p:sp>
      <p:sp>
        <p:nvSpPr>
          <p:cNvPr id="701" name="Google Shape;701;p38"/>
          <p:cNvSpPr txBox="1">
            <a:spLocks noGrp="1"/>
          </p:cNvSpPr>
          <p:nvPr>
            <p:ph type="title" idx="2"/>
          </p:nvPr>
        </p:nvSpPr>
        <p:spPr>
          <a:xfrm rot="1973">
            <a:off x="1365600" y="3102701"/>
            <a:ext cx="1045200" cy="602100"/>
          </a:xfrm>
          <a:prstGeom prst="rect">
            <a:avLst/>
          </a:prstGeom>
          <a:solidFill>
            <a:srgbClr val="9751CB"/>
          </a:solidFill>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Fira Sans" panose="020B0503050000020004" pitchFamily="34" charset="0"/>
              </a:rPr>
              <a:t>04</a:t>
            </a:r>
          </a:p>
        </p:txBody>
      </p:sp>
      <p:sp>
        <p:nvSpPr>
          <p:cNvPr id="702" name="Google Shape;702;p38"/>
          <p:cNvSpPr txBox="1">
            <a:spLocks noGrp="1"/>
          </p:cNvSpPr>
          <p:nvPr>
            <p:ph type="subTitle" idx="3"/>
          </p:nvPr>
        </p:nvSpPr>
        <p:spPr>
          <a:xfrm>
            <a:off x="720000" y="4000803"/>
            <a:ext cx="23364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latin typeface="Fira Sans" panose="020B0503050000020004" pitchFamily="34" charset="0"/>
              </a:rPr>
              <a:t>Top selling categories by region</a:t>
            </a:r>
          </a:p>
        </p:txBody>
      </p:sp>
      <p:sp>
        <p:nvSpPr>
          <p:cNvPr id="703" name="Google Shape;703;p38"/>
          <p:cNvSpPr txBox="1">
            <a:spLocks noGrp="1"/>
          </p:cNvSpPr>
          <p:nvPr>
            <p:ph type="title" idx="4"/>
          </p:nvPr>
        </p:nvSpPr>
        <p:spPr>
          <a:xfrm rot="1973">
            <a:off x="4049400" y="1388251"/>
            <a:ext cx="1045200" cy="602100"/>
          </a:xfrm>
          <a:prstGeom prst="rect">
            <a:avLst/>
          </a:prstGeom>
          <a:solidFill>
            <a:srgbClr val="FFC000"/>
          </a:solidFill>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Fira Sans" panose="020B0503050000020004" pitchFamily="34" charset="0"/>
              </a:rPr>
              <a:t>02</a:t>
            </a:r>
          </a:p>
        </p:txBody>
      </p:sp>
      <p:sp>
        <p:nvSpPr>
          <p:cNvPr id="704" name="Google Shape;704;p38"/>
          <p:cNvSpPr txBox="1">
            <a:spLocks noGrp="1"/>
          </p:cNvSpPr>
          <p:nvPr>
            <p:ph type="subTitle" idx="5"/>
          </p:nvPr>
        </p:nvSpPr>
        <p:spPr>
          <a:xfrm>
            <a:off x="3403800" y="2286253"/>
            <a:ext cx="23364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latin typeface="Fira Sans" panose="020B0503050000020004" pitchFamily="34" charset="0"/>
              </a:rPr>
              <a:t>Initial analysis and understanding of data</a:t>
            </a:r>
          </a:p>
        </p:txBody>
      </p:sp>
      <p:sp>
        <p:nvSpPr>
          <p:cNvPr id="705" name="Google Shape;705;p38"/>
          <p:cNvSpPr txBox="1">
            <a:spLocks noGrp="1"/>
          </p:cNvSpPr>
          <p:nvPr>
            <p:ph type="title" idx="6"/>
          </p:nvPr>
        </p:nvSpPr>
        <p:spPr>
          <a:xfrm rot="1973">
            <a:off x="4049400" y="3102701"/>
            <a:ext cx="1045200" cy="602100"/>
          </a:xfrm>
          <a:prstGeom prst="rect">
            <a:avLst/>
          </a:prstGeom>
          <a:solidFill>
            <a:schemeClr val="bg2">
              <a:lumMod val="40000"/>
              <a:lumOff val="60000"/>
            </a:schemeClr>
          </a:solidFill>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Fira Sans" panose="020B0503050000020004" pitchFamily="34" charset="0"/>
              </a:rPr>
              <a:t>05</a:t>
            </a:r>
          </a:p>
        </p:txBody>
      </p:sp>
      <p:sp>
        <p:nvSpPr>
          <p:cNvPr id="706" name="Google Shape;706;p38"/>
          <p:cNvSpPr txBox="1">
            <a:spLocks noGrp="1"/>
          </p:cNvSpPr>
          <p:nvPr>
            <p:ph type="subTitle" idx="7"/>
          </p:nvPr>
        </p:nvSpPr>
        <p:spPr>
          <a:xfrm>
            <a:off x="3403800" y="4000803"/>
            <a:ext cx="23364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latin typeface="Fira Sans" panose="020B0503050000020004" pitchFamily="34" charset="0"/>
              </a:rPr>
              <a:t>Insights from unique customer IDs</a:t>
            </a:r>
          </a:p>
        </p:txBody>
      </p:sp>
      <p:sp>
        <p:nvSpPr>
          <p:cNvPr id="707" name="Google Shape;707;p38"/>
          <p:cNvSpPr txBox="1">
            <a:spLocks noGrp="1"/>
          </p:cNvSpPr>
          <p:nvPr>
            <p:ph type="title" idx="8"/>
          </p:nvPr>
        </p:nvSpPr>
        <p:spPr>
          <a:xfrm rot="1973">
            <a:off x="6733200" y="1388251"/>
            <a:ext cx="1045200" cy="602100"/>
          </a:xfrm>
          <a:prstGeom prst="rect">
            <a:avLst/>
          </a:prstGeom>
          <a:solidFill>
            <a:schemeClr val="accent2">
              <a:lumMod val="60000"/>
              <a:lumOff val="40000"/>
            </a:schemeClr>
          </a:solidFill>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Fira Sans" panose="020B0503050000020004" pitchFamily="34" charset="0"/>
              </a:rPr>
              <a:t>03</a:t>
            </a:r>
          </a:p>
        </p:txBody>
      </p:sp>
      <p:sp>
        <p:nvSpPr>
          <p:cNvPr id="708" name="Google Shape;708;p38"/>
          <p:cNvSpPr txBox="1">
            <a:spLocks noGrp="1"/>
          </p:cNvSpPr>
          <p:nvPr>
            <p:ph type="subTitle" idx="9"/>
          </p:nvPr>
        </p:nvSpPr>
        <p:spPr>
          <a:xfrm>
            <a:off x="6087600" y="2286253"/>
            <a:ext cx="23364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latin typeface="Fira Sans" panose="020B0503050000020004" pitchFamily="34" charset="0"/>
              </a:rPr>
              <a:t>Analysis of sales trends and patterns</a:t>
            </a:r>
          </a:p>
        </p:txBody>
      </p:sp>
      <p:sp>
        <p:nvSpPr>
          <p:cNvPr id="709" name="Google Shape;709;p38"/>
          <p:cNvSpPr txBox="1">
            <a:spLocks noGrp="1"/>
          </p:cNvSpPr>
          <p:nvPr>
            <p:ph type="title" idx="13"/>
          </p:nvPr>
        </p:nvSpPr>
        <p:spPr>
          <a:xfrm rot="1973">
            <a:off x="6733200" y="3102701"/>
            <a:ext cx="1045200" cy="602100"/>
          </a:xfrm>
          <a:prstGeom prst="rect">
            <a:avLst/>
          </a:prstGeom>
          <a:solidFill>
            <a:srgbClr val="2970FF"/>
          </a:solidFill>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Fira Sans" panose="020B0503050000020004" pitchFamily="34" charset="0"/>
              </a:rPr>
              <a:t>06</a:t>
            </a:r>
          </a:p>
        </p:txBody>
      </p:sp>
      <p:sp>
        <p:nvSpPr>
          <p:cNvPr id="710" name="Google Shape;710;p38"/>
          <p:cNvSpPr txBox="1">
            <a:spLocks noGrp="1"/>
          </p:cNvSpPr>
          <p:nvPr>
            <p:ph type="subTitle" idx="14"/>
          </p:nvPr>
        </p:nvSpPr>
        <p:spPr>
          <a:xfrm>
            <a:off x="6087600" y="4000803"/>
            <a:ext cx="23364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latin typeface="Fira Sans" panose="020B0503050000020004" pitchFamily="34" charset="0"/>
              </a:rPr>
              <a:t>Summary of key findings and insights</a:t>
            </a:r>
          </a:p>
        </p:txBody>
      </p:sp>
      <p:sp>
        <p:nvSpPr>
          <p:cNvPr id="711" name="Google Shape;711;p38"/>
          <p:cNvSpPr txBox="1">
            <a:spLocks noGrp="1"/>
          </p:cNvSpPr>
          <p:nvPr>
            <p:ph type="subTitle" idx="15"/>
          </p:nvPr>
        </p:nvSpPr>
        <p:spPr>
          <a:xfrm>
            <a:off x="720000" y="1981050"/>
            <a:ext cx="2336400" cy="4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latin typeface="Fira Sans Extra Condensed SemiBold" panose="020B0604020202020204" charset="0"/>
              </a:rPr>
              <a:t>Introduction</a:t>
            </a:r>
          </a:p>
        </p:txBody>
      </p:sp>
      <p:sp>
        <p:nvSpPr>
          <p:cNvPr id="712" name="Google Shape;712;p38"/>
          <p:cNvSpPr txBox="1">
            <a:spLocks noGrp="1"/>
          </p:cNvSpPr>
          <p:nvPr>
            <p:ph type="subTitle" idx="16"/>
          </p:nvPr>
        </p:nvSpPr>
        <p:spPr>
          <a:xfrm>
            <a:off x="720000" y="3695700"/>
            <a:ext cx="2336400" cy="4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IN" dirty="0">
                <a:latin typeface="Fira Sans Extra Condensed SemiBold" panose="020B0604020202020204" charset="0"/>
              </a:rPr>
              <a:t>Categories</a:t>
            </a:r>
          </a:p>
        </p:txBody>
      </p:sp>
      <p:sp>
        <p:nvSpPr>
          <p:cNvPr id="713" name="Google Shape;713;p38"/>
          <p:cNvSpPr txBox="1">
            <a:spLocks noGrp="1"/>
          </p:cNvSpPr>
          <p:nvPr>
            <p:ph type="subTitle" idx="17"/>
          </p:nvPr>
        </p:nvSpPr>
        <p:spPr>
          <a:xfrm>
            <a:off x="3142416" y="1981050"/>
            <a:ext cx="3034320" cy="4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IN" dirty="0">
                <a:latin typeface="Fira Sans Extra Condensed SemiBold" panose="020B0604020202020204" charset="0"/>
              </a:rPr>
              <a:t>Exploration</a:t>
            </a:r>
          </a:p>
        </p:txBody>
      </p:sp>
      <p:sp>
        <p:nvSpPr>
          <p:cNvPr id="714" name="Google Shape;714;p38"/>
          <p:cNvSpPr txBox="1">
            <a:spLocks noGrp="1"/>
          </p:cNvSpPr>
          <p:nvPr>
            <p:ph type="subTitle" idx="18"/>
          </p:nvPr>
        </p:nvSpPr>
        <p:spPr>
          <a:xfrm>
            <a:off x="3403800" y="3695700"/>
            <a:ext cx="2336400" cy="4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IN" dirty="0">
                <a:latin typeface="Fira Sans Extra Condensed SemiBold" panose="020B0604020202020204" charset="0"/>
              </a:rPr>
              <a:t>Customers</a:t>
            </a:r>
          </a:p>
        </p:txBody>
      </p:sp>
      <p:sp>
        <p:nvSpPr>
          <p:cNvPr id="715" name="Google Shape;715;p38"/>
          <p:cNvSpPr txBox="1">
            <a:spLocks noGrp="1"/>
          </p:cNvSpPr>
          <p:nvPr>
            <p:ph type="subTitle" idx="19"/>
          </p:nvPr>
        </p:nvSpPr>
        <p:spPr>
          <a:xfrm>
            <a:off x="6087600" y="1981050"/>
            <a:ext cx="2336400" cy="4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IN" dirty="0">
                <a:latin typeface="Fira Sans Extra Condensed SemiBold" panose="020B0604020202020204" charset="0"/>
              </a:rPr>
              <a:t>Sales</a:t>
            </a:r>
          </a:p>
        </p:txBody>
      </p:sp>
      <p:sp>
        <p:nvSpPr>
          <p:cNvPr id="716" name="Google Shape;716;p38"/>
          <p:cNvSpPr txBox="1">
            <a:spLocks noGrp="1"/>
          </p:cNvSpPr>
          <p:nvPr>
            <p:ph type="subTitle" idx="20"/>
          </p:nvPr>
        </p:nvSpPr>
        <p:spPr>
          <a:xfrm>
            <a:off x="6087600" y="3695700"/>
            <a:ext cx="2336400" cy="4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IN" dirty="0">
                <a:latin typeface="Fira Sans Extra Condensed SemiBold" panose="020B0604020202020204" charset="0"/>
              </a:rPr>
              <a:t>Conclusion</a:t>
            </a:r>
          </a:p>
        </p:txBody>
      </p:sp>
      <p:sp>
        <p:nvSpPr>
          <p:cNvPr id="649" name="Google Shape;701;p38">
            <a:extLst>
              <a:ext uri="{FF2B5EF4-FFF2-40B4-BE49-F238E27FC236}">
                <a16:creationId xmlns:a16="http://schemas.microsoft.com/office/drawing/2014/main" id="{CE29D0F6-FEE5-A6BF-2E6E-13BCE66C8513}"/>
              </a:ext>
            </a:extLst>
          </p:cNvPr>
          <p:cNvSpPr txBox="1">
            <a:spLocks/>
          </p:cNvSpPr>
          <p:nvPr/>
        </p:nvSpPr>
        <p:spPr>
          <a:xfrm rot="1973">
            <a:off x="1365600" y="1388151"/>
            <a:ext cx="1045200" cy="602100"/>
          </a:xfrm>
          <a:prstGeom prst="rect">
            <a:avLst/>
          </a:prstGeom>
          <a:solidFill>
            <a:schemeClr val="accent6"/>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en" dirty="0">
                <a:latin typeface="Fira Sans" panose="020B0503050000020004" pitchFamily="34" charset="0"/>
              </a:rPr>
              <a:t>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321DE-A691-F876-5322-0FE2EED93E20}"/>
              </a:ext>
            </a:extLst>
          </p:cNvPr>
          <p:cNvSpPr>
            <a:spLocks noGrp="1"/>
          </p:cNvSpPr>
          <p:nvPr>
            <p:ph type="title"/>
          </p:nvPr>
        </p:nvSpPr>
        <p:spPr/>
        <p:txBody>
          <a:bodyPr/>
          <a:lstStyle/>
          <a:p>
            <a:pPr algn="l"/>
            <a:r>
              <a:rPr lang="en-US" b="1" dirty="0"/>
              <a:t>Technologies/Tools Used:</a:t>
            </a:r>
            <a:endParaRPr lang="en-IN" b="1" dirty="0"/>
          </a:p>
        </p:txBody>
      </p:sp>
      <p:sp>
        <p:nvSpPr>
          <p:cNvPr id="3" name="Text Placeholder 2">
            <a:extLst>
              <a:ext uri="{FF2B5EF4-FFF2-40B4-BE49-F238E27FC236}">
                <a16:creationId xmlns:a16="http://schemas.microsoft.com/office/drawing/2014/main" id="{F0AF8531-BAE5-3DD4-ED19-60CA38D63CBF}"/>
              </a:ext>
            </a:extLst>
          </p:cNvPr>
          <p:cNvSpPr txBox="1">
            <a:spLocks/>
          </p:cNvSpPr>
          <p:nvPr/>
        </p:nvSpPr>
        <p:spPr>
          <a:xfrm>
            <a:off x="311701" y="1152475"/>
            <a:ext cx="372182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dirty="0">
                <a:latin typeface="Fira Sans" panose="020B0503050000020004" pitchFamily="34" charset="0"/>
              </a:rPr>
              <a:t>We have primarily used </a:t>
            </a:r>
            <a:r>
              <a:rPr lang="en-US" b="1" dirty="0">
                <a:latin typeface="Fira Sans" panose="020B0503050000020004" pitchFamily="34" charset="0"/>
              </a:rPr>
              <a:t>Python</a:t>
            </a:r>
            <a:r>
              <a:rPr lang="en-US" dirty="0">
                <a:latin typeface="Fira Sans" panose="020B0503050000020004" pitchFamily="34" charset="0"/>
              </a:rPr>
              <a:t> for data analysis. The libraries used are:</a:t>
            </a:r>
          </a:p>
          <a:p>
            <a:pPr marL="139700"/>
            <a:endParaRPr lang="en-US" dirty="0">
              <a:latin typeface="Fira Sans" panose="020B0503050000020004" pitchFamily="34" charset="0"/>
            </a:endParaRPr>
          </a:p>
          <a:p>
            <a:pPr marL="425450" indent="-285750">
              <a:buFont typeface="Wingdings" panose="05000000000000000000" pitchFamily="2" charset="2"/>
              <a:buChar char="Ø"/>
            </a:pPr>
            <a:r>
              <a:rPr lang="en-US" dirty="0">
                <a:latin typeface="Fira Sans" panose="020B0503050000020004" pitchFamily="34" charset="0"/>
              </a:rPr>
              <a:t>For Data Processing</a:t>
            </a:r>
          </a:p>
          <a:p>
            <a:pPr marL="482600" lvl="4" indent="-342900">
              <a:buFont typeface="+mj-lt"/>
              <a:buAutoNum type="alphaLcPeriod"/>
            </a:pPr>
            <a:r>
              <a:rPr lang="en-US" dirty="0">
                <a:latin typeface="Fira Sans" panose="020B0503050000020004" pitchFamily="34" charset="0"/>
              </a:rPr>
              <a:t>Pandas</a:t>
            </a:r>
          </a:p>
          <a:p>
            <a:pPr marL="482600" lvl="4" indent="-342900">
              <a:buFont typeface="+mj-lt"/>
              <a:buAutoNum type="alphaLcPeriod"/>
            </a:pPr>
            <a:r>
              <a:rPr lang="en-US" dirty="0">
                <a:latin typeface="Fira Sans" panose="020B0503050000020004" pitchFamily="34" charset="0"/>
              </a:rPr>
              <a:t>NumPy</a:t>
            </a:r>
          </a:p>
          <a:p>
            <a:pPr marL="482600" lvl="4" indent="-342900">
              <a:buFont typeface="+mj-lt"/>
              <a:buAutoNum type="alphaLcPeriod"/>
            </a:pPr>
            <a:r>
              <a:rPr lang="en-US" dirty="0">
                <a:latin typeface="Fira Sans" panose="020B0503050000020004" pitchFamily="34" charset="0"/>
              </a:rPr>
              <a:t>Microsoft Excel (Software)</a:t>
            </a:r>
          </a:p>
          <a:p>
            <a:pPr marL="425450" indent="-285750">
              <a:buFont typeface="Wingdings" panose="05000000000000000000" pitchFamily="2" charset="2"/>
              <a:buChar char="§"/>
            </a:pPr>
            <a:endParaRPr lang="en-US" dirty="0">
              <a:latin typeface="Fira Sans" panose="020B0503050000020004" pitchFamily="34" charset="0"/>
            </a:endParaRPr>
          </a:p>
          <a:p>
            <a:pPr marL="425450" indent="-285750">
              <a:buFont typeface="Wingdings" panose="05000000000000000000" pitchFamily="2" charset="2"/>
              <a:buChar char="Ø"/>
            </a:pPr>
            <a:r>
              <a:rPr lang="en-US" dirty="0">
                <a:latin typeface="Fira Sans" panose="020B0503050000020004" pitchFamily="34" charset="0"/>
              </a:rPr>
              <a:t>For Data Visualization</a:t>
            </a:r>
          </a:p>
          <a:p>
            <a:pPr marL="482600" indent="-342900">
              <a:buFont typeface="+mj-lt"/>
              <a:buAutoNum type="alphaLcPeriod"/>
            </a:pPr>
            <a:r>
              <a:rPr lang="en-US" dirty="0">
                <a:latin typeface="Fira Sans" panose="020B0503050000020004" pitchFamily="34" charset="0"/>
              </a:rPr>
              <a:t>Matplotlib</a:t>
            </a:r>
          </a:p>
          <a:p>
            <a:pPr marL="482600" indent="-342900">
              <a:buFont typeface="+mj-lt"/>
              <a:buAutoNum type="alphaLcPeriod"/>
            </a:pPr>
            <a:r>
              <a:rPr lang="en-US" dirty="0">
                <a:latin typeface="Fira Sans" panose="020B0503050000020004" pitchFamily="34" charset="0"/>
              </a:rPr>
              <a:t>Seaborn</a:t>
            </a:r>
          </a:p>
          <a:p>
            <a:pPr marL="139700"/>
            <a:endParaRPr lang="en-US" dirty="0">
              <a:latin typeface="Fira Sans" panose="020B0503050000020004" pitchFamily="34" charset="0"/>
            </a:endParaRPr>
          </a:p>
          <a:p>
            <a:pPr marL="139700"/>
            <a:r>
              <a:rPr lang="en-US" b="1" i="1" dirty="0">
                <a:latin typeface="Fira Sans" panose="020B0503050000020004" pitchFamily="34" charset="0"/>
              </a:rPr>
              <a:t>Documentations Referred:</a:t>
            </a:r>
            <a:endParaRPr lang="en-US" dirty="0">
              <a:latin typeface="Fira Sans" panose="020B0503050000020004" pitchFamily="34" charset="0"/>
              <a:hlinkClick r:id="rId2"/>
            </a:endParaRPr>
          </a:p>
          <a:p>
            <a:pPr marL="139700"/>
            <a:r>
              <a:rPr lang="en-US" dirty="0">
                <a:latin typeface="Fira Sans" panose="020B0503050000020004" pitchFamily="34" charset="0"/>
                <a:hlinkClick r:id="rId2"/>
              </a:rPr>
              <a:t>https://pandas.pydata.org/docs/</a:t>
            </a:r>
            <a:endParaRPr lang="en-US" dirty="0">
              <a:latin typeface="Fira Sans" panose="020B0503050000020004" pitchFamily="34" charset="0"/>
            </a:endParaRPr>
          </a:p>
          <a:p>
            <a:pPr marL="139700"/>
            <a:r>
              <a:rPr lang="en-US" dirty="0">
                <a:latin typeface="Fira Sans" panose="020B0503050000020004" pitchFamily="34" charset="0"/>
                <a:hlinkClick r:id="rId3"/>
              </a:rPr>
              <a:t>https://matplotlib.org/stable/index.html</a:t>
            </a:r>
            <a:endParaRPr lang="en-US" dirty="0">
              <a:latin typeface="Fira Sans" panose="020B0503050000020004" pitchFamily="34" charset="0"/>
            </a:endParaRPr>
          </a:p>
          <a:p>
            <a:pPr marL="139700"/>
            <a:r>
              <a:rPr lang="en-US" dirty="0">
                <a:latin typeface="Fira Sans" panose="020B0503050000020004" pitchFamily="34" charset="0"/>
                <a:hlinkClick r:id="rId4"/>
              </a:rPr>
              <a:t>https://seaborn.pydata.org/</a:t>
            </a:r>
            <a:endParaRPr lang="en-US" dirty="0">
              <a:latin typeface="Fira Sans" panose="020B0503050000020004" pitchFamily="34" charset="0"/>
            </a:endParaRPr>
          </a:p>
          <a:p>
            <a:pPr marL="139700"/>
            <a:endParaRPr lang="en-US" dirty="0">
              <a:latin typeface="Fira Sans" panose="020B0503050000020004" pitchFamily="34" charset="0"/>
            </a:endParaRPr>
          </a:p>
        </p:txBody>
      </p:sp>
      <p:pic>
        <p:nvPicPr>
          <p:cNvPr id="1026" name="Picture 2">
            <a:extLst>
              <a:ext uri="{FF2B5EF4-FFF2-40B4-BE49-F238E27FC236}">
                <a16:creationId xmlns:a16="http://schemas.microsoft.com/office/drawing/2014/main" id="{9D41FED5-BA0F-ABEE-EAC2-242113B9FF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4320" y="807998"/>
            <a:ext cx="3332480" cy="13462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tplotlib logo — Matplotlib 3.8.0 documentation">
            <a:extLst>
              <a:ext uri="{FF2B5EF4-FFF2-40B4-BE49-F238E27FC236}">
                <a16:creationId xmlns:a16="http://schemas.microsoft.com/office/drawing/2014/main" id="{35670013-7698-450E-C979-6A30256604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9161" y="2454064"/>
            <a:ext cx="3642518" cy="72850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48DBD81F-3D17-A34C-954A-91E72A69C71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5791" y="1622461"/>
            <a:ext cx="2232905" cy="100480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0CC03568-863C-62FA-2250-C7C9F75236B2}"/>
              </a:ext>
            </a:extLst>
          </p:cNvPr>
          <p:cNvPicPr>
            <a:picLocks noChangeAspect="1"/>
          </p:cNvPicPr>
          <p:nvPr/>
        </p:nvPicPr>
        <p:blipFill>
          <a:blip r:embed="rId8"/>
          <a:stretch>
            <a:fillRect/>
          </a:stretch>
        </p:blipFill>
        <p:spPr>
          <a:xfrm>
            <a:off x="6217689" y="85889"/>
            <a:ext cx="2469111" cy="1389757"/>
          </a:xfrm>
          <a:prstGeom prst="rect">
            <a:avLst/>
          </a:prstGeom>
        </p:spPr>
      </p:pic>
      <p:pic>
        <p:nvPicPr>
          <p:cNvPr id="12" name="Graphic 11">
            <a:extLst>
              <a:ext uri="{FF2B5EF4-FFF2-40B4-BE49-F238E27FC236}">
                <a16:creationId xmlns:a16="http://schemas.microsoft.com/office/drawing/2014/main" id="{6CD0E232-D34A-54BE-DC79-C2D15BC281C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144629" y="2860675"/>
            <a:ext cx="3070631" cy="880634"/>
          </a:xfrm>
          <a:prstGeom prst="rect">
            <a:avLst/>
          </a:prstGeom>
        </p:spPr>
      </p:pic>
      <p:pic>
        <p:nvPicPr>
          <p:cNvPr id="1040" name="Picture 16">
            <a:extLst>
              <a:ext uri="{FF2B5EF4-FFF2-40B4-BE49-F238E27FC236}">
                <a16:creationId xmlns:a16="http://schemas.microsoft.com/office/drawing/2014/main" id="{02B48804-7B9E-42F7-7BE8-CA4EB08AC7D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90740" y="1182307"/>
            <a:ext cx="1206360" cy="112187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EA5D99F-604C-E0F7-53FD-3BB8441AAFEA}"/>
              </a:ext>
            </a:extLst>
          </p:cNvPr>
          <p:cNvSpPr txBox="1"/>
          <p:nvPr/>
        </p:nvSpPr>
        <p:spPr>
          <a:xfrm>
            <a:off x="4501489" y="3772800"/>
            <a:ext cx="4330810" cy="1138773"/>
          </a:xfrm>
          <a:prstGeom prst="rect">
            <a:avLst/>
          </a:prstGeom>
          <a:noFill/>
        </p:spPr>
        <p:txBody>
          <a:bodyPr wrap="square" rtlCol="0">
            <a:spAutoFit/>
          </a:bodyPr>
          <a:lstStyle/>
          <a:p>
            <a:pPr algn="r"/>
            <a:r>
              <a:rPr lang="en-US" b="1" i="1" dirty="0">
                <a:latin typeface="Fira Sans" panose="020B0503050000020004" pitchFamily="34" charset="0"/>
              </a:rPr>
              <a:t>Link to Google </a:t>
            </a:r>
            <a:r>
              <a:rPr lang="en-US" b="1" i="1" dirty="0" err="1">
                <a:latin typeface="Fira Sans" panose="020B0503050000020004" pitchFamily="34" charset="0"/>
              </a:rPr>
              <a:t>Colab</a:t>
            </a:r>
            <a:r>
              <a:rPr lang="en-US" b="1" i="1" dirty="0">
                <a:latin typeface="Fira Sans" panose="020B0503050000020004" pitchFamily="34" charset="0"/>
              </a:rPr>
              <a:t>:</a:t>
            </a:r>
          </a:p>
          <a:p>
            <a:pPr algn="r"/>
            <a:r>
              <a:rPr lang="en-US" i="1" dirty="0">
                <a:latin typeface="Fira Sans" panose="020B0503050000020004" pitchFamily="34" charset="0"/>
              </a:rPr>
              <a:t>(All the Python Code used are compiled here)</a:t>
            </a:r>
          </a:p>
          <a:p>
            <a:pPr algn="r"/>
            <a:r>
              <a:rPr lang="en-US" b="1" i="1" dirty="0">
                <a:latin typeface="Fira Sans" panose="020B0503050000020004" pitchFamily="34" charset="0"/>
              </a:rPr>
              <a:t> </a:t>
            </a:r>
            <a:r>
              <a:rPr lang="en-US" sz="1200" dirty="0">
                <a:latin typeface="Fira Sans" panose="020B0503050000020004" pitchFamily="34" charset="0"/>
                <a:hlinkClick r:id="rId12"/>
              </a:rPr>
              <a:t>https://colab.research.google.com/drive/1XX-jrgMDJqltG3QGGE5U08htO2zVkr1X?usp=sharing</a:t>
            </a:r>
            <a:endParaRPr lang="en-US" sz="1200" dirty="0">
              <a:latin typeface="Fira Sans" panose="020B0503050000020004" pitchFamily="34" charset="0"/>
            </a:endParaRPr>
          </a:p>
          <a:p>
            <a:pPr algn="r"/>
            <a:endParaRPr lang="en-IN" dirty="0">
              <a:latin typeface="Fira Sans" panose="020B0503050000020004" pitchFamily="34" charset="0"/>
            </a:endParaRPr>
          </a:p>
        </p:txBody>
      </p:sp>
    </p:spTree>
    <p:extLst>
      <p:ext uri="{BB962C8B-B14F-4D97-AF65-F5344CB8AC3E}">
        <p14:creationId xmlns:p14="http://schemas.microsoft.com/office/powerpoint/2010/main" val="629925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A8459-4EB6-48C5-A4D0-A5D5D6B25FA3}"/>
              </a:ext>
            </a:extLst>
          </p:cNvPr>
          <p:cNvSpPr>
            <a:spLocks noGrp="1"/>
          </p:cNvSpPr>
          <p:nvPr>
            <p:ph type="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AB9D827A-99FB-B7FE-42D8-1B2C44A392CD}"/>
              </a:ext>
            </a:extLst>
          </p:cNvPr>
          <p:cNvSpPr>
            <a:spLocks noGrp="1"/>
          </p:cNvSpPr>
          <p:nvPr>
            <p:ph type="body" idx="1"/>
          </p:nvPr>
        </p:nvSpPr>
        <p:spPr>
          <a:xfrm>
            <a:off x="311701" y="1152475"/>
            <a:ext cx="3721820" cy="3416400"/>
          </a:xfrm>
        </p:spPr>
        <p:txBody>
          <a:bodyPr/>
          <a:lstStyle/>
          <a:p>
            <a:pPr marL="139700" indent="0">
              <a:buNone/>
            </a:pPr>
            <a:r>
              <a:rPr lang="en-US" b="1" dirty="0">
                <a:latin typeface="Fira Sans" panose="020B0503050000020004" pitchFamily="34" charset="0"/>
              </a:rPr>
              <a:t>Brief Description of the Dataset:</a:t>
            </a:r>
          </a:p>
          <a:p>
            <a:pPr marL="139700" indent="0">
              <a:buNone/>
            </a:pPr>
            <a:r>
              <a:rPr lang="en-US" dirty="0">
                <a:latin typeface="Fira Sans" panose="020B0503050000020004" pitchFamily="34" charset="0"/>
              </a:rPr>
              <a:t>Our dataset contains various attributes representing different aspects of orders and products. For instance, 'Order ID' represents unique order identifiers, 'Sales' indicates the total sales for each order, and 'Profit' shows the profit earned from each transaction.</a:t>
            </a:r>
          </a:p>
          <a:p>
            <a:pPr marL="139700" indent="0">
              <a:buNone/>
            </a:pPr>
            <a:endParaRPr lang="en-US" dirty="0">
              <a:latin typeface="Fira Sans" panose="020B0503050000020004" pitchFamily="34" charset="0"/>
            </a:endParaRPr>
          </a:p>
          <a:p>
            <a:pPr marL="139700" indent="0">
              <a:buNone/>
            </a:pPr>
            <a:r>
              <a:rPr lang="en-US" b="1" dirty="0">
                <a:latin typeface="Fira Sans" panose="020B0503050000020004" pitchFamily="34" charset="0"/>
              </a:rPr>
              <a:t>Dataset Size:</a:t>
            </a:r>
          </a:p>
          <a:p>
            <a:pPr marL="139700" indent="0">
              <a:buNone/>
            </a:pPr>
            <a:r>
              <a:rPr lang="en-US" dirty="0">
                <a:latin typeface="Fira Sans" panose="020B0503050000020004" pitchFamily="34" charset="0"/>
              </a:rPr>
              <a:t>We have a substantial dataset comprising a total of 9994 rows. This substantial volume of data provides a rich ground for analysis and insights.</a:t>
            </a:r>
          </a:p>
          <a:p>
            <a:pPr marL="139700" indent="0">
              <a:buNone/>
            </a:pPr>
            <a:endParaRPr lang="en-US" dirty="0">
              <a:latin typeface="Fira Sans" panose="020B0503050000020004" pitchFamily="34" charset="0"/>
            </a:endParaRPr>
          </a:p>
        </p:txBody>
      </p:sp>
      <p:pic>
        <p:nvPicPr>
          <p:cNvPr id="18" name="Picture 17">
            <a:extLst>
              <a:ext uri="{FF2B5EF4-FFF2-40B4-BE49-F238E27FC236}">
                <a16:creationId xmlns:a16="http://schemas.microsoft.com/office/drawing/2014/main" id="{34F25425-F900-A518-04D5-10D9C1DD613E}"/>
              </a:ext>
            </a:extLst>
          </p:cNvPr>
          <p:cNvPicPr>
            <a:picLocks noChangeAspect="1"/>
          </p:cNvPicPr>
          <p:nvPr/>
        </p:nvPicPr>
        <p:blipFill>
          <a:blip r:embed="rId3"/>
          <a:stretch>
            <a:fillRect/>
          </a:stretch>
        </p:blipFill>
        <p:spPr>
          <a:xfrm>
            <a:off x="4110163" y="1076675"/>
            <a:ext cx="2743208" cy="1828805"/>
          </a:xfrm>
          <a:prstGeom prst="rect">
            <a:avLst/>
          </a:prstGeom>
        </p:spPr>
      </p:pic>
      <p:pic>
        <p:nvPicPr>
          <p:cNvPr id="20" name="Picture 19">
            <a:extLst>
              <a:ext uri="{FF2B5EF4-FFF2-40B4-BE49-F238E27FC236}">
                <a16:creationId xmlns:a16="http://schemas.microsoft.com/office/drawing/2014/main" id="{E94B6614-00E5-69D5-01D4-493E9E9B92DB}"/>
              </a:ext>
            </a:extLst>
          </p:cNvPr>
          <p:cNvPicPr>
            <a:picLocks noChangeAspect="1"/>
          </p:cNvPicPr>
          <p:nvPr/>
        </p:nvPicPr>
        <p:blipFill>
          <a:blip r:embed="rId4"/>
          <a:stretch>
            <a:fillRect/>
          </a:stretch>
        </p:blipFill>
        <p:spPr>
          <a:xfrm>
            <a:off x="5325837" y="2938235"/>
            <a:ext cx="2743208" cy="1828805"/>
          </a:xfrm>
          <a:prstGeom prst="rect">
            <a:avLst/>
          </a:prstGeom>
        </p:spPr>
      </p:pic>
      <p:pic>
        <p:nvPicPr>
          <p:cNvPr id="22" name="Picture 21">
            <a:extLst>
              <a:ext uri="{FF2B5EF4-FFF2-40B4-BE49-F238E27FC236}">
                <a16:creationId xmlns:a16="http://schemas.microsoft.com/office/drawing/2014/main" id="{2D86F04C-8ACC-4AF7-964C-F03CD7DCD522}"/>
              </a:ext>
            </a:extLst>
          </p:cNvPr>
          <p:cNvPicPr>
            <a:picLocks noChangeAspect="1"/>
          </p:cNvPicPr>
          <p:nvPr/>
        </p:nvPicPr>
        <p:blipFill>
          <a:blip r:embed="rId5"/>
          <a:stretch>
            <a:fillRect/>
          </a:stretch>
        </p:blipFill>
        <p:spPr>
          <a:xfrm>
            <a:off x="6521299" y="1109430"/>
            <a:ext cx="2502803" cy="1668535"/>
          </a:xfrm>
          <a:prstGeom prst="rect">
            <a:avLst/>
          </a:prstGeom>
        </p:spPr>
      </p:pic>
    </p:spTree>
    <p:extLst>
      <p:ext uri="{BB962C8B-B14F-4D97-AF65-F5344CB8AC3E}">
        <p14:creationId xmlns:p14="http://schemas.microsoft.com/office/powerpoint/2010/main" val="3265431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A8459-4EB6-48C5-A4D0-A5D5D6B25FA3}"/>
              </a:ext>
            </a:extLst>
          </p:cNvPr>
          <p:cNvSpPr>
            <a:spLocks noGrp="1"/>
          </p:cNvSpPr>
          <p:nvPr>
            <p:ph type="title"/>
          </p:nvPr>
        </p:nvSpPr>
        <p:spPr/>
        <p:txBody>
          <a:bodyPr/>
          <a:lstStyle/>
          <a:p>
            <a:r>
              <a:rPr lang="en-US" dirty="0"/>
              <a:t>Introduction</a:t>
            </a:r>
            <a:endParaRPr lang="en-IN" dirty="0"/>
          </a:p>
        </p:txBody>
      </p:sp>
      <p:sp>
        <p:nvSpPr>
          <p:cNvPr id="4" name="Text Placeholder 3">
            <a:extLst>
              <a:ext uri="{FF2B5EF4-FFF2-40B4-BE49-F238E27FC236}">
                <a16:creationId xmlns:a16="http://schemas.microsoft.com/office/drawing/2014/main" id="{C8CC161E-F7F3-FFAE-A308-E0A28FDDDF04}"/>
              </a:ext>
            </a:extLst>
          </p:cNvPr>
          <p:cNvSpPr>
            <a:spLocks noGrp="1"/>
          </p:cNvSpPr>
          <p:nvPr>
            <p:ph type="body" idx="2"/>
          </p:nvPr>
        </p:nvSpPr>
        <p:spPr>
          <a:xfrm>
            <a:off x="5211650" y="1152475"/>
            <a:ext cx="3620650" cy="3416400"/>
          </a:xfrm>
        </p:spPr>
        <p:txBody>
          <a:bodyPr/>
          <a:lstStyle/>
          <a:p>
            <a:pPr marL="139700" indent="0">
              <a:buNone/>
            </a:pPr>
            <a:r>
              <a:rPr lang="en-US" b="1" dirty="0">
                <a:latin typeface="Fira Sans" panose="020B0503050000020004" pitchFamily="34" charset="0"/>
                <a:ea typeface="Roboto" panose="02000000000000000000" pitchFamily="2" charset="0"/>
                <a:cs typeface="Roboto" panose="02000000000000000000" pitchFamily="2" charset="0"/>
              </a:rPr>
              <a:t>Dataset Context:</a:t>
            </a:r>
          </a:p>
          <a:p>
            <a:pPr marL="139700" indent="0">
              <a:buNone/>
            </a:pPr>
            <a:r>
              <a:rPr lang="en-US" dirty="0">
                <a:latin typeface="Fira Sans" panose="020B0503050000020004" pitchFamily="34" charset="0"/>
                <a:ea typeface="Roboto" panose="02000000000000000000" pitchFamily="2" charset="0"/>
                <a:cs typeface="Roboto" panose="02000000000000000000" pitchFamily="2" charset="0"/>
              </a:rPr>
              <a:t>This dataset seems to originate from an e-commerce website, representing the sales details of the e-commerce website which seems to be operating in the US. It covers a specific period (from year 2014 to 2017), allowing us to delve into the patterns and trends of the provided data.</a:t>
            </a:r>
            <a:endParaRPr lang="en-IN" dirty="0">
              <a:latin typeface="Fira Sans" panose="020B0503050000020004" pitchFamily="34" charset="0"/>
              <a:ea typeface="Roboto" panose="02000000000000000000" pitchFamily="2" charset="0"/>
              <a:cs typeface="Roboto" panose="02000000000000000000" pitchFamily="2" charset="0"/>
            </a:endParaRPr>
          </a:p>
        </p:txBody>
      </p:sp>
      <p:pic>
        <p:nvPicPr>
          <p:cNvPr id="7" name="Picture 6">
            <a:extLst>
              <a:ext uri="{FF2B5EF4-FFF2-40B4-BE49-F238E27FC236}">
                <a16:creationId xmlns:a16="http://schemas.microsoft.com/office/drawing/2014/main" id="{7A64A81B-5D38-E6CE-618F-9FD77585CC32}"/>
              </a:ext>
            </a:extLst>
          </p:cNvPr>
          <p:cNvPicPr>
            <a:picLocks noChangeAspect="1"/>
          </p:cNvPicPr>
          <p:nvPr/>
        </p:nvPicPr>
        <p:blipFill>
          <a:blip r:embed="rId2"/>
          <a:stretch>
            <a:fillRect/>
          </a:stretch>
        </p:blipFill>
        <p:spPr>
          <a:xfrm>
            <a:off x="219103" y="1152475"/>
            <a:ext cx="4899950" cy="2939970"/>
          </a:xfrm>
          <a:prstGeom prst="rect">
            <a:avLst/>
          </a:prstGeom>
        </p:spPr>
      </p:pic>
    </p:spTree>
    <p:extLst>
      <p:ext uri="{BB962C8B-B14F-4D97-AF65-F5344CB8AC3E}">
        <p14:creationId xmlns:p14="http://schemas.microsoft.com/office/powerpoint/2010/main" val="409547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2907F2D-4CA1-CBBE-6E9A-8521A86057AA}"/>
              </a:ext>
            </a:extLst>
          </p:cNvPr>
          <p:cNvSpPr>
            <a:spLocks noGrp="1"/>
          </p:cNvSpPr>
          <p:nvPr>
            <p:ph type="body" idx="2"/>
          </p:nvPr>
        </p:nvSpPr>
        <p:spPr>
          <a:xfrm>
            <a:off x="5847221" y="1232475"/>
            <a:ext cx="3071580" cy="3376400"/>
          </a:xfrm>
        </p:spPr>
        <p:txBody>
          <a:bodyPr/>
          <a:lstStyle/>
          <a:p>
            <a:pPr marL="137160" marR="0" indent="0" algn="l" rtl="0">
              <a:lnSpc>
                <a:spcPct val="115000"/>
              </a:lnSpc>
              <a:spcBef>
                <a:spcPts val="0"/>
              </a:spcBef>
              <a:spcAft>
                <a:spcPts val="0"/>
              </a:spcAft>
              <a:buNone/>
            </a:pPr>
            <a:r>
              <a:rPr lang="en-US" sz="1200" b="0" i="0" dirty="0">
                <a:solidFill>
                  <a:srgbClr val="000000"/>
                </a:solidFill>
                <a:effectLst/>
                <a:latin typeface="Fira Sans" panose="020B0503050000020004" pitchFamily="34" charset="0"/>
                <a:ea typeface="Roboto" panose="02000000000000000000" pitchFamily="2" charset="0"/>
                <a:cs typeface="Roboto" panose="02000000000000000000" pitchFamily="2" charset="0"/>
              </a:rPr>
              <a:t>In the dataset, a distinct pattern emerges in the order frequency throughout the year. Initially, during the </a:t>
            </a:r>
            <a:r>
              <a:rPr lang="en-US" sz="1200" b="1" i="0" dirty="0">
                <a:solidFill>
                  <a:srgbClr val="000000"/>
                </a:solidFill>
                <a:effectLst/>
                <a:latin typeface="Fira Sans" panose="020B0503050000020004" pitchFamily="34" charset="0"/>
                <a:ea typeface="Roboto" panose="02000000000000000000" pitchFamily="2" charset="0"/>
                <a:cs typeface="Roboto" panose="02000000000000000000" pitchFamily="2" charset="0"/>
              </a:rPr>
              <a:t>early months</a:t>
            </a:r>
            <a:r>
              <a:rPr lang="en-US" sz="1200" b="0" i="0" dirty="0">
                <a:solidFill>
                  <a:srgbClr val="000000"/>
                </a:solidFill>
                <a:effectLst/>
                <a:latin typeface="Fira Sans" panose="020B0503050000020004" pitchFamily="34" charset="0"/>
                <a:ea typeface="Roboto" panose="02000000000000000000" pitchFamily="2" charset="0"/>
                <a:cs typeface="Roboto" panose="02000000000000000000" pitchFamily="2" charset="0"/>
              </a:rPr>
              <a:t>, there is a relatively low frequency of orders. However, as the year progresses, the order frequency steadily rises. A slight dip is observed around the month of August, followed by a significant surge in orders towards the end of the year. This cyclical trend highlights a clear seasonality in the ordering behavior, with a pronounced peak in demand during the latter part of the year."</a:t>
            </a:r>
            <a:endParaRPr lang="en-IN" sz="1200" dirty="0">
              <a:effectLst/>
              <a:latin typeface="Fira Sans" panose="020B0503050000020004" pitchFamily="34" charset="0"/>
            </a:endParaRPr>
          </a:p>
        </p:txBody>
      </p:sp>
      <p:sp>
        <p:nvSpPr>
          <p:cNvPr id="10" name="Title 1">
            <a:extLst>
              <a:ext uri="{FF2B5EF4-FFF2-40B4-BE49-F238E27FC236}">
                <a16:creationId xmlns:a16="http://schemas.microsoft.com/office/drawing/2014/main" id="{946616C1-A23B-4EFC-BD76-B8FBC95D25BA}"/>
              </a:ext>
            </a:extLst>
          </p:cNvPr>
          <p:cNvSpPr>
            <a:spLocks noGrp="1"/>
          </p:cNvSpPr>
          <p:nvPr>
            <p:ph type="title"/>
          </p:nvPr>
        </p:nvSpPr>
        <p:spPr>
          <a:xfrm>
            <a:off x="311700" y="445025"/>
            <a:ext cx="8520600" cy="572700"/>
          </a:xfrm>
        </p:spPr>
        <p:txBody>
          <a:bodyPr/>
          <a:lstStyle/>
          <a:p>
            <a:r>
              <a:rPr lang="en-US" dirty="0"/>
              <a:t>Noticeable Trend</a:t>
            </a:r>
          </a:p>
        </p:txBody>
      </p:sp>
      <p:pic>
        <p:nvPicPr>
          <p:cNvPr id="14" name="Picture 13">
            <a:extLst>
              <a:ext uri="{FF2B5EF4-FFF2-40B4-BE49-F238E27FC236}">
                <a16:creationId xmlns:a16="http://schemas.microsoft.com/office/drawing/2014/main" id="{4D2DA62D-1E2E-8799-C927-D28E827707D2}"/>
              </a:ext>
            </a:extLst>
          </p:cNvPr>
          <p:cNvPicPr>
            <a:picLocks noChangeAspect="1"/>
          </p:cNvPicPr>
          <p:nvPr/>
        </p:nvPicPr>
        <p:blipFill>
          <a:blip r:embed="rId2"/>
          <a:stretch>
            <a:fillRect/>
          </a:stretch>
        </p:blipFill>
        <p:spPr>
          <a:xfrm>
            <a:off x="174399" y="1142875"/>
            <a:ext cx="5776667" cy="3466000"/>
          </a:xfrm>
          <a:prstGeom prst="rect">
            <a:avLst/>
          </a:prstGeom>
        </p:spPr>
      </p:pic>
    </p:spTree>
    <p:extLst>
      <p:ext uri="{BB962C8B-B14F-4D97-AF65-F5344CB8AC3E}">
        <p14:creationId xmlns:p14="http://schemas.microsoft.com/office/powerpoint/2010/main" val="2797947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4394-7937-0BDF-3D7D-DE9B37493944}"/>
              </a:ext>
            </a:extLst>
          </p:cNvPr>
          <p:cNvSpPr>
            <a:spLocks noGrp="1"/>
          </p:cNvSpPr>
          <p:nvPr>
            <p:ph type="title"/>
          </p:nvPr>
        </p:nvSpPr>
        <p:spPr>
          <a:xfrm>
            <a:off x="311700" y="235932"/>
            <a:ext cx="2808000" cy="755700"/>
          </a:xfrm>
        </p:spPr>
        <p:txBody>
          <a:bodyPr/>
          <a:lstStyle/>
          <a:p>
            <a:r>
              <a:rPr lang="en-US" b="1" dirty="0"/>
              <a:t>Top 10 Cities by Sales</a:t>
            </a:r>
            <a:endParaRPr lang="en-IN" b="1" dirty="0"/>
          </a:p>
        </p:txBody>
      </p:sp>
      <p:sp>
        <p:nvSpPr>
          <p:cNvPr id="3" name="Text Placeholder 2">
            <a:extLst>
              <a:ext uri="{FF2B5EF4-FFF2-40B4-BE49-F238E27FC236}">
                <a16:creationId xmlns:a16="http://schemas.microsoft.com/office/drawing/2014/main" id="{62CA0CDB-662B-FCC5-0D09-28C910F184C8}"/>
              </a:ext>
            </a:extLst>
          </p:cNvPr>
          <p:cNvSpPr>
            <a:spLocks noGrp="1"/>
          </p:cNvSpPr>
          <p:nvPr>
            <p:ph type="body" idx="1"/>
          </p:nvPr>
        </p:nvSpPr>
        <p:spPr>
          <a:xfrm>
            <a:off x="311700" y="1062496"/>
            <a:ext cx="3660860" cy="3179400"/>
          </a:xfrm>
        </p:spPr>
        <p:txBody>
          <a:bodyPr/>
          <a:lstStyle/>
          <a:p>
            <a:pPr marL="152400" indent="0">
              <a:buNone/>
            </a:pPr>
            <a:r>
              <a:rPr lang="en-US" dirty="0">
                <a:latin typeface="Fira Sans" panose="020B0503050000020004" pitchFamily="34" charset="0"/>
              </a:rPr>
              <a:t>In our analysis, a prominent trend surfaces in the distribution of orders across cities. </a:t>
            </a:r>
            <a:r>
              <a:rPr lang="en-US" b="1" dirty="0">
                <a:latin typeface="Fira Sans" panose="020B0503050000020004" pitchFamily="34" charset="0"/>
              </a:rPr>
              <a:t>New York </a:t>
            </a:r>
            <a:r>
              <a:rPr lang="en-US" dirty="0">
                <a:latin typeface="Fira Sans" panose="020B0503050000020004" pitchFamily="34" charset="0"/>
              </a:rPr>
              <a:t>City emerges as the frontrunner, commanding an impressive 25.1% of all orders, making it the primary hub of activity. Following closely, </a:t>
            </a:r>
            <a:r>
              <a:rPr lang="en-US" b="1" dirty="0">
                <a:latin typeface="Fira Sans" panose="020B0503050000020004" pitchFamily="34" charset="0"/>
              </a:rPr>
              <a:t>Los Angeles</a:t>
            </a:r>
            <a:r>
              <a:rPr lang="en-US" dirty="0">
                <a:latin typeface="Fira Sans" panose="020B0503050000020004" pitchFamily="34" charset="0"/>
              </a:rPr>
              <a:t> captures a significant share at </a:t>
            </a:r>
            <a:r>
              <a:rPr lang="en-US" b="1" dirty="0">
                <a:latin typeface="Fira Sans" panose="020B0503050000020004" pitchFamily="34" charset="0"/>
              </a:rPr>
              <a:t>17.2%, </a:t>
            </a:r>
            <a:r>
              <a:rPr lang="en-US" dirty="0">
                <a:latin typeface="Fira Sans" panose="020B0503050000020004" pitchFamily="34" charset="0"/>
              </a:rPr>
              <a:t>while </a:t>
            </a:r>
            <a:r>
              <a:rPr lang="en-US" b="1" dirty="0">
                <a:latin typeface="Fira Sans" panose="020B0503050000020004" pitchFamily="34" charset="0"/>
              </a:rPr>
              <a:t>Seattle </a:t>
            </a:r>
            <a:r>
              <a:rPr lang="en-US" dirty="0">
                <a:latin typeface="Fira Sans" panose="020B0503050000020004" pitchFamily="34" charset="0"/>
              </a:rPr>
              <a:t>secures </a:t>
            </a:r>
            <a:r>
              <a:rPr lang="en-US" b="1" dirty="0">
                <a:latin typeface="Fira Sans" panose="020B0503050000020004" pitchFamily="34" charset="0"/>
              </a:rPr>
              <a:t>11.7% </a:t>
            </a:r>
            <a:r>
              <a:rPr lang="en-US" dirty="0">
                <a:latin typeface="Fira Sans" panose="020B0503050000020004" pitchFamily="34" charset="0"/>
              </a:rPr>
              <a:t>of the total orders.</a:t>
            </a:r>
          </a:p>
          <a:p>
            <a:pPr marL="152400" indent="0">
              <a:buNone/>
            </a:pPr>
            <a:endParaRPr lang="en-US" dirty="0">
              <a:latin typeface="Fira Sans" panose="020B0503050000020004" pitchFamily="34" charset="0"/>
            </a:endParaRPr>
          </a:p>
          <a:p>
            <a:pPr marL="152400" indent="0">
              <a:buNone/>
            </a:pPr>
            <a:r>
              <a:rPr lang="en-US" dirty="0">
                <a:latin typeface="Fira Sans" panose="020B0503050000020004" pitchFamily="34" charset="0"/>
              </a:rPr>
              <a:t>This insight was derived through strategic use of the </a:t>
            </a:r>
            <a:r>
              <a:rPr lang="en-US" b="1" dirty="0">
                <a:latin typeface="Fira Sans" panose="020B0503050000020004" pitchFamily="34" charset="0"/>
              </a:rPr>
              <a:t>'</a:t>
            </a:r>
            <a:r>
              <a:rPr lang="en-US" b="1" dirty="0" err="1">
                <a:latin typeface="Fira Sans" panose="020B0503050000020004" pitchFamily="34" charset="0"/>
              </a:rPr>
              <a:t>groupby</a:t>
            </a:r>
            <a:r>
              <a:rPr lang="en-US" b="1" dirty="0">
                <a:latin typeface="Fira Sans" panose="020B0503050000020004" pitchFamily="34" charset="0"/>
              </a:rPr>
              <a:t>' </a:t>
            </a:r>
            <a:r>
              <a:rPr lang="en-US" dirty="0">
                <a:latin typeface="Fira Sans" panose="020B0503050000020004" pitchFamily="34" charset="0"/>
              </a:rPr>
              <a:t>and </a:t>
            </a:r>
            <a:r>
              <a:rPr lang="en-US" b="1" dirty="0">
                <a:latin typeface="Fira Sans" panose="020B0503050000020004" pitchFamily="34" charset="0"/>
              </a:rPr>
              <a:t>'</a:t>
            </a:r>
            <a:r>
              <a:rPr lang="en-US" b="1" dirty="0" err="1">
                <a:latin typeface="Fira Sans" panose="020B0503050000020004" pitchFamily="34" charset="0"/>
              </a:rPr>
              <a:t>sort_values</a:t>
            </a:r>
            <a:r>
              <a:rPr lang="en-US" b="1" dirty="0">
                <a:latin typeface="Fira Sans" panose="020B0503050000020004" pitchFamily="34" charset="0"/>
              </a:rPr>
              <a:t>()' </a:t>
            </a:r>
            <a:r>
              <a:rPr lang="en-US" dirty="0">
                <a:latin typeface="Fira Sans" panose="020B0503050000020004" pitchFamily="34" charset="0"/>
              </a:rPr>
              <a:t>functions in pandas, coupled with the visualization prowess of the </a:t>
            </a:r>
            <a:r>
              <a:rPr lang="en-US" b="1" dirty="0">
                <a:latin typeface="Fira Sans" panose="020B0503050000020004" pitchFamily="34" charset="0"/>
              </a:rPr>
              <a:t>'pie()' </a:t>
            </a:r>
            <a:r>
              <a:rPr lang="en-US" dirty="0">
                <a:latin typeface="Fira Sans" panose="020B0503050000020004" pitchFamily="34" charset="0"/>
              </a:rPr>
              <a:t>function in matplotlib. This analytical approach allowed us to clearly visualize and comprehend the regional distribution of orders, enabling actionable insights for further strategic decisions.</a:t>
            </a:r>
            <a:endParaRPr lang="en-IN" dirty="0">
              <a:latin typeface="Fira Sans" panose="020B0503050000020004" pitchFamily="34" charset="0"/>
            </a:endParaRPr>
          </a:p>
        </p:txBody>
      </p:sp>
      <p:pic>
        <p:nvPicPr>
          <p:cNvPr id="4" name="Picture 3">
            <a:extLst>
              <a:ext uri="{FF2B5EF4-FFF2-40B4-BE49-F238E27FC236}">
                <a16:creationId xmlns:a16="http://schemas.microsoft.com/office/drawing/2014/main" id="{11582CC5-D242-6562-7E1B-5D912332D1CB}"/>
              </a:ext>
            </a:extLst>
          </p:cNvPr>
          <p:cNvPicPr>
            <a:picLocks noChangeAspect="1"/>
          </p:cNvPicPr>
          <p:nvPr/>
        </p:nvPicPr>
        <p:blipFill rotWithShape="1">
          <a:blip r:embed="rId2"/>
          <a:srcRect l="5161" t="5729" r="1999" b="11111"/>
          <a:stretch/>
        </p:blipFill>
        <p:spPr>
          <a:xfrm>
            <a:off x="4134127" y="431165"/>
            <a:ext cx="4779453" cy="4281170"/>
          </a:xfrm>
          <a:prstGeom prst="rect">
            <a:avLst/>
          </a:prstGeom>
        </p:spPr>
      </p:pic>
      <p:sp>
        <p:nvSpPr>
          <p:cNvPr id="9" name="Title 1">
            <a:extLst>
              <a:ext uri="{FF2B5EF4-FFF2-40B4-BE49-F238E27FC236}">
                <a16:creationId xmlns:a16="http://schemas.microsoft.com/office/drawing/2014/main" id="{936698C2-E9BA-108D-CD62-42D4AE817D2A}"/>
              </a:ext>
            </a:extLst>
          </p:cNvPr>
          <p:cNvSpPr txBox="1">
            <a:spLocks/>
          </p:cNvSpPr>
          <p:nvPr/>
        </p:nvSpPr>
        <p:spPr>
          <a:xfrm>
            <a:off x="311700" y="445025"/>
            <a:ext cx="8520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400"/>
              <a:buFont typeface="Fira Sans Extra Condensed SemiBold"/>
              <a:buNone/>
              <a:defRPr sz="24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endParaRPr lang="en-US" dirty="0"/>
          </a:p>
        </p:txBody>
      </p:sp>
    </p:spTree>
    <p:extLst>
      <p:ext uri="{BB962C8B-B14F-4D97-AF65-F5344CB8AC3E}">
        <p14:creationId xmlns:p14="http://schemas.microsoft.com/office/powerpoint/2010/main" val="334941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4394-7937-0BDF-3D7D-DE9B37493944}"/>
              </a:ext>
            </a:extLst>
          </p:cNvPr>
          <p:cNvSpPr>
            <a:spLocks noGrp="1"/>
          </p:cNvSpPr>
          <p:nvPr>
            <p:ph type="title"/>
          </p:nvPr>
        </p:nvSpPr>
        <p:spPr>
          <a:xfrm>
            <a:off x="311700" y="235932"/>
            <a:ext cx="8527500" cy="755700"/>
          </a:xfrm>
        </p:spPr>
        <p:txBody>
          <a:bodyPr/>
          <a:lstStyle/>
          <a:p>
            <a:r>
              <a:rPr lang="en-US" b="1" dirty="0"/>
              <a:t>Total Sales for Financial Year 2016 and 2017 with Percentage Growth</a:t>
            </a:r>
            <a:endParaRPr lang="en-IN" b="1" dirty="0"/>
          </a:p>
        </p:txBody>
      </p:sp>
      <p:sp>
        <p:nvSpPr>
          <p:cNvPr id="3" name="Text Placeholder 2">
            <a:extLst>
              <a:ext uri="{FF2B5EF4-FFF2-40B4-BE49-F238E27FC236}">
                <a16:creationId xmlns:a16="http://schemas.microsoft.com/office/drawing/2014/main" id="{62CA0CDB-662B-FCC5-0D09-28C910F184C8}"/>
              </a:ext>
            </a:extLst>
          </p:cNvPr>
          <p:cNvSpPr>
            <a:spLocks noGrp="1"/>
          </p:cNvSpPr>
          <p:nvPr>
            <p:ph type="body" idx="1"/>
          </p:nvPr>
        </p:nvSpPr>
        <p:spPr>
          <a:xfrm>
            <a:off x="311700" y="989344"/>
            <a:ext cx="3660860" cy="3179400"/>
          </a:xfrm>
        </p:spPr>
        <p:txBody>
          <a:bodyPr/>
          <a:lstStyle/>
          <a:p>
            <a:pPr marL="152400" indent="0">
              <a:buNone/>
            </a:pPr>
            <a:r>
              <a:rPr lang="en-US" dirty="0">
                <a:latin typeface="Fira Sans" panose="020B0503050000020004" pitchFamily="34" charset="0"/>
              </a:rPr>
              <a:t>In the year 2016, the total sales figures stood at an impressive </a:t>
            </a:r>
            <a:r>
              <a:rPr lang="en-US" b="1" dirty="0">
                <a:latin typeface="Fira Sans" panose="020B0503050000020004" pitchFamily="34" charset="0"/>
              </a:rPr>
              <a:t>$609,205.60</a:t>
            </a:r>
            <a:r>
              <a:rPr lang="en-US" dirty="0">
                <a:latin typeface="Fira Sans" panose="020B0503050000020004" pitchFamily="34" charset="0"/>
              </a:rPr>
              <a:t>, reflecting a significant portion of the overall revenue. However, in the subsequent year, </a:t>
            </a:r>
            <a:r>
              <a:rPr lang="en-US" b="1" dirty="0">
                <a:latin typeface="Fira Sans" panose="020B0503050000020004" pitchFamily="34" charset="0"/>
              </a:rPr>
              <a:t>2017</a:t>
            </a:r>
            <a:r>
              <a:rPr lang="en-US" dirty="0">
                <a:latin typeface="Fira Sans" panose="020B0503050000020004" pitchFamily="34" charset="0"/>
              </a:rPr>
              <a:t>, a </a:t>
            </a:r>
            <a:r>
              <a:rPr lang="en-US" b="1" dirty="0">
                <a:latin typeface="Fira Sans" panose="020B0503050000020004" pitchFamily="34" charset="0"/>
              </a:rPr>
              <a:t>substantial surge </a:t>
            </a:r>
            <a:r>
              <a:rPr lang="en-US" dirty="0">
                <a:latin typeface="Fira Sans" panose="020B0503050000020004" pitchFamily="34" charset="0"/>
              </a:rPr>
              <a:t>was witnessed, with total sales soaring to </a:t>
            </a:r>
            <a:r>
              <a:rPr lang="en-US" b="1" dirty="0">
                <a:latin typeface="Fira Sans" panose="020B0503050000020004" pitchFamily="34" charset="0"/>
              </a:rPr>
              <a:t>$733,215.26</a:t>
            </a:r>
            <a:r>
              <a:rPr lang="en-US" dirty="0">
                <a:latin typeface="Fira Sans" panose="020B0503050000020004" pitchFamily="34" charset="0"/>
              </a:rPr>
              <a:t>. This remarkable growth, denoting a substantial </a:t>
            </a:r>
            <a:r>
              <a:rPr lang="en-US" b="1" dirty="0">
                <a:latin typeface="Fira Sans" panose="020B0503050000020004" pitchFamily="34" charset="0"/>
              </a:rPr>
              <a:t>20.36%</a:t>
            </a:r>
            <a:r>
              <a:rPr lang="en-US" dirty="0">
                <a:latin typeface="Fira Sans" panose="020B0503050000020004" pitchFamily="34" charset="0"/>
              </a:rPr>
              <a:t> increase, </a:t>
            </a:r>
            <a:r>
              <a:rPr lang="en-US" b="1" i="1" dirty="0">
                <a:latin typeface="Fira Sans" panose="020B0503050000020004" pitchFamily="34" charset="0"/>
              </a:rPr>
              <a:t>underscores a robust and promising trajectory for the business.</a:t>
            </a:r>
          </a:p>
          <a:p>
            <a:pPr marL="152400" indent="0">
              <a:buNone/>
            </a:pPr>
            <a:endParaRPr lang="en-US" dirty="0">
              <a:latin typeface="Fira Sans" panose="020B0503050000020004" pitchFamily="34" charset="0"/>
            </a:endParaRPr>
          </a:p>
          <a:p>
            <a:pPr marL="152400" indent="0">
              <a:buNone/>
            </a:pPr>
            <a:r>
              <a:rPr lang="en-US" dirty="0">
                <a:latin typeface="Fira Sans" panose="020B0503050000020004" pitchFamily="34" charset="0"/>
              </a:rPr>
              <a:t>Leveraging advanced tools like Python's Pandas library, we harnessed the power of functions such as </a:t>
            </a:r>
            <a:r>
              <a:rPr lang="en-US" b="1" dirty="0">
                <a:latin typeface="Fira Sans" panose="020B0503050000020004" pitchFamily="34" charset="0"/>
              </a:rPr>
              <a:t>'</a:t>
            </a:r>
            <a:r>
              <a:rPr lang="en-US" b="1" dirty="0" err="1">
                <a:latin typeface="Fira Sans" panose="020B0503050000020004" pitchFamily="34" charset="0"/>
              </a:rPr>
              <a:t>groupby</a:t>
            </a:r>
            <a:r>
              <a:rPr lang="en-US" dirty="0">
                <a:latin typeface="Fira Sans" panose="020B0503050000020004" pitchFamily="34" charset="0"/>
              </a:rPr>
              <a:t>()' and </a:t>
            </a:r>
            <a:r>
              <a:rPr lang="en-US" b="1" dirty="0">
                <a:latin typeface="Fira Sans" panose="020B0503050000020004" pitchFamily="34" charset="0"/>
              </a:rPr>
              <a:t>'sum</a:t>
            </a:r>
            <a:r>
              <a:rPr lang="en-US" dirty="0">
                <a:latin typeface="Fira Sans" panose="020B0503050000020004" pitchFamily="34" charset="0"/>
              </a:rPr>
              <a:t>()' to meticulously aggregate sales data for each year. Additionally, the implementation of straightforward yet potent arithmetic calculations facilitated the determination of the growth percentage between the two pivotal years.</a:t>
            </a:r>
            <a:endParaRPr lang="en-IN" dirty="0">
              <a:latin typeface="Fira Sans" panose="020B0503050000020004" pitchFamily="34" charset="0"/>
            </a:endParaRPr>
          </a:p>
        </p:txBody>
      </p:sp>
      <p:pic>
        <p:nvPicPr>
          <p:cNvPr id="13" name="Picture 12">
            <a:extLst>
              <a:ext uri="{FF2B5EF4-FFF2-40B4-BE49-F238E27FC236}">
                <a16:creationId xmlns:a16="http://schemas.microsoft.com/office/drawing/2014/main" id="{B30BB1FF-61DA-7850-00B2-9D1B0E63418F}"/>
              </a:ext>
            </a:extLst>
          </p:cNvPr>
          <p:cNvPicPr>
            <a:picLocks noChangeAspect="1"/>
          </p:cNvPicPr>
          <p:nvPr/>
        </p:nvPicPr>
        <p:blipFill>
          <a:blip r:embed="rId2"/>
          <a:stretch>
            <a:fillRect/>
          </a:stretch>
        </p:blipFill>
        <p:spPr>
          <a:xfrm>
            <a:off x="4053840" y="991632"/>
            <a:ext cx="5090160" cy="3817620"/>
          </a:xfrm>
          <a:prstGeom prst="rect">
            <a:avLst/>
          </a:prstGeom>
        </p:spPr>
      </p:pic>
    </p:spTree>
    <p:extLst>
      <p:ext uri="{BB962C8B-B14F-4D97-AF65-F5344CB8AC3E}">
        <p14:creationId xmlns:p14="http://schemas.microsoft.com/office/powerpoint/2010/main" val="4178309481"/>
      </p:ext>
    </p:extLst>
  </p:cSld>
  <p:clrMapOvr>
    <a:masterClrMapping/>
  </p:clrMapOvr>
</p:sld>
</file>

<file path=ppt/theme/theme1.xml><?xml version="1.0" encoding="utf-8"?>
<a:theme xmlns:a="http://schemas.openxmlformats.org/drawingml/2006/main" name="Big Data Infographics by Slidesgo">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TotalTime>
  <Words>2163</Words>
  <Application>Microsoft Office PowerPoint</Application>
  <PresentationFormat>On-screen Show (16:9)</PresentationFormat>
  <Paragraphs>122</Paragraphs>
  <Slides>23</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Fira Sans Extra Condensed SemiBold</vt:lpstr>
      <vt:lpstr>Fira Sans Extra Condensed</vt:lpstr>
      <vt:lpstr>Arial</vt:lpstr>
      <vt:lpstr>Poppins</vt:lpstr>
      <vt:lpstr>Roboto</vt:lpstr>
      <vt:lpstr>Wingdings</vt:lpstr>
      <vt:lpstr>Fira Sans</vt:lpstr>
      <vt:lpstr>Poller One</vt:lpstr>
      <vt:lpstr>Big Data Infographics by Slidesgo</vt:lpstr>
      <vt:lpstr>CSV Matrix</vt:lpstr>
      <vt:lpstr>Team Details</vt:lpstr>
      <vt:lpstr>Table of Contents</vt:lpstr>
      <vt:lpstr>Technologies/Tools Used:</vt:lpstr>
      <vt:lpstr>Introduction</vt:lpstr>
      <vt:lpstr>Introduction</vt:lpstr>
      <vt:lpstr>Noticeable Trend</vt:lpstr>
      <vt:lpstr>Top 10 Cities by Sales</vt:lpstr>
      <vt:lpstr>Total Sales for Financial Year 2016 and 2017 with Percentage Growth</vt:lpstr>
      <vt:lpstr>Total Profits for Financial Year 2016 and 2017 with Percentage Growth</vt:lpstr>
      <vt:lpstr> Top Selling Category from Each Region</vt:lpstr>
      <vt:lpstr>Quarter-wise Sum of Sales and Quantity (2014-2017)</vt:lpstr>
      <vt:lpstr>Quarter-wise Sum of Sales and Quantity (2014-2017)</vt:lpstr>
      <vt:lpstr> Preferred Shipment Mode in the USA</vt:lpstr>
      <vt:lpstr>Segment-wise Total Sales (2014-2017)</vt:lpstr>
      <vt:lpstr>PowerPoint Presentation</vt:lpstr>
      <vt:lpstr> Total Number of Unique Customer IDs</vt:lpstr>
      <vt:lpstr>Regions of the USA in Decreasing Order of Unique Customer IDs</vt:lpstr>
      <vt:lpstr>Total Number of Unique Postal Codes Starting with 8 or 9</vt:lpstr>
      <vt:lpstr>Conclusions!</vt:lpstr>
      <vt:lpstr>Conclusions!</vt:lpstr>
      <vt:lpstr>Conclusions!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CSV Matrix</dc:title>
  <dc:creator>Somesh Ghosh</dc:creator>
  <cp:lastModifiedBy>Somesh Ghosh</cp:lastModifiedBy>
  <cp:revision>2</cp:revision>
  <dcterms:modified xsi:type="dcterms:W3CDTF">2023-11-03T10:25:29Z</dcterms:modified>
</cp:coreProperties>
</file>