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97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Extra Condensed" panose="020B0503050000020004" pitchFamily="3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3" autoAdjust="0"/>
  </p:normalViewPr>
  <p:slideViewPr>
    <p:cSldViewPr snapToGrid="0">
      <p:cViewPr>
        <p:scale>
          <a:sx n="125" d="100"/>
          <a:sy n="125" d="100"/>
        </p:scale>
        <p:origin x="-2894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deforces.com/apiHel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-summarizer-qpq0.onrender.com/" TargetMode="External"/><Relationship Id="rId5" Type="http://schemas.openxmlformats.org/officeDocument/2006/relationships/hyperlink" Target="https://backend-cp.onrender.com/" TargetMode="External"/><Relationship Id="rId4" Type="http://schemas.openxmlformats.org/officeDocument/2006/relationships/hyperlink" Target="https://nitjsr-cp-portal.verce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1F0C-C78D-8E40-767A-576C551C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62" y="294140"/>
            <a:ext cx="8229600" cy="481500"/>
          </a:xfrm>
        </p:spPr>
        <p:txBody>
          <a:bodyPr/>
          <a:lstStyle/>
          <a:p>
            <a:r>
              <a:rPr lang="en" sz="4000" b="1" dirty="0">
                <a:solidFill>
                  <a:schemeClr val="dk1"/>
                </a:solidFill>
              </a:rPr>
              <a:t>How it works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E0B19-4B1D-15B6-79D5-1296BBF45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7" t="27596" r="7477" b="30186"/>
          <a:stretch/>
        </p:blipFill>
        <p:spPr>
          <a:xfrm>
            <a:off x="1049236" y="3517588"/>
            <a:ext cx="1086618" cy="3606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3506470-E04F-B15C-5453-C4EA72D06DD0}"/>
              </a:ext>
            </a:extLst>
          </p:cNvPr>
          <p:cNvGrpSpPr/>
          <p:nvPr/>
        </p:nvGrpSpPr>
        <p:grpSpPr>
          <a:xfrm>
            <a:off x="3475230" y="908700"/>
            <a:ext cx="2193539" cy="1154526"/>
            <a:chOff x="90329" y="958085"/>
            <a:chExt cx="1738471" cy="10369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71BD6F-A5D5-5475-B0FE-FF863A52D10C}"/>
                </a:ext>
              </a:extLst>
            </p:cNvPr>
            <p:cNvSpPr txBox="1"/>
            <p:nvPr/>
          </p:nvSpPr>
          <p:spPr>
            <a:xfrm>
              <a:off x="90329" y="1296548"/>
              <a:ext cx="1738471" cy="661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Application*</a:t>
              </a:r>
              <a:br>
                <a:rPr lang="en-IN" sz="1100" b="1" dirty="0">
                  <a:solidFill>
                    <a:schemeClr val="tx1"/>
                  </a:solidFill>
                </a:rPr>
              </a:br>
              <a:r>
                <a:rPr lang="en-IN" sz="1100" b="1" dirty="0">
                  <a:solidFill>
                    <a:schemeClr val="tx1"/>
                  </a:solidFill>
                </a:rPr>
                <a:t>React.js</a:t>
              </a:r>
            </a:p>
            <a:p>
              <a:pPr algn="ctr"/>
              <a:endParaRPr lang="en-IN" sz="1100" b="1" dirty="0">
                <a:solidFill>
                  <a:schemeClr val="tx1"/>
                </a:solidFill>
              </a:endParaRPr>
            </a:p>
            <a:p>
              <a:pPr algn="ctr"/>
              <a:endParaRPr lang="en-IN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827F9B-8462-7746-BB8D-37FF2BDC9D81}"/>
                </a:ext>
              </a:extLst>
            </p:cNvPr>
            <p:cNvGrpSpPr/>
            <p:nvPr/>
          </p:nvGrpSpPr>
          <p:grpSpPr>
            <a:xfrm>
              <a:off x="90329" y="958085"/>
              <a:ext cx="1738471" cy="1036962"/>
              <a:chOff x="90329" y="958085"/>
              <a:chExt cx="1738471" cy="103696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62296AA-D177-C9D5-78D3-C1308DD107B0}"/>
                  </a:ext>
                </a:extLst>
              </p:cNvPr>
              <p:cNvGrpSpPr/>
              <p:nvPr/>
            </p:nvGrpSpPr>
            <p:grpSpPr>
              <a:xfrm>
                <a:off x="90329" y="958085"/>
                <a:ext cx="1738471" cy="1036962"/>
                <a:chOff x="90329" y="958085"/>
                <a:chExt cx="1960880" cy="103696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375287A-46DD-AD57-0CCB-766C2A7184D4}"/>
                    </a:ext>
                  </a:extLst>
                </p:cNvPr>
                <p:cNvGrpSpPr/>
                <p:nvPr/>
              </p:nvGrpSpPr>
              <p:grpSpPr>
                <a:xfrm>
                  <a:off x="90329" y="958085"/>
                  <a:ext cx="1960880" cy="1036962"/>
                  <a:chOff x="2418080" y="2498718"/>
                  <a:chExt cx="1960880" cy="1036962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CEBF6E21-9878-9759-BA91-5D241F456EBA}"/>
                      </a:ext>
                    </a:extLst>
                  </p:cNvPr>
                  <p:cNvSpPr/>
                  <p:nvPr/>
                </p:nvSpPr>
                <p:spPr>
                  <a:xfrm>
                    <a:off x="2418080" y="2498718"/>
                    <a:ext cx="1960880" cy="1036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F2B577D-394B-C440-F5A4-9F19F395717F}"/>
                      </a:ext>
                    </a:extLst>
                  </p:cNvPr>
                  <p:cNvSpPr/>
                  <p:nvPr/>
                </p:nvSpPr>
                <p:spPr>
                  <a:xfrm>
                    <a:off x="2418080" y="2498718"/>
                    <a:ext cx="1673157" cy="261610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</a:schemeClr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800" b="1" dirty="0">
                        <a:solidFill>
                          <a:schemeClr val="tx1"/>
                        </a:solidFill>
                      </a:rPr>
                      <a:t>https://nitjsr-cp-portal.vercel.app/</a:t>
                    </a: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1CFD24E-3E00-B8A8-A487-91C11574B255}"/>
                    </a:ext>
                  </a:extLst>
                </p:cNvPr>
                <p:cNvSpPr/>
                <p:nvPr/>
              </p:nvSpPr>
              <p:spPr>
                <a:xfrm>
                  <a:off x="1763486" y="958085"/>
                  <a:ext cx="287723" cy="26161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6F11C90-994D-E9B7-97D3-2E5478D6662D}"/>
                  </a:ext>
                </a:extLst>
              </p:cNvPr>
              <p:cNvSpPr/>
              <p:nvPr/>
            </p:nvSpPr>
            <p:spPr>
              <a:xfrm>
                <a:off x="1645920" y="1021081"/>
                <a:ext cx="137160" cy="12954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E2CC74-6AE3-135E-A74C-46E2E6F223A3}"/>
              </a:ext>
            </a:extLst>
          </p:cNvPr>
          <p:cNvGrpSpPr/>
          <p:nvPr/>
        </p:nvGrpSpPr>
        <p:grpSpPr>
          <a:xfrm>
            <a:off x="1001068" y="1043940"/>
            <a:ext cx="1352889" cy="1137884"/>
            <a:chOff x="3268703" y="2683208"/>
            <a:chExt cx="2407920" cy="94708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354217-3FE1-8EF3-DAFA-8650110C18C1}"/>
                </a:ext>
              </a:extLst>
            </p:cNvPr>
            <p:cNvSpPr txBox="1"/>
            <p:nvPr/>
          </p:nvSpPr>
          <p:spPr>
            <a:xfrm>
              <a:off x="3268703" y="2699562"/>
              <a:ext cx="2407920" cy="93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Server 1</a:t>
              </a:r>
            </a:p>
            <a:p>
              <a:pPr algn="ctr"/>
              <a:r>
                <a:rPr lang="en-IN" sz="1000" b="1" dirty="0">
                  <a:solidFill>
                    <a:schemeClr val="tx1"/>
                  </a:solidFill>
                </a:rPr>
                <a:t>Express.js</a:t>
              </a:r>
            </a:p>
            <a:p>
              <a:pPr algn="ctr"/>
              <a:r>
                <a:rPr lang="en-IN" sz="800" b="1" dirty="0" err="1">
                  <a:latin typeface="Fira Sans" panose="020B0503050000020004" pitchFamily="34" charset="0"/>
                </a:rPr>
                <a:t>Bcrypt</a:t>
              </a:r>
              <a:r>
                <a:rPr lang="en-IN" sz="800" b="1" dirty="0">
                  <a:latin typeface="Fira Sans" panose="020B0503050000020004" pitchFamily="34" charset="0"/>
                </a:rPr>
                <a:t>, cookie-parser, </a:t>
              </a:r>
              <a:r>
                <a:rPr lang="en-IN" sz="800" b="1" dirty="0" err="1">
                  <a:latin typeface="Fira Sans" panose="020B0503050000020004" pitchFamily="34" charset="0"/>
                </a:rPr>
                <a:t>cors</a:t>
              </a:r>
              <a:r>
                <a:rPr lang="en-IN" sz="800" b="1" dirty="0">
                  <a:latin typeface="Fira Sans" panose="020B0503050000020004" pitchFamily="34" charset="0"/>
                </a:rPr>
                <a:t>, </a:t>
              </a:r>
              <a:r>
                <a:rPr lang="en-IN" sz="800" b="1" dirty="0" err="1">
                  <a:latin typeface="Fira Sans" panose="020B0503050000020004" pitchFamily="34" charset="0"/>
                </a:rPr>
                <a:t>dotenv</a:t>
              </a:r>
              <a:r>
                <a:rPr lang="en-IN" sz="800" b="1" dirty="0">
                  <a:latin typeface="Fira Sans" panose="020B0503050000020004" pitchFamily="34" charset="0"/>
                </a:rPr>
                <a:t>, </a:t>
              </a:r>
              <a:r>
                <a:rPr lang="en-IN" sz="800" b="1" dirty="0" err="1">
                  <a:latin typeface="Fira Sans" panose="020B0503050000020004" pitchFamily="34" charset="0"/>
                </a:rPr>
                <a:t>jsonwebtoken</a:t>
              </a:r>
              <a:r>
                <a:rPr lang="en-IN" sz="800" b="1" dirty="0">
                  <a:latin typeface="Fira Sans" panose="020B0503050000020004" pitchFamily="34" charset="0"/>
                </a:rPr>
                <a:t>, mongoose</a:t>
              </a:r>
            </a:p>
            <a:p>
              <a:pPr algn="ctr"/>
              <a:endParaRPr lang="en-IN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F64ED3-8AB7-C609-00B5-F6A2D2AD103A}"/>
                </a:ext>
              </a:extLst>
            </p:cNvPr>
            <p:cNvSpPr/>
            <p:nvPr/>
          </p:nvSpPr>
          <p:spPr>
            <a:xfrm>
              <a:off x="3268703" y="2683208"/>
              <a:ext cx="2407920" cy="751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E711B7-FCFA-3F2B-6DD7-D9F5C8187AC9}"/>
              </a:ext>
            </a:extLst>
          </p:cNvPr>
          <p:cNvGrpSpPr/>
          <p:nvPr/>
        </p:nvGrpSpPr>
        <p:grpSpPr>
          <a:xfrm>
            <a:off x="6515076" y="1008139"/>
            <a:ext cx="1855002" cy="987602"/>
            <a:chOff x="3268703" y="2657641"/>
            <a:chExt cx="2407920" cy="108929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417809-6345-A13B-63B7-0ECDC6873729}"/>
                </a:ext>
              </a:extLst>
            </p:cNvPr>
            <p:cNvSpPr txBox="1"/>
            <p:nvPr/>
          </p:nvSpPr>
          <p:spPr>
            <a:xfrm>
              <a:off x="3268703" y="2794290"/>
              <a:ext cx="2407920" cy="81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Server 2</a:t>
              </a:r>
            </a:p>
            <a:p>
              <a:pPr algn="ctr"/>
              <a:r>
                <a:rPr lang="en-IN" sz="1100" b="1" dirty="0" err="1">
                  <a:solidFill>
                    <a:schemeClr val="tx1"/>
                  </a:solidFill>
                </a:rPr>
                <a:t>AI_Summarizer</a:t>
              </a:r>
              <a:endParaRPr lang="en-IN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IN" sz="1100" b="1" dirty="0">
                  <a:solidFill>
                    <a:schemeClr val="tx1"/>
                  </a:solidFill>
                </a:rPr>
                <a:t>Flask</a:t>
              </a:r>
            </a:p>
            <a:p>
              <a:pPr algn="ctr"/>
              <a:r>
                <a:rPr lang="en-IN" sz="800" b="1" dirty="0">
                  <a:latin typeface="Fira Sans" panose="020B0503050000020004" pitchFamily="34" charset="0"/>
                </a:rPr>
                <a:t>Google-</a:t>
              </a:r>
              <a:r>
                <a:rPr lang="en-IN" sz="800" b="1" dirty="0" err="1">
                  <a:latin typeface="Fira Sans" panose="020B0503050000020004" pitchFamily="34" charset="0"/>
                </a:rPr>
                <a:t>generativeai</a:t>
              </a:r>
              <a:r>
                <a:rPr lang="en-IN" sz="800" b="1" dirty="0">
                  <a:latin typeface="Fira Sans" panose="020B0503050000020004" pitchFamily="34" charset="0"/>
                </a:rPr>
                <a:t>, flask-</a:t>
              </a:r>
              <a:r>
                <a:rPr lang="en-IN" sz="800" b="1" dirty="0" err="1">
                  <a:latin typeface="Fira Sans" panose="020B0503050000020004" pitchFamily="34" charset="0"/>
                </a:rPr>
                <a:t>cors</a:t>
              </a:r>
              <a:endParaRPr lang="en-IN" sz="800" b="1" dirty="0">
                <a:latin typeface="Fira Sans" panose="020B05030500000200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A3F7E8-9066-1FF9-D7C1-526DBBF1C513}"/>
                </a:ext>
              </a:extLst>
            </p:cNvPr>
            <p:cNvSpPr/>
            <p:nvPr/>
          </p:nvSpPr>
          <p:spPr>
            <a:xfrm>
              <a:off x="3268703" y="2657641"/>
              <a:ext cx="2407920" cy="1089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734A9AC-9268-07E4-00AD-5852E3DC65F0}"/>
              </a:ext>
            </a:extLst>
          </p:cNvPr>
          <p:cNvSpPr txBox="1"/>
          <p:nvPr/>
        </p:nvSpPr>
        <p:spPr>
          <a:xfrm>
            <a:off x="4597622" y="2143799"/>
            <a:ext cx="101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dirty="0">
                <a:latin typeface="Fira Sans" panose="020B0503050000020004" pitchFamily="34" charset="0"/>
              </a:rPr>
              <a:t>Fetches rating details using </a:t>
            </a:r>
            <a:r>
              <a:rPr lang="en-IN" sz="800" b="1" dirty="0" err="1">
                <a:latin typeface="Fira Sans" panose="020B0503050000020004" pitchFamily="34" charset="0"/>
              </a:rPr>
              <a:t>codeforces</a:t>
            </a:r>
            <a:r>
              <a:rPr lang="en-IN" sz="800" b="1" dirty="0">
                <a:latin typeface="Fira Sans" panose="020B0503050000020004" pitchFamily="34" charset="0"/>
              </a:rPr>
              <a:t> </a:t>
            </a:r>
            <a:r>
              <a:rPr lang="en-IN" sz="800" b="1" dirty="0" err="1">
                <a:latin typeface="Fira Sans" panose="020B0503050000020004" pitchFamily="34" charset="0"/>
              </a:rPr>
              <a:t>api</a:t>
            </a:r>
            <a:endParaRPr lang="en-IN" sz="800" b="1" dirty="0">
              <a:latin typeface="Fira Sans" panose="020B0503050000020004" pitchFamily="34" charset="0"/>
            </a:endParaRP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FC48D810-F37B-F2A0-F09B-DACC56FC1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97" y="2959246"/>
            <a:ext cx="689981" cy="689981"/>
          </a:xfrm>
          <a:prstGeom prst="rect">
            <a:avLst/>
          </a:prstGeom>
        </p:spPr>
      </p:pic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0C3F9923-0927-5C30-8326-A02B28D476E1}"/>
              </a:ext>
            </a:extLst>
          </p:cNvPr>
          <p:cNvGrpSpPr/>
          <p:nvPr/>
        </p:nvGrpSpPr>
        <p:grpSpPr>
          <a:xfrm>
            <a:off x="4079376" y="2715016"/>
            <a:ext cx="1013459" cy="564084"/>
            <a:chOff x="3268703" y="2657642"/>
            <a:chExt cx="2407920" cy="776687"/>
          </a:xfrm>
        </p:grpSpPr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7DF3DF9C-F2A6-2448-97D0-8CEB8E701424}"/>
                </a:ext>
              </a:extLst>
            </p:cNvPr>
            <p:cNvSpPr txBox="1"/>
            <p:nvPr/>
          </p:nvSpPr>
          <p:spPr>
            <a:xfrm>
              <a:off x="3268703" y="2760715"/>
              <a:ext cx="2407920" cy="59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 err="1">
                  <a:solidFill>
                    <a:schemeClr val="tx1"/>
                  </a:solidFill>
                </a:rPr>
                <a:t>Codeforces</a:t>
              </a:r>
              <a:r>
                <a:rPr lang="en-IN" sz="1100" b="1" dirty="0">
                  <a:solidFill>
                    <a:schemeClr val="tx1"/>
                  </a:solidFill>
                </a:rPr>
                <a:t> API</a:t>
              </a:r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0AF7DFD0-FE3F-D3E0-B0CE-03F3477D5EA8}"/>
                </a:ext>
              </a:extLst>
            </p:cNvPr>
            <p:cNvSpPr/>
            <p:nvPr/>
          </p:nvSpPr>
          <p:spPr>
            <a:xfrm>
              <a:off x="3268703" y="2657642"/>
              <a:ext cx="2407920" cy="776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C46B69F-37F2-74A3-00ED-FA24C9CD47B8}"/>
              </a:ext>
            </a:extLst>
          </p:cNvPr>
          <p:cNvSpPr txBox="1"/>
          <p:nvPr/>
        </p:nvSpPr>
        <p:spPr>
          <a:xfrm>
            <a:off x="1636417" y="3095930"/>
            <a:ext cx="13855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Fira Sans" panose="020B0503050000020004" pitchFamily="34" charset="0"/>
              </a:rPr>
              <a:t>User Details</a:t>
            </a:r>
            <a:br>
              <a:rPr lang="en-IN" sz="900" b="1" dirty="0">
                <a:latin typeface="Fira Sans" panose="020B0503050000020004" pitchFamily="34" charset="0"/>
              </a:rPr>
            </a:br>
            <a:r>
              <a:rPr lang="en-IN" sz="900" b="1" dirty="0">
                <a:latin typeface="Fira Sans" panose="020B0503050000020004" pitchFamily="34" charset="0"/>
              </a:rPr>
              <a:t>Leaderboard</a:t>
            </a:r>
            <a:br>
              <a:rPr lang="en-IN" sz="900" b="1" dirty="0">
                <a:latin typeface="Fira Sans" panose="020B0503050000020004" pitchFamily="34" charset="0"/>
              </a:rPr>
            </a:br>
            <a:r>
              <a:rPr lang="en-IN" sz="900" b="1" dirty="0">
                <a:latin typeface="Fira Sans" panose="020B0503050000020004" pitchFamily="34" charset="0"/>
              </a:rPr>
              <a:t>Community posts</a:t>
            </a:r>
          </a:p>
        </p:txBody>
      </p: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24DB8504-F9E8-6FEE-D24D-46078ABFC814}"/>
              </a:ext>
            </a:extLst>
          </p:cNvPr>
          <p:cNvGrpSpPr/>
          <p:nvPr/>
        </p:nvGrpSpPr>
        <p:grpSpPr>
          <a:xfrm>
            <a:off x="2523097" y="1495162"/>
            <a:ext cx="783983" cy="121920"/>
            <a:chOff x="2523097" y="1592199"/>
            <a:chExt cx="783983" cy="121920"/>
          </a:xfrm>
        </p:grpSpPr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788A68DB-2F56-8F5C-3EDE-D08A37469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097" y="1592199"/>
              <a:ext cx="7839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C34CB7E5-DD3F-D4B6-58A0-11FF40EF09EC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97" y="1714119"/>
              <a:ext cx="7839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9BEA7CEB-40FA-4C37-3269-A6EF5195EAEA}"/>
              </a:ext>
            </a:extLst>
          </p:cNvPr>
          <p:cNvCxnSpPr>
            <a:cxnSpLocks/>
          </p:cNvCxnSpPr>
          <p:nvPr/>
        </p:nvCxnSpPr>
        <p:spPr>
          <a:xfrm>
            <a:off x="4490090" y="2147316"/>
            <a:ext cx="0" cy="454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7A0CC11C-9B99-7429-8D12-6F4B8A16E905}"/>
              </a:ext>
            </a:extLst>
          </p:cNvPr>
          <p:cNvCxnSpPr>
            <a:cxnSpLocks/>
          </p:cNvCxnSpPr>
          <p:nvPr/>
        </p:nvCxnSpPr>
        <p:spPr>
          <a:xfrm rot="16200000">
            <a:off x="4408747" y="2346697"/>
            <a:ext cx="4876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CC32354D-6C6F-D224-A66A-A4888A31036D}"/>
              </a:ext>
            </a:extLst>
          </p:cNvPr>
          <p:cNvGrpSpPr/>
          <p:nvPr/>
        </p:nvGrpSpPr>
        <p:grpSpPr>
          <a:xfrm>
            <a:off x="6791955" y="2647274"/>
            <a:ext cx="1378695" cy="1532546"/>
            <a:chOff x="7260769" y="1262260"/>
            <a:chExt cx="1488231" cy="1628836"/>
          </a:xfrm>
        </p:grpSpPr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9B99D8B-E51A-5C46-832E-E56CA1F1801B}"/>
                </a:ext>
              </a:extLst>
            </p:cNvPr>
            <p:cNvSpPr/>
            <p:nvPr/>
          </p:nvSpPr>
          <p:spPr>
            <a:xfrm>
              <a:off x="7866993" y="1262260"/>
              <a:ext cx="275897" cy="26699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599E0279-5385-207F-CBB4-A73BDD7B4F55}"/>
                </a:ext>
              </a:extLst>
            </p:cNvPr>
            <p:cNvSpPr/>
            <p:nvPr/>
          </p:nvSpPr>
          <p:spPr>
            <a:xfrm>
              <a:off x="7591096" y="1681655"/>
              <a:ext cx="275897" cy="26699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4D554A0A-CBE0-176C-765D-7047531C3BD2}"/>
                </a:ext>
              </a:extLst>
            </p:cNvPr>
            <p:cNvSpPr/>
            <p:nvPr/>
          </p:nvSpPr>
          <p:spPr>
            <a:xfrm>
              <a:off x="8142890" y="1685041"/>
              <a:ext cx="275897" cy="26699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A06A97DA-FB7A-0DEB-A261-823481EAC0C1}"/>
                </a:ext>
              </a:extLst>
            </p:cNvPr>
            <p:cNvSpPr/>
            <p:nvPr/>
          </p:nvSpPr>
          <p:spPr>
            <a:xfrm>
              <a:off x="7323082" y="2092692"/>
              <a:ext cx="275897" cy="26699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0BDD4F97-DC46-672A-0AD0-D52C9D58EE35}"/>
                </a:ext>
              </a:extLst>
            </p:cNvPr>
            <p:cNvSpPr/>
            <p:nvPr/>
          </p:nvSpPr>
          <p:spPr>
            <a:xfrm>
              <a:off x="7857302" y="2092692"/>
              <a:ext cx="275897" cy="26699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6DE22135-0911-1B33-36FF-A0E10E314685}"/>
                </a:ext>
              </a:extLst>
            </p:cNvPr>
            <p:cNvSpPr/>
            <p:nvPr/>
          </p:nvSpPr>
          <p:spPr>
            <a:xfrm>
              <a:off x="8418787" y="2092692"/>
              <a:ext cx="275897" cy="26699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3" name="Straight Arrow Connector 1062">
              <a:extLst>
                <a:ext uri="{FF2B5EF4-FFF2-40B4-BE49-F238E27FC236}">
                  <a16:creationId xmlns:a16="http://schemas.microsoft.com/office/drawing/2014/main" id="{300E6069-5D6F-32D6-38A1-D24E41DD4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3805" y="1457769"/>
              <a:ext cx="121212" cy="22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64951559-1F45-9B7C-458E-9BF58785228D}"/>
                </a:ext>
              </a:extLst>
            </p:cNvPr>
            <p:cNvCxnSpPr>
              <a:cxnSpLocks/>
            </p:cNvCxnSpPr>
            <p:nvPr/>
          </p:nvCxnSpPr>
          <p:spPr>
            <a:xfrm>
              <a:off x="8092961" y="1463974"/>
              <a:ext cx="121212" cy="22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Arrow Connector 1064">
              <a:extLst>
                <a:ext uri="{FF2B5EF4-FFF2-40B4-BE49-F238E27FC236}">
                  <a16:creationId xmlns:a16="http://schemas.microsoft.com/office/drawing/2014/main" id="{D3A0B90C-6655-655C-A4F7-A90EDAD5E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6133" y="1875075"/>
              <a:ext cx="121212" cy="22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>
              <a:extLst>
                <a:ext uri="{FF2B5EF4-FFF2-40B4-BE49-F238E27FC236}">
                  <a16:creationId xmlns:a16="http://schemas.microsoft.com/office/drawing/2014/main" id="{F5B0DA23-D895-14E5-750D-53910E29D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740" y="1875075"/>
              <a:ext cx="121212" cy="22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Arrow Connector 1066">
              <a:extLst>
                <a:ext uri="{FF2B5EF4-FFF2-40B4-BE49-F238E27FC236}">
                  <a16:creationId xmlns:a16="http://schemas.microsoft.com/office/drawing/2014/main" id="{473060BB-EC88-59E2-C4A8-0C42B01F1DE0}"/>
                </a:ext>
              </a:extLst>
            </p:cNvPr>
            <p:cNvCxnSpPr>
              <a:cxnSpLocks/>
            </p:cNvCxnSpPr>
            <p:nvPr/>
          </p:nvCxnSpPr>
          <p:spPr>
            <a:xfrm>
              <a:off x="8370597" y="1872875"/>
              <a:ext cx="121212" cy="22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19952C55-C77C-EA59-EE50-9EA392180319}"/>
                </a:ext>
              </a:extLst>
            </p:cNvPr>
            <p:cNvSpPr txBox="1"/>
            <p:nvPr/>
          </p:nvSpPr>
          <p:spPr>
            <a:xfrm>
              <a:off x="7260769" y="2475598"/>
              <a:ext cx="14882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>
                  <a:latin typeface="Fira Sans" panose="020B05030500000200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Google Gemini-Pro</a:t>
              </a:r>
            </a:p>
            <a:p>
              <a:pPr algn="ctr"/>
              <a:r>
                <a:rPr lang="en-IN" sz="1050" b="1" dirty="0">
                  <a:latin typeface="Fira Sans" panose="020B05030500000200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LLM</a:t>
              </a:r>
            </a:p>
          </p:txBody>
        </p:sp>
      </p:grp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C4CC7B8-953D-0D00-B9E5-7A95E95EF7D3}"/>
              </a:ext>
            </a:extLst>
          </p:cNvPr>
          <p:cNvSpPr txBox="1"/>
          <p:nvPr/>
        </p:nvSpPr>
        <p:spPr>
          <a:xfrm>
            <a:off x="2176858" y="3741433"/>
            <a:ext cx="47152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Fira Sans" panose="020B0503050000020004" pitchFamily="34" charset="0"/>
              </a:rPr>
              <a:t>Application URL: </a:t>
            </a:r>
            <a:r>
              <a:rPr lang="en-IN" b="1" dirty="0">
                <a:solidFill>
                  <a:schemeClr val="tx1"/>
                </a:solidFill>
                <a:latin typeface="Fira Sans" panose="020B0503050000020004" pitchFamily="34" charset="0"/>
                <a:hlinkClick r:id="rId4"/>
              </a:rPr>
              <a:t>https://nitjsr-cp-portal.vercel.app/</a:t>
            </a:r>
            <a:endParaRPr lang="en-IN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ira Sans" panose="020B0503050000020004" pitchFamily="34" charset="0"/>
              </a:rPr>
              <a:t>Server 1 URL: </a:t>
            </a:r>
            <a:r>
              <a:rPr lang="en-IN" sz="1100" b="1" dirty="0">
                <a:solidFill>
                  <a:schemeClr val="tx1"/>
                </a:solidFill>
                <a:latin typeface="Fira Sans" panose="020B0503050000020004" pitchFamily="34" charset="0"/>
                <a:hlinkClick r:id="rId5"/>
              </a:rPr>
              <a:t>https://backend-cp.onrender.com/</a:t>
            </a:r>
            <a:endParaRPr lang="en-IN" sz="11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Fira Sans" panose="020B0503050000020004" pitchFamily="34" charset="0"/>
              </a:rPr>
              <a:t>Server 2 URL: </a:t>
            </a:r>
            <a:r>
              <a:rPr lang="en-IN" sz="1100" b="1" dirty="0">
                <a:solidFill>
                  <a:schemeClr val="tx1"/>
                </a:solidFill>
                <a:latin typeface="Fira Sans" panose="020B0503050000020004" pitchFamily="34" charset="0"/>
                <a:hlinkClick r:id="rId6"/>
              </a:rPr>
              <a:t>https://ai-summarizer-qpq0.onrender.com/</a:t>
            </a:r>
            <a:endParaRPr lang="en-IN" sz="11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algn="ctr"/>
            <a:r>
              <a:rPr lang="en-IN" sz="1100" b="1" dirty="0" err="1">
                <a:solidFill>
                  <a:schemeClr val="tx1"/>
                </a:solidFill>
                <a:latin typeface="Fira Sans" panose="020B0503050000020004" pitchFamily="34" charset="0"/>
              </a:rPr>
              <a:t>Codeforces</a:t>
            </a:r>
            <a:r>
              <a:rPr lang="en-IN" sz="1100" b="1" dirty="0">
                <a:solidFill>
                  <a:schemeClr val="tx1"/>
                </a:solidFill>
                <a:latin typeface="Fira Sans" panose="020B0503050000020004" pitchFamily="34" charset="0"/>
              </a:rPr>
              <a:t> API: </a:t>
            </a:r>
            <a:r>
              <a:rPr lang="en-IN" sz="1100" b="1" dirty="0">
                <a:solidFill>
                  <a:schemeClr val="tx1"/>
                </a:solidFill>
                <a:latin typeface="Fira Sans" panose="020B0503050000020004" pitchFamily="34" charset="0"/>
                <a:hlinkClick r:id="rId7"/>
              </a:rPr>
              <a:t>https://codeforces.com/apiHelp</a:t>
            </a:r>
            <a:endParaRPr lang="en-IN" sz="12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algn="ctr"/>
            <a:endParaRPr lang="en-IN" sz="1200" b="1" dirty="0">
              <a:latin typeface="Fira Sans" panose="020B0503050000020004" pitchFamily="34" charset="0"/>
            </a:endParaRPr>
          </a:p>
        </p:txBody>
      </p: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10AF0D7-DA51-CE68-09E2-FA58C7CA9173}"/>
              </a:ext>
            </a:extLst>
          </p:cNvPr>
          <p:cNvGrpSpPr/>
          <p:nvPr/>
        </p:nvGrpSpPr>
        <p:grpSpPr>
          <a:xfrm>
            <a:off x="1517313" y="2168799"/>
            <a:ext cx="203955" cy="729686"/>
            <a:chOff x="1528103" y="2191248"/>
            <a:chExt cx="158496" cy="610275"/>
          </a:xfrm>
        </p:grpSpPr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C4041A4E-F7DB-C7E3-2AD1-EF6D515DB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03" y="2191248"/>
              <a:ext cx="0" cy="6102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>
              <a:extLst>
                <a:ext uri="{FF2B5EF4-FFF2-40B4-BE49-F238E27FC236}">
                  <a16:creationId xmlns:a16="http://schemas.microsoft.com/office/drawing/2014/main" id="{9AF47870-5CDD-1B89-B231-7F31FD3C97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6599" y="2191248"/>
              <a:ext cx="0" cy="6102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C2EC1E23-ACBE-B935-A78A-59C331AC3407}"/>
              </a:ext>
            </a:extLst>
          </p:cNvPr>
          <p:cNvGrpSpPr/>
          <p:nvPr/>
        </p:nvGrpSpPr>
        <p:grpSpPr>
          <a:xfrm>
            <a:off x="7411930" y="2110167"/>
            <a:ext cx="145922" cy="415703"/>
            <a:chOff x="1528103" y="2191248"/>
            <a:chExt cx="158496" cy="610275"/>
          </a:xfrm>
        </p:grpSpPr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9E0D55BE-D542-5903-CD81-0067A78CC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8103" y="2191248"/>
              <a:ext cx="0" cy="6102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D0C7AA53-3B7C-2302-58BF-F0D650CF45D7}"/>
                </a:ext>
              </a:extLst>
            </p:cNvPr>
            <p:cNvCxnSpPr>
              <a:cxnSpLocks/>
            </p:cNvCxnSpPr>
            <p:nvPr/>
          </p:nvCxnSpPr>
          <p:spPr>
            <a:xfrm>
              <a:off x="1686599" y="2191248"/>
              <a:ext cx="0" cy="6102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1B056464-C6ED-7516-83AB-508CC49EB0B0}"/>
              </a:ext>
            </a:extLst>
          </p:cNvPr>
          <p:cNvGrpSpPr/>
          <p:nvPr/>
        </p:nvGrpSpPr>
        <p:grpSpPr>
          <a:xfrm>
            <a:off x="5761160" y="1499580"/>
            <a:ext cx="651419" cy="140208"/>
            <a:chOff x="5731093" y="1566654"/>
            <a:chExt cx="651419" cy="140208"/>
          </a:xfrm>
        </p:grpSpPr>
        <p:cxnSp>
          <p:nvCxnSpPr>
            <p:cNvPr id="1089" name="Straight Arrow Connector 1088">
              <a:extLst>
                <a:ext uri="{FF2B5EF4-FFF2-40B4-BE49-F238E27FC236}">
                  <a16:creationId xmlns:a16="http://schemas.microsoft.com/office/drawing/2014/main" id="{ADFC1261-4F35-8FCB-2247-0F036F8CD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1093" y="1706862"/>
              <a:ext cx="614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Arrow Connector 1089">
              <a:extLst>
                <a:ext uri="{FF2B5EF4-FFF2-40B4-BE49-F238E27FC236}">
                  <a16:creationId xmlns:a16="http://schemas.microsoft.com/office/drawing/2014/main" id="{881F5CCC-02E8-3393-1C04-935A4B6D3FB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093" y="1566654"/>
              <a:ext cx="6514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5" name="TextBox 1094">
            <a:extLst>
              <a:ext uri="{FF2B5EF4-FFF2-40B4-BE49-F238E27FC236}">
                <a16:creationId xmlns:a16="http://schemas.microsoft.com/office/drawing/2014/main" id="{FAC3F01E-4668-6348-649D-8BDE669530BA}"/>
              </a:ext>
            </a:extLst>
          </p:cNvPr>
          <p:cNvSpPr txBox="1"/>
          <p:nvPr/>
        </p:nvSpPr>
        <p:spPr>
          <a:xfrm>
            <a:off x="160746" y="4733039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b="1" dirty="0">
                <a:solidFill>
                  <a:schemeClr val="tx1"/>
                </a:solidFill>
                <a:latin typeface="Fira Sans" panose="020B0503050000020004" pitchFamily="34" charset="0"/>
              </a:rPr>
              <a:t>*</a:t>
            </a:r>
            <a:r>
              <a:rPr lang="en-US" sz="900" b="1" dirty="0">
                <a:solidFill>
                  <a:schemeClr val="tx1"/>
                </a:solidFill>
                <a:latin typeface="Fira Sans" panose="020B0503050000020004" pitchFamily="34" charset="0"/>
              </a:rPr>
              <a:t>Developed using core JavaScript and fundamental computer science principles, minimizing the use of external libraries with end-to-end deployment.</a:t>
            </a:r>
            <a:endParaRPr lang="en-IN" sz="900" b="1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endParaRPr lang="en-IN" sz="900" dirty="0">
              <a:latin typeface="Fira Sans" panose="020B0503050000020004" pitchFamily="34" charset="0"/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4E18ED24-36D3-4A32-A9A2-2C950DB0731F}"/>
              </a:ext>
            </a:extLst>
          </p:cNvPr>
          <p:cNvSpPr txBox="1"/>
          <p:nvPr/>
        </p:nvSpPr>
        <p:spPr>
          <a:xfrm>
            <a:off x="3893331" y="1642465"/>
            <a:ext cx="138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dirty="0">
                <a:latin typeface="Fira Sans" panose="020B0503050000020004" pitchFamily="34" charset="0"/>
              </a:rPr>
              <a:t>Material UI, </a:t>
            </a:r>
            <a:r>
              <a:rPr lang="en-IN" sz="800" b="1" dirty="0" err="1">
                <a:latin typeface="Fira Sans" panose="020B0503050000020004" pitchFamily="34" charset="0"/>
              </a:rPr>
              <a:t>Axios</a:t>
            </a:r>
            <a:endParaRPr lang="en-IN" sz="800" b="1" dirty="0">
              <a:latin typeface="Fira Sans" panose="020B0503050000020004" pitchFamily="34" charset="0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B183B439-D34E-384F-F7A5-9430AB741579}"/>
              </a:ext>
            </a:extLst>
          </p:cNvPr>
          <p:cNvSpPr txBox="1"/>
          <p:nvPr/>
        </p:nvSpPr>
        <p:spPr>
          <a:xfrm>
            <a:off x="6290941" y="2135652"/>
            <a:ext cx="105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b="1" dirty="0">
                <a:latin typeface="Fira Sans" panose="020B0503050000020004" pitchFamily="34" charset="0"/>
              </a:rPr>
              <a:t>Generate summary of blog post using Google Gemini to be used in community posts layout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F33EC9DC-EB64-9BDF-BB95-06B281B89A67}"/>
              </a:ext>
            </a:extLst>
          </p:cNvPr>
          <p:cNvSpPr txBox="1"/>
          <p:nvPr/>
        </p:nvSpPr>
        <p:spPr>
          <a:xfrm>
            <a:off x="1726210" y="2043319"/>
            <a:ext cx="1385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Fira Sans" panose="020B0503050000020004" pitchFamily="34" charset="0"/>
              </a:rPr>
              <a:t>Custom authentication, fetching/saving user details, community posts, ratings in leaderboard, etc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EBBE7EC5-9143-AA78-E76D-2E2695CA5DCB}"/>
              </a:ext>
            </a:extLst>
          </p:cNvPr>
          <p:cNvSpPr txBox="1"/>
          <p:nvPr/>
        </p:nvSpPr>
        <p:spPr>
          <a:xfrm>
            <a:off x="2222314" y="1265313"/>
            <a:ext cx="1385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Fira Sans" panose="020B0503050000020004" pitchFamily="34" charset="0"/>
              </a:rPr>
              <a:t>POST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9CBD72E1-53CB-9B3B-FFCE-453634AB0902}"/>
              </a:ext>
            </a:extLst>
          </p:cNvPr>
          <p:cNvSpPr txBox="1"/>
          <p:nvPr/>
        </p:nvSpPr>
        <p:spPr>
          <a:xfrm>
            <a:off x="2228531" y="1616954"/>
            <a:ext cx="1385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Fira Sans" panose="020B0503050000020004" pitchFamily="34" charset="0"/>
              </a:rPr>
              <a:t>GET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1E42570E-E0E8-0CA9-2276-54042A41F00D}"/>
              </a:ext>
            </a:extLst>
          </p:cNvPr>
          <p:cNvSpPr txBox="1"/>
          <p:nvPr/>
        </p:nvSpPr>
        <p:spPr>
          <a:xfrm>
            <a:off x="5367356" y="1288221"/>
            <a:ext cx="1385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Fira Sans" panose="020B0503050000020004" pitchFamily="34" charset="0"/>
              </a:rPr>
              <a:t>POST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F02995CC-C3EF-9880-9636-704F157CE819}"/>
              </a:ext>
            </a:extLst>
          </p:cNvPr>
          <p:cNvSpPr txBox="1"/>
          <p:nvPr/>
        </p:nvSpPr>
        <p:spPr>
          <a:xfrm>
            <a:off x="5373573" y="1639862"/>
            <a:ext cx="1385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latin typeface="Fira Sans" panose="020B0503050000020004" pitchFamily="34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738992855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166</Words>
  <Application>Microsoft Office PowerPoint</Application>
  <PresentationFormat>On-screen Show (16:9)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Roboto</vt:lpstr>
      <vt:lpstr>Fira Sans Extra Condensed SemiBold</vt:lpstr>
      <vt:lpstr>Fira Sans Extra Condensed</vt:lpstr>
      <vt:lpstr>Fira Sans</vt:lpstr>
      <vt:lpstr>Big Data Infographics by Slidesgo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E-Suraksha</dc:title>
  <dc:creator>Somesh Ghosh</dc:creator>
  <cp:lastModifiedBy>Somesh Ghosh</cp:lastModifiedBy>
  <cp:revision>7</cp:revision>
  <dcterms:modified xsi:type="dcterms:W3CDTF">2024-05-19T08:48:39Z</dcterms:modified>
</cp:coreProperties>
</file>