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6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top-seven-apps-built-with-python-2cd8dfd3c00a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ail.python.org/pipermail/python-committers/2018-July/005664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acktpub.com/free-ebook/learn-python-programming-second-edition/9781788996662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ypi.python.org/pypi" TargetMode="External"/><Relationship Id="rId4" Type="http://schemas.openxmlformats.org/officeDocument/2006/relationships/hyperlink" Target="http://docs.python-guide.org/en/lates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1700" b="1" strike="noStrike" spc="-1">
                <a:solidFill>
                  <a:srgbClr val="2B3B4B"/>
                </a:solidFill>
                <a:latin typeface="Tahoma"/>
                <a:ea typeface="Tahoma"/>
              </a:rPr>
              <a:t>Lorem Ipsum Lorem Ipsum</a:t>
            </a:r>
            <a:endParaRPr lang="en-IN" sz="1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4"/>
          <p:cNvPicPr/>
          <p:nvPr/>
        </p:nvPicPr>
        <p:blipFill>
          <a:blip r:embed="rId2"/>
          <a:srcRect t="6595" b="24581"/>
          <a:stretch/>
        </p:blipFill>
        <p:spPr>
          <a:xfrm>
            <a:off x="1800" y="-2520"/>
            <a:ext cx="12187440" cy="68594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11580480" y="6356520"/>
            <a:ext cx="507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268D82C-5AAB-436D-9844-8CED98EBD5A9}" type="slidenum">
              <a:rPr lang="en-IN" sz="2940" b="0" strike="noStrike" spc="-1">
                <a:solidFill>
                  <a:srgbClr val="000000"/>
                </a:solidFill>
                <a:latin typeface="Calibri"/>
                <a:ea typeface="DejaVu Sans"/>
              </a:rPr>
              <a:pPr>
                <a:lnSpc>
                  <a:spcPct val="100000"/>
                </a:lnSpc>
              </a:pPr>
              <a:t>1</a:t>
            </a:fld>
            <a:endParaRPr lang="en-IN" sz="2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800" y="-2520"/>
            <a:ext cx="12187440" cy="6859440"/>
          </a:xfrm>
          <a:prstGeom prst="rect">
            <a:avLst/>
          </a:prstGeom>
          <a:solidFill>
            <a:srgbClr val="3789B5">
              <a:alpha val="67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1800" y="3729240"/>
            <a:ext cx="6702480" cy="1521360"/>
          </a:xfrm>
          <a:prstGeom prst="rect">
            <a:avLst/>
          </a:prstGeom>
          <a:solidFill>
            <a:srgbClr val="FFFFFF">
              <a:alpha val="75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648000" y="6442200"/>
            <a:ext cx="6093360" cy="24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85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 Copyright © 2018 Cybage Software Pvt. Ltd. All Rights Reserved. Cybage Confidential.</a:t>
            </a:r>
            <a:endParaRPr lang="en-IN" sz="8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0260360" y="6410160"/>
            <a:ext cx="144180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1210" b="0" strike="noStrike" spc="-1">
                <a:solidFill>
                  <a:srgbClr val="FFFFFF"/>
                </a:solidFill>
                <a:latin typeface="Segoe UI"/>
                <a:ea typeface="Segoe UI"/>
              </a:rPr>
              <a:t>www.cybage.com</a:t>
            </a:r>
            <a:endParaRPr lang="en-IN" sz="1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573920" y="6196320"/>
            <a:ext cx="230400" cy="213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11171160" y="6196320"/>
            <a:ext cx="230400" cy="2430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5"/>
          <p:cNvPicPr/>
          <p:nvPr/>
        </p:nvPicPr>
        <p:blipFill>
          <a:blip r:embed="rId3"/>
          <a:stretch/>
        </p:blipFill>
        <p:spPr>
          <a:xfrm>
            <a:off x="10565280" y="6169680"/>
            <a:ext cx="853920" cy="269640"/>
          </a:xfrm>
          <a:prstGeom prst="rect">
            <a:avLst/>
          </a:prstGeom>
          <a:ln>
            <a:noFill/>
          </a:ln>
        </p:spPr>
      </p:pic>
      <p:sp>
        <p:nvSpPr>
          <p:cNvPr id="125" name="CustomShape 10"/>
          <p:cNvSpPr/>
          <p:nvPr/>
        </p:nvSpPr>
        <p:spPr>
          <a:xfrm>
            <a:off x="6413400" y="3931920"/>
            <a:ext cx="582840" cy="22716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648000" y="3983040"/>
            <a:ext cx="5736600" cy="95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IN" sz="2900" b="0" strike="noStrike" spc="-1">
                <a:solidFill>
                  <a:srgbClr val="2B3B4B"/>
                </a:solidFill>
                <a:latin typeface="Tahoma"/>
                <a:ea typeface="Tahoma"/>
              </a:rPr>
              <a:t>Intro</a:t>
            </a:r>
            <a:endParaRPr lang="en-IN" sz="29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endParaRPr lang="en-IN" sz="2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3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4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6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7"/>
          <p:cNvSpPr/>
          <p:nvPr/>
        </p:nvSpPr>
        <p:spPr>
          <a:xfrm>
            <a:off x="820080" y="843480"/>
            <a:ext cx="594756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 marL="455760" indent="-454680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Hello World – In Python of course!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849960" y="1582200"/>
            <a:ext cx="10340640" cy="43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rmAutofit/>
          </a:bodyPr>
          <a:lstStyle/>
          <a:p>
            <a:pPr marL="346320" indent="-345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Create file from IDE and write "Hello World" program</a:t>
            </a:r>
            <a:endParaRPr lang="en-IN" sz="2200" b="0" strike="noStrike" spc="-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</a:pPr>
            <a:endParaRPr lang="en-IN" sz="17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7"/>
          <p:cNvPicPr/>
          <p:nvPr/>
        </p:nvPicPr>
        <p:blipFill>
          <a:blip r:embed="rId2"/>
          <a:stretch/>
        </p:blipFill>
        <p:spPr>
          <a:xfrm>
            <a:off x="1338480" y="2216520"/>
            <a:ext cx="6819120" cy="30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4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 marL="455760" indent="-454680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849960" y="1582200"/>
            <a:ext cx="10340640" cy="43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Tahoma"/>
                <a:hlinkClick r:id="rId2"/>
              </a:rPr>
              <a:t>https://hackernoon.com/top-seven-apps-built-with-python-2cd8dfd3c00a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1700" b="1" strike="noStrike" spc="-1">
                <a:solidFill>
                  <a:srgbClr val="2B3B4B"/>
                </a:solidFill>
                <a:latin typeface="Tahoma"/>
                <a:ea typeface="Tahoma"/>
              </a:rPr>
              <a:t>Lorem Ipsum Lorem Ipsum</a:t>
            </a:r>
            <a:endParaRPr lang="en-IN" sz="1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4"/>
          <p:cNvPicPr/>
          <p:nvPr/>
        </p:nvPicPr>
        <p:blipFill>
          <a:blip r:embed="rId2"/>
          <a:srcRect t="6595" b="24581"/>
          <a:stretch/>
        </p:blipFill>
        <p:spPr>
          <a:xfrm>
            <a:off x="1800" y="-2520"/>
            <a:ext cx="12187440" cy="685944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11580480" y="6356520"/>
            <a:ext cx="507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0775756-82E1-4C94-8C70-036CAFA36C13}" type="slidenum">
              <a:rPr lang="en-IN" sz="2940" b="0" strike="noStrike" spc="-1">
                <a:solidFill>
                  <a:srgbClr val="000000"/>
                </a:solidFill>
                <a:latin typeface="Calibri"/>
                <a:ea typeface="DejaVu Sans"/>
              </a:rPr>
              <a:pPr>
                <a:lnSpc>
                  <a:spcPct val="100000"/>
                </a:lnSpc>
              </a:pPr>
              <a:t>12</a:t>
            </a:fld>
            <a:endParaRPr lang="en-IN" sz="2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1800" y="-2520"/>
            <a:ext cx="12187440" cy="6859440"/>
          </a:xfrm>
          <a:prstGeom prst="rect">
            <a:avLst/>
          </a:prstGeom>
          <a:solidFill>
            <a:srgbClr val="3789B5">
              <a:alpha val="67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800" y="3729240"/>
            <a:ext cx="6702480" cy="1521360"/>
          </a:xfrm>
          <a:prstGeom prst="rect">
            <a:avLst/>
          </a:prstGeom>
          <a:solidFill>
            <a:srgbClr val="FFFFFF">
              <a:alpha val="75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648000" y="6442200"/>
            <a:ext cx="6093360" cy="24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850" b="0" strike="noStrike" spc="-1">
                <a:solidFill>
                  <a:srgbClr val="FFFFFF"/>
                </a:solidFill>
                <a:latin typeface="Segoe UI Light"/>
                <a:ea typeface="Segoe UI"/>
              </a:rPr>
              <a:t> Copyright © 2018 Cybage Software Pvt. Ltd. All Rights Reserved. Cybage Confidential.</a:t>
            </a:r>
            <a:endParaRPr lang="en-IN" sz="8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0260360" y="6410160"/>
            <a:ext cx="144180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1210" b="0" strike="noStrike" spc="-1">
                <a:solidFill>
                  <a:srgbClr val="FFFFFF"/>
                </a:solidFill>
                <a:latin typeface="Segoe UI"/>
                <a:ea typeface="Segoe UI"/>
              </a:rPr>
              <a:t>www.cybage.com</a:t>
            </a:r>
            <a:endParaRPr lang="en-IN" sz="1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10573920" y="6196320"/>
            <a:ext cx="230400" cy="2131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9"/>
          <p:cNvSpPr/>
          <p:nvPr/>
        </p:nvSpPr>
        <p:spPr>
          <a:xfrm>
            <a:off x="11171160" y="6196320"/>
            <a:ext cx="230400" cy="2430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4" name="Picture 5"/>
          <p:cNvPicPr/>
          <p:nvPr/>
        </p:nvPicPr>
        <p:blipFill>
          <a:blip r:embed="rId3"/>
          <a:stretch/>
        </p:blipFill>
        <p:spPr>
          <a:xfrm>
            <a:off x="10565280" y="6169680"/>
            <a:ext cx="853920" cy="269640"/>
          </a:xfrm>
          <a:prstGeom prst="rect">
            <a:avLst/>
          </a:prstGeom>
          <a:ln>
            <a:noFill/>
          </a:ln>
        </p:spPr>
      </p:pic>
      <p:sp>
        <p:nvSpPr>
          <p:cNvPr id="225" name="CustomShape 10"/>
          <p:cNvSpPr/>
          <p:nvPr/>
        </p:nvSpPr>
        <p:spPr>
          <a:xfrm>
            <a:off x="6413400" y="3931920"/>
            <a:ext cx="582840" cy="22716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11"/>
          <p:cNvSpPr/>
          <p:nvPr/>
        </p:nvSpPr>
        <p:spPr>
          <a:xfrm>
            <a:off x="3695040" y="3960000"/>
            <a:ext cx="267660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 algn="r">
              <a:lnSpc>
                <a:spcPct val="150000"/>
              </a:lnSpc>
            </a:pPr>
            <a:r>
              <a:rPr lang="en-IN" sz="3400" b="0" strike="noStrike" spc="-1">
                <a:solidFill>
                  <a:srgbClr val="2B3B4B"/>
                </a:solidFill>
                <a:latin typeface="Tahoma"/>
                <a:ea typeface="Tahoma"/>
              </a:rPr>
              <a:t>Thank You!</a:t>
            </a:r>
            <a:endParaRPr lang="en-IN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643320" y="1783080"/>
            <a:ext cx="10904040" cy="43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Intros – Name, where, what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Training Plan – Sessions, assignments, workshops, tests, projects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People – Trainers, mentors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Expectations - From sessions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Experience - So far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Question Time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Before kicking things off ...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643320" y="1783080"/>
            <a:ext cx="10904040" cy="43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High level programming language - Abstraction from details of computer hardware</a:t>
            </a:r>
            <a:endParaRPr lang="en-IN" sz="2200" b="0" strike="noStrike" spc="-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Easy to read – Plain English</a:t>
            </a: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Free - Open Source</a:t>
            </a: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Portable - Cross platform </a:t>
            </a: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Interpreted</a:t>
            </a: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Object Oriented</a:t>
            </a:r>
          </a:p>
          <a:p>
            <a:pPr marL="346320" indent="-22752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Extensive Libraries</a:t>
            </a:r>
          </a:p>
          <a:p>
            <a:pPr>
              <a:lnSpc>
                <a:spcPct val="160000"/>
              </a:lnSpc>
            </a:pPr>
            <a:endParaRPr lang="en-IN" sz="2200" b="0" strike="noStrike" spc="-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2200" b="0" strike="noStrike" spc="-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2200" b="0" strike="noStrike" spc="-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7" name="CustomShape 3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6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What is Python all about?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43320" y="1783080"/>
            <a:ext cx="10904040" cy="43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820080" y="843480"/>
            <a:ext cx="781956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Which apps are built on Python?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4536000" y="5184000"/>
            <a:ext cx="2761200" cy="165636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4536000" y="1582920"/>
            <a:ext cx="2751480" cy="16563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4"/>
          <a:stretch/>
        </p:blipFill>
        <p:spPr>
          <a:xfrm>
            <a:off x="1074240" y="4467240"/>
            <a:ext cx="2885040" cy="158004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5"/>
          <a:stretch/>
        </p:blipFill>
        <p:spPr>
          <a:xfrm>
            <a:off x="1152000" y="2376000"/>
            <a:ext cx="2846880" cy="159912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6"/>
          <a:stretch/>
        </p:blipFill>
        <p:spPr>
          <a:xfrm>
            <a:off x="7844400" y="2150640"/>
            <a:ext cx="2522880" cy="180864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7"/>
          <a:stretch/>
        </p:blipFill>
        <p:spPr>
          <a:xfrm>
            <a:off x="7776000" y="4392000"/>
            <a:ext cx="2856600" cy="159912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8"/>
          <a:stretch/>
        </p:blipFill>
        <p:spPr>
          <a:xfrm>
            <a:off x="4536000" y="3528000"/>
            <a:ext cx="2780280" cy="16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Where did Python start from?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849960" y="1582200"/>
            <a:ext cx="10340640" cy="43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Autofit/>
          </a:bodyPr>
          <a:lstStyle/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spc="-1" dirty="0">
                <a:solidFill>
                  <a:srgbClr val="000000"/>
                </a:solidFill>
                <a:latin typeface="Calibri"/>
                <a:ea typeface="Tahoma"/>
              </a:rPr>
              <a:t>Developed by Guido Van </a:t>
            </a:r>
            <a:r>
              <a:rPr lang="en-IN" sz="2200" spc="-1" dirty="0" err="1">
                <a:solidFill>
                  <a:srgbClr val="000000"/>
                </a:solidFill>
                <a:latin typeface="Calibri"/>
                <a:ea typeface="Tahoma"/>
              </a:rPr>
              <a:t>Rossum</a:t>
            </a:r>
            <a:r>
              <a:rPr lang="en-IN" sz="2200" spc="-1" dirty="0">
                <a:solidFill>
                  <a:srgbClr val="000000"/>
                </a:solidFill>
                <a:latin typeface="Calibri"/>
                <a:ea typeface="Tahoma"/>
              </a:rPr>
              <a:t> at National Research Institute for Mathematics and Computer science in Netherlands</a:t>
            </a: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spc="-1" dirty="0">
                <a:solidFill>
                  <a:srgbClr val="000000"/>
                </a:solidFill>
                <a:latin typeface="Calibri"/>
                <a:ea typeface="Tahoma"/>
              </a:rPr>
              <a:t>Started implementing Python in 1989</a:t>
            </a: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spc="-1" dirty="0">
                <a:solidFill>
                  <a:srgbClr val="000000"/>
                </a:solidFill>
                <a:latin typeface="Calibri"/>
                <a:ea typeface="Tahoma"/>
              </a:rPr>
              <a:t>First official release was in 1991 before Java </a:t>
            </a: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</a:pPr>
            <a:r>
              <a:rPr lang="en-IN" sz="2200" spc="-1" dirty="0">
                <a:solidFill>
                  <a:srgbClr val="000000"/>
                </a:solidFill>
                <a:latin typeface="Calibri"/>
                <a:ea typeface="Tahoma"/>
              </a:rPr>
              <a:t>	(May - 1995) and PHP (1995) </a:t>
            </a: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spc="-1" dirty="0">
                <a:solidFill>
                  <a:srgbClr val="000000"/>
                </a:solidFill>
                <a:latin typeface="Calibri"/>
                <a:ea typeface="Tahoma"/>
              </a:rPr>
              <a:t>Named based on BBC's show "Monty Python's Flying Circus"</a:t>
            </a: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spc="-1" dirty="0">
                <a:solidFill>
                  <a:srgbClr val="000000"/>
                </a:solidFill>
                <a:latin typeface="Calibri"/>
                <a:ea typeface="Tahoma"/>
              </a:rPr>
              <a:t>Guido quits as a Chief of</a:t>
            </a: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</a:rPr>
              <a:t> </a:t>
            </a:r>
            <a:r>
              <a:rPr lang="en-IN" sz="2200" b="0" u="sng" strike="noStrike" spc="-1" dirty="0">
                <a:solidFill>
                  <a:srgbClr val="0000FF"/>
                </a:solidFill>
                <a:uFillTx/>
                <a:latin typeface="Calibri"/>
                <a:ea typeface="Tahoma"/>
                <a:hlinkClick r:id="rId2"/>
              </a:rPr>
              <a:t>BDFL (benevolent dictator for life)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 </a:t>
            </a:r>
            <a:endParaRPr lang="en-IN" sz="2200" spc="-1" dirty="0">
              <a:solidFill>
                <a:srgbClr val="000000"/>
              </a:solidFill>
              <a:latin typeface="Arial"/>
              <a:ea typeface="Tahoma"/>
            </a:endParaRP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Tahoma"/>
              </a:rPr>
              <a:t>	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Calibri"/>
                <a:ea typeface="Tahoma"/>
              </a:rPr>
              <a:t>on 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July, 18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Picture 11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200400"/>
            <a:ext cx="3607519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Where to learn Python from?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1251360" y="5743080"/>
            <a:ext cx="10340640" cy="73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rmAutofit/>
          </a:bodyPr>
          <a:lstStyle/>
          <a:p>
            <a:pPr>
              <a:lnSpc>
                <a:spcPct val="160000"/>
              </a:lnSpc>
            </a:pPr>
            <a:r>
              <a:rPr lang="en-IN" sz="1700" b="0" strike="noStrike" spc="-1">
                <a:solidFill>
                  <a:srgbClr val="2B3B4B"/>
                </a:solidFill>
                <a:latin typeface="Calibri"/>
                <a:ea typeface="Tahoma"/>
                <a:hlinkClick r:id="rId2"/>
              </a:rPr>
              <a:t>https://www.packtpub.com/free-ebook/learn-python-programming-second-edition/9781788996662</a:t>
            </a:r>
            <a:r>
              <a:rPr lang="en-IN" sz="1700" b="0" strike="noStrike" spc="-1">
                <a:solidFill>
                  <a:srgbClr val="2B3B4B"/>
                </a:solidFill>
                <a:latin typeface="Calibri"/>
                <a:ea typeface="Tahoma"/>
              </a:rPr>
              <a:t>  </a:t>
            </a:r>
            <a:endParaRPr lang="en-IN" sz="1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lang="en-IN" sz="1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4392000" y="1440000"/>
            <a:ext cx="3346560" cy="43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3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Where to learn Python from?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849960" y="1582200"/>
            <a:ext cx="10340640" cy="43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Autofit/>
          </a:bodyPr>
          <a:lstStyle/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  <a:hlinkClick r:id="rId2"/>
              </a:rPr>
              <a:t>https://www.python.org/</a:t>
            </a: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</a:rPr>
              <a:t>   - Home </a:t>
            </a:r>
            <a:r>
              <a:rPr lang="en-IN" sz="2200" b="0" strike="noStrike" spc="-1" dirty="0" smtClean="0">
                <a:solidFill>
                  <a:srgbClr val="2B3B4B"/>
                </a:solidFill>
                <a:latin typeface="Calibri"/>
                <a:ea typeface="Tahoma"/>
              </a:rPr>
              <a:t>site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  <a:hlinkClick r:id="rId3"/>
              </a:rPr>
              <a:t>https://docs.python.org/3/</a:t>
            </a: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</a:rPr>
              <a:t>   - The </a:t>
            </a:r>
            <a:r>
              <a:rPr lang="en-IN" sz="2200" b="0" strike="noStrike" spc="-1" dirty="0" smtClean="0">
                <a:solidFill>
                  <a:srgbClr val="2B3B4B"/>
                </a:solidFill>
                <a:latin typeface="Calibri"/>
                <a:ea typeface="Tahoma"/>
              </a:rPr>
              <a:t>documentation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  <a:hlinkClick r:id="rId4"/>
              </a:rPr>
              <a:t>http://docs.python-guide.org/en/latest/</a:t>
            </a: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</a:rPr>
              <a:t>    - The best of the bunch, contains all the practical links. Which IDEs, linters etc</a:t>
            </a:r>
            <a:r>
              <a:rPr lang="en-IN" sz="2200" b="0" strike="noStrike" spc="-1" dirty="0" smtClean="0">
                <a:solidFill>
                  <a:srgbClr val="2B3B4B"/>
                </a:solidFill>
                <a:latin typeface="Calibri"/>
                <a:ea typeface="Tahoma"/>
              </a:rPr>
              <a:t>.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  <a:hlinkClick r:id="rId5"/>
              </a:rPr>
              <a:t>https://pypi.python.org/pypi</a:t>
            </a:r>
            <a:r>
              <a:rPr lang="en-IN" sz="2200" b="0" strike="noStrike" spc="-1" dirty="0">
                <a:solidFill>
                  <a:srgbClr val="2B3B4B"/>
                </a:solidFill>
                <a:latin typeface="Calibri"/>
                <a:ea typeface="Tahoma"/>
              </a:rPr>
              <a:t>   - The module repository</a:t>
            </a: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46320" indent="-345240">
              <a:lnSpc>
                <a:spcPct val="160000"/>
              </a:lnSpc>
              <a:buClr>
                <a:srgbClr val="2B3B4B"/>
              </a:buClr>
              <a:buFont typeface="Arial"/>
              <a:buChar char="•"/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4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5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7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Where to get Python?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849960" y="1582200"/>
            <a:ext cx="10340640" cy="43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Autofit/>
          </a:bodyPr>
          <a:lstStyle/>
          <a:p>
            <a:pPr>
              <a:lnSpc>
                <a:spcPct val="160000"/>
              </a:lnSpc>
            </a:pPr>
            <a:r>
              <a:rPr lang="en-IN" sz="2200" b="0" strike="noStrike" spc="-1" dirty="0" smtClean="0">
                <a:solidFill>
                  <a:srgbClr val="8497B0"/>
                </a:solidFill>
                <a:latin typeface="Calibri" pitchFamily="34" charset="0"/>
                <a:ea typeface="Tahoma"/>
                <a:hlinkClick r:id="rId2"/>
              </a:rPr>
              <a:t>https</a:t>
            </a:r>
            <a:r>
              <a:rPr lang="en-IN" sz="2200" b="0" strike="noStrike" spc="-1" dirty="0">
                <a:solidFill>
                  <a:srgbClr val="8497B0"/>
                </a:solidFill>
                <a:latin typeface="Calibri" pitchFamily="34" charset="0"/>
                <a:ea typeface="Tahoma"/>
                <a:hlinkClick r:id="rId2"/>
              </a:rPr>
              <a:t>://</a:t>
            </a:r>
            <a:r>
              <a:rPr lang="en-IN" sz="2200" b="0" strike="noStrike" spc="-1" dirty="0" smtClean="0">
                <a:solidFill>
                  <a:srgbClr val="8497B0"/>
                </a:solidFill>
                <a:latin typeface="Calibri" pitchFamily="34" charset="0"/>
                <a:ea typeface="Tahoma"/>
                <a:hlinkClick r:id="rId2"/>
              </a:rPr>
              <a:t>www.python.org/downloads</a:t>
            </a:r>
            <a:r>
              <a:rPr lang="en-IN" sz="2200" b="0" strike="noStrike" spc="-1" dirty="0" smtClean="0">
                <a:solidFill>
                  <a:srgbClr val="8497B0"/>
                </a:solidFill>
                <a:latin typeface="Calibri" pitchFamily="34" charset="0"/>
                <a:ea typeface="Tahoma"/>
              </a:rPr>
              <a:t> </a:t>
            </a:r>
          </a:p>
          <a:p>
            <a:pPr marL="457200" indent="-457200">
              <a:lnSpc>
                <a:spcPct val="160000"/>
              </a:lnSpc>
              <a:buFont typeface="Arial"/>
              <a:buChar char="•"/>
            </a:pPr>
            <a:r>
              <a:rPr lang="en-IN" sz="2200" b="1" strike="noStrike" spc="-1" dirty="0" smtClean="0">
                <a:solidFill>
                  <a:srgbClr val="2B3B4B"/>
                </a:solidFill>
                <a:latin typeface="Calibri" pitchFamily="34" charset="0"/>
                <a:ea typeface="Tahoma"/>
              </a:rPr>
              <a:t>Windows installation:</a:t>
            </a:r>
            <a:endParaRPr lang="en-IN" sz="2200" spc="-1" dirty="0">
              <a:solidFill>
                <a:srgbClr val="000000"/>
              </a:solidFill>
              <a:latin typeface="Calibri" pitchFamily="34" charset="0"/>
              <a:ea typeface="Tahoma"/>
            </a:endParaRPr>
          </a:p>
          <a:p>
            <a:pPr marL="914400" lvl="1" indent="-457200">
              <a:lnSpc>
                <a:spcPct val="160000"/>
              </a:lnSpc>
              <a:buFont typeface="Arial"/>
              <a:buChar char="•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Use 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MSI installer from above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page</a:t>
            </a:r>
          </a:p>
          <a:p>
            <a:pPr marL="457200" indent="-457200">
              <a:lnSpc>
                <a:spcPct val="160000"/>
              </a:lnSpc>
              <a:buFont typeface="Arial"/>
              <a:buChar char="•"/>
            </a:pPr>
            <a:r>
              <a:rPr lang="en-IN" sz="2200" b="1" strike="noStrike" spc="-1" dirty="0" smtClean="0">
                <a:solidFill>
                  <a:srgbClr val="2B3B4B"/>
                </a:solidFill>
                <a:latin typeface="Calibri" pitchFamily="34" charset="0"/>
                <a:ea typeface="Tahoma"/>
              </a:rPr>
              <a:t>Linux installation:</a:t>
            </a:r>
            <a:endParaRPr lang="en-IN" sz="2200" spc="-1" dirty="0">
              <a:solidFill>
                <a:srgbClr val="000000"/>
              </a:solidFill>
              <a:latin typeface="Calibri" pitchFamily="34" charset="0"/>
              <a:ea typeface="Tahoma"/>
            </a:endParaRPr>
          </a:p>
          <a:p>
            <a:pPr marL="914400" lvl="1" indent="-457200">
              <a:lnSpc>
                <a:spcPct val="160000"/>
              </a:lnSpc>
              <a:buFont typeface="Arial"/>
              <a:buChar char="•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By 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default installed in Python 2.7 and Python 3.4/3.6 in latest Linux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Calibri" pitchFamily="34" charset="0"/>
                <a:ea typeface="Tahoma"/>
              </a:rPr>
              <a:t>flavored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 based OS</a:t>
            </a:r>
            <a:endParaRPr lang="en-IN" sz="2200" b="0" strike="noStrike" spc="-1" dirty="0">
              <a:solidFill>
                <a:srgbClr val="000000"/>
              </a:solidFill>
              <a:latin typeface="Calibri" pitchFamily="34" charset="0"/>
            </a:endParaRPr>
          </a:p>
          <a:p>
            <a:pPr marL="457200" indent="-457200">
              <a:lnSpc>
                <a:spcPct val="160000"/>
              </a:lnSpc>
              <a:buFont typeface="Arial"/>
              <a:buChar char="•"/>
            </a:pPr>
            <a:r>
              <a:rPr lang="en-IN" sz="2200" b="1" strike="noStrike" spc="-1" dirty="0" smtClean="0">
                <a:solidFill>
                  <a:srgbClr val="2B3B4B"/>
                </a:solidFill>
                <a:latin typeface="Calibri" pitchFamily="34" charset="0"/>
                <a:ea typeface="Tahoma"/>
              </a:rPr>
              <a:t>Mac installation:</a:t>
            </a:r>
            <a:endParaRPr lang="en-IN" sz="2200" spc="-1" dirty="0">
              <a:solidFill>
                <a:srgbClr val="000000"/>
              </a:solidFill>
              <a:latin typeface="Calibri" pitchFamily="34" charset="0"/>
              <a:ea typeface="Tahoma"/>
            </a:endParaRPr>
          </a:p>
          <a:p>
            <a:pPr marL="914400" lvl="1" indent="-457200">
              <a:lnSpc>
                <a:spcPct val="160000"/>
              </a:lnSpc>
              <a:buFont typeface="Arial"/>
              <a:buChar char="•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Use 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64-bit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Calibri" pitchFamily="34" charset="0"/>
                <a:ea typeface="Tahoma"/>
              </a:rPr>
              <a:t>mac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 installer from above page</a:t>
            </a:r>
            <a:endParaRPr lang="en-IN" sz="2200" b="0" strike="noStrike" spc="-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rgbClr val="FFC000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rgbClr val="4472C4">
              <a:alpha val="3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1800" y="890640"/>
            <a:ext cx="817200" cy="321120"/>
          </a:xfrm>
          <a:prstGeom prst="rect">
            <a:avLst/>
          </a:prstGeom>
          <a:solidFill>
            <a:srgbClr val="00B8F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"/>
          <p:cNvSpPr/>
          <p:nvPr/>
        </p:nvSpPr>
        <p:spPr>
          <a:xfrm>
            <a:off x="820080" y="843480"/>
            <a:ext cx="490572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/>
          <a:lstStyle/>
          <a:p>
            <a:pPr marL="455760" indent="-454680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B3B4B"/>
                </a:solidFill>
                <a:latin typeface="Tahoma"/>
                <a:ea typeface="Tahoma"/>
              </a:rPr>
              <a:t>How to start off with Python?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849960" y="1582200"/>
            <a:ext cx="10340640" cy="43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1680" tIns="60840" rIns="121680" bIns="60840">
            <a:normAutofit/>
          </a:bodyPr>
          <a:lstStyle/>
          <a:p>
            <a:pPr marL="345960" indent="-3448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Install 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 pitchFamily="34" charset="0"/>
                <a:ea typeface="Tahoma"/>
              </a:rPr>
              <a:t>virtualenv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 / </a:t>
            </a:r>
            <a:r>
              <a:rPr lang="en-IN" sz="2400" spc="-1" dirty="0" err="1">
                <a:solidFill>
                  <a:srgbClr val="000000"/>
                </a:solidFill>
                <a:latin typeface="Calibri" pitchFamily="34" charset="0"/>
                <a:ea typeface="Tahoma"/>
              </a:rPr>
              <a:t>p</a:t>
            </a:r>
            <a:r>
              <a:rPr lang="en-IN" sz="2400" b="0" strike="noStrike" spc="-1" dirty="0" err="1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ipenv</a:t>
            </a:r>
            <a:endParaRPr lang="en-IN" sz="2400" b="0" strike="noStrike" spc="-1" dirty="0" smtClean="0">
              <a:solidFill>
                <a:srgbClr val="000000"/>
              </a:solidFill>
              <a:latin typeface="Calibri" pitchFamily="34" charset="0"/>
              <a:ea typeface="Tahoma"/>
            </a:endParaRPr>
          </a:p>
          <a:p>
            <a:pPr marL="345960" indent="-3448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endParaRPr lang="en-IN" sz="2400" b="0" strike="noStrike" spc="-1" dirty="0">
              <a:solidFill>
                <a:srgbClr val="000000"/>
              </a:solidFill>
              <a:latin typeface="Calibri" pitchFamily="34" charset="0"/>
            </a:endParaRPr>
          </a:p>
          <a:p>
            <a:pPr marL="345960" indent="-3448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Install IDE (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 pitchFamily="34" charset="0"/>
                <a:ea typeface="Tahoma"/>
              </a:rPr>
              <a:t>PyCharm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 / 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Eclipse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 / MS Visual Code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 pitchFamily="34" charset="0"/>
                <a:ea typeface="Tahoma"/>
              </a:rPr>
              <a:t>)</a:t>
            </a:r>
          </a:p>
          <a:p>
            <a:pPr marL="345960" indent="-3448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endParaRPr lang="en-IN" sz="2400" b="0" strike="noStrike" spc="-1" dirty="0">
              <a:solidFill>
                <a:srgbClr val="000000"/>
              </a:solidFill>
              <a:latin typeface="Calibri" pitchFamily="34" charset="0"/>
            </a:endParaRPr>
          </a:p>
          <a:p>
            <a:pPr marL="345960" indent="-3448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Create repository </a:t>
            </a:r>
            <a:endParaRPr lang="en-IN" sz="2400" b="0" strike="noStrike" spc="-1" dirty="0" smtClean="0">
              <a:solidFill>
                <a:srgbClr val="000000"/>
              </a:solidFill>
              <a:latin typeface="Calibri" pitchFamily="34" charset="0"/>
              <a:ea typeface="Tahoma"/>
            </a:endParaRPr>
          </a:p>
          <a:p>
            <a:pPr marL="345960" indent="-3448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endParaRPr lang="en-IN" sz="2400" b="0" strike="noStrike" spc="-1" dirty="0">
              <a:solidFill>
                <a:srgbClr val="000000"/>
              </a:solidFill>
              <a:latin typeface="Calibri" pitchFamily="34" charset="0"/>
            </a:endParaRPr>
          </a:p>
          <a:p>
            <a:pPr marL="345960" indent="-3448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Configure 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 pitchFamily="34" charset="0"/>
                <a:ea typeface="Tahoma"/>
              </a:rPr>
              <a:t>virtualenv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 or 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 pitchFamily="34" charset="0"/>
                <a:ea typeface="Tahoma"/>
              </a:rPr>
              <a:t>pipenv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itchFamily="34" charset="0"/>
                <a:ea typeface="Tahoma"/>
              </a:rPr>
              <a:t> with repository </a:t>
            </a:r>
            <a:endParaRPr lang="en-IN" sz="2400" b="0" strike="noStrike" spc="-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297</Words>
  <Application>LibreOffice/6.0.7.3$Linux_X86_64 LibreOffice_project/00m0$Build-3</Application>
  <PresentationFormat>Custom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Karan Divakaran</cp:lastModifiedBy>
  <cp:revision>387</cp:revision>
  <dcterms:created xsi:type="dcterms:W3CDTF">2013-07-15T20:26:40Z</dcterms:created>
  <dcterms:modified xsi:type="dcterms:W3CDTF">2024-01-03T07:16:35Z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