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3891200" cx="32918400"/>
  <p:notesSz cx="68818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824">
          <p15:clr>
            <a:srgbClr val="A4A3A4"/>
          </p15:clr>
        </p15:guide>
        <p15:guide id="2" pos="10368">
          <p15:clr>
            <a:srgbClr val="A4A3A4"/>
          </p15:clr>
        </p15:guide>
      </p15:sldGuideLst>
    </p:ext>
    <p:ext uri="http://customooxmlschemas.google.com/">
      <go:slidesCustomData xmlns:go="http://customooxmlschemas.google.com/" r:id="rId7" roundtripDataSignature="AMtx7mg4p2ecOylTAWddoazuHU7h9Roo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824" orient="horz"/>
        <p:guide pos="103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50816" y="697225"/>
            <a:ext cx="25809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8175" y="4415775"/>
            <a:ext cx="5505425" cy="41833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8175" y="4415775"/>
            <a:ext cx="5505425"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notes"/>
          <p:cNvSpPr/>
          <p:nvPr>
            <p:ph idx="2" type="sldImg"/>
          </p:nvPr>
        </p:nvSpPr>
        <p:spPr>
          <a:xfrm>
            <a:off x="2150816" y="697225"/>
            <a:ext cx="2580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0" name="Shape 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263140" y="2336804"/>
            <a:ext cx="28392000" cy="8483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8000"/>
              <a:buFont typeface="Calibri"/>
              <a:buNone/>
              <a:defRPr b="0" i="0" sz="8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2263140" y="11684000"/>
            <a:ext cx="28392000" cy="27848700"/>
          </a:xfrm>
          <a:prstGeom prst="rect">
            <a:avLst/>
          </a:prstGeom>
          <a:noFill/>
          <a:ln>
            <a:noFill/>
          </a:ln>
        </p:spPr>
        <p:txBody>
          <a:bodyPr anchorCtr="0" anchor="t" bIns="45700" lIns="91425" spcFirstLastPara="1" rIns="91425" wrap="square" tIns="45700">
            <a:normAutofit/>
          </a:bodyPr>
          <a:lstStyle>
            <a:lvl1pPr indent="-736600" lvl="0" marL="457200" marR="0" rtl="0" algn="l">
              <a:lnSpc>
                <a:spcPct val="90000"/>
              </a:lnSpc>
              <a:spcBef>
                <a:spcPts val="3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1pPr>
            <a:lvl2pPr indent="-647700" lvl="1" marL="914400" marR="0" rtl="0" algn="l">
              <a:lnSpc>
                <a:spcPct val="90000"/>
              </a:lnSpc>
              <a:spcBef>
                <a:spcPts val="180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2pPr>
            <a:lvl3pPr indent="-571500" lvl="2" marL="1371600" marR="0" rtl="0" algn="l">
              <a:lnSpc>
                <a:spcPct val="90000"/>
              </a:lnSpc>
              <a:spcBef>
                <a:spcPts val="18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3pPr>
            <a:lvl4pPr indent="-533400" lvl="3" marL="1828800" marR="0" rtl="0" algn="l">
              <a:lnSpc>
                <a:spcPct val="90000"/>
              </a:lnSpc>
              <a:spcBef>
                <a:spcPts val="18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4pPr>
            <a:lvl5pPr indent="-533400" lvl="4" marL="2286000" marR="0" rtl="0" algn="l">
              <a:lnSpc>
                <a:spcPct val="90000"/>
              </a:lnSpc>
              <a:spcBef>
                <a:spcPts val="18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5pPr>
            <a:lvl6pPr indent="-640079" lvl="5" marL="2743200" marR="0" rtl="0" algn="l">
              <a:lnSpc>
                <a:spcPct val="90000"/>
              </a:lnSpc>
              <a:spcBef>
                <a:spcPts val="180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6pPr>
            <a:lvl7pPr indent="-640079" lvl="6" marL="3200400" marR="0" rtl="0" algn="l">
              <a:lnSpc>
                <a:spcPct val="90000"/>
              </a:lnSpc>
              <a:spcBef>
                <a:spcPts val="180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7pPr>
            <a:lvl8pPr indent="-640079" lvl="7" marL="3657600" marR="0" rtl="0" algn="l">
              <a:lnSpc>
                <a:spcPct val="90000"/>
              </a:lnSpc>
              <a:spcBef>
                <a:spcPts val="180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8pPr>
            <a:lvl9pPr indent="-640079" lvl="8" marL="4114800" marR="0" rtl="0" algn="l">
              <a:lnSpc>
                <a:spcPct val="90000"/>
              </a:lnSpc>
              <a:spcBef>
                <a:spcPts val="180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263140" y="40680643"/>
            <a:ext cx="7406700" cy="23367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32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904220" y="40680643"/>
            <a:ext cx="11109900" cy="23367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32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3248620" y="40680643"/>
            <a:ext cx="7406700" cy="2336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4320" u="none" cap="none" strike="noStrike">
                <a:solidFill>
                  <a:srgbClr val="888888"/>
                </a:solidFill>
                <a:latin typeface="Calibri"/>
                <a:ea typeface="Calibri"/>
                <a:cs typeface="Calibri"/>
                <a:sym typeface="Calibri"/>
              </a:defRPr>
            </a:lvl1pPr>
            <a:lvl2pPr indent="0" lvl="1" marL="0" marR="0" rtl="0" algn="r">
              <a:spcBef>
                <a:spcPts val="0"/>
              </a:spcBef>
              <a:buNone/>
              <a:defRPr b="0" i="0" sz="4320" u="none" cap="none" strike="noStrike">
                <a:solidFill>
                  <a:srgbClr val="888888"/>
                </a:solidFill>
                <a:latin typeface="Calibri"/>
                <a:ea typeface="Calibri"/>
                <a:cs typeface="Calibri"/>
                <a:sym typeface="Calibri"/>
              </a:defRPr>
            </a:lvl2pPr>
            <a:lvl3pPr indent="0" lvl="2" marL="0" marR="0" rtl="0" algn="r">
              <a:spcBef>
                <a:spcPts val="0"/>
              </a:spcBef>
              <a:buNone/>
              <a:defRPr b="0" i="0" sz="4320" u="none" cap="none" strike="noStrike">
                <a:solidFill>
                  <a:srgbClr val="888888"/>
                </a:solidFill>
                <a:latin typeface="Calibri"/>
                <a:ea typeface="Calibri"/>
                <a:cs typeface="Calibri"/>
                <a:sym typeface="Calibri"/>
              </a:defRPr>
            </a:lvl3pPr>
            <a:lvl4pPr indent="0" lvl="3" marL="0" marR="0" rtl="0" algn="r">
              <a:spcBef>
                <a:spcPts val="0"/>
              </a:spcBef>
              <a:buNone/>
              <a:defRPr b="0" i="0" sz="4320" u="none" cap="none" strike="noStrike">
                <a:solidFill>
                  <a:srgbClr val="888888"/>
                </a:solidFill>
                <a:latin typeface="Calibri"/>
                <a:ea typeface="Calibri"/>
                <a:cs typeface="Calibri"/>
                <a:sym typeface="Calibri"/>
              </a:defRPr>
            </a:lvl4pPr>
            <a:lvl5pPr indent="0" lvl="4" marL="0" marR="0" rtl="0" algn="r">
              <a:spcBef>
                <a:spcPts val="0"/>
              </a:spcBef>
              <a:buNone/>
              <a:defRPr b="0" i="0" sz="4320" u="none" cap="none" strike="noStrike">
                <a:solidFill>
                  <a:srgbClr val="888888"/>
                </a:solidFill>
                <a:latin typeface="Calibri"/>
                <a:ea typeface="Calibri"/>
                <a:cs typeface="Calibri"/>
                <a:sym typeface="Calibri"/>
              </a:defRPr>
            </a:lvl5pPr>
            <a:lvl6pPr indent="0" lvl="5" marL="0" marR="0" rtl="0" algn="r">
              <a:spcBef>
                <a:spcPts val="0"/>
              </a:spcBef>
              <a:buNone/>
              <a:defRPr b="0" i="0" sz="4320" u="none" cap="none" strike="noStrike">
                <a:solidFill>
                  <a:srgbClr val="888888"/>
                </a:solidFill>
                <a:latin typeface="Calibri"/>
                <a:ea typeface="Calibri"/>
                <a:cs typeface="Calibri"/>
                <a:sym typeface="Calibri"/>
              </a:defRPr>
            </a:lvl6pPr>
            <a:lvl7pPr indent="0" lvl="6" marL="0" marR="0" rtl="0" algn="r">
              <a:spcBef>
                <a:spcPts val="0"/>
              </a:spcBef>
              <a:buNone/>
              <a:defRPr b="0" i="0" sz="4320" u="none" cap="none" strike="noStrike">
                <a:solidFill>
                  <a:srgbClr val="888888"/>
                </a:solidFill>
                <a:latin typeface="Calibri"/>
                <a:ea typeface="Calibri"/>
                <a:cs typeface="Calibri"/>
                <a:sym typeface="Calibri"/>
              </a:defRPr>
            </a:lvl7pPr>
            <a:lvl8pPr indent="0" lvl="7" marL="0" marR="0" rtl="0" algn="r">
              <a:spcBef>
                <a:spcPts val="0"/>
              </a:spcBef>
              <a:buNone/>
              <a:defRPr b="0" i="0" sz="4320" u="none" cap="none" strike="noStrike">
                <a:solidFill>
                  <a:srgbClr val="888888"/>
                </a:solidFill>
                <a:latin typeface="Calibri"/>
                <a:ea typeface="Calibri"/>
                <a:cs typeface="Calibri"/>
                <a:sym typeface="Calibri"/>
              </a:defRPr>
            </a:lvl8pPr>
            <a:lvl9pPr indent="0" lvl="8" marL="0" marR="0" rtl="0" algn="r">
              <a:spcBef>
                <a:spcPts val="0"/>
              </a:spcBef>
              <a:buNone/>
              <a:defRPr b="0" i="0" sz="43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
          <p:cNvSpPr/>
          <p:nvPr/>
        </p:nvSpPr>
        <p:spPr>
          <a:xfrm>
            <a:off x="32369760" y="0"/>
            <a:ext cx="548700" cy="43891200"/>
          </a:xfrm>
          <a:prstGeom prst="rect">
            <a:avLst/>
          </a:prstGeom>
          <a:solidFill>
            <a:srgbClr val="DBDBDB"/>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2"/>
          <p:cNvSpPr/>
          <p:nvPr/>
        </p:nvSpPr>
        <p:spPr>
          <a:xfrm>
            <a:off x="-2" y="0"/>
            <a:ext cx="548700" cy="43891200"/>
          </a:xfrm>
          <a:prstGeom prst="rect">
            <a:avLst/>
          </a:prstGeom>
          <a:solidFill>
            <a:srgbClr val="DBDBDB"/>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2"/>
          <p:cNvSpPr/>
          <p:nvPr/>
        </p:nvSpPr>
        <p:spPr>
          <a:xfrm>
            <a:off x="0" y="0"/>
            <a:ext cx="32918400" cy="5486400"/>
          </a:xfrm>
          <a:prstGeom prst="rect">
            <a:avLst/>
          </a:prstGeom>
          <a:solidFill>
            <a:srgbClr val="2F5496"/>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2"/>
          <p:cNvSpPr/>
          <p:nvPr/>
        </p:nvSpPr>
        <p:spPr>
          <a:xfrm>
            <a:off x="0" y="38404800"/>
            <a:ext cx="32918400" cy="5486400"/>
          </a:xfrm>
          <a:prstGeom prst="rect">
            <a:avLst/>
          </a:prstGeom>
          <a:solidFill>
            <a:srgbClr val="B3C6E7"/>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 name="Google Shape;15;p2"/>
          <p:cNvSpPr/>
          <p:nvPr/>
        </p:nvSpPr>
        <p:spPr>
          <a:xfrm>
            <a:off x="-7886700" y="0"/>
            <a:ext cx="7200900" cy="43891200"/>
          </a:xfrm>
          <a:prstGeom prst="rect">
            <a:avLst/>
          </a:prstGeom>
          <a:solidFill>
            <a:srgbClr val="D8D8D8"/>
          </a:solidFill>
          <a:ln>
            <a:noFill/>
          </a:ln>
        </p:spPr>
        <p:txBody>
          <a:bodyPr anchorCtr="0" anchor="t" bIns="171400" lIns="171400" spcFirstLastPara="1" rIns="171400" wrap="square" tIns="171400">
            <a:noAutofit/>
          </a:bodyPr>
          <a:lstStyle/>
          <a:p>
            <a:pPr indent="0" lvl="0" marL="0" marR="0" rtl="0" algn="l">
              <a:spcBef>
                <a:spcPts val="0"/>
              </a:spcBef>
              <a:spcAft>
                <a:spcPts val="0"/>
              </a:spcAft>
              <a:buNone/>
            </a:pPr>
            <a:r>
              <a:rPr b="0" i="0" lang="en-US" sz="7200" u="none" cap="none" strike="noStrike">
                <a:solidFill>
                  <a:srgbClr val="7F7F7F"/>
                </a:solidFill>
                <a:latin typeface="Calibri"/>
                <a:ea typeface="Calibri"/>
                <a:cs typeface="Calibri"/>
                <a:sym typeface="Calibri"/>
              </a:rPr>
              <a:t>Poster Print Size:</a:t>
            </a:r>
            <a:endParaRPr b="0" i="0" sz="72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This poster template is 36” high by 48” wide. It can be used to print any poster with a 3:4 aspect ratio.</a:t>
            </a:r>
            <a:endParaRPr/>
          </a:p>
          <a:p>
            <a:pPr indent="0" lvl="0" marL="0" marR="0" rtl="0" algn="l">
              <a:spcBef>
                <a:spcPts val="1800"/>
              </a:spcBef>
              <a:spcAft>
                <a:spcPts val="0"/>
              </a:spcAft>
              <a:buNone/>
            </a:pPr>
            <a:r>
              <a:rPr b="0" i="0" lang="en-US" sz="7200" u="none" cap="none" strike="noStrike">
                <a:solidFill>
                  <a:srgbClr val="7F7F7F"/>
                </a:solidFill>
                <a:latin typeface="Calibri"/>
                <a:ea typeface="Calibri"/>
                <a:cs typeface="Calibri"/>
                <a:sym typeface="Calibri"/>
              </a:rPr>
              <a:t>Placeholders:</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indent="0" lvl="0" marL="0" marR="0" rtl="0" algn="l">
              <a:spcBef>
                <a:spcPts val="1800"/>
              </a:spcBef>
              <a:spcAft>
                <a:spcPts val="0"/>
              </a:spcAft>
              <a:buNone/>
            </a:pPr>
            <a:r>
              <a:rPr b="0" i="0" lang="en-US" sz="7200" u="none" cap="none" strike="noStrike">
                <a:solidFill>
                  <a:srgbClr val="7F7F7F"/>
                </a:solidFill>
                <a:latin typeface="Calibri"/>
                <a:ea typeface="Calibri"/>
                <a:cs typeface="Calibri"/>
                <a:sym typeface="Calibri"/>
              </a:rPr>
              <a:t>Image Quality:</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You can place digital photos or logo art in your poster file by selecting the </a:t>
            </a:r>
            <a:r>
              <a:rPr b="1" i="0" lang="en-US" sz="4900" u="none" cap="none" strike="noStrike">
                <a:solidFill>
                  <a:srgbClr val="7F7F7F"/>
                </a:solidFill>
                <a:latin typeface="Calibri"/>
                <a:ea typeface="Calibri"/>
                <a:cs typeface="Calibri"/>
                <a:sym typeface="Calibri"/>
              </a:rPr>
              <a:t>Insert, Picture</a:t>
            </a:r>
            <a:r>
              <a:rPr b="0" i="0" lang="en-US" sz="49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4900" u="none" cap="none" strike="noStrike">
                <a:solidFill>
                  <a:srgbClr val="7F7F7F"/>
                </a:solidFill>
                <a:latin typeface="Calibri"/>
                <a:ea typeface="Calibri"/>
                <a:cs typeface="Calibri"/>
                <a:sym typeface="Calibri"/>
              </a:rPr>
              <a:t>150-200 pixels per inch in their final printed size</a:t>
            </a:r>
            <a:r>
              <a:rPr b="0" i="0" lang="en-US" sz="49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indent="0" lvl="0" marL="0" marR="0" rtl="0" algn="ctr">
              <a:spcBef>
                <a:spcPts val="1800"/>
              </a:spcBef>
              <a:spcAft>
                <a:spcPts val="0"/>
              </a:spcAft>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a:p>
        </p:txBody>
      </p:sp>
      <p:grpSp>
        <p:nvGrpSpPr>
          <p:cNvPr id="16" name="Google Shape;16;p2"/>
          <p:cNvGrpSpPr/>
          <p:nvPr/>
        </p:nvGrpSpPr>
        <p:grpSpPr>
          <a:xfrm>
            <a:off x="33604200" y="0"/>
            <a:ext cx="7200900" cy="43891200"/>
            <a:chOff x="33832800" y="0"/>
            <a:chExt cx="12801600" cy="43891200"/>
          </a:xfrm>
        </p:grpSpPr>
        <p:sp>
          <p:nvSpPr>
            <p:cNvPr id="17" name="Google Shape;17;p2"/>
            <p:cNvSpPr/>
            <p:nvPr/>
          </p:nvSpPr>
          <p:spPr>
            <a:xfrm>
              <a:off x="33832800" y="0"/>
              <a:ext cx="12801600" cy="43891200"/>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spcBef>
                  <a:spcPts val="0"/>
                </a:spcBef>
                <a:spcAft>
                  <a:spcPts val="0"/>
                </a:spcAft>
                <a:buNone/>
              </a:pPr>
              <a:r>
                <a:rPr b="0" i="0" lang="en-US" sz="7200" u="none" cap="none" strike="noStrike">
                  <a:solidFill>
                    <a:srgbClr val="7F7F7F"/>
                  </a:solidFill>
                  <a:latin typeface="Calibri"/>
                  <a:ea typeface="Calibri"/>
                  <a:cs typeface="Calibri"/>
                  <a:sym typeface="Calibri"/>
                </a:rPr>
                <a:t>Change Color Theme:</a:t>
              </a:r>
              <a:endParaRPr b="0" i="0" sz="72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This template is designed to use the built-in color themes in the newer versions of PowerPoint.</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To change the color theme, select the </a:t>
              </a:r>
              <a:r>
                <a:rPr b="1" i="0" lang="en-US" sz="4900" u="none" cap="none" strike="noStrike">
                  <a:solidFill>
                    <a:srgbClr val="7F7F7F"/>
                  </a:solidFill>
                  <a:latin typeface="Calibri"/>
                  <a:ea typeface="Calibri"/>
                  <a:cs typeface="Calibri"/>
                  <a:sym typeface="Calibri"/>
                </a:rPr>
                <a:t>Design</a:t>
              </a:r>
              <a:r>
                <a:rPr b="0" i="0" lang="en-US" sz="4900" u="none" cap="none" strike="noStrike">
                  <a:solidFill>
                    <a:srgbClr val="7F7F7F"/>
                  </a:solidFill>
                  <a:latin typeface="Calibri"/>
                  <a:ea typeface="Calibri"/>
                  <a:cs typeface="Calibri"/>
                  <a:sym typeface="Calibri"/>
                </a:rPr>
                <a:t> tab, then select the </a:t>
              </a:r>
              <a:r>
                <a:rPr b="1" i="0" lang="en-US" sz="4900" u="none" cap="none" strike="noStrike">
                  <a:solidFill>
                    <a:srgbClr val="7F7F7F"/>
                  </a:solidFill>
                  <a:latin typeface="Calibri"/>
                  <a:ea typeface="Calibri"/>
                  <a:cs typeface="Calibri"/>
                  <a:sym typeface="Calibri"/>
                </a:rPr>
                <a:t>Colors</a:t>
              </a:r>
              <a:r>
                <a:rPr b="0" i="0" lang="en-US" sz="4900" u="none" cap="none" strike="noStrike">
                  <a:solidFill>
                    <a:srgbClr val="7F7F7F"/>
                  </a:solidFill>
                  <a:latin typeface="Calibri"/>
                  <a:ea typeface="Calibri"/>
                  <a:cs typeface="Calibri"/>
                  <a:sym typeface="Calibri"/>
                </a:rPr>
                <a:t> drop-down list.</a:t>
              </a:r>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indent="0" lvl="0" marL="0" marR="0" rtl="0" algn="l">
                <a:spcBef>
                  <a:spcPts val="1800"/>
                </a:spcBef>
                <a:spcAft>
                  <a:spcPts val="0"/>
                </a:spcAft>
                <a:buNone/>
              </a:pPr>
              <a:r>
                <a:rPr b="0" i="0" lang="en-US" sz="7200" u="none" cap="none" strike="noStrike">
                  <a:solidFill>
                    <a:srgbClr val="7F7F7F"/>
                  </a:solidFill>
                  <a:latin typeface="Calibri"/>
                  <a:ea typeface="Calibri"/>
                  <a:cs typeface="Calibri"/>
                  <a:sym typeface="Calibri"/>
                </a:rPr>
                <a:t>Printing Your Poster:</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Once your poster file is ready, visit </a:t>
              </a:r>
              <a:r>
                <a:rPr b="1" i="0" lang="en-US" sz="4900" u="none" cap="none" strike="noStrike">
                  <a:solidFill>
                    <a:srgbClr val="7F7F7F"/>
                  </a:solidFill>
                  <a:latin typeface="Calibri"/>
                  <a:ea typeface="Calibri"/>
                  <a:cs typeface="Calibri"/>
                  <a:sym typeface="Calibri"/>
                </a:rPr>
                <a:t>www.genigraphics.com</a:t>
              </a:r>
              <a:r>
                <a:rPr b="0" i="0" lang="en-US" sz="4900" u="none" cap="none" strike="noStrik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ctr">
                <a:spcBef>
                  <a:spcPts val="0"/>
                </a:spcBef>
                <a:spcAft>
                  <a:spcPts val="0"/>
                </a:spcAft>
                <a:buNone/>
              </a:pPr>
              <a:r>
                <a:rPr b="0" i="0" lang="en-US" sz="4900" u="none" cap="none" strike="noStrike">
                  <a:solidFill>
                    <a:srgbClr val="7F7F7F"/>
                  </a:solidFill>
                  <a:latin typeface="Calibri"/>
                  <a:ea typeface="Calibri"/>
                  <a:cs typeface="Calibri"/>
                  <a:sym typeface="Calibri"/>
                </a:rPr>
                <a:t>US and Canada:  1-800-790-4001</a:t>
              </a:r>
              <a:br>
                <a:rPr b="0" i="0" lang="en-US" sz="4900" u="none" cap="none" strike="noStrike">
                  <a:solidFill>
                    <a:srgbClr val="7F7F7F"/>
                  </a:solidFill>
                  <a:latin typeface="Calibri"/>
                  <a:ea typeface="Calibri"/>
                  <a:cs typeface="Calibri"/>
                  <a:sym typeface="Calibri"/>
                </a:rPr>
              </a:br>
              <a:r>
                <a:rPr b="0" i="0" lang="en-US" sz="4900" u="none" cap="none" strike="noStrike">
                  <a:solidFill>
                    <a:srgbClr val="7F7F7F"/>
                  </a:solidFill>
                  <a:latin typeface="Calibri"/>
                  <a:ea typeface="Calibri"/>
                  <a:cs typeface="Calibri"/>
                  <a:sym typeface="Calibri"/>
                </a:rPr>
                <a:t>Email: info@genigraphics.com</a:t>
              </a:r>
              <a:endParaRPr/>
            </a:p>
            <a:p>
              <a:pPr indent="0" lvl="0" marL="0" marR="0" rtl="0" algn="ctr">
                <a:spcBef>
                  <a:spcPts val="0"/>
                </a:spcBef>
                <a:spcAft>
                  <a:spcPts val="0"/>
                </a:spcAft>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a:p>
          </p:txBody>
        </p:sp>
        <p:pic>
          <p:nvPicPr>
            <p:cNvPr id="18" name="Google Shape;18;p2"/>
            <p:cNvPicPr preferRelativeResize="0"/>
            <p:nvPr/>
          </p:nvPicPr>
          <p:blipFill rotWithShape="1">
            <a:blip r:embed="rId1">
              <a:alphaModFix/>
            </a:blip>
            <a:srcRect b="0" l="0" r="0" t="0"/>
            <a:stretch/>
          </p:blipFill>
          <p:spPr>
            <a:xfrm>
              <a:off x="34281342" y="9260274"/>
              <a:ext cx="11904515" cy="10246926"/>
            </a:xfrm>
            <a:prstGeom prst="rect">
              <a:avLst/>
            </a:prstGeom>
            <a:noFill/>
            <a:ln>
              <a:noFill/>
            </a:ln>
          </p:spPr>
        </p:pic>
      </p:grpSp>
      <p:pic>
        <p:nvPicPr>
          <p:cNvPr id="19" name="Google Shape;19;p2"/>
          <p:cNvPicPr preferRelativeResize="0"/>
          <p:nvPr/>
        </p:nvPicPr>
        <p:blipFill rotWithShape="1">
          <a:blip r:embed="rId2">
            <a:alphaModFix/>
          </a:blip>
          <a:srcRect b="0" l="0" r="0" t="0"/>
          <a:stretch/>
        </p:blipFill>
        <p:spPr>
          <a:xfrm>
            <a:off x="28803600" y="43484800"/>
            <a:ext cx="3973077" cy="13944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 Id="rId11" Type="http://schemas.openxmlformats.org/officeDocument/2006/relationships/image" Target="../media/image11.png"/><Relationship Id="rId10" Type="http://schemas.openxmlformats.org/officeDocument/2006/relationships/image" Target="../media/image9.png"/><Relationship Id="rId12" Type="http://schemas.openxmlformats.org/officeDocument/2006/relationships/image" Target="../media/image12.png"/><Relationship Id="rId9" Type="http://schemas.openxmlformats.org/officeDocument/2006/relationships/image" Target="../media/image10.png"/><Relationship Id="rId5" Type="http://schemas.openxmlformats.org/officeDocument/2006/relationships/image" Target="../media/image2.jpg"/><Relationship Id="rId6" Type="http://schemas.openxmlformats.org/officeDocument/2006/relationships/image" Target="../media/image8.png"/><Relationship Id="rId7" Type="http://schemas.openxmlformats.org/officeDocument/2006/relationships/image" Target="../media/image3.jp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p1"/>
          <p:cNvSpPr txBox="1"/>
          <p:nvPr/>
        </p:nvSpPr>
        <p:spPr>
          <a:xfrm>
            <a:off x="6187750" y="905500"/>
            <a:ext cx="20574000" cy="1800900"/>
          </a:xfrm>
          <a:prstGeom prst="rect">
            <a:avLst/>
          </a:prstGeom>
          <a:noFill/>
          <a:ln>
            <a:noFill/>
          </a:ln>
        </p:spPr>
        <p:txBody>
          <a:bodyPr anchorCtr="0" anchor="ctr" bIns="342825" lIns="137125" spcFirstLastPara="1" rIns="137125" wrap="square" tIns="342825">
            <a:spAutoFit/>
          </a:bodyPr>
          <a:lstStyle/>
          <a:p>
            <a:pPr indent="0" lvl="0" marL="0" marR="0" rtl="0" algn="ctr">
              <a:spcBef>
                <a:spcPts val="0"/>
              </a:spcBef>
              <a:spcAft>
                <a:spcPts val="0"/>
              </a:spcAft>
              <a:buNone/>
            </a:pPr>
            <a:r>
              <a:rPr b="1" lang="en-US" sz="7200">
                <a:solidFill>
                  <a:schemeClr val="lt1"/>
                </a:solidFill>
                <a:latin typeface="Calibri"/>
                <a:ea typeface="Calibri"/>
                <a:cs typeface="Calibri"/>
                <a:sym typeface="Calibri"/>
              </a:rPr>
              <a:t>Modelling Pancreatic Islets on a Chip</a:t>
            </a:r>
            <a:endParaRPr/>
          </a:p>
        </p:txBody>
      </p:sp>
      <p:sp>
        <p:nvSpPr>
          <p:cNvPr id="26" name="Google Shape;26;p1"/>
          <p:cNvSpPr txBox="1"/>
          <p:nvPr/>
        </p:nvSpPr>
        <p:spPr>
          <a:xfrm>
            <a:off x="6172200" y="2401200"/>
            <a:ext cx="20574000" cy="2286000"/>
          </a:xfrm>
          <a:prstGeom prst="rect">
            <a:avLst/>
          </a:prstGeom>
          <a:noFill/>
          <a:ln>
            <a:noFill/>
          </a:ln>
        </p:spPr>
        <p:txBody>
          <a:bodyPr anchorCtr="0" anchor="ctr" bIns="137125" lIns="137125" spcFirstLastPara="1" rIns="137125" wrap="square" tIns="137125">
            <a:noAutofit/>
          </a:bodyPr>
          <a:lstStyle/>
          <a:p>
            <a:pPr indent="0" lvl="0" marL="0" marR="0" rtl="0" algn="ctr">
              <a:spcBef>
                <a:spcPts val="0"/>
              </a:spcBef>
              <a:spcAft>
                <a:spcPts val="0"/>
              </a:spcAft>
              <a:buNone/>
            </a:pPr>
            <a:r>
              <a:rPr lang="en-US" sz="4000">
                <a:solidFill>
                  <a:schemeClr val="lt1"/>
                </a:solidFill>
                <a:latin typeface="Calibri"/>
                <a:ea typeface="Calibri"/>
                <a:cs typeface="Calibri"/>
                <a:sym typeface="Calibri"/>
              </a:rPr>
              <a:t>Somesh Pratap Singh</a:t>
            </a:r>
            <a:r>
              <a:rPr b="0" baseline="30000" i="0" lang="en-US" sz="4000" u="none" cap="none" strike="noStrike">
                <a:solidFill>
                  <a:schemeClr val="lt1"/>
                </a:solidFill>
                <a:latin typeface="Calibri"/>
                <a:ea typeface="Calibri"/>
                <a:cs typeface="Calibri"/>
                <a:sym typeface="Calibri"/>
              </a:rPr>
              <a:t>1</a:t>
            </a:r>
            <a:r>
              <a:rPr b="0" i="0" lang="en-US" sz="4000" u="none" cap="none" strike="noStrike">
                <a:solidFill>
                  <a:schemeClr val="lt1"/>
                </a:solidFill>
                <a:latin typeface="Calibri"/>
                <a:ea typeface="Calibri"/>
                <a:cs typeface="Calibri"/>
                <a:sym typeface="Calibri"/>
              </a:rPr>
              <a:t>; </a:t>
            </a:r>
            <a:r>
              <a:rPr lang="en-US" sz="4000">
                <a:solidFill>
                  <a:schemeClr val="lt1"/>
                </a:solidFill>
                <a:latin typeface="Calibri"/>
                <a:ea typeface="Calibri"/>
                <a:cs typeface="Calibri"/>
                <a:sym typeface="Calibri"/>
              </a:rPr>
              <a:t>Charles Alver Garcia</a:t>
            </a:r>
            <a:r>
              <a:rPr b="0" baseline="30000" i="0" lang="en-US" sz="4000" u="none" cap="none" strike="noStrike">
                <a:solidFill>
                  <a:schemeClr val="lt1"/>
                </a:solidFill>
                <a:latin typeface="Calibri"/>
                <a:ea typeface="Calibri"/>
                <a:cs typeface="Calibri"/>
                <a:sym typeface="Calibri"/>
              </a:rPr>
              <a:t>2</a:t>
            </a:r>
            <a:r>
              <a:rPr b="0" i="0" lang="en-US" sz="4000" u="none" cap="none" strike="noStrike">
                <a:solidFill>
                  <a:schemeClr val="lt1"/>
                </a:solidFill>
                <a:latin typeface="Calibri"/>
                <a:ea typeface="Calibri"/>
                <a:cs typeface="Calibri"/>
                <a:sym typeface="Calibri"/>
              </a:rPr>
              <a:t>; </a:t>
            </a:r>
            <a:r>
              <a:rPr lang="en-US" sz="4000">
                <a:solidFill>
                  <a:schemeClr val="lt1"/>
                </a:solidFill>
                <a:latin typeface="Calibri"/>
                <a:ea typeface="Calibri"/>
                <a:cs typeface="Calibri"/>
                <a:sym typeface="Calibri"/>
              </a:rPr>
              <a:t>Ashutosh Agarwal</a:t>
            </a:r>
            <a:r>
              <a:rPr b="0" baseline="30000" i="0" lang="en-US" sz="4000" u="none" cap="none" strike="noStrike">
                <a:solidFill>
                  <a:schemeClr val="lt1"/>
                </a:solidFill>
                <a:latin typeface="Calibri"/>
                <a:ea typeface="Calibri"/>
                <a:cs typeface="Calibri"/>
                <a:sym typeface="Calibri"/>
              </a:rPr>
              <a:t>2, 3</a:t>
            </a:r>
            <a:endParaRPr/>
          </a:p>
          <a:p>
            <a:pPr indent="0" lvl="0" marL="0" marR="0" rtl="0" algn="ctr">
              <a:spcBef>
                <a:spcPts val="0"/>
              </a:spcBef>
              <a:spcAft>
                <a:spcPts val="0"/>
              </a:spcAft>
              <a:buNone/>
            </a:pPr>
            <a:r>
              <a:rPr b="0" baseline="30000" i="0" lang="en-US" sz="4000" u="none" cap="none" strike="noStrike">
                <a:solidFill>
                  <a:schemeClr val="lt1"/>
                </a:solidFill>
                <a:latin typeface="Calibri"/>
                <a:ea typeface="Calibri"/>
                <a:cs typeface="Calibri"/>
                <a:sym typeface="Calibri"/>
              </a:rPr>
              <a:t>1</a:t>
            </a:r>
            <a:r>
              <a:rPr lang="en-US" sz="4000">
                <a:solidFill>
                  <a:schemeClr val="lt1"/>
                </a:solidFill>
                <a:latin typeface="Calibri"/>
                <a:ea typeface="Calibri"/>
                <a:cs typeface="Calibri"/>
                <a:sym typeface="Calibri"/>
              </a:rPr>
              <a:t>Department of Mechanical Engineering, Indian Institute of Technology Gandhinagar;</a:t>
            </a:r>
            <a:r>
              <a:rPr b="0" i="0" lang="en-US" sz="4000" u="none" cap="none" strike="noStrike">
                <a:solidFill>
                  <a:schemeClr val="lt1"/>
                </a:solidFill>
                <a:latin typeface="Calibri"/>
                <a:ea typeface="Calibri"/>
                <a:cs typeface="Calibri"/>
                <a:sym typeface="Calibri"/>
              </a:rPr>
              <a:t> </a:t>
            </a:r>
            <a:r>
              <a:rPr b="0" baseline="30000" i="0" lang="en-US" sz="4000" u="none" cap="none" strike="noStrike">
                <a:solidFill>
                  <a:schemeClr val="lt1"/>
                </a:solidFill>
                <a:latin typeface="Calibri"/>
                <a:ea typeface="Calibri"/>
                <a:cs typeface="Calibri"/>
                <a:sym typeface="Calibri"/>
              </a:rPr>
              <a:t>2</a:t>
            </a:r>
            <a:r>
              <a:rPr b="0" i="0" lang="en-US" sz="4000" u="none" cap="none" strike="noStrike">
                <a:solidFill>
                  <a:schemeClr val="lt1"/>
                </a:solidFill>
                <a:latin typeface="Calibri"/>
                <a:ea typeface="Calibri"/>
                <a:cs typeface="Calibri"/>
                <a:sym typeface="Calibri"/>
              </a:rPr>
              <a:t>Department of Biomedical En</a:t>
            </a:r>
            <a:r>
              <a:rPr lang="en-US" sz="4000">
                <a:solidFill>
                  <a:schemeClr val="lt1"/>
                </a:solidFill>
                <a:latin typeface="Calibri"/>
                <a:ea typeface="Calibri"/>
                <a:cs typeface="Calibri"/>
                <a:sym typeface="Calibri"/>
              </a:rPr>
              <a:t>gineering, University of Miami; </a:t>
            </a:r>
            <a:r>
              <a:rPr b="0" i="0" lang="en-US" sz="4000" u="none" cap="none" strike="noStrike">
                <a:solidFill>
                  <a:schemeClr val="lt1"/>
                </a:solidFill>
                <a:latin typeface="Calibri"/>
                <a:ea typeface="Calibri"/>
                <a:cs typeface="Calibri"/>
                <a:sym typeface="Calibri"/>
              </a:rPr>
              <a:t> </a:t>
            </a:r>
            <a:r>
              <a:rPr b="0" baseline="30000" i="0" lang="en-US" sz="4000" u="none" cap="none" strike="noStrike">
                <a:solidFill>
                  <a:schemeClr val="lt1"/>
                </a:solidFill>
                <a:latin typeface="Calibri"/>
                <a:ea typeface="Calibri"/>
                <a:cs typeface="Calibri"/>
                <a:sym typeface="Calibri"/>
              </a:rPr>
              <a:t>3</a:t>
            </a:r>
            <a:r>
              <a:rPr lang="en-US" sz="4000">
                <a:solidFill>
                  <a:schemeClr val="lt1"/>
                </a:solidFill>
                <a:latin typeface="Calibri"/>
                <a:ea typeface="Calibri"/>
                <a:cs typeface="Calibri"/>
                <a:sym typeface="Calibri"/>
              </a:rPr>
              <a:t>Diabetes Research Institute, </a:t>
            </a:r>
            <a:r>
              <a:rPr lang="en-US" sz="4000">
                <a:solidFill>
                  <a:schemeClr val="lt1"/>
                </a:solidFill>
                <a:latin typeface="Calibri"/>
                <a:ea typeface="Calibri"/>
                <a:cs typeface="Calibri"/>
                <a:sym typeface="Calibri"/>
              </a:rPr>
              <a:t>University of Miami</a:t>
            </a:r>
            <a:endParaRPr/>
          </a:p>
        </p:txBody>
      </p:sp>
      <p:sp>
        <p:nvSpPr>
          <p:cNvPr id="27" name="Google Shape;27;p1"/>
          <p:cNvSpPr txBox="1"/>
          <p:nvPr/>
        </p:nvSpPr>
        <p:spPr>
          <a:xfrm>
            <a:off x="1280161" y="40050719"/>
            <a:ext cx="9692700" cy="2224200"/>
          </a:xfrm>
          <a:prstGeom prst="rect">
            <a:avLst/>
          </a:prstGeom>
          <a:noFill/>
          <a:ln>
            <a:noFill/>
          </a:ln>
        </p:spPr>
        <p:txBody>
          <a:bodyPr anchorCtr="0" anchor="t" bIns="34275" lIns="68550" spcFirstLastPara="1" rIns="68550" wrap="square" tIns="34275">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Somesh Pratap Singh</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IIT Gandhinagar</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Department of Mechanical Engineering and</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Computer Science and Engineering</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somesh.ps@iitgn.ac.in</a:t>
            </a:r>
            <a:endParaRPr/>
          </a:p>
        </p:txBody>
      </p:sp>
      <p:sp>
        <p:nvSpPr>
          <p:cNvPr id="28" name="Google Shape;28;p1"/>
          <p:cNvSpPr txBox="1"/>
          <p:nvPr/>
        </p:nvSpPr>
        <p:spPr>
          <a:xfrm>
            <a:off x="15980400" y="40050744"/>
            <a:ext cx="14630400" cy="2216400"/>
          </a:xfrm>
          <a:prstGeom prst="rect">
            <a:avLst/>
          </a:prstGeom>
          <a:noFill/>
          <a:ln>
            <a:noFill/>
          </a:ln>
        </p:spPr>
        <p:txBody>
          <a:bodyPr anchorCtr="0" anchor="t" bIns="68550" lIns="68550" spcFirstLastPara="1" rIns="68550" wrap="square" tIns="68550">
            <a:spAutoFit/>
          </a:bodyPr>
          <a:lstStyle/>
          <a:p>
            <a:pPr indent="-355600" lvl="0" marL="457200" rtl="0" algn="just">
              <a:lnSpc>
                <a:spcPct val="115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Place, T. L., Domann, F. E., &amp; Case, A. J. (2017). Limitations of oxygen delivery to cells in culture: An underappreciated problem in basic and translational research. </a:t>
            </a:r>
            <a:r>
              <a:rPr i="1" lang="en-US" sz="2000">
                <a:solidFill>
                  <a:schemeClr val="dk1"/>
                </a:solidFill>
                <a:latin typeface="Calibri"/>
                <a:ea typeface="Calibri"/>
                <a:cs typeface="Calibri"/>
                <a:sym typeface="Calibri"/>
              </a:rPr>
              <a:t>Free Radical Biology and Medicine</a:t>
            </a:r>
            <a:r>
              <a:rPr lang="en-US" sz="2000">
                <a:solidFill>
                  <a:schemeClr val="dk1"/>
                </a:solidFill>
                <a:latin typeface="Calibri"/>
                <a:ea typeface="Calibri"/>
                <a:cs typeface="Calibri"/>
                <a:sym typeface="Calibri"/>
              </a:rPr>
              <a:t>, </a:t>
            </a:r>
            <a:r>
              <a:rPr i="1" lang="en-US" sz="2000">
                <a:solidFill>
                  <a:schemeClr val="dk1"/>
                </a:solidFill>
                <a:latin typeface="Calibri"/>
                <a:ea typeface="Calibri"/>
                <a:cs typeface="Calibri"/>
                <a:sym typeface="Calibri"/>
              </a:rPr>
              <a:t>113</a:t>
            </a:r>
            <a:r>
              <a:rPr lang="en-US" sz="2000">
                <a:solidFill>
                  <a:schemeClr val="dk1"/>
                </a:solidFill>
                <a:latin typeface="Calibri"/>
                <a:ea typeface="Calibri"/>
                <a:cs typeface="Calibri"/>
                <a:sym typeface="Calibri"/>
              </a:rPr>
              <a:t>, 311-322</a:t>
            </a:r>
            <a:endParaRPr sz="2000">
              <a:solidFill>
                <a:schemeClr val="dk1"/>
              </a:solidFill>
              <a:latin typeface="Calibri"/>
              <a:ea typeface="Calibri"/>
              <a:cs typeface="Calibri"/>
              <a:sym typeface="Calibri"/>
            </a:endParaRPr>
          </a:p>
          <a:p>
            <a:pPr indent="-355600" lvl="0" marL="457200" rtl="0" algn="just">
              <a:lnSpc>
                <a:spcPct val="115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NCERT, Chemistry Part-1, Class 12 (2017)</a:t>
            </a:r>
            <a:endParaRPr sz="2000">
              <a:solidFill>
                <a:schemeClr val="dk1"/>
              </a:solidFill>
              <a:latin typeface="Calibri"/>
              <a:ea typeface="Calibri"/>
              <a:cs typeface="Calibri"/>
              <a:sym typeface="Calibri"/>
            </a:endParaRPr>
          </a:p>
          <a:p>
            <a:pPr indent="-355600" lvl="0" marL="457200" rtl="0" algn="just">
              <a:lnSpc>
                <a:spcPct val="115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Lewis, A. S. (2008). </a:t>
            </a:r>
            <a:r>
              <a:rPr i="1" lang="en-US" sz="2000">
                <a:solidFill>
                  <a:schemeClr val="dk1"/>
                </a:solidFill>
                <a:latin typeface="Calibri"/>
                <a:ea typeface="Calibri"/>
                <a:cs typeface="Calibri"/>
                <a:sym typeface="Calibri"/>
              </a:rPr>
              <a:t>Eliminating oxygen supply limitations for transplanted microencapsulated islets in the treatment of type 1 diabetes</a:t>
            </a:r>
            <a:r>
              <a:rPr lang="en-US" sz="2000">
                <a:solidFill>
                  <a:schemeClr val="dk1"/>
                </a:solidFill>
                <a:latin typeface="Calibri"/>
                <a:ea typeface="Calibri"/>
                <a:cs typeface="Calibri"/>
                <a:sym typeface="Calibri"/>
              </a:rPr>
              <a:t> (Doctoral dissertation, Massachusetts Institute of Technology).</a:t>
            </a:r>
            <a:endParaRPr sz="2000">
              <a:solidFill>
                <a:schemeClr val="dk1"/>
              </a:solidFill>
              <a:latin typeface="Calibri"/>
              <a:ea typeface="Calibri"/>
              <a:cs typeface="Calibri"/>
              <a:sym typeface="Calibri"/>
            </a:endParaRPr>
          </a:p>
          <a:p>
            <a:pPr indent="-355600" lvl="0" marL="457200" rtl="0" algn="just">
              <a:lnSpc>
                <a:spcPct val="115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Comsol  reference manual (2019).</a:t>
            </a:r>
            <a:endParaRPr sz="2000">
              <a:solidFill>
                <a:schemeClr val="dk1"/>
              </a:solidFill>
              <a:latin typeface="Calibri"/>
              <a:ea typeface="Calibri"/>
              <a:cs typeface="Calibri"/>
              <a:sym typeface="Calibri"/>
            </a:endParaRPr>
          </a:p>
        </p:txBody>
      </p:sp>
      <p:sp>
        <p:nvSpPr>
          <p:cNvPr id="29" name="Google Shape;29;p1"/>
          <p:cNvSpPr txBox="1"/>
          <p:nvPr/>
        </p:nvSpPr>
        <p:spPr>
          <a:xfrm>
            <a:off x="1066099" y="7599183"/>
            <a:ext cx="9875400" cy="5202600"/>
          </a:xfrm>
          <a:prstGeom prst="rect">
            <a:avLst/>
          </a:prstGeom>
          <a:solidFill>
            <a:schemeClr val="lt1"/>
          </a:solidFill>
          <a:ln cap="flat" cmpd="sng" w="12700">
            <a:solidFill>
              <a:srgbClr val="2F5496"/>
            </a:solidFill>
            <a:prstDash val="solid"/>
            <a:round/>
            <a:headEnd len="sm" w="sm" type="none"/>
            <a:tailEnd len="sm" w="sm" type="none"/>
          </a:ln>
        </p:spPr>
        <p:txBody>
          <a:bodyPr anchorCtr="0" anchor="t" bIns="137125" lIns="137125" spcFirstLastPara="1" rIns="137125" wrap="square" tIns="137125">
            <a:spAutoFit/>
          </a:bodyPr>
          <a:lstStyle/>
          <a:p>
            <a:pPr indent="0" lvl="0" marL="0" marR="0" rtl="0" algn="l">
              <a:spcBef>
                <a:spcPts val="0"/>
              </a:spcBef>
              <a:spcAft>
                <a:spcPts val="0"/>
              </a:spcAft>
              <a:buNone/>
            </a:pPr>
            <a:r>
              <a:rPr lang="en-US" sz="3200">
                <a:latin typeface="Calibri"/>
                <a:ea typeface="Calibri"/>
                <a:cs typeface="Calibri"/>
                <a:sym typeface="Calibri"/>
              </a:rPr>
              <a:t>It takes a drug more than 1 Billion USD  and more than 15 years to come to the market and it can still have high chances of failure. </a:t>
            </a:r>
            <a:endParaRPr sz="3200">
              <a:latin typeface="Calibri"/>
              <a:ea typeface="Calibri"/>
              <a:cs typeface="Calibri"/>
              <a:sym typeface="Calibri"/>
            </a:endParaRPr>
          </a:p>
          <a:p>
            <a:pPr indent="0" lvl="0" marL="0" marR="0" rtl="0" algn="l">
              <a:spcBef>
                <a:spcPts val="0"/>
              </a:spcBef>
              <a:spcAft>
                <a:spcPts val="0"/>
              </a:spcAft>
              <a:buNone/>
            </a:pPr>
            <a:r>
              <a:t/>
            </a:r>
            <a:endParaRPr sz="3200">
              <a:latin typeface="Calibri"/>
              <a:ea typeface="Calibri"/>
              <a:cs typeface="Calibri"/>
              <a:sym typeface="Calibri"/>
            </a:endParaRPr>
          </a:p>
          <a:p>
            <a:pPr indent="0" lvl="0" marL="0" marR="0" rtl="0" algn="l">
              <a:spcBef>
                <a:spcPts val="0"/>
              </a:spcBef>
              <a:spcAft>
                <a:spcPts val="0"/>
              </a:spcAft>
              <a:buNone/>
            </a:pPr>
            <a:r>
              <a:rPr lang="en-US" sz="3200">
                <a:latin typeface="Calibri"/>
                <a:ea typeface="Calibri"/>
                <a:cs typeface="Calibri"/>
                <a:sym typeface="Calibri"/>
              </a:rPr>
              <a:t>Presently, the testing is done in very simplistic cell cultures or in animals both of </a:t>
            </a:r>
            <a:r>
              <a:rPr lang="en-US" sz="3200">
                <a:latin typeface="Calibri"/>
                <a:ea typeface="Calibri"/>
                <a:cs typeface="Calibri"/>
                <a:sym typeface="Calibri"/>
              </a:rPr>
              <a:t>which</a:t>
            </a:r>
            <a:r>
              <a:rPr lang="en-US" sz="3200">
                <a:latin typeface="Calibri"/>
                <a:ea typeface="Calibri"/>
                <a:cs typeface="Calibri"/>
                <a:sym typeface="Calibri"/>
              </a:rPr>
              <a:t> are not predictive of human response. </a:t>
            </a:r>
            <a:endParaRPr sz="3200">
              <a:latin typeface="Calibri"/>
              <a:ea typeface="Calibri"/>
              <a:cs typeface="Calibri"/>
              <a:sym typeface="Calibri"/>
            </a:endParaRPr>
          </a:p>
          <a:p>
            <a:pPr indent="0" lvl="0" marL="0" marR="0" rtl="0" algn="l">
              <a:spcBef>
                <a:spcPts val="0"/>
              </a:spcBef>
              <a:spcAft>
                <a:spcPts val="0"/>
              </a:spcAft>
              <a:buNone/>
            </a:pPr>
            <a:r>
              <a:t/>
            </a:r>
            <a:endParaRPr sz="3200">
              <a:latin typeface="Calibri"/>
              <a:ea typeface="Calibri"/>
              <a:cs typeface="Calibri"/>
              <a:sym typeface="Calibri"/>
            </a:endParaRPr>
          </a:p>
          <a:p>
            <a:pPr indent="0" lvl="0" marL="0" marR="0" rtl="0" algn="l">
              <a:spcBef>
                <a:spcPts val="0"/>
              </a:spcBef>
              <a:spcAft>
                <a:spcPts val="0"/>
              </a:spcAft>
              <a:buNone/>
            </a:pPr>
            <a:r>
              <a:rPr lang="en-US" sz="3200">
                <a:latin typeface="Calibri"/>
                <a:ea typeface="Calibri"/>
                <a:cs typeface="Calibri"/>
                <a:sym typeface="Calibri"/>
              </a:rPr>
              <a:t>What if we </a:t>
            </a:r>
            <a:r>
              <a:rPr lang="en-US" sz="3200">
                <a:latin typeface="Calibri"/>
                <a:ea typeface="Calibri"/>
                <a:cs typeface="Calibri"/>
                <a:sym typeface="Calibri"/>
              </a:rPr>
              <a:t>could</a:t>
            </a:r>
            <a:r>
              <a:rPr lang="en-US" sz="3200">
                <a:latin typeface="Calibri"/>
                <a:ea typeface="Calibri"/>
                <a:cs typeface="Calibri"/>
                <a:sym typeface="Calibri"/>
              </a:rPr>
              <a:t> mimic the human response by developing an organ on a chip!</a:t>
            </a:r>
            <a:endParaRPr sz="3200">
              <a:latin typeface="Calibri"/>
              <a:ea typeface="Calibri"/>
              <a:cs typeface="Calibri"/>
              <a:sym typeface="Calibri"/>
            </a:endParaRPr>
          </a:p>
        </p:txBody>
      </p:sp>
      <p:sp>
        <p:nvSpPr>
          <p:cNvPr id="30" name="Google Shape;30;p1"/>
          <p:cNvSpPr/>
          <p:nvPr/>
        </p:nvSpPr>
        <p:spPr>
          <a:xfrm>
            <a:off x="1097280" y="6339840"/>
            <a:ext cx="9875400" cy="975300"/>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chemeClr val="lt1"/>
                </a:solidFill>
                <a:latin typeface="Calibri"/>
                <a:ea typeface="Calibri"/>
                <a:cs typeface="Calibri"/>
                <a:sym typeface="Calibri"/>
              </a:rPr>
              <a:t>Motivation</a:t>
            </a:r>
            <a:endParaRPr/>
          </a:p>
        </p:txBody>
      </p:sp>
      <p:sp>
        <p:nvSpPr>
          <p:cNvPr id="31" name="Google Shape;31;p1"/>
          <p:cNvSpPr/>
          <p:nvPr/>
        </p:nvSpPr>
        <p:spPr>
          <a:xfrm>
            <a:off x="1066061" y="19661796"/>
            <a:ext cx="9875400" cy="975300"/>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chemeClr val="lt1"/>
                </a:solidFill>
                <a:latin typeface="Calibri"/>
                <a:ea typeface="Calibri"/>
                <a:cs typeface="Calibri"/>
                <a:sym typeface="Calibri"/>
              </a:rPr>
              <a:t>Introduction</a:t>
            </a:r>
            <a:endParaRPr/>
          </a:p>
        </p:txBody>
      </p:sp>
      <p:grpSp>
        <p:nvGrpSpPr>
          <p:cNvPr id="32" name="Google Shape;32;p1"/>
          <p:cNvGrpSpPr/>
          <p:nvPr/>
        </p:nvGrpSpPr>
        <p:grpSpPr>
          <a:xfrm>
            <a:off x="21966375" y="34296233"/>
            <a:ext cx="9875520" cy="3715267"/>
            <a:chOff x="29260800" y="20482560"/>
            <a:chExt cx="13167360" cy="2786520"/>
          </a:xfrm>
        </p:grpSpPr>
        <p:sp>
          <p:nvSpPr>
            <p:cNvPr id="33" name="Google Shape;33;p1"/>
            <p:cNvSpPr txBox="1"/>
            <p:nvPr/>
          </p:nvSpPr>
          <p:spPr>
            <a:xfrm>
              <a:off x="29260800" y="21214080"/>
              <a:ext cx="13167300" cy="2055000"/>
            </a:xfrm>
            <a:prstGeom prst="rect">
              <a:avLst/>
            </a:prstGeom>
            <a:solidFill>
              <a:schemeClr val="lt1"/>
            </a:solidFill>
            <a:ln cap="flat" cmpd="sng" w="12700">
              <a:solidFill>
                <a:srgbClr val="2F5496"/>
              </a:solidFill>
              <a:prstDash val="solid"/>
              <a:round/>
              <a:headEnd len="sm" w="sm" type="none"/>
              <a:tailEnd len="sm" w="sm" type="none"/>
            </a:ln>
          </p:spPr>
          <p:txBody>
            <a:bodyPr anchorCtr="0" anchor="t" bIns="137125" lIns="137125" spcFirstLastPara="1" rIns="137125" wrap="square" tIns="137125">
              <a:spAutoFit/>
            </a:bodyPr>
            <a:lstStyle/>
            <a:p>
              <a:pPr indent="0" lvl="0" marL="0" marR="0" rtl="0" algn="l">
                <a:spcBef>
                  <a:spcPts val="0"/>
                </a:spcBef>
                <a:spcAft>
                  <a:spcPts val="0"/>
                </a:spcAft>
                <a:buNone/>
              </a:pPr>
              <a:r>
                <a:rPr lang="en-US" sz="3200">
                  <a:latin typeface="Calibri"/>
                  <a:ea typeface="Calibri"/>
                  <a:cs typeface="Calibri"/>
                  <a:sym typeface="Calibri"/>
                </a:rPr>
                <a:t>I would like to thank IIT Gandhinagar for giving me the opportunity to participate in International Academic Internship Program. I would also like to thank Physiomimetic Microsystems Laboratory, University of Miami for giving me an enriching research experience. </a:t>
              </a:r>
              <a:endParaRPr sz="3200">
                <a:latin typeface="Calibri"/>
                <a:ea typeface="Calibri"/>
                <a:cs typeface="Calibri"/>
                <a:sym typeface="Calibri"/>
              </a:endParaRPr>
            </a:p>
          </p:txBody>
        </p:sp>
        <p:sp>
          <p:nvSpPr>
            <p:cNvPr id="34" name="Google Shape;34;p1"/>
            <p:cNvSpPr/>
            <p:nvPr/>
          </p:nvSpPr>
          <p:spPr>
            <a:xfrm>
              <a:off x="29260800" y="20482560"/>
              <a:ext cx="13167360" cy="731520"/>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chemeClr val="lt1"/>
                  </a:solidFill>
                  <a:latin typeface="Calibri"/>
                  <a:ea typeface="Calibri"/>
                  <a:cs typeface="Calibri"/>
                  <a:sym typeface="Calibri"/>
                </a:rPr>
                <a:t>Acknowledgement</a:t>
              </a:r>
              <a:endParaRPr/>
            </a:p>
          </p:txBody>
        </p:sp>
      </p:grpSp>
      <p:sp>
        <p:nvSpPr>
          <p:cNvPr id="35" name="Google Shape;35;p1"/>
          <p:cNvSpPr txBox="1"/>
          <p:nvPr/>
        </p:nvSpPr>
        <p:spPr>
          <a:xfrm>
            <a:off x="8055447" y="35027204"/>
            <a:ext cx="2886000" cy="1177500"/>
          </a:xfrm>
          <a:prstGeom prst="rect">
            <a:avLst/>
          </a:prstGeom>
          <a:noFill/>
          <a:ln>
            <a:noFill/>
          </a:ln>
        </p:spPr>
        <p:txBody>
          <a:bodyPr anchorCtr="0" anchor="t" bIns="34275" lIns="68550" spcFirstLastPara="1" rIns="68550" wrap="square" tIns="34275">
            <a:spAutoFit/>
          </a:bodyPr>
          <a:lstStyle/>
          <a:p>
            <a:pPr indent="0" lvl="0" marL="0" marR="0" rtl="0" algn="l">
              <a:spcBef>
                <a:spcPts val="0"/>
              </a:spcBef>
              <a:spcAft>
                <a:spcPts val="0"/>
              </a:spcAft>
              <a:buNone/>
            </a:pPr>
            <a:r>
              <a:rPr b="1" lang="en-US" sz="2400" u="none">
                <a:solidFill>
                  <a:schemeClr val="dk1"/>
                </a:solidFill>
                <a:latin typeface="Calibri"/>
                <a:ea typeface="Calibri"/>
                <a:cs typeface="Calibri"/>
                <a:sym typeface="Calibri"/>
              </a:rPr>
              <a:t>Figur</a:t>
            </a:r>
            <a:r>
              <a:rPr b="1" lang="en-US" sz="2400">
                <a:solidFill>
                  <a:schemeClr val="dk1"/>
                </a:solidFill>
                <a:latin typeface="Calibri"/>
                <a:ea typeface="Calibri"/>
                <a:cs typeface="Calibri"/>
                <a:sym typeface="Calibri"/>
              </a:rPr>
              <a:t>e1: </a:t>
            </a:r>
            <a:r>
              <a:rPr lang="en-US" sz="2400">
                <a:solidFill>
                  <a:schemeClr val="dk1"/>
                </a:solidFill>
                <a:latin typeface="Calibri"/>
                <a:ea typeface="Calibri"/>
                <a:cs typeface="Calibri"/>
                <a:sym typeface="Calibri"/>
              </a:rPr>
              <a:t>3D niche with microfluidic device</a:t>
            </a:r>
            <a:endParaRPr>
              <a:latin typeface="Calibri"/>
              <a:ea typeface="Calibri"/>
              <a:cs typeface="Calibri"/>
              <a:sym typeface="Calibri"/>
            </a:endParaRPr>
          </a:p>
        </p:txBody>
      </p:sp>
      <p:pic>
        <p:nvPicPr>
          <p:cNvPr id="36" name="Google Shape;36;p1"/>
          <p:cNvPicPr preferRelativeResize="0"/>
          <p:nvPr/>
        </p:nvPicPr>
        <p:blipFill>
          <a:blip r:embed="rId3">
            <a:alphaModFix/>
          </a:blip>
          <a:stretch>
            <a:fillRect/>
          </a:stretch>
        </p:blipFill>
        <p:spPr>
          <a:xfrm>
            <a:off x="1280156" y="905500"/>
            <a:ext cx="2143125" cy="2135981"/>
          </a:xfrm>
          <a:prstGeom prst="rect">
            <a:avLst/>
          </a:prstGeom>
          <a:noFill/>
          <a:ln>
            <a:noFill/>
          </a:ln>
        </p:spPr>
      </p:pic>
      <p:pic>
        <p:nvPicPr>
          <p:cNvPr id="37" name="Google Shape;37;p1"/>
          <p:cNvPicPr preferRelativeResize="0"/>
          <p:nvPr/>
        </p:nvPicPr>
        <p:blipFill>
          <a:blip r:embed="rId4">
            <a:alphaModFix/>
          </a:blip>
          <a:stretch>
            <a:fillRect/>
          </a:stretch>
        </p:blipFill>
        <p:spPr>
          <a:xfrm>
            <a:off x="28764825" y="1045200"/>
            <a:ext cx="3086100" cy="2057400"/>
          </a:xfrm>
          <a:prstGeom prst="rect">
            <a:avLst/>
          </a:prstGeom>
          <a:noFill/>
          <a:ln>
            <a:noFill/>
          </a:ln>
        </p:spPr>
      </p:pic>
      <p:sp>
        <p:nvSpPr>
          <p:cNvPr id="38" name="Google Shape;38;p1"/>
          <p:cNvSpPr/>
          <p:nvPr/>
        </p:nvSpPr>
        <p:spPr>
          <a:xfrm>
            <a:off x="11537040" y="6339840"/>
            <a:ext cx="9875400" cy="975300"/>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chemeClr val="lt1"/>
                </a:solidFill>
                <a:latin typeface="Calibri"/>
                <a:ea typeface="Calibri"/>
                <a:cs typeface="Calibri"/>
                <a:sym typeface="Calibri"/>
              </a:rPr>
              <a:t>Experimental Setup</a:t>
            </a:r>
            <a:endParaRPr/>
          </a:p>
        </p:txBody>
      </p:sp>
      <p:sp>
        <p:nvSpPr>
          <p:cNvPr id="39" name="Google Shape;39;p1"/>
          <p:cNvSpPr txBox="1"/>
          <p:nvPr/>
        </p:nvSpPr>
        <p:spPr>
          <a:xfrm>
            <a:off x="1081350" y="13085788"/>
            <a:ext cx="526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latin typeface="Calibri"/>
                <a:ea typeface="Calibri"/>
                <a:cs typeface="Calibri"/>
                <a:sym typeface="Calibri"/>
              </a:rPr>
              <a:t>Animal model</a:t>
            </a:r>
            <a:endParaRPr sz="4000">
              <a:latin typeface="Calibri"/>
              <a:ea typeface="Calibri"/>
              <a:cs typeface="Calibri"/>
              <a:sym typeface="Calibri"/>
            </a:endParaRPr>
          </a:p>
        </p:txBody>
      </p:sp>
      <p:pic>
        <p:nvPicPr>
          <p:cNvPr id="40" name="Google Shape;40;p1"/>
          <p:cNvPicPr preferRelativeResize="0"/>
          <p:nvPr/>
        </p:nvPicPr>
        <p:blipFill>
          <a:blip r:embed="rId5">
            <a:alphaModFix/>
          </a:blip>
          <a:stretch>
            <a:fillRect/>
          </a:stretch>
        </p:blipFill>
        <p:spPr>
          <a:xfrm>
            <a:off x="1280161" y="14170228"/>
            <a:ext cx="2619375" cy="1743075"/>
          </a:xfrm>
          <a:prstGeom prst="rect">
            <a:avLst/>
          </a:prstGeom>
          <a:noFill/>
          <a:ln>
            <a:noFill/>
          </a:ln>
        </p:spPr>
      </p:pic>
      <p:pic>
        <p:nvPicPr>
          <p:cNvPr id="41" name="Google Shape;41;p1"/>
          <p:cNvPicPr preferRelativeResize="0"/>
          <p:nvPr/>
        </p:nvPicPr>
        <p:blipFill>
          <a:blip r:embed="rId6">
            <a:alphaModFix/>
          </a:blip>
          <a:stretch>
            <a:fillRect/>
          </a:stretch>
        </p:blipFill>
        <p:spPr>
          <a:xfrm>
            <a:off x="4437713" y="17151013"/>
            <a:ext cx="6670250" cy="1800900"/>
          </a:xfrm>
          <a:prstGeom prst="rect">
            <a:avLst/>
          </a:prstGeom>
          <a:noFill/>
          <a:ln>
            <a:noFill/>
          </a:ln>
        </p:spPr>
      </p:pic>
      <p:sp>
        <p:nvSpPr>
          <p:cNvPr id="42" name="Google Shape;42;p1"/>
          <p:cNvSpPr txBox="1"/>
          <p:nvPr/>
        </p:nvSpPr>
        <p:spPr>
          <a:xfrm>
            <a:off x="1066050" y="16197325"/>
            <a:ext cx="3721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latin typeface="Calibri"/>
                <a:ea typeface="Calibri"/>
                <a:cs typeface="Calibri"/>
                <a:sym typeface="Calibri"/>
              </a:rPr>
              <a:t>Static Model</a:t>
            </a:r>
            <a:endParaRPr sz="4000">
              <a:latin typeface="Calibri"/>
              <a:ea typeface="Calibri"/>
              <a:cs typeface="Calibri"/>
              <a:sym typeface="Calibri"/>
            </a:endParaRPr>
          </a:p>
        </p:txBody>
      </p:sp>
      <p:pic>
        <p:nvPicPr>
          <p:cNvPr id="43" name="Google Shape;43;p1"/>
          <p:cNvPicPr preferRelativeResize="0"/>
          <p:nvPr/>
        </p:nvPicPr>
        <p:blipFill>
          <a:blip r:embed="rId7">
            <a:alphaModFix/>
          </a:blip>
          <a:stretch>
            <a:fillRect/>
          </a:stretch>
        </p:blipFill>
        <p:spPr>
          <a:xfrm>
            <a:off x="1165838" y="17251363"/>
            <a:ext cx="2847975" cy="1600200"/>
          </a:xfrm>
          <a:prstGeom prst="rect">
            <a:avLst/>
          </a:prstGeom>
          <a:noFill/>
          <a:ln>
            <a:noFill/>
          </a:ln>
        </p:spPr>
      </p:pic>
      <p:pic>
        <p:nvPicPr>
          <p:cNvPr id="44" name="Google Shape;44;p1"/>
          <p:cNvPicPr preferRelativeResize="0"/>
          <p:nvPr/>
        </p:nvPicPr>
        <p:blipFill>
          <a:blip r:embed="rId8">
            <a:alphaModFix/>
          </a:blip>
          <a:stretch>
            <a:fillRect/>
          </a:stretch>
        </p:blipFill>
        <p:spPr>
          <a:xfrm>
            <a:off x="4271300" y="14329875"/>
            <a:ext cx="6670224" cy="1423775"/>
          </a:xfrm>
          <a:prstGeom prst="rect">
            <a:avLst/>
          </a:prstGeom>
          <a:noFill/>
          <a:ln>
            <a:noFill/>
          </a:ln>
        </p:spPr>
      </p:pic>
      <p:sp>
        <p:nvSpPr>
          <p:cNvPr id="45" name="Google Shape;45;p1"/>
          <p:cNvSpPr txBox="1"/>
          <p:nvPr/>
        </p:nvSpPr>
        <p:spPr>
          <a:xfrm>
            <a:off x="1066050" y="20837950"/>
            <a:ext cx="9875400" cy="12098400"/>
          </a:xfrm>
          <a:prstGeom prst="rect">
            <a:avLst/>
          </a:prstGeom>
          <a:solidFill>
            <a:schemeClr val="lt1"/>
          </a:solidFill>
          <a:ln cap="flat" cmpd="sng" w="12700">
            <a:solidFill>
              <a:srgbClr val="2F5496"/>
            </a:solidFill>
            <a:prstDash val="solid"/>
            <a:round/>
            <a:headEnd len="sm" w="sm" type="none"/>
            <a:tailEnd len="sm" w="sm" type="none"/>
          </a:ln>
        </p:spPr>
        <p:txBody>
          <a:bodyPr anchorCtr="0" anchor="t" bIns="137125" lIns="137125" spcFirstLastPara="1" rIns="137125" wrap="square" tIns="137125">
            <a:spAutoFit/>
          </a:bodyPr>
          <a:lstStyle/>
          <a:p>
            <a:pPr indent="0" lvl="0" marL="0" rtl="0" algn="l">
              <a:lnSpc>
                <a:spcPct val="115000"/>
              </a:lnSpc>
              <a:spcBef>
                <a:spcPts val="0"/>
              </a:spcBef>
              <a:spcAft>
                <a:spcPts val="0"/>
              </a:spcAft>
              <a:buNone/>
            </a:pPr>
            <a:r>
              <a:rPr lang="en-US" sz="3200">
                <a:latin typeface="Calibri"/>
                <a:ea typeface="Calibri"/>
                <a:cs typeface="Calibri"/>
                <a:sym typeface="Calibri"/>
              </a:rPr>
              <a:t>‘Organs on chip’  are microscale mimics of human organs. These help to get responses which are more replicative of human response to the drug.</a:t>
            </a:r>
            <a:endParaRPr sz="3200">
              <a:latin typeface="Calibri"/>
              <a:ea typeface="Calibri"/>
              <a:cs typeface="Calibri"/>
              <a:sym typeface="Calibri"/>
            </a:endParaRPr>
          </a:p>
          <a:p>
            <a:pPr indent="0" lvl="0" marL="0" rtl="0" algn="l">
              <a:lnSpc>
                <a:spcPct val="115000"/>
              </a:lnSpc>
              <a:spcBef>
                <a:spcPts val="0"/>
              </a:spcBef>
              <a:spcAft>
                <a:spcPts val="0"/>
              </a:spcAft>
              <a:buNone/>
            </a:pPr>
            <a:r>
              <a:rPr lang="en-US" sz="3200">
                <a:latin typeface="Calibri"/>
                <a:ea typeface="Calibri"/>
                <a:cs typeface="Calibri"/>
                <a:sym typeface="Calibri"/>
              </a:rPr>
              <a:t>‘Organs on a chip’ combine two of the modern cutting edge technologies of stem cell culture and nanotechnology. Stem cell culture technology allows us to get human relevant cells on the dish for testing. Nanotechnology allows to collect functional outcomes from the stem cells.</a:t>
            </a:r>
            <a:endParaRPr sz="3200">
              <a:latin typeface="Calibri"/>
              <a:ea typeface="Calibri"/>
              <a:cs typeface="Calibri"/>
              <a:sym typeface="Calibri"/>
            </a:endParaRPr>
          </a:p>
          <a:p>
            <a:pPr indent="0" lvl="0" marL="0" rtl="0" algn="l">
              <a:lnSpc>
                <a:spcPct val="115000"/>
              </a:lnSpc>
              <a:spcBef>
                <a:spcPts val="0"/>
              </a:spcBef>
              <a:spcAft>
                <a:spcPts val="0"/>
              </a:spcAft>
              <a:buNone/>
            </a:pPr>
            <a:r>
              <a:rPr lang="en-US" sz="3200">
                <a:latin typeface="Calibri"/>
                <a:ea typeface="Calibri"/>
                <a:cs typeface="Calibri"/>
                <a:sym typeface="Calibri"/>
              </a:rPr>
              <a:t>A major obstruction in developing cell replacement therapies for Type1 diabetes is the inability to sustain mature human beta cells in culture.</a:t>
            </a:r>
            <a:endParaRPr sz="3200">
              <a:latin typeface="Calibri"/>
              <a:ea typeface="Calibri"/>
              <a:cs typeface="Calibri"/>
              <a:sym typeface="Calibri"/>
            </a:endParaRPr>
          </a:p>
          <a:p>
            <a:pPr indent="0" lvl="0" marL="0" rtl="0" algn="l">
              <a:lnSpc>
                <a:spcPct val="115000"/>
              </a:lnSpc>
              <a:spcBef>
                <a:spcPts val="0"/>
              </a:spcBef>
              <a:spcAft>
                <a:spcPts val="0"/>
              </a:spcAft>
              <a:buNone/>
            </a:pPr>
            <a:r>
              <a:rPr lang="en-US" sz="3200">
                <a:latin typeface="Calibri"/>
                <a:ea typeface="Calibri"/>
                <a:cs typeface="Calibri"/>
                <a:sym typeface="Calibri"/>
              </a:rPr>
              <a:t>Aim is to develop a 3D niche that could support maturation, maintenance and monitoring of human beta cells.</a:t>
            </a:r>
            <a:endParaRPr sz="3200">
              <a:latin typeface="Calibri"/>
              <a:ea typeface="Calibri"/>
              <a:cs typeface="Calibri"/>
              <a:sym typeface="Calibri"/>
            </a:endParaRPr>
          </a:p>
          <a:p>
            <a:pPr indent="0" lvl="0" marL="0" rtl="0" algn="l">
              <a:lnSpc>
                <a:spcPct val="115000"/>
              </a:lnSpc>
              <a:spcBef>
                <a:spcPts val="0"/>
              </a:spcBef>
              <a:spcAft>
                <a:spcPts val="0"/>
              </a:spcAft>
              <a:buNone/>
            </a:pPr>
            <a:r>
              <a:rPr lang="en-US" sz="3200">
                <a:latin typeface="Calibri"/>
                <a:ea typeface="Calibri"/>
                <a:cs typeface="Calibri"/>
                <a:sym typeface="Calibri"/>
              </a:rPr>
              <a:t>Microfluidic devices provide intimate control over the cellular microenvironment by independently modulating liquid and gas phases.</a:t>
            </a:r>
            <a:endParaRPr sz="3200">
              <a:latin typeface="Calibri"/>
              <a:ea typeface="Calibri"/>
              <a:cs typeface="Calibri"/>
              <a:sym typeface="Calibri"/>
            </a:endParaRPr>
          </a:p>
          <a:p>
            <a:pPr indent="0" lvl="0" marL="0" rtl="0" algn="l">
              <a:lnSpc>
                <a:spcPct val="115000"/>
              </a:lnSpc>
              <a:spcBef>
                <a:spcPts val="0"/>
              </a:spcBef>
              <a:spcAft>
                <a:spcPts val="0"/>
              </a:spcAft>
              <a:buNone/>
            </a:pPr>
            <a:r>
              <a:rPr lang="en-US" sz="3200">
                <a:latin typeface="Calibri"/>
                <a:ea typeface="Calibri"/>
                <a:cs typeface="Calibri"/>
                <a:sym typeface="Calibri"/>
              </a:rPr>
              <a:t>We can then evaluate the effect of various niche parameters (soluble factors, niche microenvironments) on human islet maintenance.</a:t>
            </a:r>
            <a:endParaRPr sz="3200">
              <a:latin typeface="Calibri"/>
              <a:ea typeface="Calibri"/>
              <a:cs typeface="Calibri"/>
              <a:sym typeface="Calibri"/>
            </a:endParaRPr>
          </a:p>
        </p:txBody>
      </p:sp>
      <p:pic>
        <p:nvPicPr>
          <p:cNvPr id="46" name="Google Shape;46;p1"/>
          <p:cNvPicPr preferRelativeResize="0"/>
          <p:nvPr/>
        </p:nvPicPr>
        <p:blipFill>
          <a:blip r:embed="rId9">
            <a:alphaModFix/>
          </a:blip>
          <a:stretch>
            <a:fillRect/>
          </a:stretch>
        </p:blipFill>
        <p:spPr>
          <a:xfrm>
            <a:off x="1165850" y="33220425"/>
            <a:ext cx="5753100" cy="4791075"/>
          </a:xfrm>
          <a:prstGeom prst="rect">
            <a:avLst/>
          </a:prstGeom>
          <a:noFill/>
          <a:ln>
            <a:noFill/>
          </a:ln>
        </p:spPr>
      </p:pic>
      <p:pic>
        <p:nvPicPr>
          <p:cNvPr id="47" name="Google Shape;47;p1"/>
          <p:cNvPicPr preferRelativeResize="0"/>
          <p:nvPr/>
        </p:nvPicPr>
        <p:blipFill>
          <a:blip r:embed="rId10">
            <a:alphaModFix/>
          </a:blip>
          <a:stretch>
            <a:fillRect/>
          </a:stretch>
        </p:blipFill>
        <p:spPr>
          <a:xfrm>
            <a:off x="13118801" y="15093750"/>
            <a:ext cx="6670225" cy="5524500"/>
          </a:xfrm>
          <a:prstGeom prst="rect">
            <a:avLst/>
          </a:prstGeom>
          <a:noFill/>
          <a:ln>
            <a:noFill/>
          </a:ln>
        </p:spPr>
      </p:pic>
      <p:pic>
        <p:nvPicPr>
          <p:cNvPr id="48" name="Google Shape;48;p1"/>
          <p:cNvPicPr preferRelativeResize="0"/>
          <p:nvPr/>
        </p:nvPicPr>
        <p:blipFill>
          <a:blip r:embed="rId11">
            <a:alphaModFix/>
          </a:blip>
          <a:stretch>
            <a:fillRect/>
          </a:stretch>
        </p:blipFill>
        <p:spPr>
          <a:xfrm>
            <a:off x="21966374" y="18196212"/>
            <a:ext cx="9692702" cy="6760891"/>
          </a:xfrm>
          <a:prstGeom prst="rect">
            <a:avLst/>
          </a:prstGeom>
          <a:noFill/>
          <a:ln>
            <a:noFill/>
          </a:ln>
        </p:spPr>
      </p:pic>
      <p:grpSp>
        <p:nvGrpSpPr>
          <p:cNvPr id="49" name="Google Shape;49;p1"/>
          <p:cNvGrpSpPr/>
          <p:nvPr/>
        </p:nvGrpSpPr>
        <p:grpSpPr>
          <a:xfrm>
            <a:off x="11516173" y="20855116"/>
            <a:ext cx="9875475" cy="5543905"/>
            <a:chOff x="29260800" y="12166880"/>
            <a:chExt cx="13167300" cy="4158033"/>
          </a:xfrm>
        </p:grpSpPr>
        <p:sp>
          <p:nvSpPr>
            <p:cNvPr id="50" name="Google Shape;50;p1"/>
            <p:cNvSpPr txBox="1"/>
            <p:nvPr/>
          </p:nvSpPr>
          <p:spPr>
            <a:xfrm>
              <a:off x="29260800" y="13161713"/>
              <a:ext cx="13167300" cy="3163200"/>
            </a:xfrm>
            <a:prstGeom prst="rect">
              <a:avLst/>
            </a:prstGeom>
            <a:solidFill>
              <a:schemeClr val="lt1"/>
            </a:solidFill>
            <a:ln cap="flat" cmpd="sng" w="12700">
              <a:solidFill>
                <a:srgbClr val="2F5496"/>
              </a:solidFill>
              <a:prstDash val="solid"/>
              <a:round/>
              <a:headEnd len="sm" w="sm" type="none"/>
              <a:tailEnd len="sm" w="sm" type="none"/>
            </a:ln>
          </p:spPr>
          <p:txBody>
            <a:bodyPr anchorCtr="0" anchor="t" bIns="137125" lIns="137125" spcFirstLastPara="1" rIns="137125" wrap="square" tIns="137125">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We model the solubility of molecular oxygen in the water solution using the ‘Transport of Diluted species module’ in Comsol Multiphysics.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For the tube and flow of liquid to the right beaker we use coupled multiphysics between two modules ‘Transport of diluted species’ and ‘Laminar flow’</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200" u="none">
                <a:solidFill>
                  <a:schemeClr val="dk1"/>
                </a:solidFill>
                <a:latin typeface="Calibri"/>
                <a:ea typeface="Calibri"/>
                <a:cs typeface="Calibri"/>
                <a:sym typeface="Calibri"/>
              </a:endParaRPr>
            </a:p>
          </p:txBody>
        </p:sp>
        <p:sp>
          <p:nvSpPr>
            <p:cNvPr id="51" name="Google Shape;51;p1"/>
            <p:cNvSpPr/>
            <p:nvPr/>
          </p:nvSpPr>
          <p:spPr>
            <a:xfrm>
              <a:off x="29260800" y="12166880"/>
              <a:ext cx="13167300" cy="731400"/>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chemeClr val="lt1"/>
                  </a:solidFill>
                  <a:latin typeface="Calibri"/>
                  <a:ea typeface="Calibri"/>
                  <a:cs typeface="Calibri"/>
                  <a:sym typeface="Calibri"/>
                </a:rPr>
                <a:t>Methodology</a:t>
              </a:r>
              <a:endParaRPr/>
            </a:p>
          </p:txBody>
        </p:sp>
      </p:grpSp>
      <p:sp>
        <p:nvSpPr>
          <p:cNvPr id="52" name="Google Shape;52;p1"/>
          <p:cNvSpPr txBox="1"/>
          <p:nvPr/>
        </p:nvSpPr>
        <p:spPr>
          <a:xfrm>
            <a:off x="21966375" y="25037000"/>
            <a:ext cx="904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Figure:</a:t>
            </a:r>
            <a:r>
              <a:rPr lang="en-US" sz="2400">
                <a:latin typeface="Calibri"/>
                <a:ea typeface="Calibri"/>
                <a:cs typeface="Calibri"/>
                <a:sym typeface="Calibri"/>
              </a:rPr>
              <a:t> Concentration field in left beaker</a:t>
            </a:r>
            <a:endParaRPr sz="2400">
              <a:latin typeface="Calibri"/>
              <a:ea typeface="Calibri"/>
              <a:cs typeface="Calibri"/>
              <a:sym typeface="Calibri"/>
            </a:endParaRPr>
          </a:p>
        </p:txBody>
      </p:sp>
      <p:sp>
        <p:nvSpPr>
          <p:cNvPr id="53" name="Google Shape;53;p1"/>
          <p:cNvSpPr/>
          <p:nvPr/>
        </p:nvSpPr>
        <p:spPr>
          <a:xfrm>
            <a:off x="21799865" y="16997728"/>
            <a:ext cx="9875400" cy="975300"/>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chemeClr val="lt1"/>
                </a:solidFill>
                <a:latin typeface="Calibri"/>
                <a:ea typeface="Calibri"/>
                <a:cs typeface="Calibri"/>
                <a:sym typeface="Calibri"/>
              </a:rPr>
              <a:t>Results</a:t>
            </a:r>
            <a:endParaRPr/>
          </a:p>
        </p:txBody>
      </p:sp>
      <p:grpSp>
        <p:nvGrpSpPr>
          <p:cNvPr id="54" name="Google Shape;54;p1"/>
          <p:cNvGrpSpPr/>
          <p:nvPr/>
        </p:nvGrpSpPr>
        <p:grpSpPr>
          <a:xfrm>
            <a:off x="21966373" y="26116366"/>
            <a:ext cx="9875487" cy="7671443"/>
            <a:chOff x="29813250" y="11448737"/>
            <a:chExt cx="13167317" cy="5753726"/>
          </a:xfrm>
        </p:grpSpPr>
        <p:sp>
          <p:nvSpPr>
            <p:cNvPr id="55" name="Google Shape;55;p1"/>
            <p:cNvSpPr txBox="1"/>
            <p:nvPr/>
          </p:nvSpPr>
          <p:spPr>
            <a:xfrm>
              <a:off x="29813267" y="12561463"/>
              <a:ext cx="13167300" cy="4641000"/>
            </a:xfrm>
            <a:prstGeom prst="rect">
              <a:avLst/>
            </a:prstGeom>
            <a:solidFill>
              <a:schemeClr val="lt1"/>
            </a:solidFill>
            <a:ln cap="flat" cmpd="sng" w="12700">
              <a:solidFill>
                <a:srgbClr val="2F5496"/>
              </a:solidFill>
              <a:prstDash val="solid"/>
              <a:round/>
              <a:headEnd len="sm" w="sm" type="none"/>
              <a:tailEnd len="sm" w="sm" type="none"/>
            </a:ln>
          </p:spPr>
          <p:txBody>
            <a:bodyPr anchorCtr="0" anchor="t" bIns="137125" lIns="137125" spcFirstLastPara="1" rIns="137125" wrap="square" tIns="137125">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Concentration of oxygen in the solution in the left beaker upon reaching equilibrium comes out to be 0.3 mol/m</a:t>
              </a:r>
              <a:r>
                <a:rPr baseline="30000" lang="en-US" sz="3200">
                  <a:solidFill>
                    <a:schemeClr val="dk1"/>
                  </a:solidFill>
                  <a:latin typeface="Calibri"/>
                  <a:ea typeface="Calibri"/>
                  <a:cs typeface="Calibri"/>
                  <a:sym typeface="Calibri"/>
                </a:rPr>
                <a:t>3</a:t>
              </a: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This value was close to the one </a:t>
              </a:r>
              <a:r>
                <a:rPr lang="en-US" sz="3200">
                  <a:solidFill>
                    <a:schemeClr val="dk1"/>
                  </a:solidFill>
                  <a:latin typeface="Calibri"/>
                  <a:ea typeface="Calibri"/>
                  <a:cs typeface="Calibri"/>
                  <a:sym typeface="Calibri"/>
                </a:rPr>
                <a:t>expected</a:t>
              </a:r>
              <a:r>
                <a:rPr lang="en-US" sz="3200">
                  <a:solidFill>
                    <a:schemeClr val="dk1"/>
                  </a:solidFill>
                  <a:latin typeface="Calibri"/>
                  <a:ea typeface="Calibri"/>
                  <a:cs typeface="Calibri"/>
                  <a:sym typeface="Calibri"/>
                </a:rPr>
                <a:t> and related value has been found in the surveyed literature.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From the results of this work, one can move ahead to verify these values through experiments.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This simulation in a big picture </a:t>
              </a:r>
              <a:r>
                <a:rPr lang="en-US" sz="3200">
                  <a:solidFill>
                    <a:schemeClr val="dk1"/>
                  </a:solidFill>
                  <a:latin typeface="Calibri"/>
                  <a:ea typeface="Calibri"/>
                  <a:cs typeface="Calibri"/>
                  <a:sym typeface="Calibri"/>
                </a:rPr>
                <a:t>would</a:t>
              </a:r>
              <a:r>
                <a:rPr lang="en-US" sz="3200">
                  <a:solidFill>
                    <a:schemeClr val="dk1"/>
                  </a:solidFill>
                  <a:latin typeface="Calibri"/>
                  <a:ea typeface="Calibri"/>
                  <a:cs typeface="Calibri"/>
                  <a:sym typeface="Calibri"/>
                </a:rPr>
                <a:t> help in the design of pancreatic islets on a chip that would serve enhanced therapeutic causes for Type1 Diabetes.   </a:t>
              </a:r>
              <a:endParaRPr b="0" sz="3200" u="none">
                <a:solidFill>
                  <a:schemeClr val="dk1"/>
                </a:solidFill>
                <a:latin typeface="Calibri"/>
                <a:ea typeface="Calibri"/>
                <a:cs typeface="Calibri"/>
                <a:sym typeface="Calibri"/>
              </a:endParaRPr>
            </a:p>
          </p:txBody>
        </p:sp>
        <p:sp>
          <p:nvSpPr>
            <p:cNvPr id="56" name="Google Shape;56;p1"/>
            <p:cNvSpPr/>
            <p:nvPr/>
          </p:nvSpPr>
          <p:spPr>
            <a:xfrm>
              <a:off x="29813250" y="11448737"/>
              <a:ext cx="13167300" cy="731400"/>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chemeClr val="lt1"/>
                  </a:solidFill>
                  <a:latin typeface="Calibri"/>
                  <a:ea typeface="Calibri"/>
                  <a:cs typeface="Calibri"/>
                  <a:sym typeface="Calibri"/>
                </a:rPr>
                <a:t>Conclusions and Future Work</a:t>
              </a:r>
              <a:endParaRPr/>
            </a:p>
          </p:txBody>
        </p:sp>
      </p:grpSp>
      <p:grpSp>
        <p:nvGrpSpPr>
          <p:cNvPr id="57" name="Google Shape;57;p1"/>
          <p:cNvGrpSpPr/>
          <p:nvPr/>
        </p:nvGrpSpPr>
        <p:grpSpPr>
          <a:xfrm>
            <a:off x="11516173" y="26896991"/>
            <a:ext cx="9875487" cy="11391957"/>
            <a:chOff x="29711650" y="10068252"/>
            <a:chExt cx="13167317" cy="8544182"/>
          </a:xfrm>
        </p:grpSpPr>
        <p:sp>
          <p:nvSpPr>
            <p:cNvPr id="58" name="Google Shape;58;p1"/>
            <p:cNvSpPr txBox="1"/>
            <p:nvPr/>
          </p:nvSpPr>
          <p:spPr>
            <a:xfrm>
              <a:off x="29711667" y="11016134"/>
              <a:ext cx="13167300" cy="7596300"/>
            </a:xfrm>
            <a:prstGeom prst="rect">
              <a:avLst/>
            </a:prstGeom>
            <a:solidFill>
              <a:schemeClr val="lt1"/>
            </a:solidFill>
            <a:ln cap="flat" cmpd="sng" w="12700">
              <a:solidFill>
                <a:srgbClr val="2F5496"/>
              </a:solidFill>
              <a:prstDash val="solid"/>
              <a:round/>
              <a:headEnd len="sm" w="sm" type="none"/>
              <a:tailEnd len="sm" w="sm" type="none"/>
            </a:ln>
          </p:spPr>
          <p:txBody>
            <a:bodyPr anchorCtr="0" anchor="t" bIns="137125" lIns="137125" spcFirstLastPara="1" rIns="137125" wrap="square" tIns="137125">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1. Transport of species in the left beaker takes only due to convection and diffusion.</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2. Concentration of Oxygen remains constant on the top surface of the left beaker. This can be maintained by a constant supply from atmosphere as some Oxygen goes and dissolves in the water solution.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3. Initial concentration of Oxygen in the water solution in left beaker, tube and the right beaker is assumed to be zero.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4. Henry’s Law constant has been assumed constant over the temperature changes (if </a:t>
              </a:r>
              <a:r>
                <a:rPr lang="en-US" sz="3200">
                  <a:solidFill>
                    <a:schemeClr val="dk1"/>
                  </a:solidFill>
                  <a:latin typeface="Calibri"/>
                  <a:ea typeface="Calibri"/>
                  <a:cs typeface="Calibri"/>
                  <a:sym typeface="Calibri"/>
                </a:rPr>
                <a:t>occurring</a:t>
              </a:r>
              <a:r>
                <a:rPr lang="en-US" sz="3200">
                  <a:solidFill>
                    <a:schemeClr val="dk1"/>
                  </a:solidFill>
                  <a:latin typeface="Calibri"/>
                  <a:ea typeface="Calibri"/>
                  <a:cs typeface="Calibri"/>
                  <a:sym typeface="Calibri"/>
                </a:rPr>
                <a:t> any).</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5. A fully developed Poiseuille flow is assumed in the tube with the flow rate specified in the figure.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6. Pressure at the outlet for the right beaker is assumed to be atmospheric pressure.</a:t>
              </a:r>
              <a:endParaRPr sz="3200">
                <a:solidFill>
                  <a:schemeClr val="dk1"/>
                </a:solidFill>
                <a:latin typeface="Calibri"/>
                <a:ea typeface="Calibri"/>
                <a:cs typeface="Calibri"/>
                <a:sym typeface="Calibri"/>
              </a:endParaRPr>
            </a:p>
          </p:txBody>
        </p:sp>
        <p:sp>
          <p:nvSpPr>
            <p:cNvPr id="59" name="Google Shape;59;p1"/>
            <p:cNvSpPr/>
            <p:nvPr/>
          </p:nvSpPr>
          <p:spPr>
            <a:xfrm>
              <a:off x="29711650" y="10068252"/>
              <a:ext cx="13167300" cy="731400"/>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chemeClr val="lt1"/>
                  </a:solidFill>
                  <a:latin typeface="Calibri"/>
                  <a:ea typeface="Calibri"/>
                  <a:cs typeface="Calibri"/>
                  <a:sym typeface="Calibri"/>
                </a:rPr>
                <a:t>Assumptions</a:t>
              </a:r>
              <a:endParaRPr/>
            </a:p>
          </p:txBody>
        </p:sp>
      </p:grpSp>
      <p:sp>
        <p:nvSpPr>
          <p:cNvPr id="60" name="Google Shape;60;p1"/>
          <p:cNvSpPr txBox="1"/>
          <p:nvPr/>
        </p:nvSpPr>
        <p:spPr>
          <a:xfrm>
            <a:off x="21976835" y="6359877"/>
            <a:ext cx="9875400" cy="2739900"/>
          </a:xfrm>
          <a:prstGeom prst="rect">
            <a:avLst/>
          </a:prstGeom>
          <a:solidFill>
            <a:schemeClr val="lt1"/>
          </a:solidFill>
          <a:ln cap="flat" cmpd="sng" w="12700">
            <a:solidFill>
              <a:srgbClr val="2F5496"/>
            </a:solidFill>
            <a:prstDash val="solid"/>
            <a:round/>
            <a:headEnd len="sm" w="sm" type="none"/>
            <a:tailEnd len="sm" w="sm" type="none"/>
          </a:ln>
        </p:spPr>
        <p:txBody>
          <a:bodyPr anchorCtr="0" anchor="t" bIns="137125" lIns="137125" spcFirstLastPara="1" rIns="137125" wrap="square" tIns="137125">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7. No slip condition is assumed at the walls of tube and the right beaker.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8. Concentration at the inlet of the tube is assumed to be constant throughout the experiment (quite unrealistic!).</a:t>
            </a:r>
            <a:endParaRPr sz="3200">
              <a:solidFill>
                <a:schemeClr val="dk1"/>
              </a:solidFill>
              <a:latin typeface="Calibri"/>
              <a:ea typeface="Calibri"/>
              <a:cs typeface="Calibri"/>
              <a:sym typeface="Calibri"/>
            </a:endParaRPr>
          </a:p>
        </p:txBody>
      </p:sp>
      <p:grpSp>
        <p:nvGrpSpPr>
          <p:cNvPr id="61" name="Google Shape;61;p1"/>
          <p:cNvGrpSpPr/>
          <p:nvPr/>
        </p:nvGrpSpPr>
        <p:grpSpPr>
          <a:xfrm>
            <a:off x="21976773" y="9447754"/>
            <a:ext cx="9875475" cy="7021468"/>
            <a:chOff x="29260800" y="12166880"/>
            <a:chExt cx="13167300" cy="5266233"/>
          </a:xfrm>
        </p:grpSpPr>
        <p:sp>
          <p:nvSpPr>
            <p:cNvPr id="62" name="Google Shape;62;p1"/>
            <p:cNvSpPr txBox="1"/>
            <p:nvPr/>
          </p:nvSpPr>
          <p:spPr>
            <a:xfrm>
              <a:off x="29260800" y="13161713"/>
              <a:ext cx="13167300" cy="4271400"/>
            </a:xfrm>
            <a:prstGeom prst="rect">
              <a:avLst/>
            </a:prstGeom>
            <a:solidFill>
              <a:schemeClr val="lt1"/>
            </a:solidFill>
            <a:ln cap="flat" cmpd="sng" w="12700">
              <a:solidFill>
                <a:srgbClr val="2F5496"/>
              </a:solidFill>
              <a:prstDash val="solid"/>
              <a:round/>
              <a:headEnd len="sm" w="sm" type="none"/>
              <a:tailEnd len="sm" w="sm" type="none"/>
            </a:ln>
          </p:spPr>
          <p:txBody>
            <a:bodyPr anchorCtr="0" anchor="t" bIns="137125" lIns="137125" spcFirstLastPara="1" rIns="137125" wrap="square" tIns="137125">
              <a:spAutoFit/>
            </a:bodyPr>
            <a:lstStyle/>
            <a:p>
              <a:pPr indent="-431800" lvl="0" marL="457200" marR="0" rtl="0" algn="l">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Diffusion of species in a medium.</a:t>
              </a:r>
              <a:endParaRPr sz="32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200">
                <a:solidFill>
                  <a:schemeClr val="dk1"/>
                </a:solidFill>
                <a:latin typeface="Calibri"/>
                <a:ea typeface="Calibri"/>
                <a:cs typeface="Calibri"/>
                <a:sym typeface="Calibri"/>
              </a:endParaRPr>
            </a:p>
            <a:p>
              <a:pPr indent="-431800" lvl="0" marL="457200" marR="0" rtl="0" algn="l">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Solubility of gases in liquids (Henry’s Law).</a:t>
              </a:r>
              <a:endParaRPr sz="32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200">
                <a:solidFill>
                  <a:schemeClr val="dk1"/>
                </a:solidFill>
                <a:latin typeface="Calibri"/>
                <a:ea typeface="Calibri"/>
                <a:cs typeface="Calibri"/>
                <a:sym typeface="Calibri"/>
              </a:endParaRPr>
            </a:p>
            <a:p>
              <a:pPr indent="-431800" lvl="0" marL="457200" marR="0" rtl="0" algn="l">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Fluid flow through a tube (Poiseuille equation, no slip </a:t>
              </a:r>
              <a:r>
                <a:rPr lang="en-US" sz="3200">
                  <a:solidFill>
                    <a:schemeClr val="dk1"/>
                  </a:solidFill>
                  <a:latin typeface="Calibri"/>
                  <a:ea typeface="Calibri"/>
                  <a:cs typeface="Calibri"/>
                  <a:sym typeface="Calibri"/>
                </a:rPr>
                <a:t>condition, fully developed flow</a:t>
              </a: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200">
                <a:solidFill>
                  <a:schemeClr val="dk1"/>
                </a:solidFill>
                <a:latin typeface="Calibri"/>
                <a:ea typeface="Calibri"/>
                <a:cs typeface="Calibri"/>
                <a:sym typeface="Calibri"/>
              </a:endParaRPr>
            </a:p>
            <a:p>
              <a:pPr indent="-431800" lvl="0" marL="457200" marR="0" rtl="0" algn="l">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Movement of particles by  convection.</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431800" lvl="0" marL="457200" marR="0" rtl="0" algn="l">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No flux and constant concentration boundary conditions.</a:t>
              </a:r>
              <a:endParaRPr sz="3200">
                <a:solidFill>
                  <a:schemeClr val="dk1"/>
                </a:solidFill>
                <a:latin typeface="Calibri"/>
                <a:ea typeface="Calibri"/>
                <a:cs typeface="Calibri"/>
                <a:sym typeface="Calibri"/>
              </a:endParaRPr>
            </a:p>
          </p:txBody>
        </p:sp>
        <p:sp>
          <p:nvSpPr>
            <p:cNvPr id="63" name="Google Shape;63;p1"/>
            <p:cNvSpPr/>
            <p:nvPr/>
          </p:nvSpPr>
          <p:spPr>
            <a:xfrm>
              <a:off x="29260800" y="12166880"/>
              <a:ext cx="13167300" cy="731400"/>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spcBef>
                  <a:spcPts val="0"/>
                </a:spcBef>
                <a:spcAft>
                  <a:spcPts val="0"/>
                </a:spcAft>
                <a:buNone/>
              </a:pPr>
              <a:r>
                <a:rPr b="1" lang="en-US" sz="4400">
                  <a:solidFill>
                    <a:schemeClr val="lt1"/>
                  </a:solidFill>
                  <a:latin typeface="Calibri"/>
                  <a:ea typeface="Calibri"/>
                  <a:cs typeface="Calibri"/>
                  <a:sym typeface="Calibri"/>
                </a:rPr>
                <a:t>Fundamental Concepts Involved</a:t>
              </a:r>
              <a:endParaRPr/>
            </a:p>
          </p:txBody>
        </p:sp>
      </p:grpSp>
      <p:sp>
        <p:nvSpPr>
          <p:cNvPr id="64" name="Google Shape;64;p1"/>
          <p:cNvSpPr txBox="1"/>
          <p:nvPr/>
        </p:nvSpPr>
        <p:spPr>
          <a:xfrm>
            <a:off x="1409000" y="39321700"/>
            <a:ext cx="526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5" name="Google Shape;65;p1"/>
          <p:cNvSpPr txBox="1"/>
          <p:nvPr/>
        </p:nvSpPr>
        <p:spPr>
          <a:xfrm>
            <a:off x="1081350" y="38861975"/>
            <a:ext cx="52668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500">
                <a:latin typeface="Calibri"/>
                <a:ea typeface="Calibri"/>
                <a:cs typeface="Calibri"/>
                <a:sym typeface="Calibri"/>
              </a:rPr>
              <a:t>Contact</a:t>
            </a:r>
            <a:endParaRPr b="1" sz="4500">
              <a:latin typeface="Calibri"/>
              <a:ea typeface="Calibri"/>
              <a:cs typeface="Calibri"/>
              <a:sym typeface="Calibri"/>
            </a:endParaRPr>
          </a:p>
        </p:txBody>
      </p:sp>
      <p:sp>
        <p:nvSpPr>
          <p:cNvPr id="66" name="Google Shape;66;p1"/>
          <p:cNvSpPr txBox="1"/>
          <p:nvPr/>
        </p:nvSpPr>
        <p:spPr>
          <a:xfrm>
            <a:off x="16459200" y="38731238"/>
            <a:ext cx="52668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500">
                <a:latin typeface="Calibri"/>
                <a:ea typeface="Calibri"/>
                <a:cs typeface="Calibri"/>
                <a:sym typeface="Calibri"/>
              </a:rPr>
              <a:t>References</a:t>
            </a:r>
            <a:endParaRPr b="1" sz="4500">
              <a:latin typeface="Calibri"/>
              <a:ea typeface="Calibri"/>
              <a:cs typeface="Calibri"/>
              <a:sym typeface="Calibri"/>
            </a:endParaRPr>
          </a:p>
        </p:txBody>
      </p:sp>
      <p:pic>
        <p:nvPicPr>
          <p:cNvPr id="67" name="Google Shape;67;p1"/>
          <p:cNvPicPr preferRelativeResize="0"/>
          <p:nvPr/>
        </p:nvPicPr>
        <p:blipFill>
          <a:blip r:embed="rId12">
            <a:alphaModFix/>
          </a:blip>
          <a:stretch>
            <a:fillRect/>
          </a:stretch>
        </p:blipFill>
        <p:spPr>
          <a:xfrm>
            <a:off x="11935736" y="7693713"/>
            <a:ext cx="9046799" cy="7021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2013-02-10T21:14:48Z</dcterms:created>
  <dc:creator>Jay Larson</dc:creator>
</cp:coreProperties>
</file>