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Montserrat Black"/>
      <p:regular r:id="rId15"/>
    </p:embeddedFont>
    <p:embeddedFont>
      <p:font typeface="Montserrat Black"/>
      <p:regular r:id="rId16"/>
    </p:embeddedFont>
    <p:embeddedFont>
      <p:font typeface="Inconsolata"/>
      <p:regular r:id="rId17"/>
    </p:embeddedFont>
    <p:embeddedFont>
      <p:font typeface="Inconsolata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slideLayout" Target="../slideLayouts/slideLayout9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5E0DF"/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1520666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Автопром в России: Перспективы и Вызовы</a:t>
            </a:r>
            <a:endParaRPr lang="en-US" sz="4450" dirty="0"/>
          </a:p>
        </p:txBody>
      </p:sp>
      <p:sp>
        <p:nvSpPr>
          <p:cNvPr id="6" name="Text 2"/>
          <p:cNvSpPr/>
          <p:nvPr/>
        </p:nvSpPr>
        <p:spPr>
          <a:xfrm>
            <a:off x="793790" y="398716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Российский автопром переживает непростые времена, сталкиваясь с глобальными изменениями и вызовами.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793790" y="4968121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Данная презентация рассмотрит историю отрасли, ее текущее состояние, ключевые факторы и возможные сценарии развития.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793790" y="6328886"/>
            <a:ext cx="362903" cy="362903"/>
          </a:xfrm>
          <a:prstGeom prst="roundRect">
            <a:avLst>
              <a:gd name="adj" fmla="val 25194296"/>
            </a:avLst>
          </a:prstGeom>
          <a:solidFill>
            <a:srgbClr val="D61B90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910590" y="6461522"/>
            <a:ext cx="129302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750"/>
              </a:lnSpc>
              <a:buNone/>
            </a:pPr>
            <a:r>
              <a:rPr lang="en-US" sz="750" dirty="0">
                <a:solidFill>
                  <a:srgbClr val="FFFFFF"/>
                </a:solidFill>
                <a:latin typeface="Inconsolata Medium" pitchFamily="34" charset="0"/>
                <a:ea typeface="Inconsolata Medium" pitchFamily="34" charset="-122"/>
                <a:cs typeface="Inconsolata Medium" pitchFamily="34" charset="-120"/>
              </a:rPr>
              <a:t>АЧ</a:t>
            </a:r>
            <a:endParaRPr lang="en-US" sz="750" dirty="0"/>
          </a:p>
        </p:txBody>
      </p:sp>
      <p:sp>
        <p:nvSpPr>
          <p:cNvPr id="10" name="Text 6"/>
          <p:cNvSpPr/>
          <p:nvPr/>
        </p:nvSpPr>
        <p:spPr>
          <a:xfrm>
            <a:off x="1270040" y="6311979"/>
            <a:ext cx="6285667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по Ахунзянов Марат и  Алексей Черняев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20015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6029" y="2685217"/>
            <a:ext cx="11998404" cy="5500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300"/>
              </a:lnSpc>
              <a:buNone/>
            </a:pPr>
            <a:r>
              <a:rPr lang="en-US" sz="3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Краткий обзор истории российского автопрома</a:t>
            </a:r>
            <a:endParaRPr lang="en-US" sz="3450" dirty="0"/>
          </a:p>
        </p:txBody>
      </p:sp>
      <p:sp>
        <p:nvSpPr>
          <p:cNvPr id="4" name="Shape 1"/>
          <p:cNvSpPr/>
          <p:nvPr/>
        </p:nvSpPr>
        <p:spPr>
          <a:xfrm>
            <a:off x="616029" y="5621893"/>
            <a:ext cx="13398341" cy="22860"/>
          </a:xfrm>
          <a:prstGeom prst="roundRect">
            <a:avLst>
              <a:gd name="adj" fmla="val 40000"/>
            </a:avLst>
          </a:prstGeom>
          <a:solidFill>
            <a:srgbClr val="000000">
              <a:alpha val="8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3910132" y="5005864"/>
            <a:ext cx="22860" cy="616029"/>
          </a:xfrm>
          <a:prstGeom prst="roundRect">
            <a:avLst>
              <a:gd name="adj" fmla="val 40000"/>
            </a:avLst>
          </a:prstGeom>
          <a:solidFill>
            <a:srgbClr val="151617"/>
          </a:solidFill>
          <a:ln/>
        </p:spPr>
      </p:sp>
      <p:sp>
        <p:nvSpPr>
          <p:cNvPr id="6" name="Shape 3"/>
          <p:cNvSpPr/>
          <p:nvPr/>
        </p:nvSpPr>
        <p:spPr>
          <a:xfrm>
            <a:off x="3723561" y="5423892"/>
            <a:ext cx="396002" cy="396002"/>
          </a:xfrm>
          <a:prstGeom prst="roundRect">
            <a:avLst>
              <a:gd name="adj" fmla="val 2309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15240" dir="2700000">
              <a:srgbClr val="151617">
                <a:alpha val="100000"/>
              </a:srgbClr>
            </a:outerShdw>
          </a:effectLst>
        </p:spPr>
      </p:sp>
      <p:sp>
        <p:nvSpPr>
          <p:cNvPr id="7" name="Text 4"/>
          <p:cNvSpPr/>
          <p:nvPr/>
        </p:nvSpPr>
        <p:spPr>
          <a:xfrm>
            <a:off x="3866317" y="5489853"/>
            <a:ext cx="110371" cy="2640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50"/>
              </a:lnSpc>
              <a:buNone/>
            </a:pPr>
            <a:r>
              <a:rPr lang="en-US" sz="2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2050" dirty="0"/>
          </a:p>
        </p:txBody>
      </p:sp>
      <p:sp>
        <p:nvSpPr>
          <p:cNvPr id="8" name="Text 5"/>
          <p:cNvSpPr/>
          <p:nvPr/>
        </p:nvSpPr>
        <p:spPr>
          <a:xfrm>
            <a:off x="2821543" y="3499247"/>
            <a:ext cx="2200156" cy="275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Начало ХХ века</a:t>
            </a:r>
            <a:endParaRPr lang="en-US" sz="1700" dirty="0"/>
          </a:p>
        </p:txBody>
      </p:sp>
      <p:sp>
        <p:nvSpPr>
          <p:cNvPr id="9" name="Text 6"/>
          <p:cNvSpPr/>
          <p:nvPr/>
        </p:nvSpPr>
        <p:spPr>
          <a:xfrm>
            <a:off x="792004" y="3879890"/>
            <a:ext cx="6259235" cy="5629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Первые автомобильные заводы в России появились в начале ХХ века.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792004" y="4548426"/>
            <a:ext cx="6259235" cy="281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Среди них - "Русский Рено" и завод "АМО".</a:t>
            </a:r>
            <a:endParaRPr lang="en-US" sz="1350" dirty="0"/>
          </a:p>
        </p:txBody>
      </p:sp>
      <p:sp>
        <p:nvSpPr>
          <p:cNvPr id="11" name="Shape 8"/>
          <p:cNvSpPr/>
          <p:nvPr/>
        </p:nvSpPr>
        <p:spPr>
          <a:xfrm>
            <a:off x="7303651" y="5621893"/>
            <a:ext cx="22860" cy="616029"/>
          </a:xfrm>
          <a:prstGeom prst="roundRect">
            <a:avLst>
              <a:gd name="adj" fmla="val 40000"/>
            </a:avLst>
          </a:prstGeom>
          <a:solidFill>
            <a:srgbClr val="151617"/>
          </a:solidFill>
          <a:ln/>
        </p:spPr>
      </p:sp>
      <p:sp>
        <p:nvSpPr>
          <p:cNvPr id="12" name="Shape 9"/>
          <p:cNvSpPr/>
          <p:nvPr/>
        </p:nvSpPr>
        <p:spPr>
          <a:xfrm>
            <a:off x="7117080" y="5423892"/>
            <a:ext cx="396002" cy="396002"/>
          </a:xfrm>
          <a:prstGeom prst="roundRect">
            <a:avLst>
              <a:gd name="adj" fmla="val 2309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15240" dir="2700000">
              <a:srgbClr val="151617">
                <a:alpha val="100000"/>
              </a:srgbClr>
            </a:outerShdw>
          </a:effectLst>
        </p:spPr>
      </p:sp>
      <p:sp>
        <p:nvSpPr>
          <p:cNvPr id="13" name="Text 10"/>
          <p:cNvSpPr/>
          <p:nvPr/>
        </p:nvSpPr>
        <p:spPr>
          <a:xfrm>
            <a:off x="7234833" y="5489853"/>
            <a:ext cx="160496" cy="2640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50"/>
              </a:lnSpc>
              <a:buNone/>
            </a:pPr>
            <a:r>
              <a:rPr lang="en-US" sz="2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2050" dirty="0"/>
          </a:p>
        </p:txBody>
      </p:sp>
      <p:sp>
        <p:nvSpPr>
          <p:cNvPr id="14" name="Text 11"/>
          <p:cNvSpPr/>
          <p:nvPr/>
        </p:nvSpPr>
        <p:spPr>
          <a:xfrm>
            <a:off x="6163151" y="6413897"/>
            <a:ext cx="2303859" cy="275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Советский период</a:t>
            </a:r>
            <a:endParaRPr lang="en-US" sz="1700" dirty="0"/>
          </a:p>
        </p:txBody>
      </p:sp>
      <p:sp>
        <p:nvSpPr>
          <p:cNvPr id="15" name="Text 12"/>
          <p:cNvSpPr/>
          <p:nvPr/>
        </p:nvSpPr>
        <p:spPr>
          <a:xfrm>
            <a:off x="4185523" y="6794540"/>
            <a:ext cx="6259235" cy="5629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После революции 1917 года производство автомобилей было национализировано.</a:t>
            </a:r>
            <a:endParaRPr lang="en-US" sz="1350" dirty="0"/>
          </a:p>
        </p:txBody>
      </p:sp>
      <p:sp>
        <p:nvSpPr>
          <p:cNvPr id="16" name="Text 13"/>
          <p:cNvSpPr/>
          <p:nvPr/>
        </p:nvSpPr>
        <p:spPr>
          <a:xfrm>
            <a:off x="4185523" y="7463076"/>
            <a:ext cx="6259235" cy="281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Создавались такие марки, как ГАЗ, ЗИЛ, ВАЗ.</a:t>
            </a:r>
            <a:endParaRPr lang="en-US" sz="1350" dirty="0"/>
          </a:p>
        </p:txBody>
      </p:sp>
      <p:sp>
        <p:nvSpPr>
          <p:cNvPr id="17" name="Shape 14"/>
          <p:cNvSpPr/>
          <p:nvPr/>
        </p:nvSpPr>
        <p:spPr>
          <a:xfrm>
            <a:off x="10697289" y="5005864"/>
            <a:ext cx="22860" cy="616029"/>
          </a:xfrm>
          <a:prstGeom prst="roundRect">
            <a:avLst>
              <a:gd name="adj" fmla="val 40000"/>
            </a:avLst>
          </a:prstGeom>
          <a:solidFill>
            <a:srgbClr val="151617"/>
          </a:solidFill>
          <a:ln/>
        </p:spPr>
      </p:sp>
      <p:sp>
        <p:nvSpPr>
          <p:cNvPr id="18" name="Shape 15"/>
          <p:cNvSpPr/>
          <p:nvPr/>
        </p:nvSpPr>
        <p:spPr>
          <a:xfrm>
            <a:off x="10510718" y="5423892"/>
            <a:ext cx="396002" cy="396002"/>
          </a:xfrm>
          <a:prstGeom prst="roundRect">
            <a:avLst>
              <a:gd name="adj" fmla="val 2309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15240" dir="2700000">
              <a:srgbClr val="151617">
                <a:alpha val="100000"/>
              </a:srgbClr>
            </a:outerShdw>
          </a:effectLst>
        </p:spPr>
      </p:sp>
      <p:sp>
        <p:nvSpPr>
          <p:cNvPr id="19" name="Text 16"/>
          <p:cNvSpPr/>
          <p:nvPr/>
        </p:nvSpPr>
        <p:spPr>
          <a:xfrm>
            <a:off x="10627638" y="5489853"/>
            <a:ext cx="162044" cy="2640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50"/>
              </a:lnSpc>
              <a:buNone/>
            </a:pPr>
            <a:r>
              <a:rPr lang="en-US" sz="2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2050" dirty="0"/>
          </a:p>
        </p:txBody>
      </p:sp>
      <p:sp>
        <p:nvSpPr>
          <p:cNvPr id="20" name="Text 17"/>
          <p:cNvSpPr/>
          <p:nvPr/>
        </p:nvSpPr>
        <p:spPr>
          <a:xfrm>
            <a:off x="9608701" y="3499247"/>
            <a:ext cx="2200156" cy="275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Современность</a:t>
            </a:r>
            <a:endParaRPr lang="en-US" sz="1700" dirty="0"/>
          </a:p>
        </p:txBody>
      </p:sp>
      <p:sp>
        <p:nvSpPr>
          <p:cNvPr id="21" name="Text 18"/>
          <p:cNvSpPr/>
          <p:nvPr/>
        </p:nvSpPr>
        <p:spPr>
          <a:xfrm>
            <a:off x="7579162" y="3879890"/>
            <a:ext cx="6259235" cy="5629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После распада СССР российская автомобильная индустрия стала развиваться в новых условиях.</a:t>
            </a:r>
            <a:endParaRPr lang="en-US" sz="1350" dirty="0"/>
          </a:p>
        </p:txBody>
      </p:sp>
      <p:sp>
        <p:nvSpPr>
          <p:cNvPr id="22" name="Text 19"/>
          <p:cNvSpPr/>
          <p:nvPr/>
        </p:nvSpPr>
        <p:spPr>
          <a:xfrm>
            <a:off x="7579162" y="4548426"/>
            <a:ext cx="6259235" cy="281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Появились иностранные инвестиции и новые модели.</a:t>
            </a:r>
            <a:endParaRPr lang="en-US" sz="13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2057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Текущее состояние отрасли: статистика и ключевые игроки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05106"/>
            <a:ext cx="29139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Ключевые игроки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8625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На российском рынке присутствуют как отечественные, так и иностранные производители.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21612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Крупнейшими автопроизводителями являются АвтоВАЗ, "Соллерс", "Камаз".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7051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Статистика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286250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В 2023 году производство автомобилей в России сократилось, но наблюдается тенденция к восстановлению.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557903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Наиболее востребованы SUV и седаны бюджетного и среднего сегмента.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5E0D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91753" y="834747"/>
            <a:ext cx="7760494" cy="12353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850"/>
              </a:lnSpc>
              <a:buNone/>
            </a:pPr>
            <a:r>
              <a:rPr lang="en-US" sz="3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Особенности российского автомобильного рынка</a:t>
            </a:r>
            <a:endParaRPr lang="en-US" sz="3850" dirty="0"/>
          </a:p>
        </p:txBody>
      </p:sp>
      <p:sp>
        <p:nvSpPr>
          <p:cNvPr id="5" name="Shape 2"/>
          <p:cNvSpPr/>
          <p:nvPr/>
        </p:nvSpPr>
        <p:spPr>
          <a:xfrm>
            <a:off x="691753" y="2366605"/>
            <a:ext cx="3781425" cy="2727722"/>
          </a:xfrm>
          <a:prstGeom prst="roundRect">
            <a:avLst>
              <a:gd name="adj" fmla="val 335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17780" dir="2700000">
              <a:srgbClr val="151617">
                <a:alpha val="100000"/>
              </a:srgbClr>
            </a:outerShdw>
          </a:effectLst>
        </p:spPr>
      </p:sp>
      <p:sp>
        <p:nvSpPr>
          <p:cNvPr id="6" name="Text 3"/>
          <p:cNvSpPr/>
          <p:nvPr/>
        </p:nvSpPr>
        <p:spPr>
          <a:xfrm>
            <a:off x="897017" y="2571869"/>
            <a:ext cx="2956917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Большая территория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897017" y="2999184"/>
            <a:ext cx="3370897" cy="12649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Россия - страна с огромной территорией, что создает сложности для логистики и дистрибуции автомобилей.</a:t>
            </a:r>
            <a:endParaRPr lang="en-US" sz="1550" dirty="0"/>
          </a:p>
        </p:txBody>
      </p:sp>
      <p:sp>
        <p:nvSpPr>
          <p:cNvPr id="8" name="Shape 5"/>
          <p:cNvSpPr/>
          <p:nvPr/>
        </p:nvSpPr>
        <p:spPr>
          <a:xfrm>
            <a:off x="4670822" y="2366605"/>
            <a:ext cx="3781425" cy="2727722"/>
          </a:xfrm>
          <a:prstGeom prst="roundRect">
            <a:avLst>
              <a:gd name="adj" fmla="val 335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17780" dir="2700000">
              <a:srgbClr val="151617">
                <a:alpha val="100000"/>
              </a:srgbClr>
            </a:outerShdw>
          </a:effectLst>
        </p:spPr>
      </p:sp>
      <p:sp>
        <p:nvSpPr>
          <p:cNvPr id="9" name="Text 6"/>
          <p:cNvSpPr/>
          <p:nvPr/>
        </p:nvSpPr>
        <p:spPr>
          <a:xfrm>
            <a:off x="4876086" y="2571869"/>
            <a:ext cx="3370897" cy="6174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Развивающиеся регионы</a:t>
            </a:r>
            <a:endParaRPr lang="en-US" sz="1900" dirty="0"/>
          </a:p>
        </p:txBody>
      </p:sp>
      <p:sp>
        <p:nvSpPr>
          <p:cNvPr id="10" name="Text 7"/>
          <p:cNvSpPr/>
          <p:nvPr/>
        </p:nvSpPr>
        <p:spPr>
          <a:xfrm>
            <a:off x="4876086" y="3307913"/>
            <a:ext cx="3370897" cy="1581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Развитие автомобильной инфраструктуры в разных регионах страны неравномерно, что влияет на спрос на автомобили.</a:t>
            </a:r>
            <a:endParaRPr lang="en-US" sz="1550" dirty="0"/>
          </a:p>
        </p:txBody>
      </p:sp>
      <p:sp>
        <p:nvSpPr>
          <p:cNvPr id="11" name="Shape 8"/>
          <p:cNvSpPr/>
          <p:nvPr/>
        </p:nvSpPr>
        <p:spPr>
          <a:xfrm>
            <a:off x="691753" y="5291971"/>
            <a:ext cx="3781425" cy="2102763"/>
          </a:xfrm>
          <a:prstGeom prst="roundRect">
            <a:avLst>
              <a:gd name="adj" fmla="val 435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17780" dir="2700000">
              <a:srgbClr val="151617">
                <a:alpha val="100000"/>
              </a:srgbClr>
            </a:outerShdw>
          </a:effectLst>
        </p:spPr>
      </p:sp>
      <p:sp>
        <p:nvSpPr>
          <p:cNvPr id="12" name="Text 9"/>
          <p:cNvSpPr/>
          <p:nvPr/>
        </p:nvSpPr>
        <p:spPr>
          <a:xfrm>
            <a:off x="897017" y="5497235"/>
            <a:ext cx="2470785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Сезонность</a:t>
            </a:r>
            <a:endParaRPr lang="en-US" sz="1900" dirty="0"/>
          </a:p>
        </p:txBody>
      </p:sp>
      <p:sp>
        <p:nvSpPr>
          <p:cNvPr id="13" name="Text 10"/>
          <p:cNvSpPr/>
          <p:nvPr/>
        </p:nvSpPr>
        <p:spPr>
          <a:xfrm>
            <a:off x="897017" y="5924550"/>
            <a:ext cx="3370897" cy="12649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Спрос на автомобили в России имеет сезонный характер, что связано с погодными условиями.</a:t>
            </a:r>
            <a:endParaRPr lang="en-US" sz="1550" dirty="0"/>
          </a:p>
        </p:txBody>
      </p:sp>
      <p:sp>
        <p:nvSpPr>
          <p:cNvPr id="14" name="Shape 11"/>
          <p:cNvSpPr/>
          <p:nvPr/>
        </p:nvSpPr>
        <p:spPr>
          <a:xfrm>
            <a:off x="4670822" y="5291971"/>
            <a:ext cx="3781425" cy="2102763"/>
          </a:xfrm>
          <a:prstGeom prst="roundRect">
            <a:avLst>
              <a:gd name="adj" fmla="val 435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17780" dir="2700000">
              <a:srgbClr val="151617">
                <a:alpha val="100000"/>
              </a:srgbClr>
            </a:outerShdw>
          </a:effectLst>
        </p:spPr>
      </p:sp>
      <p:sp>
        <p:nvSpPr>
          <p:cNvPr id="15" name="Text 12"/>
          <p:cNvSpPr/>
          <p:nvPr/>
        </p:nvSpPr>
        <p:spPr>
          <a:xfrm>
            <a:off x="4876086" y="5497235"/>
            <a:ext cx="3215640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Доступность кредитов</a:t>
            </a:r>
            <a:endParaRPr lang="en-US" sz="1900" dirty="0"/>
          </a:p>
        </p:txBody>
      </p:sp>
      <p:sp>
        <p:nvSpPr>
          <p:cNvPr id="16" name="Text 13"/>
          <p:cNvSpPr/>
          <p:nvPr/>
        </p:nvSpPr>
        <p:spPr>
          <a:xfrm>
            <a:off x="4876086" y="5924550"/>
            <a:ext cx="3370897" cy="12649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Доступность кредитования играет важную роль в покупке автомобилей, особенно в условиях высоких цен.</a:t>
            </a:r>
            <a:endParaRPr lang="en-US"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07597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81263" y="2532578"/>
            <a:ext cx="13467874" cy="10377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050"/>
              </a:lnSpc>
              <a:buNone/>
            </a:pPr>
            <a:r>
              <a:rPr lang="en-US" sz="32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Государственная поддержка автопрома: программы и меры</a:t>
            </a:r>
            <a:endParaRPr lang="en-US" sz="3250" dirty="0"/>
          </a:p>
        </p:txBody>
      </p:sp>
      <p:sp>
        <p:nvSpPr>
          <p:cNvPr id="4" name="Text 1"/>
          <p:cNvSpPr/>
          <p:nvPr/>
        </p:nvSpPr>
        <p:spPr>
          <a:xfrm>
            <a:off x="581263" y="3902393"/>
            <a:ext cx="6609398" cy="5480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300"/>
              </a:lnSpc>
              <a:buNone/>
            </a:pPr>
            <a:r>
              <a:rPr lang="en-US" sz="43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4300" dirty="0"/>
          </a:p>
        </p:txBody>
      </p:sp>
      <p:sp>
        <p:nvSpPr>
          <p:cNvPr id="5" name="Text 2"/>
          <p:cNvSpPr/>
          <p:nvPr/>
        </p:nvSpPr>
        <p:spPr>
          <a:xfrm>
            <a:off x="1709618" y="4657963"/>
            <a:ext cx="4352687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Программы льготного кредитования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581263" y="5017056"/>
            <a:ext cx="6609398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50"/>
              </a:lnSpc>
              <a:buNone/>
            </a:pPr>
            <a:r>
              <a:rPr lang="en-US" sz="13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В России действуют программы субсидирования автокредитов для граждан.</a:t>
            </a:r>
            <a:endParaRPr lang="en-US" sz="1300" dirty="0"/>
          </a:p>
        </p:txBody>
      </p:sp>
      <p:sp>
        <p:nvSpPr>
          <p:cNvPr id="7" name="Text 4"/>
          <p:cNvSpPr/>
          <p:nvPr/>
        </p:nvSpPr>
        <p:spPr>
          <a:xfrm>
            <a:off x="7439739" y="3902393"/>
            <a:ext cx="6609398" cy="5480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300"/>
              </a:lnSpc>
              <a:buNone/>
            </a:pPr>
            <a:r>
              <a:rPr lang="en-US" sz="43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4300" dirty="0"/>
          </a:p>
        </p:txBody>
      </p:sp>
      <p:sp>
        <p:nvSpPr>
          <p:cNvPr id="8" name="Text 5"/>
          <p:cNvSpPr/>
          <p:nvPr/>
        </p:nvSpPr>
        <p:spPr>
          <a:xfrm>
            <a:off x="9706451" y="4657963"/>
            <a:ext cx="2075974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Госзакупки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7439739" y="5017056"/>
            <a:ext cx="6609398" cy="5314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050"/>
              </a:lnSpc>
              <a:buNone/>
            </a:pPr>
            <a:r>
              <a:rPr lang="en-US" sz="13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Государственные органы закупают отечественные автомобили, поддерживая спрос на них.</a:t>
            </a:r>
            <a:endParaRPr lang="en-US" sz="1300" dirty="0"/>
          </a:p>
        </p:txBody>
      </p:sp>
      <p:sp>
        <p:nvSpPr>
          <p:cNvPr id="10" name="Text 7"/>
          <p:cNvSpPr/>
          <p:nvPr/>
        </p:nvSpPr>
        <p:spPr>
          <a:xfrm>
            <a:off x="581263" y="6129695"/>
            <a:ext cx="6609398" cy="5480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300"/>
              </a:lnSpc>
              <a:buNone/>
            </a:pPr>
            <a:r>
              <a:rPr lang="en-US" sz="43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4300" dirty="0"/>
          </a:p>
        </p:txBody>
      </p:sp>
      <p:sp>
        <p:nvSpPr>
          <p:cNvPr id="11" name="Text 8"/>
          <p:cNvSpPr/>
          <p:nvPr/>
        </p:nvSpPr>
        <p:spPr>
          <a:xfrm>
            <a:off x="2847975" y="6885265"/>
            <a:ext cx="2075974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Развитие НИОКР</a:t>
            </a:r>
            <a:endParaRPr lang="en-US" sz="1600" dirty="0"/>
          </a:p>
        </p:txBody>
      </p:sp>
      <p:sp>
        <p:nvSpPr>
          <p:cNvPr id="12" name="Text 9"/>
          <p:cNvSpPr/>
          <p:nvPr/>
        </p:nvSpPr>
        <p:spPr>
          <a:xfrm>
            <a:off x="581263" y="7244358"/>
            <a:ext cx="6609398" cy="5314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050"/>
              </a:lnSpc>
              <a:buNone/>
            </a:pPr>
            <a:r>
              <a:rPr lang="en-US" sz="13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Правительство инвестирует в развитие научных исследований и разработок в области автомобилестроения.</a:t>
            </a:r>
            <a:endParaRPr lang="en-US" sz="1300" dirty="0"/>
          </a:p>
        </p:txBody>
      </p:sp>
      <p:sp>
        <p:nvSpPr>
          <p:cNvPr id="13" name="Text 10"/>
          <p:cNvSpPr/>
          <p:nvPr/>
        </p:nvSpPr>
        <p:spPr>
          <a:xfrm>
            <a:off x="7439739" y="6129695"/>
            <a:ext cx="6609398" cy="5480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300"/>
              </a:lnSpc>
              <a:buNone/>
            </a:pPr>
            <a:r>
              <a:rPr lang="en-US" sz="43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4</a:t>
            </a:r>
            <a:endParaRPr lang="en-US" sz="4300" dirty="0"/>
          </a:p>
        </p:txBody>
      </p:sp>
      <p:sp>
        <p:nvSpPr>
          <p:cNvPr id="14" name="Text 11"/>
          <p:cNvSpPr/>
          <p:nvPr/>
        </p:nvSpPr>
        <p:spPr>
          <a:xfrm>
            <a:off x="8650843" y="6885265"/>
            <a:ext cx="4187071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Специальные экономические зоны</a:t>
            </a:r>
            <a:endParaRPr lang="en-US" sz="1600" dirty="0"/>
          </a:p>
        </p:txBody>
      </p:sp>
      <p:sp>
        <p:nvSpPr>
          <p:cNvPr id="15" name="Text 12"/>
          <p:cNvSpPr/>
          <p:nvPr/>
        </p:nvSpPr>
        <p:spPr>
          <a:xfrm>
            <a:off x="7439739" y="7244358"/>
            <a:ext cx="6609398" cy="5314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050"/>
              </a:lnSpc>
              <a:buNone/>
            </a:pPr>
            <a:r>
              <a:rPr lang="en-US" sz="13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Создание специальных экономических зон стимулирует развитие автомобильной промышленности в регионах.</a:t>
            </a:r>
            <a:endParaRPr lang="en-US" sz="1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E5E0DF"/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04942" y="756523"/>
            <a:ext cx="7706916" cy="12830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050"/>
              </a:lnSpc>
              <a:buNone/>
            </a:pPr>
            <a:r>
              <a:rPr lang="en-US" sz="4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Влияние санкций и экономических кризисов</a:t>
            </a:r>
            <a:endParaRPr lang="en-US" sz="4000" dirty="0"/>
          </a:p>
        </p:txBody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942" y="2347436"/>
            <a:ext cx="1026557" cy="1642586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539395" y="2552700"/>
            <a:ext cx="3502938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Ограничения на импорт</a:t>
            </a:r>
            <a:endParaRPr lang="en-US" sz="2000" dirty="0"/>
          </a:p>
        </p:txBody>
      </p:sp>
      <p:sp>
        <p:nvSpPr>
          <p:cNvPr id="8" name="Text 3"/>
          <p:cNvSpPr/>
          <p:nvPr/>
        </p:nvSpPr>
        <p:spPr>
          <a:xfrm>
            <a:off x="7539395" y="2996684"/>
            <a:ext cx="6372463" cy="657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Санкции привели к ограничению доступа к комплектующим и технологиям.</a:t>
            </a:r>
            <a:endParaRPr lang="en-US" sz="1600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942" y="3990023"/>
            <a:ext cx="1026557" cy="1840349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7539395" y="4195286"/>
            <a:ext cx="2597110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Снижение спроса</a:t>
            </a:r>
            <a:endParaRPr lang="en-US" sz="2000" dirty="0"/>
          </a:p>
        </p:txBody>
      </p:sp>
      <p:sp>
        <p:nvSpPr>
          <p:cNvPr id="11" name="Text 5"/>
          <p:cNvSpPr/>
          <p:nvPr/>
        </p:nvSpPr>
        <p:spPr>
          <a:xfrm>
            <a:off x="7539395" y="4639270"/>
            <a:ext cx="6372463" cy="9858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Экономические кризисы повлияли на покупательную способность населения, что привело к падению спроса на автомобили.</a:t>
            </a:r>
            <a:endParaRPr lang="en-US" sz="1600" dirty="0"/>
          </a:p>
        </p:txBody>
      </p:sp>
      <p:pic>
        <p:nvPicPr>
          <p:cNvPr id="1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942" y="5830372"/>
            <a:ext cx="1026557" cy="1642586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7539395" y="6035635"/>
            <a:ext cx="3388995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Нестабильность рынка</a:t>
            </a:r>
            <a:endParaRPr lang="en-US" sz="2000" dirty="0"/>
          </a:p>
        </p:txBody>
      </p:sp>
      <p:sp>
        <p:nvSpPr>
          <p:cNvPr id="14" name="Text 7"/>
          <p:cNvSpPr/>
          <p:nvPr/>
        </p:nvSpPr>
        <p:spPr>
          <a:xfrm>
            <a:off x="7539395" y="6479619"/>
            <a:ext cx="6372463" cy="657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Санкции и кризисы создали нестабильность на рынке, что затруднило прогнозирование и планирование.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2426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2714" y="3323511"/>
            <a:ext cx="13104971" cy="1362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350"/>
              </a:lnSpc>
              <a:buNone/>
            </a:pPr>
            <a:r>
              <a:rPr lang="en-US" sz="42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Технологические инновации и экологичность</a:t>
            </a:r>
            <a:endParaRPr lang="en-US" sz="42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14" y="5012412"/>
            <a:ext cx="544830" cy="54483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2714" y="5775127"/>
            <a:ext cx="2724269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Электромобили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762714" y="6246376"/>
            <a:ext cx="4150400" cy="1046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В России наблюдается рост популярности электромобилей, стимулируемый государством.</a:t>
            </a:r>
            <a:endParaRPr lang="en-US" sz="17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941" y="5012412"/>
            <a:ext cx="544830" cy="54483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39941" y="5775127"/>
            <a:ext cx="2724269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Аккумуляторы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5239941" y="6246376"/>
            <a:ext cx="4150400" cy="1046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Развитие технологий производства аккумуляторов - ключевой фактор для электромобилей.</a:t>
            </a:r>
            <a:endParaRPr lang="en-US" sz="17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7167" y="5012412"/>
            <a:ext cx="544830" cy="54483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7167" y="5775127"/>
            <a:ext cx="4150519" cy="6810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Двигатели внутреннего сгорания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9717167" y="6586895"/>
            <a:ext cx="4150519" cy="1046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Разрабатываются двигатели, отвечающие современным экологическим стандартам.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1109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Будущее российского автопрома: тенденции и прогнозы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8348" y="2982277"/>
            <a:ext cx="2152055" cy="80795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95142" y="3246596"/>
            <a:ext cx="11846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3209092"/>
            <a:ext cx="322540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Импортозамещение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5187077" y="3803333"/>
            <a:ext cx="8592860" cy="15240"/>
          </a:xfrm>
          <a:prstGeom prst="roundRect">
            <a:avLst>
              <a:gd name="adj" fmla="val 60000"/>
            </a:avLst>
          </a:prstGeom>
          <a:solidFill>
            <a:srgbClr val="151617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81" y="3846909"/>
            <a:ext cx="4304109" cy="80795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68115" y="4024074"/>
            <a:ext cx="17240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6433304" y="4073723"/>
            <a:ext cx="344126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Развитие технологий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6263164" y="4667964"/>
            <a:ext cx="7516773" cy="15240"/>
          </a:xfrm>
          <a:prstGeom prst="roundRect">
            <a:avLst>
              <a:gd name="adj" fmla="val 60000"/>
            </a:avLst>
          </a:prstGeom>
          <a:solidFill>
            <a:srgbClr val="151617"/>
          </a:solidFill>
          <a:ln/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94" y="4711541"/>
            <a:ext cx="6456164" cy="80795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967282" y="4888706"/>
            <a:ext cx="17406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2200" dirty="0"/>
          </a:p>
        </p:txBody>
      </p:sp>
      <p:sp>
        <p:nvSpPr>
          <p:cNvPr id="13" name="Text 8"/>
          <p:cNvSpPr/>
          <p:nvPr/>
        </p:nvSpPr>
        <p:spPr>
          <a:xfrm>
            <a:off x="7509272" y="4938355"/>
            <a:ext cx="243244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Экологичность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793790" y="577465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Российский автопром обладает потенциалом для роста.</a:t>
            </a:r>
            <a:endParaRPr lang="en-US" sz="1750" dirty="0"/>
          </a:p>
        </p:txBody>
      </p:sp>
      <p:sp>
        <p:nvSpPr>
          <p:cNvPr id="15" name="Text 10"/>
          <p:cNvSpPr/>
          <p:nvPr/>
        </p:nvSpPr>
        <p:spPr>
          <a:xfrm>
            <a:off x="793790" y="639270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Успех будет зависеть от адаптации к глобальным тенденциям, развития технологий и повышения конкурентоспособности.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2024-12-16T06:34:05Z</dcterms:created>
  <dcterms:modified xsi:type="dcterms:W3CDTF">2024-12-16T06:34:05Z</dcterms:modified>
</cp:coreProperties>
</file>