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307" r:id="rId5"/>
    <p:sldId id="308" r:id="rId6"/>
    <p:sldId id="312" r:id="rId7"/>
    <p:sldId id="309" r:id="rId8"/>
    <p:sldId id="259" r:id="rId9"/>
    <p:sldId id="260" r:id="rId10"/>
    <p:sldId id="262" r:id="rId11"/>
    <p:sldId id="310" r:id="rId12"/>
    <p:sldId id="311" r:id="rId13"/>
    <p:sldId id="261" r:id="rId14"/>
    <p:sldId id="263" r:id="rId15"/>
    <p:sldId id="264" r:id="rId16"/>
    <p:sldId id="265" r:id="rId17"/>
    <p:sldId id="266" r:id="rId18"/>
    <p:sldId id="267" r:id="rId19"/>
    <p:sldId id="268" r:id="rId20"/>
    <p:sldId id="270" r:id="rId21"/>
    <p:sldId id="271" r:id="rId22"/>
    <p:sldId id="273" r:id="rId23"/>
    <p:sldId id="274" r:id="rId24"/>
    <p:sldId id="275" r:id="rId25"/>
    <p:sldId id="269" r:id="rId26"/>
    <p:sldId id="276" r:id="rId27"/>
    <p:sldId id="277" r:id="rId28"/>
    <p:sldId id="278" r:id="rId29"/>
    <p:sldId id="279" r:id="rId30"/>
    <p:sldId id="280" r:id="rId31"/>
    <p:sldId id="281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5" r:id="rId43"/>
    <p:sldId id="296" r:id="rId44"/>
    <p:sldId id="297" r:id="rId45"/>
    <p:sldId id="298" r:id="rId46"/>
    <p:sldId id="300" r:id="rId47"/>
    <p:sldId id="299" r:id="rId48"/>
    <p:sldId id="301" r:id="rId49"/>
    <p:sldId id="302" r:id="rId50"/>
    <p:sldId id="303" r:id="rId51"/>
    <p:sldId id="305" r:id="rId52"/>
    <p:sldId id="306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7EF9F-0D0B-4AA9-B303-5DCB49071DB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B0C57-4879-46FA-AC56-D88E85A10F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4465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B0C57-4879-46FA-AC56-D88E85A10F2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8924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CC0F-D1D5-461D-B6C8-C84B6D6B56C7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6197-C971-47CC-B778-09C6BF73A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CC0F-D1D5-461D-B6C8-C84B6D6B56C7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6197-C971-47CC-B778-09C6BF73A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CC0F-D1D5-461D-B6C8-C84B6D6B56C7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6197-C971-47CC-B778-09C6BF73A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CC0F-D1D5-461D-B6C8-C84B6D6B56C7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6197-C971-47CC-B778-09C6BF73A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CC0F-D1D5-461D-B6C8-C84B6D6B56C7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6197-C971-47CC-B778-09C6BF73A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CC0F-D1D5-461D-B6C8-C84B6D6B56C7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6197-C971-47CC-B778-09C6BF73A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CC0F-D1D5-461D-B6C8-C84B6D6B56C7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6197-C971-47CC-B778-09C6BF73A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CC0F-D1D5-461D-B6C8-C84B6D6B56C7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6197-C971-47CC-B778-09C6BF73A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CC0F-D1D5-461D-B6C8-C84B6D6B56C7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6197-C971-47CC-B778-09C6BF73A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CC0F-D1D5-461D-B6C8-C84B6D6B56C7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6197-C971-47CC-B778-09C6BF73A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CC0F-D1D5-461D-B6C8-C84B6D6B56C7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6197-C971-47CC-B778-09C6BF73A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BCC0F-D1D5-461D-B6C8-C84B6D6B56C7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86197-C971-47CC-B778-09C6BF73A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 7:Process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Process Control Block (PCB)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4267200" cy="4144963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Process </a:t>
            </a:r>
            <a:r>
              <a:rPr lang="en-US" altLang="en-US" dirty="0"/>
              <a:t>state</a:t>
            </a:r>
          </a:p>
          <a:p>
            <a:r>
              <a:rPr lang="en-US" altLang="en-US" dirty="0"/>
              <a:t>Program counter</a:t>
            </a:r>
          </a:p>
          <a:p>
            <a:r>
              <a:rPr lang="en-US" altLang="en-US" dirty="0"/>
              <a:t>CPU registers</a:t>
            </a:r>
          </a:p>
          <a:p>
            <a:r>
              <a:rPr lang="en-US" altLang="en-US" dirty="0"/>
              <a:t>CPU scheduling information</a:t>
            </a:r>
          </a:p>
          <a:p>
            <a:r>
              <a:rPr lang="en-US" altLang="en-US" dirty="0"/>
              <a:t>Memory-management information</a:t>
            </a:r>
          </a:p>
          <a:p>
            <a:r>
              <a:rPr lang="en-US" altLang="en-US" dirty="0"/>
              <a:t>Accounting information</a:t>
            </a:r>
          </a:p>
          <a:p>
            <a:r>
              <a:rPr lang="en-US" altLang="en-US" dirty="0" smtClean="0"/>
              <a:t>I/O </a:t>
            </a:r>
            <a:r>
              <a:rPr lang="en-US" altLang="en-US" dirty="0"/>
              <a:t>status </a:t>
            </a:r>
            <a:r>
              <a:rPr lang="en-US" altLang="en-US" dirty="0" smtClean="0"/>
              <a:t>information</a:t>
            </a:r>
          </a:p>
          <a:p>
            <a:r>
              <a:rPr lang="en-US" altLang="en-US" dirty="0" smtClean="0"/>
              <a:t>$/proc/&lt;</a:t>
            </a:r>
            <a:r>
              <a:rPr lang="en-US" altLang="en-US" dirty="0" err="1" smtClean="0"/>
              <a:t>process_id</a:t>
            </a:r>
            <a:r>
              <a:rPr lang="en-US" altLang="en-US" dirty="0" smtClean="0"/>
              <a:t>&gt;</a:t>
            </a:r>
          </a:p>
          <a:p>
            <a:endParaRPr lang="en-US" altLang="en-US" dirty="0"/>
          </a:p>
          <a:p>
            <a:endParaRPr 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133600"/>
            <a:ext cx="2819349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137160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Monotype Sorts" charset="2"/>
              <a:buNone/>
            </a:pPr>
            <a:r>
              <a:rPr lang="en-US" altLang="en-US" sz="3200" dirty="0"/>
              <a:t>Information associated with each process</a:t>
            </a:r>
          </a:p>
        </p:txBody>
      </p:sp>
    </p:spTree>
    <p:extLst>
      <p:ext uri="{BB962C8B-B14F-4D97-AF65-F5344CB8AC3E}">
        <p14:creationId xmlns:p14="http://schemas.microsoft.com/office/powerpoint/2010/main" xmlns="" val="237240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Parent and child process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i="1" dirty="0" smtClean="0"/>
              <a:t>Every process has a parent ID (</a:t>
            </a:r>
            <a:r>
              <a:rPr lang="en-IN" i="1" dirty="0" err="1" smtClean="0"/>
              <a:t>ppid</a:t>
            </a:r>
            <a:r>
              <a:rPr lang="en-IN" i="1" dirty="0" smtClean="0"/>
              <a:t>) along with its</a:t>
            </a:r>
          </a:p>
          <a:p>
            <a:r>
              <a:rPr lang="en-IN" i="1" dirty="0" smtClean="0"/>
              <a:t>own id (</a:t>
            </a:r>
            <a:r>
              <a:rPr lang="en-IN" i="1" dirty="0" err="1" smtClean="0"/>
              <a:t>pid</a:t>
            </a:r>
            <a:r>
              <a:rPr lang="en-IN" i="1" dirty="0" smtClean="0"/>
              <a:t>);</a:t>
            </a:r>
          </a:p>
          <a:p>
            <a:pPr lvl="1"/>
            <a:r>
              <a:rPr lang="en-IN" i="1" dirty="0" smtClean="0"/>
              <a:t>Majority </a:t>
            </a:r>
            <a:r>
              <a:rPr lang="en-IN" i="1" dirty="0" smtClean="0"/>
              <a:t>of the processes have shell as their parent;</a:t>
            </a:r>
          </a:p>
          <a:p>
            <a:pPr lvl="1"/>
            <a:r>
              <a:rPr lang="en-IN" i="1" dirty="0" smtClean="0"/>
              <a:t>Parent </a:t>
            </a:r>
            <a:r>
              <a:rPr lang="en-IN" i="1" dirty="0" smtClean="0"/>
              <a:t>of all the processes is “init”;</a:t>
            </a:r>
          </a:p>
          <a:p>
            <a:r>
              <a:rPr lang="en-IN" i="1" dirty="0" smtClean="0"/>
              <a:t>Zombie </a:t>
            </a:r>
            <a:r>
              <a:rPr lang="en-IN" i="1" dirty="0" smtClean="0"/>
              <a:t>and Orphan Processes</a:t>
            </a:r>
          </a:p>
          <a:p>
            <a:pPr lvl="1"/>
            <a:r>
              <a:rPr lang="en-IN" i="1" dirty="0" smtClean="0"/>
              <a:t>Usually </a:t>
            </a:r>
            <a:r>
              <a:rPr lang="en-IN" i="1" dirty="0" smtClean="0"/>
              <a:t>a child process gets terminated first</a:t>
            </a:r>
            <a:r>
              <a:rPr lang="en-IN" i="1" dirty="0" smtClean="0"/>
              <a:t>;</a:t>
            </a:r>
          </a:p>
          <a:p>
            <a:pPr lvl="1"/>
            <a:r>
              <a:rPr lang="en-IN" dirty="0" smtClean="0"/>
              <a:t> </a:t>
            </a:r>
            <a:r>
              <a:rPr lang="en-IN" i="1" dirty="0" smtClean="0"/>
              <a:t>When a child process gets killed, parent is </a:t>
            </a:r>
            <a:r>
              <a:rPr lang="en-IN" i="1" dirty="0" smtClean="0"/>
              <a:t>informed with </a:t>
            </a:r>
            <a:r>
              <a:rPr lang="en-IN" i="1" dirty="0" smtClean="0"/>
              <a:t>command “SIGCHLD”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Parent and child process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i="1" dirty="0" smtClean="0"/>
              <a:t>Sometimes when a parent process gets killed </a:t>
            </a:r>
            <a:r>
              <a:rPr lang="en-IN" i="1" dirty="0" smtClean="0"/>
              <a:t>or terminated </a:t>
            </a:r>
            <a:r>
              <a:rPr lang="en-IN" i="1" dirty="0" smtClean="0"/>
              <a:t>before the child process then “init” </a:t>
            </a:r>
            <a:r>
              <a:rPr lang="en-IN" i="1" dirty="0" smtClean="0"/>
              <a:t>becomes the </a:t>
            </a:r>
            <a:r>
              <a:rPr lang="en-IN" i="1" dirty="0" smtClean="0"/>
              <a:t>parent of the </a:t>
            </a:r>
            <a:r>
              <a:rPr lang="en-IN" b="1" i="1" dirty="0" smtClean="0">
                <a:solidFill>
                  <a:srgbClr val="C00000"/>
                </a:solidFill>
              </a:rPr>
              <a:t>orphaned processes</a:t>
            </a:r>
            <a:r>
              <a:rPr lang="en-IN" i="1" dirty="0" smtClean="0"/>
              <a:t>.</a:t>
            </a:r>
          </a:p>
          <a:p>
            <a:endParaRPr lang="en-IN" i="1" dirty="0" smtClean="0"/>
          </a:p>
          <a:p>
            <a:r>
              <a:rPr lang="en-IN" i="1" dirty="0" smtClean="0"/>
              <a:t>Processes </a:t>
            </a:r>
            <a:r>
              <a:rPr lang="en-IN" i="1" dirty="0" smtClean="0"/>
              <a:t>that have completed their execution but </a:t>
            </a:r>
            <a:r>
              <a:rPr lang="en-IN" i="1" dirty="0" smtClean="0"/>
              <a:t>are still </a:t>
            </a:r>
            <a:r>
              <a:rPr lang="en-IN" i="1" dirty="0" smtClean="0"/>
              <a:t>present in the system and not dead are called </a:t>
            </a:r>
            <a:r>
              <a:rPr lang="en-IN" i="1" dirty="0" smtClean="0"/>
              <a:t>as </a:t>
            </a:r>
            <a:r>
              <a:rPr lang="en-IN" b="1" i="1" dirty="0" smtClean="0">
                <a:solidFill>
                  <a:srgbClr val="C00000"/>
                </a:solidFill>
              </a:rPr>
              <a:t>“zombie </a:t>
            </a:r>
            <a:r>
              <a:rPr lang="en-IN" b="1" i="1" dirty="0" smtClean="0">
                <a:solidFill>
                  <a:srgbClr val="C00000"/>
                </a:solidFill>
              </a:rPr>
              <a:t>processes”. </a:t>
            </a:r>
            <a:r>
              <a:rPr lang="en-IN" i="1" dirty="0" smtClean="0"/>
              <a:t>Such processes are displayed with </a:t>
            </a:r>
            <a:r>
              <a:rPr lang="en-IN" i="1" dirty="0" smtClean="0"/>
              <a:t>z state </a:t>
            </a:r>
            <a:r>
              <a:rPr lang="en-IN" i="1" dirty="0" smtClean="0"/>
              <a:t>in </a:t>
            </a:r>
            <a:r>
              <a:rPr lang="en-IN" i="1" dirty="0" err="1" smtClean="0"/>
              <a:t>ps</a:t>
            </a:r>
            <a:r>
              <a:rPr lang="en-IN" i="1" dirty="0" smtClean="0"/>
              <a:t> command</a:t>
            </a:r>
            <a:r>
              <a:rPr lang="en-IN" i="1" dirty="0" smtClean="0"/>
              <a:t>.</a:t>
            </a:r>
          </a:p>
          <a:p>
            <a:endParaRPr lang="en-IN" i="1" dirty="0" smtClean="0"/>
          </a:p>
          <a:p>
            <a:r>
              <a:rPr lang="en-IN" i="1" dirty="0" smtClean="0"/>
              <a:t>Daemon Processes:</a:t>
            </a:r>
            <a:r>
              <a:rPr lang="en-IN" dirty="0" smtClean="0"/>
              <a:t> </a:t>
            </a:r>
            <a:r>
              <a:rPr lang="en-IN" i="1" dirty="0" smtClean="0"/>
              <a:t>System related background processes that run </a:t>
            </a:r>
            <a:r>
              <a:rPr lang="en-IN" i="1" dirty="0" smtClean="0"/>
              <a:t>usually with </a:t>
            </a:r>
            <a:r>
              <a:rPr lang="en-IN" i="1" dirty="0" smtClean="0"/>
              <a:t>root permission</a:t>
            </a:r>
            <a:r>
              <a:rPr lang="en-IN" i="1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CPU Switch From Process to Process, thread</a:t>
            </a:r>
          </a:p>
        </p:txBody>
      </p:sp>
      <p:pic>
        <p:nvPicPr>
          <p:cNvPr id="5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3196" y="1600200"/>
            <a:ext cx="710260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 Scheduling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Job queue</a:t>
            </a:r>
            <a:r>
              <a:rPr lang="en-US" altLang="en-US" dirty="0"/>
              <a:t> – set of all processes in the system</a:t>
            </a:r>
          </a:p>
          <a:p>
            <a:r>
              <a:rPr lang="en-US" altLang="en-US" b="1" dirty="0"/>
              <a:t>Ready queue </a:t>
            </a:r>
            <a:r>
              <a:rPr lang="en-US" altLang="en-US" dirty="0"/>
              <a:t>– set of all processes residing in main memory, ready and waiting to execute</a:t>
            </a:r>
          </a:p>
          <a:p>
            <a:r>
              <a:rPr lang="en-US" altLang="en-US" b="1" dirty="0"/>
              <a:t>Device queues </a:t>
            </a:r>
            <a:r>
              <a:rPr lang="en-US" altLang="en-US" dirty="0"/>
              <a:t>– set of processes waiting for an I/O device</a:t>
            </a:r>
          </a:p>
          <a:p>
            <a:r>
              <a:rPr lang="en-US" altLang="en-US" dirty="0"/>
              <a:t>Processes migrate among the various queues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040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Ready Queue And Various I/O Device Queues</a:t>
            </a:r>
            <a:endParaRPr lang="en-US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22437"/>
            <a:ext cx="75438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2079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Representation of Process Scheduling</a:t>
            </a:r>
            <a:endParaRPr lang="en-US" altLang="en-US" sz="4000" dirty="0" smtClean="0"/>
          </a:p>
        </p:txBody>
      </p:sp>
      <p:pic>
        <p:nvPicPr>
          <p:cNvPr id="6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5517" y="1600200"/>
            <a:ext cx="771296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9618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/>
          </a:bodyPr>
          <a:lstStyle/>
          <a:p>
            <a:r>
              <a:rPr lang="en-US" altLang="en-US" sz="2400" b="1" dirty="0" smtClean="0">
                <a:solidFill>
                  <a:srgbClr val="000000"/>
                </a:solidFill>
              </a:rPr>
              <a:t>Long-term scheduler</a:t>
            </a:r>
            <a:r>
              <a:rPr lang="en-US" altLang="en-US" sz="2400" dirty="0" smtClean="0">
                <a:solidFill>
                  <a:srgbClr val="000000"/>
                </a:solidFill>
              </a:rPr>
              <a:t>  </a:t>
            </a:r>
            <a:r>
              <a:rPr lang="en-US" altLang="en-US" sz="2400" dirty="0" smtClean="0"/>
              <a:t>(or job scheduler) – selects which processes should be brought into the ready queue</a:t>
            </a:r>
          </a:p>
          <a:p>
            <a:endParaRPr lang="en-US" altLang="en-US" sz="2400" dirty="0" smtClean="0"/>
          </a:p>
          <a:p>
            <a:r>
              <a:rPr lang="en-US" altLang="en-US" sz="2400" b="1" dirty="0" smtClean="0">
                <a:solidFill>
                  <a:srgbClr val="000000"/>
                </a:solidFill>
              </a:rPr>
              <a:t>Short-term scheduler</a:t>
            </a:r>
            <a:r>
              <a:rPr lang="en-US" altLang="en-US" sz="2400" dirty="0" smtClean="0">
                <a:solidFill>
                  <a:srgbClr val="000000"/>
                </a:solidFill>
              </a:rPr>
              <a:t>  </a:t>
            </a:r>
            <a:r>
              <a:rPr lang="en-US" altLang="en-US" sz="2400" dirty="0" smtClean="0"/>
              <a:t>(or CPU scheduler) – selects which process should be executed next and allocates CPU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Short-term scheduler is invoked very frequently (milliseconds) </a:t>
            </a:r>
            <a:r>
              <a:rPr lang="en-US" altLang="en-US" sz="2400" dirty="0" smtClean="0">
                <a:sym typeface="Symbol" pitchFamily="18" charset="2"/>
              </a:rPr>
              <a:t> (must be fast)</a:t>
            </a:r>
          </a:p>
          <a:p>
            <a:endParaRPr lang="en-US" altLang="en-US" sz="2400" dirty="0" smtClean="0">
              <a:sym typeface="Symbol" pitchFamily="18" charset="2"/>
            </a:endParaRPr>
          </a:p>
          <a:p>
            <a:r>
              <a:rPr lang="en-US" altLang="en-US" sz="2400" dirty="0" smtClean="0">
                <a:sym typeface="Symbol" pitchFamily="18" charset="2"/>
              </a:rPr>
              <a:t>Long-term scheduler is invoked very infrequently (seconds, minutes)  (may be slow)</a:t>
            </a:r>
          </a:p>
          <a:p>
            <a:endParaRPr lang="en-US" altLang="en-US" sz="2400" dirty="0" smtClean="0">
              <a:sym typeface="Symbol" pitchFamily="18" charset="2"/>
            </a:endParaRPr>
          </a:p>
          <a:p>
            <a:r>
              <a:rPr lang="en-US" altLang="en-US" sz="2400" dirty="0" smtClean="0">
                <a:sym typeface="Symbol" pitchFamily="18" charset="2"/>
              </a:rPr>
              <a:t>The long-term scheduler controls the </a:t>
            </a:r>
            <a:r>
              <a:rPr lang="en-US" altLang="en-US" sz="2400" i="1" dirty="0" smtClean="0">
                <a:sym typeface="Symbol" pitchFamily="18" charset="2"/>
              </a:rPr>
              <a:t>degree of multiprogramming</a:t>
            </a:r>
          </a:p>
          <a:p>
            <a:endParaRPr lang="en-US" altLang="en-US" sz="2400" dirty="0" smtClean="0"/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Medium-term scheduler</a:t>
            </a:r>
            <a:endParaRPr lang="en-US" dirty="0"/>
          </a:p>
        </p:txBody>
      </p:sp>
      <p:pic>
        <p:nvPicPr>
          <p:cNvPr id="4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487067"/>
            <a:ext cx="8229600" cy="2989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16764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Medium-term scheduler  can be added if degree of multiple programming needs to decrease</a:t>
            </a:r>
          </a:p>
          <a:p>
            <a:r>
              <a:rPr lang="en-US" sz="2400" dirty="0" smtClean="0"/>
              <a:t>Remove process from memory, store on disk, bring back in from disk to continue execution: swapping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sym typeface="Symbol" pitchFamily="18" charset="2"/>
              </a:rPr>
              <a:t>Processes can be described as either:</a:t>
            </a:r>
          </a:p>
          <a:p>
            <a:pPr lvl="1"/>
            <a:r>
              <a:rPr lang="en-US" altLang="en-US" b="1" dirty="0" smtClean="0">
                <a:solidFill>
                  <a:srgbClr val="000000"/>
                </a:solidFill>
                <a:sym typeface="Symbol" pitchFamily="18" charset="2"/>
              </a:rPr>
              <a:t>I/O-bound process</a:t>
            </a:r>
            <a:r>
              <a:rPr lang="en-US" altLang="en-US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– spends more time doing I/O than computations, many short CPU bursts</a:t>
            </a:r>
          </a:p>
          <a:p>
            <a:pPr lvl="1"/>
            <a:r>
              <a:rPr lang="en-US" altLang="en-US" b="1" dirty="0" smtClean="0">
                <a:solidFill>
                  <a:srgbClr val="000000"/>
                </a:solidFill>
                <a:sym typeface="Symbol" pitchFamily="18" charset="2"/>
              </a:rPr>
              <a:t>CPU-bound process</a:t>
            </a:r>
            <a:r>
              <a:rPr lang="en-US" altLang="en-US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– spends more time doing computations; few very long CPU bursts</a:t>
            </a:r>
          </a:p>
          <a:p>
            <a:r>
              <a:rPr lang="en-US" altLang="en-US" dirty="0" smtClean="0">
                <a:sym typeface="Symbol" pitchFamily="18" charset="2"/>
              </a:rPr>
              <a:t>Types of scheduling 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Preemptive scheduling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Non preemptive scheduling</a:t>
            </a:r>
          </a:p>
          <a:p>
            <a:endParaRPr lang="en-US" altLang="en-US" dirty="0" smtClean="0">
              <a:sym typeface="Symbol" pitchFamily="18" charset="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r>
              <a:rPr lang="en-US" sz="2400" dirty="0" smtClean="0"/>
              <a:t>An operating system executes a variety of programs:</a:t>
            </a:r>
          </a:p>
          <a:p>
            <a:pPr lvl="1"/>
            <a:r>
              <a:rPr lang="en-US" sz="2000" dirty="0" smtClean="0"/>
              <a:t>Batch system – jobs</a:t>
            </a:r>
          </a:p>
          <a:p>
            <a:pPr lvl="1"/>
            <a:r>
              <a:rPr lang="en-US" sz="2000" dirty="0"/>
              <a:t>Time-shared systems – user programs or tasks</a:t>
            </a:r>
          </a:p>
          <a:p>
            <a:r>
              <a:rPr lang="en-US" sz="2400" dirty="0" smtClean="0"/>
              <a:t>Process – a program in execution; process execution must progress in sequential fashion</a:t>
            </a:r>
          </a:p>
          <a:p>
            <a:r>
              <a:rPr lang="en-US" sz="2400" dirty="0" smtClean="0"/>
              <a:t>Multiple parts</a:t>
            </a:r>
          </a:p>
          <a:p>
            <a:pPr lvl="1"/>
            <a:r>
              <a:rPr lang="en-US" sz="2000" dirty="0" smtClean="0"/>
              <a:t> The program code, also called text section</a:t>
            </a:r>
          </a:p>
          <a:p>
            <a:pPr lvl="1"/>
            <a:r>
              <a:rPr lang="en-US" sz="2000" dirty="0" smtClean="0"/>
              <a:t>Current activity including program counter, processor registers</a:t>
            </a:r>
          </a:p>
          <a:p>
            <a:pPr lvl="1"/>
            <a:r>
              <a:rPr lang="en-US" sz="2000" dirty="0" smtClean="0"/>
              <a:t>Stack containing temporary data</a:t>
            </a:r>
          </a:p>
          <a:p>
            <a:pPr lvl="2"/>
            <a:r>
              <a:rPr lang="en-US" sz="1600" dirty="0" smtClean="0"/>
              <a:t>Function parameters, return addresses, local variables</a:t>
            </a:r>
          </a:p>
          <a:p>
            <a:pPr lvl="1"/>
            <a:r>
              <a:rPr lang="en-US" sz="2000" dirty="0" smtClean="0"/>
              <a:t>Data section containing global variables</a:t>
            </a:r>
          </a:p>
          <a:p>
            <a:pPr lvl="1"/>
            <a:r>
              <a:rPr lang="en-US" sz="2000" dirty="0" smtClean="0"/>
              <a:t> Heap containing memory dynamically allocated during run time</a:t>
            </a:r>
          </a:p>
          <a:p>
            <a:r>
              <a:rPr lang="en-US" sz="2400" dirty="0" smtClean="0"/>
              <a:t>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 smtClean="0"/>
              <a:t>When CPU switches to another process, the system must save the state of the old process and load the saved state for the new process via a </a:t>
            </a:r>
            <a:r>
              <a:rPr lang="en-US" altLang="en-US" dirty="0" smtClean="0">
                <a:solidFill>
                  <a:srgbClr val="3366FF"/>
                </a:solidFill>
              </a:rPr>
              <a:t>context switch</a:t>
            </a:r>
          </a:p>
          <a:p>
            <a:endParaRPr lang="en-US" altLang="en-US" dirty="0" smtClean="0">
              <a:solidFill>
                <a:srgbClr val="3366FF"/>
              </a:solidFill>
            </a:endParaRPr>
          </a:p>
          <a:p>
            <a:r>
              <a:rPr lang="en-US" altLang="en-US" dirty="0" smtClean="0">
                <a:solidFill>
                  <a:srgbClr val="3366FF"/>
                </a:solidFill>
              </a:rPr>
              <a:t>Context </a:t>
            </a:r>
            <a:r>
              <a:rPr lang="en-US" altLang="en-US" dirty="0" smtClean="0"/>
              <a:t>of a process represented in the PCB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Context-switch time is overhead; the system does no useful work while switching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Time dependent on hardware support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46237"/>
            <a:ext cx="37338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Maximum CPU utilization obtained with multiprogramming</a:t>
            </a:r>
          </a:p>
          <a:p>
            <a:endParaRPr lang="en-US" altLang="en-US" dirty="0"/>
          </a:p>
          <a:p>
            <a:r>
              <a:rPr lang="en-US" altLang="en-US" dirty="0"/>
              <a:t>CPU–I/O Burst Cycle – Process execution consists of a </a:t>
            </a:r>
            <a:r>
              <a:rPr lang="en-US" altLang="en-US" b="1" dirty="0">
                <a:solidFill>
                  <a:srgbClr val="3366FF"/>
                </a:solidFill>
              </a:rPr>
              <a:t>cycle</a:t>
            </a:r>
            <a:r>
              <a:rPr lang="en-US" altLang="en-US" dirty="0"/>
              <a:t> of CPU execution and I/O wait</a:t>
            </a:r>
          </a:p>
          <a:p>
            <a:endParaRPr lang="en-US" altLang="en-US" dirty="0"/>
          </a:p>
          <a:p>
            <a:r>
              <a:rPr lang="en-US" altLang="en-US" b="1" dirty="0">
                <a:solidFill>
                  <a:srgbClr val="3366FF"/>
                </a:solidFill>
              </a:rPr>
              <a:t>CPU burst </a:t>
            </a:r>
            <a:r>
              <a:rPr lang="en-US" altLang="en-US" dirty="0"/>
              <a:t>followed by </a:t>
            </a:r>
            <a:r>
              <a:rPr lang="en-US" altLang="en-US" b="1" dirty="0">
                <a:solidFill>
                  <a:srgbClr val="3366FF"/>
                </a:solidFill>
              </a:rPr>
              <a:t>I/O burst</a:t>
            </a:r>
            <a:br>
              <a:rPr lang="en-US" altLang="en-US" b="1" dirty="0">
                <a:solidFill>
                  <a:srgbClr val="3366FF"/>
                </a:solidFill>
              </a:rPr>
            </a:br>
            <a:endParaRPr lang="en-US" altLang="en-US" dirty="0"/>
          </a:p>
          <a:p>
            <a:r>
              <a:rPr lang="en-US" altLang="en-US" dirty="0"/>
              <a:t>CPU burst distribution is of main concern</a:t>
            </a:r>
            <a:endParaRPr lang="en-US" altLang="en-US" sz="2800" dirty="0"/>
          </a:p>
          <a:p>
            <a:pPr>
              <a:buFont typeface="Monotype Sorts"/>
              <a:buNone/>
            </a:pPr>
            <a:endParaRPr lang="en-US" altLang="en-US" sz="2400" dirty="0"/>
          </a:p>
        </p:txBody>
      </p:sp>
      <p:pic>
        <p:nvPicPr>
          <p:cNvPr id="4" name="Picture 1" descr="6_0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1" y="1371600"/>
            <a:ext cx="3429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1291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CPU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z="2800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Short-term scheduler </a:t>
            </a:r>
            <a:r>
              <a:rPr lang="en-US" sz="2800" dirty="0">
                <a:ea typeface="ＭＳ Ｐゴシック" charset="-128"/>
              </a:rPr>
              <a:t>selects from among the processes in ready queue, and allocates the CPU to one of them</a:t>
            </a:r>
          </a:p>
          <a:p>
            <a:pPr marL="1110179" lvl="1" indent="-457200">
              <a:defRPr/>
            </a:pPr>
            <a:r>
              <a:rPr lang="en-US" dirty="0">
                <a:ea typeface="ＭＳ Ｐゴシック" charset="-128"/>
              </a:rPr>
              <a:t>Queue may be ordered in various ways</a:t>
            </a:r>
          </a:p>
          <a:p>
            <a:pPr>
              <a:defRPr/>
            </a:pPr>
            <a:r>
              <a:rPr lang="en-US" sz="2800" dirty="0">
                <a:ea typeface="ＭＳ Ｐゴシック" charset="-128"/>
              </a:rPr>
              <a:t>CPU scheduling decisions may take place when a process:</a:t>
            </a:r>
          </a:p>
          <a:p>
            <a:pPr marL="1142714" lvl="1" indent="-489736">
              <a:defRPr/>
            </a:pPr>
            <a:r>
              <a:rPr lang="en-US" dirty="0" smtClean="0">
                <a:ea typeface="ＭＳ Ｐゴシック" charset="-128"/>
              </a:rPr>
              <a:t>Switches </a:t>
            </a:r>
            <a:r>
              <a:rPr lang="en-US" dirty="0">
                <a:ea typeface="ＭＳ Ｐゴシック" charset="-128"/>
              </a:rPr>
              <a:t>from running to waiting state</a:t>
            </a:r>
          </a:p>
          <a:p>
            <a:pPr marL="1142714" lvl="1" indent="-489736">
              <a:defRPr/>
            </a:pPr>
            <a:r>
              <a:rPr lang="en-US" dirty="0" smtClean="0">
                <a:ea typeface="ＭＳ Ｐゴシック" charset="-128"/>
              </a:rPr>
              <a:t>Switches </a:t>
            </a:r>
            <a:r>
              <a:rPr lang="en-US" dirty="0">
                <a:ea typeface="ＭＳ Ｐゴシック" charset="-128"/>
              </a:rPr>
              <a:t>from running to ready state</a:t>
            </a:r>
          </a:p>
          <a:p>
            <a:pPr marL="1142714" lvl="1" indent="-489736">
              <a:defRPr/>
            </a:pPr>
            <a:r>
              <a:rPr lang="en-US" dirty="0" smtClean="0">
                <a:ea typeface="ＭＳ Ｐゴシック" charset="-128"/>
              </a:rPr>
              <a:t>Switches </a:t>
            </a:r>
            <a:r>
              <a:rPr lang="en-US" dirty="0">
                <a:ea typeface="ＭＳ Ｐゴシック" charset="-128"/>
              </a:rPr>
              <a:t>from waiting to ready</a:t>
            </a:r>
          </a:p>
          <a:p>
            <a:pPr marL="1142714" lvl="1" indent="-489736">
              <a:defRPr/>
            </a:pPr>
            <a:r>
              <a:rPr lang="en-US" dirty="0">
                <a:ea typeface="ＭＳ Ｐゴシック" charset="-128"/>
              </a:rPr>
              <a:t>Terminates</a:t>
            </a:r>
          </a:p>
          <a:p>
            <a:pPr>
              <a:defRPr/>
            </a:pPr>
            <a:r>
              <a:rPr lang="en-US" sz="2800" dirty="0">
                <a:ea typeface="ＭＳ Ｐゴシック" charset="-128"/>
              </a:rPr>
              <a:t>Scheduling under 1 and 4 is </a:t>
            </a:r>
            <a:r>
              <a:rPr lang="en-US" sz="2800" b="1" dirty="0" err="1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nonpreemptive</a:t>
            </a:r>
            <a:endParaRPr lang="en-US" sz="2800" b="1" dirty="0">
              <a:solidFill>
                <a:srgbClr val="3366FF"/>
              </a:solidFill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800" dirty="0">
                <a:ea typeface="ＭＳ Ｐゴシック" charset="-128"/>
              </a:rPr>
              <a:t>All other scheduling is </a:t>
            </a:r>
            <a:r>
              <a:rPr lang="en-US" sz="2800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preemptive</a:t>
            </a:r>
          </a:p>
          <a:p>
            <a:pPr marL="1110179" lvl="1" indent="-457200">
              <a:defRPr/>
            </a:pPr>
            <a:r>
              <a:rPr lang="en-US" dirty="0">
                <a:ea typeface="ＭＳ Ｐゴシック" charset="-128"/>
              </a:rPr>
              <a:t>Consider access to shared data</a:t>
            </a:r>
          </a:p>
          <a:p>
            <a:pPr marL="1110179" lvl="1" indent="-457200">
              <a:defRPr/>
            </a:pPr>
            <a:r>
              <a:rPr lang="en-US" dirty="0">
                <a:ea typeface="ＭＳ Ｐゴシック" charset="-128"/>
              </a:rPr>
              <a:t>Consider preemption while in kernel mode</a:t>
            </a:r>
          </a:p>
          <a:p>
            <a:pPr marL="1110179" lvl="1" indent="-457200">
              <a:defRPr/>
            </a:pPr>
            <a:r>
              <a:rPr lang="en-US" dirty="0">
                <a:ea typeface="ＭＳ Ｐゴシック" charset="-128"/>
              </a:rPr>
              <a:t>Consider interrupts occurring during crucial OS activities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612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Dispatcher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dirty="0"/>
              <a:t>Dispatcher module gives control of the CPU to the process selected by the short-term scheduler; this involves:</a:t>
            </a:r>
          </a:p>
          <a:p>
            <a:pPr lvl="1"/>
            <a:r>
              <a:rPr lang="en-US" altLang="en-US" dirty="0"/>
              <a:t>switching context</a:t>
            </a:r>
          </a:p>
          <a:p>
            <a:pPr lvl="1"/>
            <a:r>
              <a:rPr lang="en-US" altLang="en-US" dirty="0"/>
              <a:t>switching to user mode</a:t>
            </a:r>
          </a:p>
          <a:p>
            <a:pPr lvl="1"/>
            <a:r>
              <a:rPr lang="en-US" altLang="en-US" dirty="0"/>
              <a:t>jumping to the proper location in the user program to restart that program</a:t>
            </a:r>
          </a:p>
          <a:p>
            <a:pPr lvl="1"/>
            <a:endParaRPr lang="en-US" altLang="en-US" dirty="0"/>
          </a:p>
          <a:p>
            <a:r>
              <a:rPr lang="en-US" altLang="en-US" sz="2800" b="1" dirty="0">
                <a:solidFill>
                  <a:srgbClr val="3366FF"/>
                </a:solidFill>
              </a:rPr>
              <a:t>Dispatch latency </a:t>
            </a:r>
            <a:r>
              <a:rPr lang="en-US" altLang="en-US" sz="2800" dirty="0"/>
              <a:t>– time it takes for the dispatcher to stop one process and start another running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569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Scheduling </a:t>
            </a:r>
            <a:r>
              <a:rPr lang="en-US" altLang="en-US" dirty="0" smtClean="0"/>
              <a:t>Criteria/parameter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sz="3400" b="1" dirty="0"/>
              <a:t>CPU utilization </a:t>
            </a:r>
            <a:r>
              <a:rPr lang="en-US" altLang="en-US" sz="3400" dirty="0"/>
              <a:t>– keep the CPU as busy as possible</a:t>
            </a:r>
          </a:p>
          <a:p>
            <a:endParaRPr lang="en-US" altLang="en-US" sz="3400" dirty="0"/>
          </a:p>
          <a:p>
            <a:r>
              <a:rPr lang="en-US" altLang="en-US" sz="3400" b="1" dirty="0"/>
              <a:t>Throughput</a:t>
            </a:r>
            <a:r>
              <a:rPr lang="en-US" altLang="en-US" sz="3400" dirty="0"/>
              <a:t> – # of processes that complete their execution per time unit</a:t>
            </a:r>
          </a:p>
          <a:p>
            <a:endParaRPr lang="en-US" altLang="en-US" sz="3400" dirty="0"/>
          </a:p>
          <a:p>
            <a:r>
              <a:rPr lang="en-US" altLang="en-US" sz="3400" b="1" dirty="0"/>
              <a:t>Turnaround time </a:t>
            </a:r>
            <a:r>
              <a:rPr lang="en-US" altLang="en-US" sz="3400" dirty="0"/>
              <a:t>– amount of time to execute a particular process</a:t>
            </a:r>
          </a:p>
          <a:p>
            <a:endParaRPr lang="en-US" altLang="en-US" sz="3400" dirty="0"/>
          </a:p>
          <a:p>
            <a:r>
              <a:rPr lang="en-US" altLang="en-US" sz="3400" b="1" dirty="0"/>
              <a:t>Waiting time </a:t>
            </a:r>
            <a:r>
              <a:rPr lang="en-US" altLang="en-US" sz="3400" dirty="0"/>
              <a:t>– amount of time a process has been waiting in the ready queue</a:t>
            </a:r>
          </a:p>
          <a:p>
            <a:endParaRPr lang="en-US" altLang="en-US" sz="3400" dirty="0"/>
          </a:p>
          <a:p>
            <a:r>
              <a:rPr lang="en-US" altLang="en-US" sz="3400" b="1" dirty="0"/>
              <a:t>Response time </a:t>
            </a:r>
            <a:r>
              <a:rPr lang="en-US" altLang="en-US" sz="3400" dirty="0"/>
              <a:t>– amount of time it takes from when a request was submitted until the first response is produced, not output  (for time-sharing environment)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356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Scheduling Algorithms/policies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 sz="3200" dirty="0"/>
              <a:t>Basic scheduling </a:t>
            </a:r>
            <a:r>
              <a:rPr lang="en-US" altLang="en-US" sz="3200" dirty="0" smtClean="0"/>
              <a:t>algorithms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3200" dirty="0"/>
          </a:p>
          <a:p>
            <a:pPr lvl="2">
              <a:lnSpc>
                <a:spcPct val="90000"/>
              </a:lnSpc>
            </a:pPr>
            <a:r>
              <a:rPr lang="en-US" altLang="en-US" sz="2800" dirty="0"/>
              <a:t>First-come </a:t>
            </a:r>
            <a:r>
              <a:rPr lang="en-US" altLang="en-US" sz="2800" dirty="0" smtClean="0"/>
              <a:t>First-served (FCFS)</a:t>
            </a:r>
            <a:endParaRPr lang="en-US" altLang="en-US" sz="2800" dirty="0"/>
          </a:p>
          <a:p>
            <a:pPr lvl="2">
              <a:lnSpc>
                <a:spcPct val="90000"/>
              </a:lnSpc>
            </a:pPr>
            <a:r>
              <a:rPr lang="en-US" altLang="en-US" sz="2800" dirty="0"/>
              <a:t>Round </a:t>
            </a:r>
            <a:r>
              <a:rPr lang="en-US" altLang="en-US" sz="2800" dirty="0" smtClean="0"/>
              <a:t>Robin (RR)</a:t>
            </a:r>
            <a:endParaRPr lang="en-US" altLang="en-US" sz="2800" dirty="0"/>
          </a:p>
          <a:p>
            <a:pPr lvl="2">
              <a:lnSpc>
                <a:spcPct val="90000"/>
              </a:lnSpc>
            </a:pPr>
            <a:r>
              <a:rPr lang="en-US" altLang="en-US" sz="2800" dirty="0"/>
              <a:t>Shortest Job </a:t>
            </a:r>
            <a:r>
              <a:rPr lang="en-US" altLang="en-US" sz="2800" dirty="0" smtClean="0"/>
              <a:t>First (SJF)</a:t>
            </a:r>
            <a:endParaRPr lang="en-US" altLang="en-US" sz="2800" dirty="0"/>
          </a:p>
          <a:p>
            <a:pPr lvl="2">
              <a:lnSpc>
                <a:spcPct val="90000"/>
              </a:lnSpc>
            </a:pPr>
            <a:r>
              <a:rPr lang="en-US" altLang="en-US" sz="2800" dirty="0"/>
              <a:t>Priority </a:t>
            </a:r>
            <a:r>
              <a:rPr lang="en-US" altLang="en-US" sz="2800" dirty="0" smtClean="0"/>
              <a:t>based (PRIO)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US" altLang="en-US" sz="3600" dirty="0" smtClean="0">
                <a:latin typeface="+mn-lt"/>
              </a:rPr>
              <a:t>First-come First-served (FCFS)</a:t>
            </a:r>
            <a:endParaRPr lang="en-US" sz="3600" dirty="0">
              <a:latin typeface="+mn-l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447800"/>
            <a:ext cx="81534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/>
              <a:buNone/>
              <a:tabLst>
                <a:tab pos="4329113" algn="ctr"/>
                <a:tab pos="6619875" algn="ctr"/>
              </a:tabLst>
            </a:pPr>
            <a:r>
              <a:rPr lang="en-US" altLang="en-US" sz="2300" dirty="0" smtClean="0"/>
              <a:t>	</a:t>
            </a:r>
            <a:r>
              <a:rPr lang="en-US" altLang="en-US" sz="1800" u="sng" dirty="0" smtClean="0"/>
              <a:t>Process</a:t>
            </a:r>
            <a:r>
              <a:rPr lang="en-US" altLang="en-US" sz="1800" dirty="0" smtClean="0"/>
              <a:t>	</a:t>
            </a:r>
            <a:r>
              <a:rPr lang="en-US" altLang="en-US" sz="1800" u="sng" dirty="0" smtClean="0"/>
              <a:t>Burst Time</a:t>
            </a:r>
            <a:r>
              <a:rPr lang="en-US" altLang="en-US" sz="1800" dirty="0" smtClean="0"/>
              <a:t>	</a:t>
            </a:r>
          </a:p>
          <a:p>
            <a:pPr>
              <a:lnSpc>
                <a:spcPct val="90000"/>
              </a:lnSpc>
              <a:buFont typeface="Monotype Sorts"/>
              <a:buNone/>
              <a:tabLst>
                <a:tab pos="4329113" algn="ctr"/>
                <a:tab pos="6619875" algn="ctr"/>
              </a:tabLst>
            </a:pPr>
            <a:r>
              <a:rPr lang="en-US" altLang="en-US" sz="1800" dirty="0" smtClean="0"/>
              <a:t>	 </a:t>
            </a:r>
            <a:r>
              <a:rPr lang="en-US" altLang="en-US" sz="1800" i="1" dirty="0" smtClean="0"/>
              <a:t>P</a:t>
            </a:r>
            <a:r>
              <a:rPr lang="en-US" altLang="en-US" sz="1800" i="1" baseline="-25000" dirty="0" smtClean="0"/>
              <a:t>1</a:t>
            </a:r>
            <a:r>
              <a:rPr lang="en-US" altLang="en-US" sz="1800" dirty="0" smtClean="0"/>
              <a:t>	24</a:t>
            </a:r>
          </a:p>
          <a:p>
            <a:pPr>
              <a:lnSpc>
                <a:spcPct val="90000"/>
              </a:lnSpc>
              <a:buFont typeface="Monotype Sorts"/>
              <a:buNone/>
              <a:tabLst>
                <a:tab pos="4329113" algn="ctr"/>
                <a:tab pos="6619875" algn="ctr"/>
              </a:tabLst>
            </a:pPr>
            <a:r>
              <a:rPr lang="en-US" altLang="en-US" sz="1800" dirty="0" smtClean="0"/>
              <a:t>	 </a:t>
            </a:r>
            <a:r>
              <a:rPr lang="en-US" altLang="en-US" sz="1800" i="1" dirty="0" smtClean="0"/>
              <a:t>P</a:t>
            </a:r>
            <a:r>
              <a:rPr lang="en-US" altLang="en-US" sz="1800" i="1" baseline="-25000" dirty="0" smtClean="0"/>
              <a:t>2</a:t>
            </a:r>
            <a:r>
              <a:rPr lang="en-US" altLang="en-US" sz="1800" dirty="0" smtClean="0"/>
              <a:t> 	3</a:t>
            </a:r>
          </a:p>
          <a:p>
            <a:pPr>
              <a:lnSpc>
                <a:spcPct val="90000"/>
              </a:lnSpc>
              <a:buFont typeface="Monotype Sorts"/>
              <a:buNone/>
              <a:tabLst>
                <a:tab pos="4329113" algn="ctr"/>
                <a:tab pos="6619875" algn="ctr"/>
              </a:tabLst>
            </a:pPr>
            <a:r>
              <a:rPr lang="en-US" altLang="en-US" sz="1800" dirty="0" smtClean="0"/>
              <a:t>	 </a:t>
            </a:r>
            <a:r>
              <a:rPr lang="en-US" altLang="en-US" sz="1800" i="1" dirty="0" smtClean="0"/>
              <a:t>P</a:t>
            </a:r>
            <a:r>
              <a:rPr lang="en-US" altLang="en-US" sz="1800" i="1" baseline="-25000" dirty="0" smtClean="0"/>
              <a:t>3	 </a:t>
            </a:r>
            <a:r>
              <a:rPr lang="en-US" altLang="en-US" sz="1800" dirty="0" smtClean="0"/>
              <a:t>3</a:t>
            </a:r>
            <a:r>
              <a:rPr lang="en-US" altLang="en-US" sz="1800" i="1" baseline="-25000" dirty="0" smtClean="0"/>
              <a:t> </a:t>
            </a:r>
          </a:p>
          <a:p>
            <a:pPr>
              <a:lnSpc>
                <a:spcPct val="90000"/>
              </a:lnSpc>
              <a:tabLst>
                <a:tab pos="4329113" algn="ctr"/>
                <a:tab pos="6619875" algn="ctr"/>
              </a:tabLst>
            </a:pPr>
            <a:r>
              <a:rPr lang="en-US" altLang="en-US" sz="2000" dirty="0" smtClean="0"/>
              <a:t>Suppose that the processes arrive in the order: </a:t>
            </a:r>
            <a:r>
              <a:rPr lang="en-US" altLang="en-US" sz="2000" i="1" dirty="0" smtClean="0"/>
              <a:t>P</a:t>
            </a:r>
            <a:r>
              <a:rPr lang="en-US" altLang="en-US" sz="2000" i="1" baseline="-25000" dirty="0" smtClean="0"/>
              <a:t>1</a:t>
            </a:r>
            <a:r>
              <a:rPr lang="en-US" altLang="en-US" sz="2000" dirty="0" smtClean="0"/>
              <a:t> , </a:t>
            </a:r>
            <a:r>
              <a:rPr lang="en-US" altLang="en-US" sz="2000" i="1" dirty="0" smtClean="0"/>
              <a:t>P</a:t>
            </a:r>
            <a:r>
              <a:rPr lang="en-US" altLang="en-US" sz="2000" i="1" baseline="-25000" dirty="0" smtClean="0"/>
              <a:t>2</a:t>
            </a:r>
            <a:r>
              <a:rPr lang="en-US" altLang="en-US" sz="2000" dirty="0" smtClean="0"/>
              <a:t> , </a:t>
            </a:r>
            <a:r>
              <a:rPr lang="en-US" altLang="en-US" sz="2000" i="1" dirty="0" smtClean="0"/>
              <a:t>P</a:t>
            </a:r>
            <a:r>
              <a:rPr lang="en-US" altLang="en-US" sz="2000" i="1" baseline="-25000" dirty="0" smtClean="0"/>
              <a:t>3  </a:t>
            </a:r>
            <a:br>
              <a:rPr lang="en-US" altLang="en-US" sz="2000" i="1" baseline="-25000" dirty="0" smtClean="0"/>
            </a:br>
            <a:r>
              <a:rPr lang="en-US" altLang="en-US" sz="2000" dirty="0" smtClean="0"/>
              <a:t>The Gantt Chart for the schedule is:</a:t>
            </a: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r>
              <a:rPr lang="en-US" altLang="en-US" sz="2300" dirty="0" smtClean="0"/>
              <a:t/>
            </a:r>
            <a:br>
              <a:rPr lang="en-US" altLang="en-US" sz="2300" dirty="0" smtClean="0"/>
            </a:br>
            <a:r>
              <a:rPr lang="en-US" altLang="en-US" sz="2300" dirty="0" smtClean="0"/>
              <a:t/>
            </a:r>
            <a:br>
              <a:rPr lang="en-US" altLang="en-US" sz="2300" dirty="0" smtClean="0"/>
            </a:br>
            <a:r>
              <a:rPr lang="en-US" altLang="en-US" sz="2300" dirty="0" smtClean="0"/>
              <a:t/>
            </a:r>
            <a:br>
              <a:rPr lang="en-US" altLang="en-US" sz="2300" dirty="0" smtClean="0"/>
            </a:br>
            <a:r>
              <a:rPr lang="en-US" altLang="en-US" sz="2300" dirty="0" smtClean="0"/>
              <a:t/>
            </a:r>
            <a:br>
              <a:rPr lang="en-US" altLang="en-US" sz="2300" dirty="0" smtClean="0"/>
            </a:br>
            <a:endParaRPr lang="en-US" altLang="en-US" sz="2300" dirty="0" smtClean="0"/>
          </a:p>
          <a:p>
            <a:pPr>
              <a:lnSpc>
                <a:spcPct val="90000"/>
              </a:lnSpc>
              <a:buFont typeface="Monotype Sorts"/>
              <a:buNone/>
              <a:tabLst>
                <a:tab pos="4329113" algn="ctr"/>
                <a:tab pos="6619875" algn="ctr"/>
              </a:tabLst>
            </a:pPr>
            <a:endParaRPr lang="en-US" altLang="en-US" sz="2300" dirty="0" smtClean="0"/>
          </a:p>
          <a:p>
            <a:pPr>
              <a:lnSpc>
                <a:spcPct val="90000"/>
              </a:lnSpc>
              <a:tabLst>
                <a:tab pos="4329113" algn="ctr"/>
                <a:tab pos="6619875" algn="ctr"/>
              </a:tabLst>
            </a:pPr>
            <a:r>
              <a:rPr lang="en-US" altLang="en-US" sz="2000" dirty="0" smtClean="0"/>
              <a:t>Waiting time for </a:t>
            </a:r>
            <a:r>
              <a:rPr lang="en-US" altLang="en-US" sz="2000" i="1" dirty="0" smtClean="0"/>
              <a:t>P</a:t>
            </a:r>
            <a:r>
              <a:rPr lang="en-US" altLang="en-US" sz="2000" i="1" baseline="-25000" dirty="0" smtClean="0"/>
              <a:t>1</a:t>
            </a:r>
            <a:r>
              <a:rPr lang="en-US" altLang="en-US" sz="2000" dirty="0" smtClean="0"/>
              <a:t>  = 0; </a:t>
            </a:r>
            <a:r>
              <a:rPr lang="en-US" altLang="en-US" sz="2000" i="1" dirty="0" smtClean="0"/>
              <a:t>P</a:t>
            </a:r>
            <a:r>
              <a:rPr lang="en-US" altLang="en-US" sz="2000" i="1" baseline="-25000" dirty="0" smtClean="0"/>
              <a:t>2</a:t>
            </a:r>
            <a:r>
              <a:rPr lang="en-US" altLang="en-US" sz="2000" dirty="0" smtClean="0"/>
              <a:t>  = 24; </a:t>
            </a:r>
            <a:r>
              <a:rPr lang="en-US" altLang="en-US" sz="2000" i="1" dirty="0" smtClean="0"/>
              <a:t>P</a:t>
            </a:r>
            <a:r>
              <a:rPr lang="en-US" altLang="en-US" sz="2000" i="1" baseline="-25000" dirty="0" smtClean="0"/>
              <a:t>3 </a:t>
            </a:r>
            <a:r>
              <a:rPr lang="en-US" altLang="en-US" sz="2000" dirty="0" smtClean="0"/>
              <a:t>= 27</a:t>
            </a:r>
          </a:p>
          <a:p>
            <a:pPr>
              <a:lnSpc>
                <a:spcPct val="90000"/>
              </a:lnSpc>
              <a:tabLst>
                <a:tab pos="4329113" algn="ctr"/>
                <a:tab pos="6619875" algn="ctr"/>
              </a:tabLst>
            </a:pPr>
            <a:r>
              <a:rPr lang="en-US" altLang="en-US" sz="2000" dirty="0" smtClean="0"/>
              <a:t>Average waiting time:  (0 + 24 + 27)/3 = 17</a:t>
            </a:r>
          </a:p>
        </p:txBody>
      </p: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449262" y="3657600"/>
            <a:ext cx="8161338" cy="1452563"/>
            <a:chOff x="886" y="2688"/>
            <a:chExt cx="3427" cy="686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1816" y="2760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P</a:t>
              </a:r>
              <a:r>
                <a:rPr lang="en-US" altLang="en-US" sz="1900" baseline="-25000">
                  <a:latin typeface="Helvetica" charset="0"/>
                </a:rPr>
                <a:t>1</a:t>
              </a:r>
              <a:endParaRPr lang="en-US" altLang="en-US" sz="1900">
                <a:latin typeface="Helvetica" charset="0"/>
              </a:endParaRP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3304" y="2760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P</a:t>
              </a:r>
              <a:r>
                <a:rPr lang="en-US" altLang="en-US" sz="1900" baseline="-25000">
                  <a:latin typeface="Helvetica" charset="0"/>
                </a:rPr>
                <a:t>2</a:t>
              </a:r>
              <a:endParaRPr lang="en-US" altLang="en-US" sz="1900">
                <a:latin typeface="Helvetica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3880" y="2760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P</a:t>
              </a:r>
              <a:r>
                <a:rPr lang="en-US" altLang="en-US" sz="1900" baseline="-25000">
                  <a:latin typeface="Helvetica" charset="0"/>
                </a:rPr>
                <a:t>3</a:t>
              </a:r>
              <a:endParaRPr lang="en-US" altLang="en-US" sz="1900">
                <a:latin typeface="Helvetica" charset="0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2970" y="3192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24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3546" y="3192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27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4122" y="3192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30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886" y="3192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71312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FCFS Scheduling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>
              <a:buFont typeface="Monotype Sorts"/>
              <a:buNone/>
              <a:tabLst>
                <a:tab pos="5213350" algn="ctr"/>
              </a:tabLst>
            </a:pPr>
            <a:r>
              <a:rPr lang="en-US" altLang="en-US" sz="3600" dirty="0"/>
              <a:t>Suppose that the processes arrive in the order:</a:t>
            </a:r>
          </a:p>
          <a:p>
            <a:pPr>
              <a:buFont typeface="Monotype Sorts"/>
              <a:buNone/>
              <a:tabLst>
                <a:tab pos="5213350" algn="ctr"/>
              </a:tabLst>
            </a:pPr>
            <a:r>
              <a:rPr lang="en-US" altLang="en-US" sz="3600" dirty="0"/>
              <a:t>	</a:t>
            </a:r>
            <a:r>
              <a:rPr lang="en-US" altLang="en-US" sz="3600" dirty="0" smtClean="0"/>
              <a:t> </a:t>
            </a:r>
            <a:r>
              <a:rPr lang="en-US" altLang="en-US" sz="3600" i="1" dirty="0"/>
              <a:t>P</a:t>
            </a:r>
            <a:r>
              <a:rPr lang="en-US" altLang="en-US" sz="3600" i="1" baseline="-25000" dirty="0"/>
              <a:t>2</a:t>
            </a:r>
            <a:r>
              <a:rPr lang="en-US" altLang="en-US" sz="3600" dirty="0"/>
              <a:t> , </a:t>
            </a:r>
            <a:r>
              <a:rPr lang="en-US" altLang="en-US" sz="3600" i="1" dirty="0"/>
              <a:t>P</a:t>
            </a:r>
            <a:r>
              <a:rPr lang="en-US" altLang="en-US" sz="3600" i="1" baseline="-25000" dirty="0"/>
              <a:t>3</a:t>
            </a:r>
            <a:r>
              <a:rPr lang="en-US" altLang="en-US" sz="3600" dirty="0"/>
              <a:t> , </a:t>
            </a:r>
            <a:r>
              <a:rPr lang="en-US" altLang="en-US" sz="3600" i="1" dirty="0"/>
              <a:t>P</a:t>
            </a:r>
            <a:r>
              <a:rPr lang="en-US" altLang="en-US" sz="3600" i="1" baseline="-25000" dirty="0"/>
              <a:t>1</a:t>
            </a:r>
            <a:r>
              <a:rPr lang="en-US" altLang="en-US" sz="3600" dirty="0"/>
              <a:t> </a:t>
            </a:r>
          </a:p>
          <a:p>
            <a:pPr>
              <a:tabLst>
                <a:tab pos="5213350" algn="ctr"/>
              </a:tabLst>
            </a:pPr>
            <a:r>
              <a:rPr lang="en-US" altLang="en-US" sz="3600" dirty="0"/>
              <a:t>The Gantt chart for the schedule is:</a:t>
            </a:r>
            <a:br>
              <a:rPr lang="en-US" altLang="en-US" sz="3600" dirty="0"/>
            </a:br>
            <a:endParaRPr lang="en-US" altLang="en-US" sz="3600" dirty="0" smtClean="0"/>
          </a:p>
          <a:p>
            <a:pPr>
              <a:tabLst>
                <a:tab pos="5213350" algn="ctr"/>
              </a:tabLst>
            </a:pPr>
            <a:endParaRPr lang="en-US" altLang="en-US" sz="3600" dirty="0" smtClean="0"/>
          </a:p>
          <a:p>
            <a:pPr>
              <a:tabLst>
                <a:tab pos="5213350" algn="ctr"/>
              </a:tabLst>
            </a:pPr>
            <a:endParaRPr lang="en-US" altLang="en-US" sz="3600" dirty="0"/>
          </a:p>
          <a:p>
            <a:pPr>
              <a:tabLst>
                <a:tab pos="5213350" algn="ctr"/>
              </a:tabLst>
            </a:pPr>
            <a:endParaRPr lang="en-US" altLang="en-US" sz="3600" dirty="0"/>
          </a:p>
          <a:p>
            <a:pPr>
              <a:tabLst>
                <a:tab pos="5213350" algn="ctr"/>
              </a:tabLst>
            </a:pPr>
            <a:r>
              <a:rPr lang="en-US" altLang="en-US" sz="3600" dirty="0" smtClean="0"/>
              <a:t>Waiting </a:t>
            </a:r>
            <a:r>
              <a:rPr lang="en-US" altLang="en-US" sz="3600" dirty="0"/>
              <a:t>time for </a:t>
            </a:r>
            <a:r>
              <a:rPr lang="en-US" altLang="en-US" sz="3600" i="1" dirty="0"/>
              <a:t>P</a:t>
            </a:r>
            <a:r>
              <a:rPr lang="en-US" altLang="en-US" sz="3600" i="1" baseline="-25000" dirty="0"/>
              <a:t>1 </a:t>
            </a:r>
            <a:r>
              <a:rPr lang="en-US" altLang="en-US" sz="3600" i="1" dirty="0"/>
              <a:t>=</a:t>
            </a:r>
            <a:r>
              <a:rPr lang="en-US" altLang="en-US" sz="3600" dirty="0"/>
              <a:t> 6</a:t>
            </a:r>
            <a:r>
              <a:rPr lang="en-US" altLang="en-US" sz="3600" i="1" dirty="0"/>
              <a:t>;</a:t>
            </a:r>
            <a:r>
              <a:rPr lang="en-US" altLang="en-US" sz="3600" i="1" baseline="-25000" dirty="0"/>
              <a:t> </a:t>
            </a:r>
            <a:r>
              <a:rPr lang="en-US" altLang="en-US" sz="3600" i="1" dirty="0"/>
              <a:t>P</a:t>
            </a:r>
            <a:r>
              <a:rPr lang="en-US" altLang="en-US" sz="3600" i="1" baseline="-25000" dirty="0"/>
              <a:t>2</a:t>
            </a:r>
            <a:r>
              <a:rPr lang="en-US" altLang="en-US" sz="3600" dirty="0"/>
              <a:t> = 0</a:t>
            </a:r>
            <a:r>
              <a:rPr lang="en-US" altLang="en-US" sz="3600" i="1" baseline="-25000" dirty="0"/>
              <a:t>; </a:t>
            </a:r>
            <a:r>
              <a:rPr lang="en-US" altLang="en-US" sz="3600" i="1" dirty="0"/>
              <a:t>P</a:t>
            </a:r>
            <a:r>
              <a:rPr lang="en-US" altLang="en-US" sz="3600" i="1" baseline="-25000" dirty="0"/>
              <a:t>3 </a:t>
            </a:r>
            <a:r>
              <a:rPr lang="en-US" altLang="en-US" sz="3600" i="1" dirty="0"/>
              <a:t>= </a:t>
            </a:r>
            <a:r>
              <a:rPr lang="en-US" altLang="en-US" sz="3600" dirty="0"/>
              <a:t>3</a:t>
            </a:r>
            <a:endParaRPr lang="en-US" altLang="en-US" sz="3600" i="1" dirty="0"/>
          </a:p>
          <a:p>
            <a:pPr>
              <a:tabLst>
                <a:tab pos="5213350" algn="ctr"/>
              </a:tabLst>
            </a:pPr>
            <a:r>
              <a:rPr lang="en-US" altLang="en-US" sz="3600" dirty="0"/>
              <a:t>Average waiting time:   (6 + 0 + 3)/3 = 3</a:t>
            </a:r>
          </a:p>
          <a:p>
            <a:pPr>
              <a:tabLst>
                <a:tab pos="5213350" algn="ctr"/>
              </a:tabLst>
            </a:pPr>
            <a:r>
              <a:rPr lang="en-US" altLang="en-US" sz="3600" dirty="0"/>
              <a:t>Much better than previous case</a:t>
            </a:r>
          </a:p>
          <a:p>
            <a:pPr>
              <a:tabLst>
                <a:tab pos="5213350" algn="ctr"/>
              </a:tabLst>
            </a:pPr>
            <a:r>
              <a:rPr lang="en-US" altLang="en-US" sz="3600" b="1" dirty="0">
                <a:solidFill>
                  <a:srgbClr val="3366FF"/>
                </a:solidFill>
              </a:rPr>
              <a:t>Convoy effect </a:t>
            </a:r>
            <a:r>
              <a:rPr lang="en-US" altLang="en-US" sz="3600" dirty="0"/>
              <a:t>- short process behind long process</a:t>
            </a:r>
          </a:p>
          <a:p>
            <a:pPr lvl="1">
              <a:tabLst>
                <a:tab pos="5213350" algn="ctr"/>
              </a:tabLst>
            </a:pPr>
            <a:r>
              <a:rPr lang="en-US" altLang="en-US" sz="3600" dirty="0"/>
              <a:t>Consider one CPU-bound and many I/O-bound processes</a:t>
            </a:r>
          </a:p>
          <a:p>
            <a:endParaRPr lang="en-US" dirty="0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762000" y="2850532"/>
            <a:ext cx="7543800" cy="959468"/>
            <a:chOff x="882" y="1650"/>
            <a:chExt cx="3439" cy="686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 flipH="1">
              <a:off x="3219" y="1722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P</a:t>
              </a:r>
              <a:r>
                <a:rPr lang="en-US" altLang="en-US" sz="1900" baseline="-25000">
                  <a:latin typeface="Helvetica" charset="0"/>
                </a:rPr>
                <a:t>1</a:t>
              </a:r>
              <a:endParaRPr lang="en-US" altLang="en-US" sz="1900">
                <a:latin typeface="Helvetica" charset="0"/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 flipH="1">
              <a:off x="1731" y="1722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 dirty="0">
                  <a:latin typeface="Helvetica" charset="0"/>
                </a:rPr>
                <a:t>P</a:t>
              </a:r>
              <a:r>
                <a:rPr lang="en-US" altLang="en-US" sz="1900" baseline="-25000" dirty="0">
                  <a:latin typeface="Helvetica" charset="0"/>
                </a:rPr>
                <a:t>3</a:t>
              </a:r>
              <a:endParaRPr lang="en-US" altLang="en-US" sz="1900" dirty="0">
                <a:latin typeface="Helvetica" charset="0"/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 flipH="1">
              <a:off x="1155" y="1722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P</a:t>
              </a:r>
              <a:r>
                <a:rPr lang="en-US" altLang="en-US" sz="1900" baseline="-25000">
                  <a:latin typeface="Helvetica" charset="0"/>
                </a:rPr>
                <a:t>2</a:t>
              </a:r>
              <a:endParaRPr lang="en-US" altLang="en-US" sz="1900">
                <a:latin typeface="Helvetica" charset="0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H="1">
              <a:off x="4260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H="1">
              <a:off x="9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H="1">
              <a:off x="2148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H="1">
              <a:off x="1572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H="1">
              <a:off x="21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H="1">
              <a:off x="1572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 flipH="1">
              <a:off x="2086" y="2154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6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 flipH="1">
              <a:off x="1510" y="2154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3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 flipH="1">
              <a:off x="4130" y="2154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30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 flipH="1">
              <a:off x="882" y="2154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18823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FCFS Scheduling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FCFS - First-Come, First-Served</a:t>
            </a:r>
          </a:p>
          <a:p>
            <a:pPr lvl="1"/>
            <a:r>
              <a:rPr lang="en-US" altLang="en-US" dirty="0"/>
              <a:t>Non-preemptive</a:t>
            </a:r>
          </a:p>
          <a:p>
            <a:pPr lvl="1"/>
            <a:r>
              <a:rPr lang="en-US" altLang="en-US" dirty="0"/>
              <a:t>Ready queue is a FIFO queue</a:t>
            </a:r>
          </a:p>
          <a:p>
            <a:pPr lvl="1"/>
            <a:r>
              <a:rPr lang="en-US" altLang="en-US" dirty="0"/>
              <a:t>Jobs arriving are placed at the end of queue</a:t>
            </a:r>
          </a:p>
          <a:p>
            <a:pPr lvl="1"/>
            <a:r>
              <a:rPr lang="en-US" altLang="en-US" dirty="0"/>
              <a:t>Dispatcher selects first job in queue and this job runs to completion of CPU burst  </a:t>
            </a:r>
          </a:p>
          <a:p>
            <a:r>
              <a:rPr lang="en-US" altLang="en-US" dirty="0"/>
              <a:t>Advantages: simple, low overhead</a:t>
            </a:r>
          </a:p>
          <a:p>
            <a:r>
              <a:rPr lang="en-US" altLang="en-US" dirty="0"/>
              <a:t>Disadvantages: inappropriate for interactive systems, large fluctuations in average turnaround time are possible.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672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FCFS Scheduling (Cont</a:t>
            </a:r>
            <a:r>
              <a:rPr lang="en-US" alt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8000"/>
          </a:xfrm>
        </p:spPr>
        <p:txBody>
          <a:bodyPr>
            <a:normAutofit/>
          </a:bodyPr>
          <a:lstStyle/>
          <a:p>
            <a:r>
              <a:rPr lang="en-US" altLang="en-US" dirty="0"/>
              <a:t>Workload (Batch system)</a:t>
            </a:r>
          </a:p>
          <a:p>
            <a:pPr lvl="1">
              <a:buNone/>
            </a:pPr>
            <a:r>
              <a:rPr lang="en-US" altLang="en-US" dirty="0"/>
              <a:t>Job 1: 24 units, Job 2: 3 units, Job 3: 3 units</a:t>
            </a:r>
          </a:p>
          <a:p>
            <a:pPr lvl="1">
              <a:buNone/>
            </a:pPr>
            <a:endParaRPr lang="en-US" altLang="en-US" sz="2000" dirty="0"/>
          </a:p>
          <a:p>
            <a:r>
              <a:rPr lang="en-US" altLang="en-US" dirty="0"/>
              <a:t>FCFS schedule:</a:t>
            </a:r>
          </a:p>
          <a:p>
            <a:pPr>
              <a:buNone/>
            </a:pPr>
            <a:r>
              <a:rPr lang="en-US" altLang="en-US" sz="2000" dirty="0"/>
              <a:t>       </a:t>
            </a:r>
            <a:r>
              <a:rPr lang="en-US" altLang="en-US" sz="2000" b="1" dirty="0"/>
              <a:t>| Job 1 |  Job 2  |  Job 3  |</a:t>
            </a:r>
            <a:br>
              <a:rPr lang="en-US" altLang="en-US" sz="2000" b="1" dirty="0"/>
            </a:br>
            <a:r>
              <a:rPr lang="en-US" altLang="en-US" sz="2000" b="1" dirty="0"/>
              <a:t>    0       24        27        30</a:t>
            </a:r>
          </a:p>
          <a:p>
            <a:pPr>
              <a:buNone/>
            </a:pPr>
            <a:endParaRPr lang="en-US" altLang="en-US" sz="2000" b="1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419600"/>
            <a:ext cx="6096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/>
              <a:t>Total waiting time: </a:t>
            </a:r>
            <a:endParaRPr lang="en-US" altLang="en-US" sz="3200" dirty="0" smtClean="0"/>
          </a:p>
          <a:p>
            <a:r>
              <a:rPr lang="en-US" altLang="en-US" sz="3200" dirty="0" smtClean="0"/>
              <a:t>Average </a:t>
            </a:r>
            <a:r>
              <a:rPr lang="en-US" altLang="en-US" sz="3200" dirty="0"/>
              <a:t>waiting time: </a:t>
            </a:r>
            <a:endParaRPr lang="en-US" altLang="en-US" sz="3200" dirty="0" smtClean="0"/>
          </a:p>
          <a:p>
            <a:r>
              <a:rPr lang="en-US" altLang="en-US" sz="3200" dirty="0" smtClean="0"/>
              <a:t>Total turnaround time: </a:t>
            </a:r>
          </a:p>
          <a:p>
            <a:r>
              <a:rPr lang="en-US" altLang="en-US" sz="3200" dirty="0" smtClean="0"/>
              <a:t>Average </a:t>
            </a:r>
            <a:r>
              <a:rPr lang="en-US" altLang="en-US" sz="3200" dirty="0"/>
              <a:t>turnaround time</a:t>
            </a:r>
            <a:r>
              <a:rPr lang="en-US" altLang="en-US" sz="3200" dirty="0" smtClean="0"/>
              <a:t>:</a:t>
            </a:r>
            <a:endParaRPr lang="en-US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733800" y="44958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 smtClean="0"/>
              <a:t>0 + 24 + 27 = 51</a:t>
            </a:r>
            <a:endParaRPr lang="en-US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191000" y="5024735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/>
              <a:t>51/3 = 17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9600" y="54864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/>
              <a:t>24 + 27 + 30 = </a:t>
            </a:r>
            <a:r>
              <a:rPr lang="en-US" altLang="en-US" sz="2400" dirty="0" smtClean="0"/>
              <a:t>81</a:t>
            </a:r>
            <a:endParaRPr lang="en-US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939055" y="5943600"/>
            <a:ext cx="1690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/>
              <a:t>81/3 = </a:t>
            </a:r>
            <a:r>
              <a:rPr lang="en-US" altLang="en-US" sz="2400" dirty="0" smtClean="0"/>
              <a:t>27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33842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50292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Program is passive entity stored on disk (executable file), process is active</a:t>
            </a:r>
          </a:p>
          <a:p>
            <a:endParaRPr lang="en-US" sz="2800" dirty="0" smtClean="0"/>
          </a:p>
          <a:p>
            <a:r>
              <a:rPr lang="en-US" sz="2800" dirty="0" smtClean="0"/>
              <a:t>Program becomes process when executable file loaded into memory</a:t>
            </a:r>
          </a:p>
          <a:p>
            <a:endParaRPr lang="en-US" sz="2800" dirty="0" smtClean="0"/>
          </a:p>
          <a:p>
            <a:r>
              <a:rPr lang="en-US" sz="2800" dirty="0" smtClean="0"/>
              <a:t>Execution of program started via GUI mouse clicks, command line entry of its name, etc</a:t>
            </a:r>
          </a:p>
          <a:p>
            <a:endParaRPr lang="en-US" sz="2800" dirty="0" smtClean="0"/>
          </a:p>
          <a:p>
            <a:r>
              <a:rPr lang="en-US" sz="2800" dirty="0" smtClean="0"/>
              <a:t> One program can be several processes</a:t>
            </a:r>
          </a:p>
          <a:p>
            <a:pPr lvl="1"/>
            <a:r>
              <a:rPr lang="en-US" sz="2400" dirty="0" smtClean="0"/>
              <a:t>Consider multiple users executing the same program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Job First </a:t>
            </a:r>
            <a:r>
              <a:rPr lang="en-US" altLang="en-US" dirty="0"/>
              <a:t>(SJF)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Associate with each process the length of its next CPU burst</a:t>
            </a:r>
          </a:p>
          <a:p>
            <a:pPr lvl="1"/>
            <a:r>
              <a:rPr lang="en-US" altLang="en-US" sz="2400" dirty="0"/>
              <a:t> Use these lengths to schedule the process with the shortest time</a:t>
            </a:r>
          </a:p>
          <a:p>
            <a:endParaRPr lang="en-US" altLang="en-US" sz="2400" dirty="0"/>
          </a:p>
          <a:p>
            <a:r>
              <a:rPr lang="en-US" altLang="en-US" sz="2400" dirty="0"/>
              <a:t>SJF is optimal – gives minimum average waiting time for a given set of processes</a:t>
            </a:r>
          </a:p>
          <a:p>
            <a:pPr lvl="1"/>
            <a:r>
              <a:rPr lang="en-US" altLang="en-US" sz="2400" dirty="0"/>
              <a:t>The difficulty is knowing the length of the next CPU request</a:t>
            </a:r>
          </a:p>
          <a:p>
            <a:pPr lvl="1"/>
            <a:r>
              <a:rPr lang="en-US" altLang="en-US" sz="2400" dirty="0"/>
              <a:t>Could ask the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287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SJF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Monotype Sorts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altLang="en-US" dirty="0" smtClean="0"/>
              <a:t>		 </a:t>
            </a:r>
            <a:r>
              <a:rPr lang="en-US" altLang="en-US" u="sng" dirty="0" err="1"/>
              <a:t>Process</a:t>
            </a:r>
            <a:r>
              <a:rPr lang="en-US" altLang="en-US" u="sng" dirty="0" err="1">
                <a:solidFill>
                  <a:schemeClr val="bg1"/>
                </a:solidFill>
              </a:rPr>
              <a:t>Arriva</a:t>
            </a:r>
            <a:r>
              <a:rPr lang="en-US" altLang="en-US" u="sng" dirty="0">
                <a:solidFill>
                  <a:schemeClr val="bg1"/>
                </a:solidFill>
              </a:rPr>
              <a:t>	l Time</a:t>
            </a:r>
            <a:r>
              <a:rPr lang="en-US" altLang="en-US" dirty="0"/>
              <a:t>	</a:t>
            </a:r>
            <a:r>
              <a:rPr lang="en-US" altLang="en-US" u="sng" dirty="0"/>
              <a:t>Burst Time</a:t>
            </a:r>
            <a:endParaRPr lang="en-US" altLang="en-US" dirty="0"/>
          </a:p>
          <a:p>
            <a:pPr>
              <a:buFont typeface="Monotype Sorts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chemeClr val="bg1"/>
                </a:solidFill>
              </a:rPr>
              <a:t>0.0</a:t>
            </a:r>
            <a:r>
              <a:rPr lang="en-US" altLang="en-US" dirty="0"/>
              <a:t>	6</a:t>
            </a:r>
          </a:p>
          <a:p>
            <a:pPr>
              <a:buFont typeface="Monotype Sorts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 	</a:t>
            </a:r>
            <a:r>
              <a:rPr lang="en-US" altLang="en-US" dirty="0">
                <a:solidFill>
                  <a:schemeClr val="bg1"/>
                </a:solidFill>
              </a:rPr>
              <a:t>2.0</a:t>
            </a:r>
            <a:r>
              <a:rPr lang="en-US" altLang="en-US" dirty="0"/>
              <a:t>	8</a:t>
            </a:r>
          </a:p>
          <a:p>
            <a:pPr>
              <a:buFont typeface="Monotype Sorts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chemeClr val="bg1"/>
                </a:solidFill>
              </a:rPr>
              <a:t>4.0</a:t>
            </a:r>
            <a:r>
              <a:rPr lang="en-US" altLang="en-US" dirty="0"/>
              <a:t>	7</a:t>
            </a:r>
          </a:p>
          <a:p>
            <a:pPr>
              <a:buFont typeface="Monotype Sorts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4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chemeClr val="bg1"/>
                </a:solidFill>
              </a:rPr>
              <a:t>5.0</a:t>
            </a:r>
            <a:r>
              <a:rPr lang="en-US" altLang="en-US" dirty="0"/>
              <a:t>	3</a:t>
            </a: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altLang="en-US" dirty="0"/>
              <a:t>SJF scheduling chart</a:t>
            </a: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altLang="en-US" dirty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altLang="en-US" dirty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altLang="en-US" dirty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altLang="en-US" dirty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altLang="en-US" dirty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altLang="en-US" dirty="0"/>
              <a:t>Average waiting time = (3 + 16 + 9 + 0) / 4 = 7</a:t>
            </a:r>
            <a:endParaRPr lang="en-US" dirty="0"/>
          </a:p>
        </p:txBody>
      </p: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457200" y="3733801"/>
            <a:ext cx="8153400" cy="1453122"/>
            <a:chOff x="894" y="2352"/>
            <a:chExt cx="3660" cy="707"/>
          </a:xfrm>
        </p:grpSpPr>
        <p:sp>
          <p:nvSpPr>
            <p:cNvPr id="5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Text Box 38"/>
            <p:cNvSpPr txBox="1">
              <a:spLocks noChangeArrowheads="1"/>
            </p:cNvSpPr>
            <p:nvPr/>
          </p:nvSpPr>
          <p:spPr bwMode="auto">
            <a:xfrm flipH="1">
              <a:off x="1049" y="2437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P</a:t>
              </a:r>
              <a:r>
                <a:rPr lang="en-US" altLang="en-US" sz="1900" baseline="-25000">
                  <a:latin typeface="Helvetica" charset="0"/>
                </a:rPr>
                <a:t>4</a:t>
              </a:r>
              <a:endParaRPr lang="en-US" altLang="en-US" sz="1900">
                <a:latin typeface="Helvetica" charset="0"/>
              </a:endParaRPr>
            </a:p>
          </p:txBody>
        </p:sp>
        <p:sp>
          <p:nvSpPr>
            <p:cNvPr id="7" name="Text Box 39"/>
            <p:cNvSpPr txBox="1">
              <a:spLocks noChangeArrowheads="1"/>
            </p:cNvSpPr>
            <p:nvPr/>
          </p:nvSpPr>
          <p:spPr bwMode="auto">
            <a:xfrm flipH="1">
              <a:off x="3016" y="2424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P</a:t>
              </a:r>
              <a:r>
                <a:rPr lang="en-US" altLang="en-US" sz="1900" baseline="-25000">
                  <a:latin typeface="Helvetica" charset="0"/>
                </a:rPr>
                <a:t>3</a:t>
              </a:r>
              <a:endParaRPr lang="en-US" altLang="en-US" sz="1900">
                <a:latin typeface="Helvetica" charset="0"/>
              </a:endParaRPr>
            </a:p>
          </p:txBody>
        </p:sp>
        <p:sp>
          <p:nvSpPr>
            <p:cNvPr id="8" name="Text Box 40"/>
            <p:cNvSpPr txBox="1">
              <a:spLocks noChangeArrowheads="1"/>
            </p:cNvSpPr>
            <p:nvPr/>
          </p:nvSpPr>
          <p:spPr bwMode="auto">
            <a:xfrm flipH="1">
              <a:off x="2009" y="2473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P</a:t>
              </a:r>
              <a:r>
                <a:rPr lang="en-US" altLang="en-US" sz="1900" baseline="-25000">
                  <a:latin typeface="Helvetica" charset="0"/>
                </a:rPr>
                <a:t>1</a:t>
              </a:r>
              <a:endParaRPr lang="en-US" altLang="en-US" sz="1900">
                <a:latin typeface="Helvetica" charset="0"/>
              </a:endParaRPr>
            </a:p>
          </p:txBody>
        </p:sp>
        <p:sp>
          <p:nvSpPr>
            <p:cNvPr id="9" name="Line 41"/>
            <p:cNvSpPr>
              <a:spLocks noChangeShapeType="1"/>
            </p:cNvSpPr>
            <p:nvPr/>
          </p:nvSpPr>
          <p:spPr bwMode="auto">
            <a:xfrm flipH="1">
              <a:off x="4452" y="27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42"/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48"/>
            <p:cNvSpPr txBox="1">
              <a:spLocks noChangeArrowheads="1"/>
            </p:cNvSpPr>
            <p:nvPr/>
          </p:nvSpPr>
          <p:spPr bwMode="auto">
            <a:xfrm flipH="1">
              <a:off x="1567" y="2857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3</a:t>
              </a:r>
            </a:p>
          </p:txBody>
        </p:sp>
        <p:sp>
          <p:nvSpPr>
            <p:cNvPr id="13" name="Text Box 49"/>
            <p:cNvSpPr txBox="1">
              <a:spLocks noChangeArrowheads="1"/>
            </p:cNvSpPr>
            <p:nvPr/>
          </p:nvSpPr>
          <p:spPr bwMode="auto">
            <a:xfrm flipH="1">
              <a:off x="3355" y="2869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16</a:t>
              </a:r>
            </a:p>
          </p:txBody>
        </p:sp>
        <p:sp>
          <p:nvSpPr>
            <p:cNvPr id="14" name="Text Box 50"/>
            <p:cNvSpPr txBox="1">
              <a:spLocks noChangeArrowheads="1"/>
            </p:cNvSpPr>
            <p:nvPr/>
          </p:nvSpPr>
          <p:spPr bwMode="auto">
            <a:xfrm flipH="1">
              <a:off x="894" y="2877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0</a:t>
              </a:r>
            </a:p>
          </p:txBody>
        </p:sp>
        <p:sp>
          <p:nvSpPr>
            <p:cNvPr id="15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54"/>
            <p:cNvSpPr>
              <a:spLocks noChangeShapeType="1"/>
            </p:cNvSpPr>
            <p:nvPr/>
          </p:nvSpPr>
          <p:spPr bwMode="auto">
            <a:xfrm flipH="1">
              <a:off x="163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58"/>
            <p:cNvSpPr>
              <a:spLocks noChangeShapeType="1"/>
            </p:cNvSpPr>
            <p:nvPr/>
          </p:nvSpPr>
          <p:spPr bwMode="auto">
            <a:xfrm flipH="1">
              <a:off x="2688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63"/>
            <p:cNvSpPr>
              <a:spLocks noChangeShapeType="1"/>
            </p:cNvSpPr>
            <p:nvPr/>
          </p:nvSpPr>
          <p:spPr bwMode="auto">
            <a:xfrm flipH="1">
              <a:off x="3456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64"/>
            <p:cNvSpPr txBox="1">
              <a:spLocks noChangeArrowheads="1"/>
            </p:cNvSpPr>
            <p:nvPr/>
          </p:nvSpPr>
          <p:spPr bwMode="auto">
            <a:xfrm flipH="1">
              <a:off x="2623" y="2857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9</a:t>
              </a:r>
            </a:p>
          </p:txBody>
        </p:sp>
        <p:sp>
          <p:nvSpPr>
            <p:cNvPr id="20" name="Line 69"/>
            <p:cNvSpPr>
              <a:spLocks noChangeShapeType="1"/>
            </p:cNvSpPr>
            <p:nvPr/>
          </p:nvSpPr>
          <p:spPr bwMode="auto">
            <a:xfrm flipH="1">
              <a:off x="1632" y="235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70"/>
            <p:cNvSpPr txBox="1">
              <a:spLocks noChangeArrowheads="1"/>
            </p:cNvSpPr>
            <p:nvPr/>
          </p:nvSpPr>
          <p:spPr bwMode="auto">
            <a:xfrm flipH="1">
              <a:off x="3784" y="2424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P</a:t>
              </a:r>
              <a:r>
                <a:rPr lang="en-US" altLang="en-US" sz="1900" baseline="-25000">
                  <a:latin typeface="Helvetica" charset="0"/>
                </a:rPr>
                <a:t>2</a:t>
              </a:r>
              <a:endParaRPr lang="en-US" altLang="en-US" sz="1900">
                <a:latin typeface="Helvetica" charset="0"/>
              </a:endParaRPr>
            </a:p>
          </p:txBody>
        </p:sp>
        <p:sp>
          <p:nvSpPr>
            <p:cNvPr id="22" name="Text Box 73"/>
            <p:cNvSpPr txBox="1">
              <a:spLocks noChangeArrowheads="1"/>
            </p:cNvSpPr>
            <p:nvPr/>
          </p:nvSpPr>
          <p:spPr bwMode="auto">
            <a:xfrm flipH="1">
              <a:off x="4363" y="2869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40292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 of Shortest-remaining-time-first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Now we add the concepts of varying arrival times and preemption to the analysis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Process       Arrival </a:t>
            </a:r>
            <a:r>
              <a:rPr lang="en-US" dirty="0" err="1"/>
              <a:t>TimeT</a:t>
            </a:r>
            <a:r>
              <a:rPr lang="en-US" dirty="0"/>
              <a:t>	Burst Time</a:t>
            </a:r>
          </a:p>
          <a:p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P1	</a:t>
            </a:r>
            <a:r>
              <a:rPr lang="en-US" dirty="0" smtClean="0"/>
              <a:t>   0</a:t>
            </a:r>
            <a:r>
              <a:rPr lang="en-US" dirty="0"/>
              <a:t>	</a:t>
            </a:r>
            <a:r>
              <a:rPr lang="en-US" dirty="0" smtClean="0"/>
              <a:t>                  8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P2 	</a:t>
            </a:r>
            <a:r>
              <a:rPr lang="en-US" dirty="0" smtClean="0"/>
              <a:t>   1</a:t>
            </a:r>
            <a:r>
              <a:rPr lang="en-US" dirty="0"/>
              <a:t>	</a:t>
            </a:r>
            <a:r>
              <a:rPr lang="en-US" dirty="0" smtClean="0"/>
              <a:t>                 4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P3	</a:t>
            </a:r>
            <a:r>
              <a:rPr lang="en-US" dirty="0" smtClean="0"/>
              <a:t>   2</a:t>
            </a:r>
            <a:r>
              <a:rPr lang="en-US" dirty="0"/>
              <a:t>	</a:t>
            </a:r>
            <a:r>
              <a:rPr lang="en-US" dirty="0" smtClean="0"/>
              <a:t>                 9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P4	</a:t>
            </a:r>
            <a:r>
              <a:rPr lang="en-US" dirty="0" smtClean="0"/>
              <a:t>  3</a:t>
            </a:r>
            <a:r>
              <a:rPr lang="en-US" dirty="0"/>
              <a:t>	</a:t>
            </a:r>
            <a:r>
              <a:rPr lang="en-US" dirty="0" smtClean="0"/>
              <a:t>                 5</a:t>
            </a:r>
            <a:endParaRPr lang="en-US" dirty="0"/>
          </a:p>
          <a:p>
            <a:r>
              <a:rPr lang="en-US" dirty="0"/>
              <a:t>Preemptive SJF Gantt Chart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Average waiting time = [(10-1)+(1-1)+(17-2)+5-3)]/4 = 26/4 = 6.5 </a:t>
            </a:r>
            <a:r>
              <a:rPr lang="en-US" dirty="0" err="1"/>
              <a:t>msec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533401" y="3962400"/>
            <a:ext cx="7543800" cy="812491"/>
            <a:chOff x="899" y="2366"/>
            <a:chExt cx="3660" cy="658"/>
          </a:xfrm>
        </p:grpSpPr>
        <p:sp>
          <p:nvSpPr>
            <p:cNvPr id="5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Text Box 38"/>
            <p:cNvSpPr txBox="1">
              <a:spLocks noChangeArrowheads="1"/>
            </p:cNvSpPr>
            <p:nvPr/>
          </p:nvSpPr>
          <p:spPr bwMode="auto">
            <a:xfrm flipH="1">
              <a:off x="1049" y="2437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P</a:t>
              </a:r>
              <a:r>
                <a:rPr lang="en-US" altLang="en-US" sz="1900" baseline="-25000">
                  <a:latin typeface="Helvetica" charset="0"/>
                </a:rPr>
                <a:t>1</a:t>
              </a:r>
              <a:endParaRPr lang="en-US" altLang="en-US" sz="1900">
                <a:latin typeface="Helvetica" charset="0"/>
              </a:endParaRPr>
            </a:p>
          </p:txBody>
        </p:sp>
        <p:sp>
          <p:nvSpPr>
            <p:cNvPr id="7" name="Text Box 39"/>
            <p:cNvSpPr txBox="1">
              <a:spLocks noChangeArrowheads="1"/>
            </p:cNvSpPr>
            <p:nvPr/>
          </p:nvSpPr>
          <p:spPr bwMode="auto">
            <a:xfrm flipH="1">
              <a:off x="3016" y="2424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P</a:t>
              </a:r>
              <a:r>
                <a:rPr lang="en-US" altLang="en-US" sz="1900" baseline="-25000">
                  <a:latin typeface="Helvetica" charset="0"/>
                </a:rPr>
                <a:t>1</a:t>
              </a:r>
              <a:endParaRPr lang="en-US" altLang="en-US" sz="1900">
                <a:latin typeface="Helvetica" charset="0"/>
              </a:endParaRPr>
            </a:p>
          </p:txBody>
        </p:sp>
        <p:sp>
          <p:nvSpPr>
            <p:cNvPr id="8" name="Text Box 40"/>
            <p:cNvSpPr txBox="1">
              <a:spLocks noChangeArrowheads="1"/>
            </p:cNvSpPr>
            <p:nvPr/>
          </p:nvSpPr>
          <p:spPr bwMode="auto">
            <a:xfrm flipH="1">
              <a:off x="1495" y="2435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P</a:t>
              </a:r>
              <a:r>
                <a:rPr lang="en-US" altLang="en-US" sz="1900" baseline="-25000">
                  <a:latin typeface="Helvetica" charset="0"/>
                </a:rPr>
                <a:t>2</a:t>
              </a:r>
              <a:endParaRPr lang="en-US" altLang="en-US" sz="1900">
                <a:latin typeface="Helvetica" charset="0"/>
              </a:endParaRPr>
            </a:p>
          </p:txBody>
        </p:sp>
        <p:sp>
          <p:nvSpPr>
            <p:cNvPr id="9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48"/>
            <p:cNvSpPr txBox="1">
              <a:spLocks noChangeArrowheads="1"/>
            </p:cNvSpPr>
            <p:nvPr/>
          </p:nvSpPr>
          <p:spPr bwMode="auto">
            <a:xfrm flipH="1">
              <a:off x="1242" y="2841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1</a:t>
              </a:r>
            </a:p>
          </p:txBody>
        </p:sp>
        <p:sp>
          <p:nvSpPr>
            <p:cNvPr id="11" name="Text Box 49"/>
            <p:cNvSpPr txBox="1">
              <a:spLocks noChangeArrowheads="1"/>
            </p:cNvSpPr>
            <p:nvPr/>
          </p:nvSpPr>
          <p:spPr bwMode="auto">
            <a:xfrm flipH="1">
              <a:off x="3350" y="2842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17</a:t>
              </a:r>
            </a:p>
          </p:txBody>
        </p:sp>
        <p:sp>
          <p:nvSpPr>
            <p:cNvPr id="12" name="Text Box 50"/>
            <p:cNvSpPr txBox="1">
              <a:spLocks noChangeArrowheads="1"/>
            </p:cNvSpPr>
            <p:nvPr/>
          </p:nvSpPr>
          <p:spPr bwMode="auto">
            <a:xfrm flipH="1">
              <a:off x="899" y="2839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0</a:t>
              </a:r>
            </a:p>
          </p:txBody>
        </p:sp>
        <p:sp>
          <p:nvSpPr>
            <p:cNvPr id="13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64"/>
            <p:cNvSpPr txBox="1">
              <a:spLocks noChangeArrowheads="1"/>
            </p:cNvSpPr>
            <p:nvPr/>
          </p:nvSpPr>
          <p:spPr bwMode="auto">
            <a:xfrm flipH="1">
              <a:off x="2594" y="2841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10</a:t>
              </a:r>
            </a:p>
          </p:txBody>
        </p:sp>
        <p:sp>
          <p:nvSpPr>
            <p:cNvPr id="15" name="Line 69"/>
            <p:cNvSpPr>
              <a:spLocks noChangeShapeType="1"/>
            </p:cNvSpPr>
            <p:nvPr/>
          </p:nvSpPr>
          <p:spPr bwMode="auto">
            <a:xfrm flipH="1">
              <a:off x="1313" y="2374"/>
              <a:ext cx="5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70"/>
            <p:cNvSpPr txBox="1">
              <a:spLocks noChangeArrowheads="1"/>
            </p:cNvSpPr>
            <p:nvPr/>
          </p:nvSpPr>
          <p:spPr bwMode="auto">
            <a:xfrm flipH="1">
              <a:off x="3784" y="2424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P</a:t>
              </a:r>
              <a:r>
                <a:rPr lang="en-US" altLang="en-US" sz="1900" baseline="-25000">
                  <a:latin typeface="Helvetica" charset="0"/>
                </a:rPr>
                <a:t>3</a:t>
              </a:r>
              <a:endParaRPr lang="en-US" altLang="en-US" sz="1900">
                <a:latin typeface="Helvetica" charset="0"/>
              </a:endParaRPr>
            </a:p>
          </p:txBody>
        </p:sp>
        <p:sp>
          <p:nvSpPr>
            <p:cNvPr id="17" name="Text Box 73"/>
            <p:cNvSpPr txBox="1">
              <a:spLocks noChangeArrowheads="1"/>
            </p:cNvSpPr>
            <p:nvPr/>
          </p:nvSpPr>
          <p:spPr bwMode="auto">
            <a:xfrm flipH="1">
              <a:off x="4368" y="2842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26</a:t>
              </a:r>
            </a:p>
          </p:txBody>
        </p:sp>
        <p:sp>
          <p:nvSpPr>
            <p:cNvPr id="18" name="Line 43"/>
            <p:cNvSpPr>
              <a:spLocks noChangeShapeType="1"/>
            </p:cNvSpPr>
            <p:nvPr/>
          </p:nvSpPr>
          <p:spPr bwMode="auto">
            <a:xfrm flipH="1">
              <a:off x="1925" y="236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64"/>
            <p:cNvSpPr txBox="1">
              <a:spLocks noChangeArrowheads="1"/>
            </p:cNvSpPr>
            <p:nvPr/>
          </p:nvSpPr>
          <p:spPr bwMode="auto">
            <a:xfrm flipH="1">
              <a:off x="1859" y="2839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5</a:t>
              </a:r>
            </a:p>
          </p:txBody>
        </p:sp>
        <p:sp>
          <p:nvSpPr>
            <p:cNvPr id="20" name="Text Box 39"/>
            <p:cNvSpPr txBox="1">
              <a:spLocks noChangeArrowheads="1"/>
            </p:cNvSpPr>
            <p:nvPr/>
          </p:nvSpPr>
          <p:spPr bwMode="auto">
            <a:xfrm flipH="1">
              <a:off x="2182" y="2434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P</a:t>
              </a:r>
              <a:r>
                <a:rPr lang="en-US" altLang="en-US" sz="1900" baseline="-25000">
                  <a:latin typeface="Helvetica" charset="0"/>
                </a:rPr>
                <a:t>4</a:t>
              </a:r>
              <a:endParaRPr lang="en-US" altLang="en-US" sz="1900">
                <a:latin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86427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Job First </a:t>
            </a:r>
            <a:r>
              <a:rPr lang="en-US" altLang="en-US" dirty="0"/>
              <a:t>(SJF)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Non-preemptive, SJF-preemptive is SRJF</a:t>
            </a:r>
            <a:endParaRPr lang="en-US" dirty="0"/>
          </a:p>
          <a:p>
            <a:r>
              <a:rPr lang="en-US" dirty="0"/>
              <a:t>Ready queue treated as a priority queue based on smallest CPU-time requirement</a:t>
            </a:r>
          </a:p>
          <a:p>
            <a:r>
              <a:rPr lang="en-US" dirty="0"/>
              <a:t>arriving jobs inserted at proper position in queue</a:t>
            </a:r>
          </a:p>
          <a:p>
            <a:r>
              <a:rPr lang="en-US" dirty="0"/>
              <a:t> dispatcher selects shortest job (1st in queue) and runs to </a:t>
            </a:r>
            <a:r>
              <a:rPr lang="en-US" dirty="0" smtClean="0"/>
              <a:t>completion</a:t>
            </a:r>
            <a:endParaRPr lang="en-US" dirty="0"/>
          </a:p>
          <a:p>
            <a:r>
              <a:rPr lang="en-US" dirty="0"/>
              <a:t>Advantages: provably optimal w.r.t. average turnaround time</a:t>
            </a:r>
          </a:p>
          <a:p>
            <a:r>
              <a:rPr lang="en-US" dirty="0"/>
              <a:t>Disadvantages: in general, cannot be implemented. Also, starvation possible !</a:t>
            </a:r>
          </a:p>
          <a:p>
            <a:r>
              <a:rPr lang="en-US" dirty="0"/>
              <a:t>Can do it approximately: use exponential averaging to predict length of next CPU burst </a:t>
            </a:r>
            <a:br>
              <a:rPr lang="en-US" dirty="0"/>
            </a:br>
            <a:r>
              <a:rPr lang="en-US" dirty="0"/>
              <a:t>==&gt; pick shortest predicted burst next!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38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Priority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 dirty="0"/>
              <a:t>A priority number (integer) is associated with each process</a:t>
            </a:r>
          </a:p>
          <a:p>
            <a:endParaRPr lang="en-US" altLang="en-US" sz="1400" dirty="0"/>
          </a:p>
          <a:p>
            <a:r>
              <a:rPr lang="en-US" altLang="en-US" sz="2400" dirty="0"/>
              <a:t>The CPU is allocated to the process with the highest priority (smallest integer </a:t>
            </a:r>
            <a:r>
              <a:rPr lang="en-US" altLang="en-US" sz="2400" dirty="0">
                <a:sym typeface="Symbol" pitchFamily="18" charset="2"/>
              </a:rPr>
              <a:t> highest priority)</a:t>
            </a:r>
          </a:p>
          <a:p>
            <a:pPr lvl="1"/>
            <a:r>
              <a:rPr lang="en-US" altLang="en-US" sz="2400" dirty="0"/>
              <a:t>Preemptive</a:t>
            </a:r>
          </a:p>
          <a:p>
            <a:pPr lvl="1"/>
            <a:r>
              <a:rPr lang="en-US" altLang="en-US" sz="2400" dirty="0" err="1"/>
              <a:t>Nonpreemptive</a:t>
            </a:r>
            <a:endParaRPr lang="en-US" altLang="en-US" sz="2400" dirty="0"/>
          </a:p>
          <a:p>
            <a:pPr lvl="1"/>
            <a:endParaRPr lang="en-US" altLang="en-US" sz="1400" dirty="0"/>
          </a:p>
          <a:p>
            <a:r>
              <a:rPr lang="en-US" altLang="en-US" sz="2400" dirty="0"/>
              <a:t>SJF is priority scheduling where priority is the inverse of predicted next CPU burst time</a:t>
            </a:r>
          </a:p>
          <a:p>
            <a:endParaRPr lang="en-US" altLang="en-US" sz="1400" dirty="0"/>
          </a:p>
          <a:p>
            <a:r>
              <a:rPr lang="en-US" altLang="en-US" sz="2400" dirty="0"/>
              <a:t>Problem </a:t>
            </a:r>
            <a:r>
              <a:rPr lang="en-US" altLang="en-US" sz="2400" dirty="0">
                <a:sym typeface="Symbol" pitchFamily="18" charset="2"/>
              </a:rPr>
              <a:t> </a:t>
            </a:r>
            <a:r>
              <a:rPr lang="en-US" altLang="en-US" sz="2400" b="1" dirty="0">
                <a:solidFill>
                  <a:srgbClr val="3366FF"/>
                </a:solidFill>
                <a:sym typeface="Symbol" pitchFamily="18" charset="2"/>
              </a:rPr>
              <a:t>Starvation</a:t>
            </a:r>
            <a:r>
              <a:rPr lang="en-US" altLang="en-US" sz="2400" b="1" dirty="0">
                <a:sym typeface="Symbol" pitchFamily="18" charset="2"/>
              </a:rPr>
              <a:t> </a:t>
            </a:r>
            <a:r>
              <a:rPr lang="en-US" altLang="en-US" sz="2400" dirty="0">
                <a:sym typeface="Symbol" pitchFamily="18" charset="2"/>
              </a:rPr>
              <a:t>– low priority processes may never execute</a:t>
            </a:r>
          </a:p>
          <a:p>
            <a:endParaRPr lang="en-US" altLang="en-US" sz="1400" dirty="0">
              <a:sym typeface="Symbol" pitchFamily="18" charset="2"/>
            </a:endParaRPr>
          </a:p>
          <a:p>
            <a:r>
              <a:rPr lang="en-US" altLang="en-US" sz="2400" dirty="0">
                <a:sym typeface="Symbol" pitchFamily="18" charset="2"/>
              </a:rPr>
              <a:t>Solution  </a:t>
            </a:r>
            <a:r>
              <a:rPr lang="en-US" altLang="en-US" sz="2400" b="1" dirty="0">
                <a:solidFill>
                  <a:srgbClr val="3366FF"/>
                </a:solidFill>
                <a:sym typeface="Symbol" pitchFamily="18" charset="2"/>
              </a:rPr>
              <a:t>Aging</a:t>
            </a:r>
            <a:r>
              <a:rPr lang="en-US" altLang="en-US" sz="2400" b="1" dirty="0">
                <a:sym typeface="Symbol" pitchFamily="18" charset="2"/>
              </a:rPr>
              <a:t> </a:t>
            </a:r>
            <a:r>
              <a:rPr lang="en-US" altLang="en-US" sz="2400" dirty="0">
                <a:sym typeface="Symbol" pitchFamily="18" charset="2"/>
              </a:rPr>
              <a:t>– as time progresses increase the priority of the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073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Priority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Monotype Sorts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altLang="en-US" dirty="0"/>
              <a:t> </a:t>
            </a:r>
            <a:r>
              <a:rPr lang="en-US" altLang="en-US" u="sng" dirty="0" err="1"/>
              <a:t>Process</a:t>
            </a:r>
            <a:r>
              <a:rPr lang="en-US" altLang="en-US" u="sng" dirty="0" err="1">
                <a:solidFill>
                  <a:schemeClr val="bg1"/>
                </a:solidFill>
              </a:rPr>
              <a:t>A</a:t>
            </a:r>
            <a:r>
              <a:rPr lang="en-US" altLang="en-US" u="sng" dirty="0">
                <a:solidFill>
                  <a:schemeClr val="bg1"/>
                </a:solidFill>
              </a:rPr>
              <a:t>	</a:t>
            </a:r>
            <a:r>
              <a:rPr lang="en-US" altLang="en-US" u="sng" dirty="0" err="1">
                <a:solidFill>
                  <a:schemeClr val="bg1"/>
                </a:solidFill>
              </a:rPr>
              <a:t>arri</a:t>
            </a:r>
            <a:r>
              <a:rPr lang="en-US" altLang="en-US" u="sng" dirty="0">
                <a:solidFill>
                  <a:schemeClr val="bg1"/>
                </a:solidFill>
              </a:rPr>
              <a:t> </a:t>
            </a:r>
            <a:r>
              <a:rPr lang="en-US" altLang="en-US" u="sng" dirty="0"/>
              <a:t>Burst </a:t>
            </a:r>
            <a:r>
              <a:rPr lang="en-US" altLang="en-US" u="sng" dirty="0" err="1"/>
              <a:t>Time</a:t>
            </a:r>
            <a:r>
              <a:rPr lang="en-US" altLang="en-US" u="sng" dirty="0" err="1">
                <a:solidFill>
                  <a:schemeClr val="bg1"/>
                </a:solidFill>
              </a:rPr>
              <a:t>T</a:t>
            </a:r>
            <a:r>
              <a:rPr lang="en-US" altLang="en-US" dirty="0"/>
              <a:t>	</a:t>
            </a:r>
            <a:r>
              <a:rPr lang="en-US" altLang="en-US" u="sng" dirty="0"/>
              <a:t>Priority</a:t>
            </a:r>
            <a:endParaRPr lang="en-US" altLang="en-US" dirty="0"/>
          </a:p>
          <a:p>
            <a:pPr>
              <a:buFont typeface="Monotype Sorts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altLang="en-US" dirty="0"/>
              <a:t>	</a:t>
            </a:r>
            <a:r>
              <a:rPr lang="en-US" altLang="en-US" dirty="0" smtClean="0"/>
              <a:t>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	1</a:t>
            </a:r>
            <a:r>
              <a:rPr lang="en-US" altLang="en-US" dirty="0">
                <a:solidFill>
                  <a:srgbClr val="000000"/>
                </a:solidFill>
              </a:rPr>
              <a:t>0</a:t>
            </a:r>
            <a:r>
              <a:rPr lang="en-US" altLang="en-US" dirty="0"/>
              <a:t>	3</a:t>
            </a:r>
          </a:p>
          <a:p>
            <a:pPr>
              <a:buFont typeface="Monotype Sorts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altLang="en-US" dirty="0"/>
              <a:t>	</a:t>
            </a:r>
            <a:r>
              <a:rPr lang="en-US" altLang="en-US" dirty="0" smtClean="0"/>
              <a:t>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 	</a:t>
            </a:r>
            <a:r>
              <a:rPr lang="en-US" altLang="en-US" dirty="0">
                <a:solidFill>
                  <a:srgbClr val="000000"/>
                </a:solidFill>
              </a:rPr>
              <a:t>1</a:t>
            </a:r>
            <a:r>
              <a:rPr lang="en-US" altLang="en-US" dirty="0"/>
              <a:t>	1</a:t>
            </a:r>
          </a:p>
          <a:p>
            <a:pPr>
              <a:buFont typeface="Monotype Sorts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altLang="en-US" dirty="0"/>
              <a:t>	</a:t>
            </a:r>
            <a:r>
              <a:rPr lang="en-US" altLang="en-US" dirty="0" smtClean="0"/>
              <a:t>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2</a:t>
            </a:r>
            <a:r>
              <a:rPr lang="en-US" altLang="en-US" dirty="0"/>
              <a:t>	4</a:t>
            </a:r>
          </a:p>
          <a:p>
            <a:pPr>
              <a:buFont typeface="Monotype Sorts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altLang="en-US" dirty="0"/>
              <a:t>	</a:t>
            </a:r>
            <a:r>
              <a:rPr lang="en-US" altLang="en-US" dirty="0" smtClean="0"/>
              <a:t>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4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1</a:t>
            </a:r>
            <a:r>
              <a:rPr lang="en-US" altLang="en-US" dirty="0"/>
              <a:t>	5</a:t>
            </a:r>
          </a:p>
          <a:p>
            <a:pPr>
              <a:buFont typeface="Monotype Sorts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altLang="en-US" dirty="0"/>
              <a:t>	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5</a:t>
            </a:r>
            <a:r>
              <a:rPr lang="en-US" altLang="en-US" i="1" baseline="-25000" dirty="0"/>
              <a:t>	</a:t>
            </a:r>
            <a:r>
              <a:rPr lang="en-US" altLang="en-US" dirty="0"/>
              <a:t>5	2</a:t>
            </a:r>
            <a:endParaRPr lang="en-US" altLang="en-US" baseline="-25000" dirty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altLang="en-US" dirty="0"/>
              <a:t>Priority scheduling Gantt Chart</a:t>
            </a: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altLang="en-US" dirty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altLang="en-US" dirty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altLang="en-US" dirty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altLang="en-US" dirty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altLang="en-US" dirty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altLang="en-US" dirty="0"/>
              <a:t>Average waiting time = 8.2 </a:t>
            </a:r>
            <a:r>
              <a:rPr lang="en-US" altLang="en-US" dirty="0" err="1"/>
              <a:t>msec</a:t>
            </a:r>
            <a:endParaRPr lang="en-US" dirty="0"/>
          </a:p>
        </p:txBody>
      </p: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609600" y="4114800"/>
            <a:ext cx="7570788" cy="1392237"/>
            <a:chOff x="899" y="2366"/>
            <a:chExt cx="3179" cy="658"/>
          </a:xfrm>
        </p:grpSpPr>
        <p:sp>
          <p:nvSpPr>
            <p:cNvPr id="5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02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Text Box 38"/>
            <p:cNvSpPr txBox="1">
              <a:spLocks noChangeArrowheads="1"/>
            </p:cNvSpPr>
            <p:nvPr/>
          </p:nvSpPr>
          <p:spPr bwMode="auto">
            <a:xfrm flipH="1">
              <a:off x="1049" y="2437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P</a:t>
              </a:r>
              <a:r>
                <a:rPr lang="en-US" altLang="en-US" sz="1900" baseline="-25000">
                  <a:latin typeface="Helvetica" charset="0"/>
                </a:rPr>
                <a:t>2</a:t>
              </a:r>
              <a:endParaRPr lang="en-US" altLang="en-US" sz="1900">
                <a:latin typeface="Helvetica" charset="0"/>
              </a:endParaRPr>
            </a:p>
          </p:txBody>
        </p:sp>
        <p:sp>
          <p:nvSpPr>
            <p:cNvPr id="7" name="Text Box 39"/>
            <p:cNvSpPr txBox="1">
              <a:spLocks noChangeArrowheads="1"/>
            </p:cNvSpPr>
            <p:nvPr/>
          </p:nvSpPr>
          <p:spPr bwMode="auto">
            <a:xfrm flipH="1">
              <a:off x="3232" y="2435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P</a:t>
              </a:r>
              <a:r>
                <a:rPr lang="en-US" altLang="en-US" sz="1900" baseline="-25000">
                  <a:latin typeface="Helvetica" charset="0"/>
                </a:rPr>
                <a:t>3</a:t>
              </a:r>
              <a:endParaRPr lang="en-US" altLang="en-US" sz="1900">
                <a:latin typeface="Helvetica" charset="0"/>
              </a:endParaRPr>
            </a:p>
          </p:txBody>
        </p:sp>
        <p:sp>
          <p:nvSpPr>
            <p:cNvPr id="8" name="Text Box 40"/>
            <p:cNvSpPr txBox="1">
              <a:spLocks noChangeArrowheads="1"/>
            </p:cNvSpPr>
            <p:nvPr/>
          </p:nvSpPr>
          <p:spPr bwMode="auto">
            <a:xfrm flipH="1">
              <a:off x="1495" y="2435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P</a:t>
              </a:r>
              <a:r>
                <a:rPr lang="en-US" altLang="en-US" sz="1900" baseline="-25000">
                  <a:latin typeface="Helvetica" charset="0"/>
                </a:rPr>
                <a:t>5</a:t>
              </a:r>
              <a:endParaRPr lang="en-US" altLang="en-US" sz="1900">
                <a:latin typeface="Helvetica" charset="0"/>
              </a:endParaRPr>
            </a:p>
          </p:txBody>
        </p:sp>
        <p:sp>
          <p:nvSpPr>
            <p:cNvPr id="9" name="Line 43"/>
            <p:cNvSpPr>
              <a:spLocks noChangeShapeType="1"/>
            </p:cNvSpPr>
            <p:nvPr/>
          </p:nvSpPr>
          <p:spPr bwMode="auto">
            <a:xfrm flipH="1">
              <a:off x="3174" y="237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48"/>
            <p:cNvSpPr txBox="1">
              <a:spLocks noChangeArrowheads="1"/>
            </p:cNvSpPr>
            <p:nvPr/>
          </p:nvSpPr>
          <p:spPr bwMode="auto">
            <a:xfrm flipH="1">
              <a:off x="1242" y="2841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1</a:t>
              </a:r>
            </a:p>
          </p:txBody>
        </p:sp>
        <p:sp>
          <p:nvSpPr>
            <p:cNvPr id="11" name="Text Box 49"/>
            <p:cNvSpPr txBox="1">
              <a:spLocks noChangeArrowheads="1"/>
            </p:cNvSpPr>
            <p:nvPr/>
          </p:nvSpPr>
          <p:spPr bwMode="auto">
            <a:xfrm flipH="1">
              <a:off x="3577" y="2842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18</a:t>
              </a:r>
            </a:p>
          </p:txBody>
        </p:sp>
        <p:sp>
          <p:nvSpPr>
            <p:cNvPr id="12" name="Text Box 50"/>
            <p:cNvSpPr txBox="1">
              <a:spLocks noChangeArrowheads="1"/>
            </p:cNvSpPr>
            <p:nvPr/>
          </p:nvSpPr>
          <p:spPr bwMode="auto">
            <a:xfrm flipH="1">
              <a:off x="899" y="2839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0</a:t>
              </a:r>
            </a:p>
          </p:txBody>
        </p:sp>
        <p:sp>
          <p:nvSpPr>
            <p:cNvPr id="13" name="Line 52"/>
            <p:cNvSpPr>
              <a:spLocks noChangeShapeType="1"/>
            </p:cNvSpPr>
            <p:nvPr/>
          </p:nvSpPr>
          <p:spPr bwMode="auto">
            <a:xfrm flipH="1">
              <a:off x="3683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64"/>
            <p:cNvSpPr txBox="1">
              <a:spLocks noChangeArrowheads="1"/>
            </p:cNvSpPr>
            <p:nvPr/>
          </p:nvSpPr>
          <p:spPr bwMode="auto">
            <a:xfrm flipH="1">
              <a:off x="3086" y="2841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16</a:t>
              </a:r>
            </a:p>
          </p:txBody>
        </p:sp>
        <p:sp>
          <p:nvSpPr>
            <p:cNvPr id="15" name="Line 69"/>
            <p:cNvSpPr>
              <a:spLocks noChangeShapeType="1"/>
            </p:cNvSpPr>
            <p:nvPr/>
          </p:nvSpPr>
          <p:spPr bwMode="auto">
            <a:xfrm flipH="1">
              <a:off x="1313" y="2374"/>
              <a:ext cx="5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70"/>
            <p:cNvSpPr txBox="1">
              <a:spLocks noChangeArrowheads="1"/>
            </p:cNvSpPr>
            <p:nvPr/>
          </p:nvSpPr>
          <p:spPr bwMode="auto">
            <a:xfrm flipH="1">
              <a:off x="3719" y="2435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P</a:t>
              </a:r>
              <a:r>
                <a:rPr lang="en-US" altLang="en-US" sz="1900" baseline="-25000">
                  <a:latin typeface="Helvetica" charset="0"/>
                </a:rPr>
                <a:t>4</a:t>
              </a:r>
              <a:endParaRPr lang="en-US" altLang="en-US" sz="1900">
                <a:latin typeface="Helvetica" charset="0"/>
              </a:endParaRPr>
            </a:p>
          </p:txBody>
        </p:sp>
        <p:sp>
          <p:nvSpPr>
            <p:cNvPr id="17" name="Text Box 73"/>
            <p:cNvSpPr txBox="1">
              <a:spLocks noChangeArrowheads="1"/>
            </p:cNvSpPr>
            <p:nvPr/>
          </p:nvSpPr>
          <p:spPr bwMode="auto">
            <a:xfrm flipH="1">
              <a:off x="3887" y="2842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19</a:t>
              </a:r>
            </a:p>
          </p:txBody>
        </p:sp>
        <p:sp>
          <p:nvSpPr>
            <p:cNvPr id="18" name="Line 43"/>
            <p:cNvSpPr>
              <a:spLocks noChangeShapeType="1"/>
            </p:cNvSpPr>
            <p:nvPr/>
          </p:nvSpPr>
          <p:spPr bwMode="auto">
            <a:xfrm flipH="1">
              <a:off x="1925" y="236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64"/>
            <p:cNvSpPr txBox="1">
              <a:spLocks noChangeArrowheads="1"/>
            </p:cNvSpPr>
            <p:nvPr/>
          </p:nvSpPr>
          <p:spPr bwMode="auto">
            <a:xfrm flipH="1">
              <a:off x="1859" y="2839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6</a:t>
              </a:r>
            </a:p>
          </p:txBody>
        </p:sp>
        <p:sp>
          <p:nvSpPr>
            <p:cNvPr id="20" name="Text Box 39"/>
            <p:cNvSpPr txBox="1">
              <a:spLocks noChangeArrowheads="1"/>
            </p:cNvSpPr>
            <p:nvPr/>
          </p:nvSpPr>
          <p:spPr bwMode="auto">
            <a:xfrm flipH="1">
              <a:off x="2566" y="2434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P</a:t>
              </a:r>
              <a:r>
                <a:rPr lang="en-US" altLang="en-US" sz="1900" baseline="-25000">
                  <a:latin typeface="Helvetica" charset="0"/>
                </a:rPr>
                <a:t>1</a:t>
              </a:r>
              <a:endParaRPr lang="en-US" altLang="en-US" sz="1900">
                <a:latin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23777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Round Robin (RR)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Each process gets a small unit of CPU time (</a:t>
            </a:r>
            <a:r>
              <a:rPr lang="en-US" altLang="en-US" b="1" dirty="0">
                <a:solidFill>
                  <a:srgbClr val="3366FF"/>
                </a:solidFill>
              </a:rPr>
              <a:t>time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quantum</a:t>
            </a:r>
            <a:r>
              <a:rPr lang="en-US" altLang="en-US" b="1" dirty="0"/>
              <a:t> </a:t>
            </a:r>
            <a:r>
              <a:rPr lang="en-US" altLang="en-US" i="1" dirty="0"/>
              <a:t>q</a:t>
            </a:r>
            <a:r>
              <a:rPr lang="en-US" altLang="en-US" dirty="0"/>
              <a:t>), usually 10-100 milliseconds.  After this time has elapsed, the process is preempted and added to the end of the ready queue</a:t>
            </a:r>
            <a:r>
              <a:rPr lang="en-US" altLang="en-US" dirty="0" smtClean="0"/>
              <a:t>.</a:t>
            </a:r>
          </a:p>
          <a:p>
            <a:endParaRPr lang="en-US" altLang="en-US" dirty="0"/>
          </a:p>
          <a:p>
            <a:r>
              <a:rPr lang="en-US" altLang="en-US" dirty="0"/>
              <a:t>If there are </a:t>
            </a:r>
            <a:r>
              <a:rPr lang="en-US" altLang="en-US" i="1" dirty="0"/>
              <a:t>n</a:t>
            </a:r>
            <a:r>
              <a:rPr lang="en-US" altLang="en-US" dirty="0"/>
              <a:t> processes in the ready queue and the time quantum is </a:t>
            </a:r>
            <a:r>
              <a:rPr lang="en-US" altLang="en-US" i="1" dirty="0"/>
              <a:t>q</a:t>
            </a:r>
            <a:r>
              <a:rPr lang="en-US" altLang="en-US" dirty="0"/>
              <a:t>, then each process gets 1/</a:t>
            </a:r>
            <a:r>
              <a:rPr lang="en-US" altLang="en-US" i="1" dirty="0"/>
              <a:t>n</a:t>
            </a:r>
            <a:r>
              <a:rPr lang="en-US" altLang="en-US" dirty="0"/>
              <a:t> of the CPU time in chunks of at most </a:t>
            </a:r>
            <a:r>
              <a:rPr lang="en-US" altLang="en-US" i="1" dirty="0"/>
              <a:t>q</a:t>
            </a:r>
            <a:r>
              <a:rPr lang="en-US" altLang="en-US" dirty="0"/>
              <a:t> time units at once.  No process waits more than (</a:t>
            </a:r>
            <a:r>
              <a:rPr lang="en-US" altLang="en-US" i="1" dirty="0"/>
              <a:t>n</a:t>
            </a:r>
            <a:r>
              <a:rPr lang="en-US" altLang="en-US" dirty="0"/>
              <a:t>-1)</a:t>
            </a:r>
            <a:r>
              <a:rPr lang="en-US" altLang="en-US" i="1" dirty="0"/>
              <a:t>q </a:t>
            </a:r>
            <a:r>
              <a:rPr lang="en-US" altLang="en-US" dirty="0"/>
              <a:t>time units</a:t>
            </a:r>
            <a:r>
              <a:rPr lang="en-US" altLang="en-US" dirty="0" smtClean="0"/>
              <a:t>.</a:t>
            </a:r>
          </a:p>
          <a:p>
            <a:endParaRPr lang="en-US" altLang="en-US" dirty="0"/>
          </a:p>
          <a:p>
            <a:r>
              <a:rPr lang="en-US" altLang="en-US" dirty="0"/>
              <a:t>Timer interrupts every quantum to schedule next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769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 of RR with Time Quantum =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Font typeface="Monotype Sorts"/>
              <a:buNone/>
              <a:tabLst>
                <a:tab pos="3171825" algn="ctr"/>
                <a:tab pos="5707063" algn="ctr"/>
              </a:tabLst>
            </a:pPr>
            <a:r>
              <a:rPr lang="en-US" altLang="en-US" u="sng" dirty="0"/>
              <a:t>Process</a:t>
            </a:r>
            <a:r>
              <a:rPr lang="en-US" altLang="en-US" dirty="0"/>
              <a:t>	</a:t>
            </a:r>
            <a:r>
              <a:rPr lang="en-US" altLang="en-US" u="sng" dirty="0"/>
              <a:t>Burst Time</a:t>
            </a:r>
          </a:p>
          <a:p>
            <a:pPr>
              <a:lnSpc>
                <a:spcPct val="90000"/>
              </a:lnSpc>
              <a:buFont typeface="Monotype Sorts"/>
              <a:buNone/>
              <a:tabLst>
                <a:tab pos="3171825" algn="ctr"/>
                <a:tab pos="5707063" algn="ctr"/>
              </a:tabLst>
            </a:pPr>
            <a:r>
              <a:rPr lang="en-US" altLang="en-US" i="1" dirty="0"/>
              <a:t>	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i="1" baseline="-25000" dirty="0"/>
              <a:t>	</a:t>
            </a:r>
            <a:r>
              <a:rPr lang="en-US" altLang="en-US" dirty="0"/>
              <a:t>24</a:t>
            </a:r>
          </a:p>
          <a:p>
            <a:pPr>
              <a:lnSpc>
                <a:spcPct val="90000"/>
              </a:lnSpc>
              <a:buFont typeface="Monotype Sorts"/>
              <a:buNone/>
              <a:tabLst>
                <a:tab pos="3171825" algn="ctr"/>
                <a:tab pos="5707063" algn="ctr"/>
              </a:tabLst>
            </a:pPr>
            <a:r>
              <a:rPr lang="en-US" altLang="en-US" dirty="0"/>
              <a:t>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	 </a:t>
            </a:r>
            <a:r>
              <a:rPr lang="en-US" altLang="en-US" dirty="0" smtClean="0"/>
              <a:t>3</a:t>
            </a:r>
          </a:p>
          <a:p>
            <a:pPr>
              <a:lnSpc>
                <a:spcPct val="90000"/>
              </a:lnSpc>
              <a:buFont typeface="Monotype Sorts"/>
              <a:buNone/>
              <a:tabLst>
                <a:tab pos="3171825" algn="ctr"/>
                <a:tab pos="5707063" algn="ctr"/>
              </a:tabLst>
            </a:pPr>
            <a:r>
              <a:rPr lang="en-US" altLang="en-US" dirty="0" smtClean="0"/>
              <a:t>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	</a:t>
            </a:r>
            <a:r>
              <a:rPr lang="en-US" altLang="en-US" dirty="0" smtClean="0"/>
              <a:t>3</a:t>
            </a:r>
          </a:p>
          <a:p>
            <a:pPr>
              <a:lnSpc>
                <a:spcPct val="90000"/>
              </a:lnSpc>
              <a:buFont typeface="Monotype Sorts"/>
              <a:buNone/>
              <a:tabLst>
                <a:tab pos="3171825" algn="ctr"/>
                <a:tab pos="5707063" algn="ctr"/>
              </a:tabLst>
            </a:pPr>
            <a:r>
              <a:rPr lang="en-US" altLang="en-US" dirty="0"/>
              <a:t>		</a:t>
            </a:r>
          </a:p>
          <a:p>
            <a:pPr>
              <a:lnSpc>
                <a:spcPct val="90000"/>
              </a:lnSpc>
              <a:tabLst>
                <a:tab pos="3171825" algn="ctr"/>
                <a:tab pos="5707063" algn="ctr"/>
              </a:tabLst>
            </a:pPr>
            <a:r>
              <a:rPr lang="en-US" altLang="en-US" dirty="0"/>
              <a:t>The Gantt chart is: 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>
              <a:lnSpc>
                <a:spcPct val="90000"/>
              </a:lnSpc>
              <a:tabLst>
                <a:tab pos="3171825" algn="ctr"/>
                <a:tab pos="5707063" algn="ctr"/>
              </a:tabLst>
            </a:pPr>
            <a:r>
              <a:rPr lang="en-US" altLang="en-US" dirty="0"/>
              <a:t>Typically, higher average turnaround than SJF, but better </a:t>
            </a:r>
            <a:r>
              <a:rPr lang="en-US" altLang="en-US" b="1" i="1" dirty="0"/>
              <a:t>response</a:t>
            </a:r>
          </a:p>
          <a:p>
            <a:pPr>
              <a:lnSpc>
                <a:spcPct val="90000"/>
              </a:lnSpc>
              <a:tabLst>
                <a:tab pos="3171825" algn="ctr"/>
                <a:tab pos="5707063" algn="ctr"/>
              </a:tabLst>
            </a:pPr>
            <a:r>
              <a:rPr lang="en-US" altLang="en-US" dirty="0"/>
              <a:t>q should be large compared to context switch time</a:t>
            </a:r>
          </a:p>
          <a:p>
            <a:pPr>
              <a:lnSpc>
                <a:spcPct val="90000"/>
              </a:lnSpc>
              <a:tabLst>
                <a:tab pos="3171825" algn="ctr"/>
                <a:tab pos="5707063" algn="ctr"/>
              </a:tabLst>
            </a:pPr>
            <a:r>
              <a:rPr lang="en-US" altLang="en-US" dirty="0"/>
              <a:t>q usually 10ms to 100ms, context switch &lt; 10 </a:t>
            </a:r>
            <a:r>
              <a:rPr lang="en-US" altLang="en-US" dirty="0" err="1"/>
              <a:t>usec</a:t>
            </a:r>
            <a:endParaRPr lang="en-US" altLang="en-US" dirty="0"/>
          </a:p>
          <a:p>
            <a:endParaRPr lang="en-US" dirty="0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381000" y="3533775"/>
            <a:ext cx="7848600" cy="962025"/>
            <a:chOff x="1086" y="2640"/>
            <a:chExt cx="2956" cy="598"/>
          </a:xfrm>
        </p:grpSpPr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1152" y="2640"/>
              <a:ext cx="2842" cy="384"/>
              <a:chOff x="1152" y="2736"/>
              <a:chExt cx="2304" cy="288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Helvetica" charset="0"/>
                  </a:rPr>
                  <a:t>P</a:t>
                </a:r>
                <a:r>
                  <a:rPr lang="en-US" altLang="en-US" baseline="-25000">
                    <a:latin typeface="Helvetica" charset="0"/>
                  </a:rPr>
                  <a:t>1</a:t>
                </a:r>
                <a:endParaRPr lang="en-US" altLang="en-US">
                  <a:latin typeface="Helvetica" charset="0"/>
                </a:endParaRPr>
              </a:p>
            </p:txBody>
          </p:sp>
          <p:sp>
            <p:nvSpPr>
              <p:cNvPr id="16" name="Rectangle 5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Helvetica" charset="0"/>
                  </a:rPr>
                  <a:t>P</a:t>
                </a:r>
                <a:r>
                  <a:rPr lang="en-US" altLang="en-US" baseline="-25000">
                    <a:latin typeface="Helvetica" charset="0"/>
                  </a:rPr>
                  <a:t>2</a:t>
                </a:r>
              </a:p>
            </p:txBody>
          </p:sp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dirty="0">
                    <a:latin typeface="Helvetica" charset="0"/>
                  </a:rPr>
                  <a:t>P</a:t>
                </a:r>
                <a:r>
                  <a:rPr lang="en-US" altLang="en-US" baseline="-25000" dirty="0">
                    <a:latin typeface="Helvetica" charset="0"/>
                  </a:rPr>
                  <a:t>3</a:t>
                </a:r>
              </a:p>
            </p:txBody>
          </p:sp>
          <p:sp>
            <p:nvSpPr>
              <p:cNvPr id="18" name="Rectangle 7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Helvetica" charset="0"/>
                  </a:rPr>
                  <a:t>P</a:t>
                </a:r>
                <a:r>
                  <a:rPr lang="en-US" alt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19" name="Rectangle 8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Helvetica" charset="0"/>
                  </a:rPr>
                  <a:t>P</a:t>
                </a:r>
                <a:r>
                  <a:rPr lang="en-US" alt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20" name="Rectangle 9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Helvetica" charset="0"/>
                  </a:rPr>
                  <a:t>P</a:t>
                </a:r>
                <a:r>
                  <a:rPr lang="en-US" alt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21" name="Rectangle 10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Helvetica" charset="0"/>
                  </a:rPr>
                  <a:t>P</a:t>
                </a:r>
                <a:r>
                  <a:rPr lang="en-US" alt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22" name="Rectangle 11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Helvetica" charset="0"/>
                  </a:rPr>
                  <a:t>P</a:t>
                </a:r>
                <a:r>
                  <a:rPr lang="en-US" altLang="en-US" baseline="-25000">
                    <a:latin typeface="Helvetica" charset="0"/>
                  </a:rPr>
                  <a:t>1</a:t>
                </a:r>
              </a:p>
            </p:txBody>
          </p:sp>
        </p:grpSp>
        <p:sp>
          <p:nvSpPr>
            <p:cNvPr id="6" name="Text Box 15"/>
            <p:cNvSpPr txBox="1">
              <a:spLocks noChangeArrowheads="1"/>
            </p:cNvSpPr>
            <p:nvPr/>
          </p:nvSpPr>
          <p:spPr bwMode="auto">
            <a:xfrm>
              <a:off x="1086" y="3048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0</a:t>
              </a:r>
            </a:p>
          </p:txBody>
        </p:sp>
        <p:sp>
          <p:nvSpPr>
            <p:cNvPr id="7" name="Text Box 16"/>
            <p:cNvSpPr txBox="1">
              <a:spLocks noChangeArrowheads="1"/>
            </p:cNvSpPr>
            <p:nvPr/>
          </p:nvSpPr>
          <p:spPr bwMode="auto">
            <a:xfrm>
              <a:off x="1386" y="3054"/>
              <a:ext cx="19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4</a:t>
              </a:r>
            </a:p>
          </p:txBody>
        </p:sp>
        <p:sp>
          <p:nvSpPr>
            <p:cNvPr id="8" name="Text Box 17"/>
            <p:cNvSpPr txBox="1">
              <a:spLocks noChangeArrowheads="1"/>
            </p:cNvSpPr>
            <p:nvPr/>
          </p:nvSpPr>
          <p:spPr bwMode="auto">
            <a:xfrm>
              <a:off x="1801" y="3055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7</a:t>
              </a: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2111" y="3049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10</a:t>
              </a:r>
            </a:p>
          </p:txBody>
        </p: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2499" y="3049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14</a:t>
              </a:r>
            </a:p>
          </p:txBody>
        </p:sp>
        <p:sp>
          <p:nvSpPr>
            <p:cNvPr id="11" name="Text Box 20"/>
            <p:cNvSpPr txBox="1">
              <a:spLocks noChangeArrowheads="1"/>
            </p:cNvSpPr>
            <p:nvPr/>
          </p:nvSpPr>
          <p:spPr bwMode="auto">
            <a:xfrm>
              <a:off x="2835" y="3049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18</a:t>
              </a:r>
            </a:p>
          </p:txBody>
        </p:sp>
        <p:sp>
          <p:nvSpPr>
            <p:cNvPr id="12" name="Text Box 21"/>
            <p:cNvSpPr txBox="1">
              <a:spLocks noChangeArrowheads="1"/>
            </p:cNvSpPr>
            <p:nvPr/>
          </p:nvSpPr>
          <p:spPr bwMode="auto">
            <a:xfrm>
              <a:off x="3131" y="3049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22</a:t>
              </a:r>
            </a:p>
          </p:txBody>
        </p:sp>
        <p:sp>
          <p:nvSpPr>
            <p:cNvPr id="13" name="Text Box 22"/>
            <p:cNvSpPr txBox="1">
              <a:spLocks noChangeArrowheads="1"/>
            </p:cNvSpPr>
            <p:nvPr/>
          </p:nvSpPr>
          <p:spPr bwMode="auto">
            <a:xfrm>
              <a:off x="3515" y="3049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26</a:t>
              </a: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3851" y="3049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900">
                  <a:latin typeface="Helvetica" charset="0"/>
                </a:rPr>
                <a:t>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6750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Multilevel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z="2400" dirty="0"/>
              <a:t>Ready queue is partitioned into separate queues, </a:t>
            </a:r>
            <a:r>
              <a:rPr lang="en-US" altLang="en-US" sz="2400" dirty="0" err="1"/>
              <a:t>eg</a:t>
            </a:r>
            <a:r>
              <a:rPr lang="en-US" altLang="en-US" sz="2400" dirty="0"/>
              <a:t>:</a:t>
            </a:r>
          </a:p>
          <a:p>
            <a:pPr lvl="1"/>
            <a:r>
              <a:rPr lang="en-US" altLang="en-US" sz="2400" b="1" dirty="0">
                <a:solidFill>
                  <a:srgbClr val="3366FF"/>
                </a:solidFill>
              </a:rPr>
              <a:t>foreground</a:t>
            </a:r>
            <a:r>
              <a:rPr lang="en-US" altLang="en-US" sz="2400" dirty="0"/>
              <a:t> (interactive)</a:t>
            </a:r>
          </a:p>
          <a:p>
            <a:pPr lvl="1"/>
            <a:r>
              <a:rPr lang="en-US" altLang="en-US" sz="2400" b="1" dirty="0">
                <a:solidFill>
                  <a:srgbClr val="3366FF"/>
                </a:solidFill>
              </a:rPr>
              <a:t>background</a:t>
            </a:r>
            <a:r>
              <a:rPr lang="en-US" altLang="en-US" sz="2400" dirty="0"/>
              <a:t> (batch)</a:t>
            </a:r>
          </a:p>
          <a:p>
            <a:r>
              <a:rPr lang="en-US" altLang="en-US" sz="2400" dirty="0"/>
              <a:t>Process permanently in a given queue</a:t>
            </a:r>
          </a:p>
          <a:p>
            <a:pPr lvl="1"/>
            <a:endParaRPr lang="en-US" altLang="en-US" sz="1400" dirty="0"/>
          </a:p>
          <a:p>
            <a:r>
              <a:rPr lang="en-US" altLang="en-US" sz="2400" dirty="0"/>
              <a:t>Each queue has its own scheduling algorithm:</a:t>
            </a:r>
          </a:p>
          <a:p>
            <a:pPr lvl="1"/>
            <a:r>
              <a:rPr lang="en-US" altLang="en-US" sz="2400" dirty="0"/>
              <a:t>foreground – RR</a:t>
            </a:r>
          </a:p>
          <a:p>
            <a:pPr lvl="1"/>
            <a:r>
              <a:rPr lang="en-US" altLang="en-US" sz="2400" dirty="0"/>
              <a:t>background – FCFS</a:t>
            </a:r>
          </a:p>
          <a:p>
            <a:pPr lvl="1"/>
            <a:endParaRPr lang="en-US" altLang="en-US" sz="1400" dirty="0"/>
          </a:p>
          <a:p>
            <a:r>
              <a:rPr lang="en-US" altLang="en-US" sz="2400" dirty="0"/>
              <a:t>Scheduling must be done between the queues:</a:t>
            </a:r>
          </a:p>
          <a:p>
            <a:pPr lvl="1"/>
            <a:r>
              <a:rPr lang="en-US" altLang="en-US" sz="2400" dirty="0"/>
              <a:t>Fixed priority scheduling; (i.e., serve all from foreground then from background).  Possibility of starvation.</a:t>
            </a:r>
          </a:p>
          <a:p>
            <a:pPr lvl="1"/>
            <a:r>
              <a:rPr lang="en-US" altLang="en-US" sz="2400" dirty="0"/>
              <a:t>Time slice – each queue gets a certain amount of CPU time which it can schedule amongst its processes; i.e., 80% to foreground in RR</a:t>
            </a:r>
          </a:p>
          <a:p>
            <a:pPr lvl="1"/>
            <a:r>
              <a:rPr lang="en-US" altLang="en-US" sz="2400" dirty="0"/>
              <a:t>20% to background in FCFS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934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Multilevel Queue Scheduling</a:t>
            </a:r>
            <a:endParaRPr lang="en-US" dirty="0"/>
          </a:p>
        </p:txBody>
      </p:sp>
      <p:pic>
        <p:nvPicPr>
          <p:cNvPr id="4" name="Picture 4" descr="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71329"/>
            <a:ext cx="7391400" cy="4324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7678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process creation</a:t>
            </a:r>
            <a:endParaRPr lang="en-US" dirty="0"/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76400"/>
            <a:ext cx="5562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dirty="0"/>
              <a:t>Recent trend to place multiple processor cores on same physical chip</a:t>
            </a:r>
          </a:p>
          <a:p>
            <a:endParaRPr lang="en-US" altLang="en-US" sz="1800" dirty="0"/>
          </a:p>
          <a:p>
            <a:r>
              <a:rPr lang="en-US" altLang="en-US" sz="1800" dirty="0"/>
              <a:t>Faster and consumes less power</a:t>
            </a:r>
          </a:p>
          <a:p>
            <a:endParaRPr lang="en-US" altLang="en-US" sz="1800" dirty="0"/>
          </a:p>
          <a:p>
            <a:r>
              <a:rPr lang="en-US" altLang="en-US" sz="1800" dirty="0"/>
              <a:t>Multiple threads per core also growing</a:t>
            </a:r>
          </a:p>
          <a:p>
            <a:pPr lvl="1"/>
            <a:r>
              <a:rPr lang="en-US" altLang="en-US" sz="1800" dirty="0"/>
              <a:t>Takes advantage of memory stall to make progress on another thread while memory retrieve happens</a:t>
            </a:r>
          </a:p>
          <a:p>
            <a:pPr lvl="1">
              <a:buFont typeface="Monotype Sorts"/>
              <a:buNone/>
            </a:pPr>
            <a:r>
              <a:rPr lang="en-US" altLang="en-US" sz="1800" dirty="0"/>
              <a:t> 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Multicore Processors</a:t>
            </a:r>
          </a:p>
        </p:txBody>
      </p:sp>
    </p:spTree>
    <p:extLst>
      <p:ext uri="{BB962C8B-B14F-4D97-AF65-F5344CB8AC3E}">
        <p14:creationId xmlns:p14="http://schemas.microsoft.com/office/powerpoint/2010/main" xmlns="" val="406412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Multithreaded Multicore System</a:t>
            </a:r>
            <a:endParaRPr lang="en-US" dirty="0"/>
          </a:p>
        </p:txBody>
      </p:sp>
      <p:pic>
        <p:nvPicPr>
          <p:cNvPr id="4" name="Picture 4" descr="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924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399" y="3962401"/>
            <a:ext cx="8001001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8308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 dirty="0"/>
              <a:t>Most modern applications are multithreaded</a:t>
            </a:r>
          </a:p>
          <a:p>
            <a:r>
              <a:rPr lang="en-US" altLang="en-US" sz="2400" dirty="0"/>
              <a:t>Threads run within application</a:t>
            </a:r>
          </a:p>
          <a:p>
            <a:r>
              <a:rPr lang="en-US" altLang="en-US" sz="2400" dirty="0"/>
              <a:t>Multiple tasks with the application can be implemented by separate threads</a:t>
            </a:r>
          </a:p>
          <a:p>
            <a:pPr lvl="1"/>
            <a:r>
              <a:rPr lang="en-US" altLang="en-US" sz="2400" dirty="0"/>
              <a:t>Update display</a:t>
            </a:r>
          </a:p>
          <a:p>
            <a:pPr lvl="1"/>
            <a:r>
              <a:rPr lang="en-US" altLang="en-US" sz="2400" dirty="0"/>
              <a:t>Fetch data</a:t>
            </a:r>
          </a:p>
          <a:p>
            <a:pPr lvl="1"/>
            <a:r>
              <a:rPr lang="en-US" altLang="en-US" sz="2400" dirty="0"/>
              <a:t>Spell checking</a:t>
            </a:r>
          </a:p>
          <a:p>
            <a:pPr lvl="1"/>
            <a:r>
              <a:rPr lang="en-US" altLang="en-US" sz="2400" dirty="0"/>
              <a:t>Answer a network request</a:t>
            </a:r>
          </a:p>
          <a:p>
            <a:r>
              <a:rPr lang="en-US" altLang="en-US" sz="2400" dirty="0"/>
              <a:t>Process creation is heavy-weight while thread creation is light-weight</a:t>
            </a:r>
          </a:p>
          <a:p>
            <a:r>
              <a:rPr lang="en-US" altLang="en-US" sz="2400" dirty="0"/>
              <a:t>Can increase efficiency</a:t>
            </a:r>
          </a:p>
          <a:p>
            <a:r>
              <a:rPr lang="en-US" altLang="en-US" sz="2400" dirty="0"/>
              <a:t>Kernels are generally multithreaded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084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Multithreaded Server Architecture</a:t>
            </a:r>
            <a:endParaRPr lang="en-US" dirty="0"/>
          </a:p>
        </p:txBody>
      </p:sp>
      <p:pic>
        <p:nvPicPr>
          <p:cNvPr id="4" name="Picture 1" descr="4_02.pdf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315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704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b="1" dirty="0"/>
              <a:t>Responsiveness – </a:t>
            </a:r>
            <a:r>
              <a:rPr lang="en-US" altLang="en-US" dirty="0"/>
              <a:t>may allow continued execution if part of process is blocked, especially important for user interfaces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b="1" dirty="0"/>
              <a:t>Resource Sharing – </a:t>
            </a:r>
            <a:r>
              <a:rPr lang="en-US" altLang="en-US" dirty="0"/>
              <a:t>threads share resources of process, easier than shared memory or message passing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b="1" dirty="0"/>
              <a:t>Economy – </a:t>
            </a:r>
            <a:r>
              <a:rPr lang="en-US" altLang="en-US" dirty="0"/>
              <a:t>cheaper than process creation, thread switching lower overhead than context switching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b="1" dirty="0"/>
              <a:t>Scalability – </a:t>
            </a:r>
            <a:r>
              <a:rPr lang="en-US" altLang="en-US" dirty="0"/>
              <a:t>process can take advantage of multiprocessor architectures</a:t>
            </a:r>
            <a:br>
              <a:rPr lang="en-US" altLang="en-US" dirty="0"/>
            </a:b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207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Multicore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dirty="0">
                <a:solidFill>
                  <a:srgbClr val="3366FF"/>
                </a:solidFill>
              </a:rPr>
              <a:t>Multicore</a:t>
            </a:r>
            <a:r>
              <a:rPr lang="en-US" altLang="en-US" sz="2400" dirty="0"/>
              <a:t> or </a:t>
            </a:r>
            <a:r>
              <a:rPr lang="en-US" altLang="en-US" sz="2400" b="1" dirty="0">
                <a:solidFill>
                  <a:srgbClr val="3366FF"/>
                </a:solidFill>
              </a:rPr>
              <a:t>multiprocessor</a:t>
            </a:r>
            <a:r>
              <a:rPr lang="en-US" altLang="en-US" sz="2400" dirty="0"/>
              <a:t> systems putting pressure on programmers.</a:t>
            </a:r>
            <a:endParaRPr lang="en-US" altLang="en-US" sz="2400" b="1" dirty="0"/>
          </a:p>
          <a:p>
            <a:r>
              <a:rPr kumimoji="1" lang="en-US" altLang="en-US" sz="2400" b="1" dirty="0"/>
              <a:t>Concurrent execution on single-core system:</a:t>
            </a:r>
          </a:p>
          <a:p>
            <a:endParaRPr lang="en-US" dirty="0"/>
          </a:p>
        </p:txBody>
      </p:sp>
      <p:pic>
        <p:nvPicPr>
          <p:cNvPr id="5" name="Picture 1" descr="4_03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0"/>
            <a:ext cx="74580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838200" y="3962400"/>
            <a:ext cx="701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35000"/>
              </a:spcBef>
              <a:buClr>
                <a:srgbClr val="993300"/>
              </a:buClr>
              <a:buSzPct val="90000"/>
            </a:pPr>
            <a:r>
              <a:rPr kumimoji="1" lang="en-US" altLang="en-US" sz="2000" b="1" dirty="0">
                <a:latin typeface="Helvetica" charset="0"/>
              </a:rPr>
              <a:t>Parallelism on a multi-core system:</a:t>
            </a:r>
          </a:p>
        </p:txBody>
      </p:sp>
      <p:pic>
        <p:nvPicPr>
          <p:cNvPr id="7" name="Picture 2" descr="4_04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5714" y="4648200"/>
            <a:ext cx="77184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9137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Amdahl’s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dirty="0"/>
              <a:t>Identifies performance gains from adding additional cores to an application that has both serial and parallel components</a:t>
            </a:r>
          </a:p>
          <a:p>
            <a:r>
              <a:rPr lang="en-US" altLang="en-US" i="1" dirty="0"/>
              <a:t>S</a:t>
            </a:r>
            <a:r>
              <a:rPr lang="en-US" altLang="en-US" dirty="0"/>
              <a:t> is serial portion</a:t>
            </a:r>
          </a:p>
          <a:p>
            <a:r>
              <a:rPr lang="en-US" altLang="en-US" i="1" dirty="0"/>
              <a:t>N</a:t>
            </a:r>
            <a:r>
              <a:rPr lang="en-US" altLang="en-US" dirty="0"/>
              <a:t> processing cores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I.e. if application is 75% parallel / 25% serial, moving from 1 to 2 cores results in speedup of 1.6 times</a:t>
            </a:r>
          </a:p>
          <a:p>
            <a:r>
              <a:rPr lang="en-US" altLang="en-US" dirty="0"/>
              <a:t>As </a:t>
            </a:r>
            <a:r>
              <a:rPr lang="en-US" altLang="en-US" i="1" dirty="0"/>
              <a:t>N</a:t>
            </a:r>
            <a:r>
              <a:rPr lang="en-US" altLang="en-US" dirty="0"/>
              <a:t> approaches infinity, speedup approaches 1 / </a:t>
            </a:r>
            <a:r>
              <a:rPr lang="en-US" altLang="en-US" i="1" dirty="0"/>
              <a:t>S</a:t>
            </a:r>
          </a:p>
          <a:p>
            <a:pPr>
              <a:buFont typeface="Monotype Sorts"/>
              <a:buNone/>
            </a:pP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/>
              <a:t>Serial portion of an application has disproportionate  effect on performance gained by adding additional cores</a:t>
            </a:r>
          </a:p>
          <a:p>
            <a:pPr>
              <a:buFont typeface="Monotype Sorts"/>
              <a:buNone/>
            </a:pPr>
            <a:endParaRPr lang="en-US" altLang="en-US" b="1" dirty="0"/>
          </a:p>
          <a:p>
            <a:r>
              <a:rPr lang="en-US" altLang="en-US" dirty="0"/>
              <a:t>But does the law take into account contemporary multicore systems?</a:t>
            </a:r>
          </a:p>
          <a:p>
            <a:endParaRPr lang="en-US" dirty="0"/>
          </a:p>
        </p:txBody>
      </p:sp>
      <p:pic>
        <p:nvPicPr>
          <p:cNvPr id="4" name="Picture 1" descr="Screen Shot 2012-12-04 at 7.54.0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14600"/>
            <a:ext cx="3646487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2200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Single and Multithreaded Processes</a:t>
            </a:r>
            <a:endParaRPr lang="en-US" dirty="0"/>
          </a:p>
        </p:txBody>
      </p:sp>
      <p:pic>
        <p:nvPicPr>
          <p:cNvPr id="4" name="Picture 1" descr="4_01.pdf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7467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0858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User Threads and Kernel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3366FF"/>
                </a:solidFill>
              </a:rPr>
              <a:t>User threads</a:t>
            </a:r>
            <a:r>
              <a:rPr lang="en-US" altLang="en-US" dirty="0"/>
              <a:t> - management done by user-level threads library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Kernel threads </a:t>
            </a:r>
            <a:r>
              <a:rPr lang="en-US" altLang="en-US" dirty="0"/>
              <a:t>- Supported by the Kernel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605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Multithreading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Many-to-One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One-to-One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Many-to-Many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392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Multiple Fork 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209800" y="1600200"/>
            <a:ext cx="16764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Parent</a:t>
            </a:r>
          </a:p>
          <a:p>
            <a:pPr algn="ctr"/>
            <a:r>
              <a:rPr lang="en-IN" dirty="0" smtClean="0"/>
              <a:t>{Fork()</a:t>
            </a:r>
          </a:p>
          <a:p>
            <a:pPr algn="ctr"/>
            <a:r>
              <a:rPr lang="en-IN" dirty="0" smtClean="0"/>
              <a:t>statement</a:t>
            </a:r>
            <a:endParaRPr lang="en-IN" dirty="0" smtClean="0"/>
          </a:p>
          <a:p>
            <a:pPr algn="ctr"/>
            <a:r>
              <a:rPr lang="en-IN" dirty="0" smtClean="0"/>
              <a:t>Fork()</a:t>
            </a:r>
          </a:p>
          <a:p>
            <a:pPr algn="ctr"/>
            <a:r>
              <a:rPr lang="en-IN" dirty="0" smtClean="0"/>
              <a:t>Print(“hello”)}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1828800" y="4038600"/>
            <a:ext cx="16764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Child -1</a:t>
            </a:r>
          </a:p>
          <a:p>
            <a:pPr algn="ctr"/>
            <a:r>
              <a:rPr lang="en-IN" dirty="0" smtClean="0"/>
              <a:t>{Fork</a:t>
            </a:r>
            <a:r>
              <a:rPr lang="en-IN" dirty="0" smtClean="0"/>
              <a:t>()</a:t>
            </a:r>
          </a:p>
          <a:p>
            <a:pPr algn="ctr"/>
            <a:r>
              <a:rPr lang="en-IN" dirty="0" smtClean="0"/>
              <a:t>statement</a:t>
            </a:r>
            <a:endParaRPr lang="en-IN" dirty="0" smtClean="0"/>
          </a:p>
          <a:p>
            <a:pPr algn="ctr"/>
            <a:r>
              <a:rPr lang="en-IN" dirty="0" smtClean="0"/>
              <a:t>Fork()</a:t>
            </a:r>
          </a:p>
          <a:p>
            <a:pPr algn="ctr"/>
            <a:r>
              <a:rPr lang="en-IN" dirty="0" smtClean="0"/>
              <a:t>Print(“hello”)}</a:t>
            </a: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57400" y="2209800"/>
            <a:ext cx="0" cy="1828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00400" y="5029200"/>
            <a:ext cx="121920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419600" y="4038600"/>
            <a:ext cx="16764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Child 1-1</a:t>
            </a:r>
          </a:p>
          <a:p>
            <a:pPr algn="ctr"/>
            <a:r>
              <a:rPr lang="en-IN" dirty="0" smtClean="0"/>
              <a:t>{Fork()</a:t>
            </a:r>
          </a:p>
          <a:p>
            <a:pPr algn="ctr"/>
            <a:r>
              <a:rPr lang="en-IN" dirty="0" smtClean="0"/>
              <a:t>Fork()</a:t>
            </a:r>
          </a:p>
          <a:p>
            <a:pPr algn="ctr"/>
            <a:r>
              <a:rPr lang="en-IN" dirty="0" smtClean="0"/>
              <a:t>Print(“hello”)}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4572000" y="1600200"/>
            <a:ext cx="16764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Child-2</a:t>
            </a:r>
          </a:p>
          <a:p>
            <a:pPr algn="ctr"/>
            <a:r>
              <a:rPr lang="en-IN" dirty="0" smtClean="0"/>
              <a:t>{Fork()</a:t>
            </a:r>
          </a:p>
          <a:p>
            <a:pPr algn="ctr"/>
            <a:r>
              <a:rPr lang="en-IN" dirty="0" smtClean="0"/>
              <a:t>Fork()</a:t>
            </a:r>
          </a:p>
          <a:p>
            <a:pPr algn="ctr"/>
            <a:r>
              <a:rPr lang="en-IN" dirty="0" smtClean="0"/>
              <a:t>Print(“hello”)}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29000" y="2514600"/>
            <a:ext cx="121920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57400" y="2209800"/>
            <a:ext cx="6858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Many-to-One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1" y="1644650"/>
            <a:ext cx="4267199" cy="42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 smtClean="0"/>
              <a:t>Many user-level threads mapped to single kernel thread</a:t>
            </a:r>
          </a:p>
          <a:p>
            <a:r>
              <a:rPr lang="en-US" altLang="en-US" sz="1800" dirty="0" smtClean="0"/>
              <a:t>One thread blocking causes all to block</a:t>
            </a:r>
          </a:p>
          <a:p>
            <a:r>
              <a:rPr lang="en-US" altLang="en-US" sz="1800" dirty="0" smtClean="0"/>
              <a:t>Multiple threads may not run in parallel on </a:t>
            </a:r>
            <a:r>
              <a:rPr lang="en-US" altLang="en-US" sz="1800" dirty="0" err="1" smtClean="0"/>
              <a:t>muticore</a:t>
            </a:r>
            <a:r>
              <a:rPr lang="en-US" altLang="en-US" sz="1800" dirty="0" smtClean="0"/>
              <a:t> system because only one may be in kernel at a time</a:t>
            </a:r>
          </a:p>
          <a:p>
            <a:endParaRPr lang="en-US" altLang="en-US" sz="1800" dirty="0" smtClean="0"/>
          </a:p>
          <a:p>
            <a:r>
              <a:rPr lang="en-US" altLang="en-US" sz="1800" dirty="0" smtClean="0"/>
              <a:t>Few systems currently use this model</a:t>
            </a:r>
          </a:p>
          <a:p>
            <a:endParaRPr lang="en-US" altLang="en-US" sz="1800" dirty="0" smtClean="0"/>
          </a:p>
          <a:p>
            <a:r>
              <a:rPr lang="en-US" altLang="en-US" sz="1800" dirty="0" smtClean="0"/>
              <a:t>Examples:</a:t>
            </a:r>
          </a:p>
          <a:p>
            <a:pPr lvl="1"/>
            <a:r>
              <a:rPr lang="en-US" altLang="en-US" sz="1800" b="1" dirty="0" smtClean="0">
                <a:solidFill>
                  <a:srgbClr val="3366FF"/>
                </a:solidFill>
              </a:rPr>
              <a:t>Solaris Green Threads</a:t>
            </a:r>
          </a:p>
          <a:p>
            <a:pPr lvl="1"/>
            <a:r>
              <a:rPr lang="en-US" altLang="en-US" sz="1800" b="1" dirty="0" smtClean="0">
                <a:solidFill>
                  <a:srgbClr val="3366FF"/>
                </a:solidFill>
              </a:rPr>
              <a:t>GNU Portable Threads</a:t>
            </a:r>
          </a:p>
        </p:txBody>
      </p:sp>
      <p:pic>
        <p:nvPicPr>
          <p:cNvPr id="6" name="Picture 1" descr="4_05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76401"/>
            <a:ext cx="3810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0117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to One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1" y="1219200"/>
            <a:ext cx="85344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smtClean="0"/>
              <a:t>Each user-level thread maps to kernel thread</a:t>
            </a:r>
          </a:p>
          <a:p>
            <a:r>
              <a:rPr lang="en-US" altLang="en-US" sz="1800" smtClean="0"/>
              <a:t>Creating a user-level thread creates a kernel thread</a:t>
            </a:r>
          </a:p>
          <a:p>
            <a:r>
              <a:rPr lang="en-US" altLang="en-US" sz="1800" smtClean="0"/>
              <a:t>More concurrency than many-to-one</a:t>
            </a:r>
          </a:p>
          <a:p>
            <a:r>
              <a:rPr lang="en-US" altLang="en-US" sz="1800" smtClean="0"/>
              <a:t>Number of threads per process sometimes restricted due to overhead</a:t>
            </a:r>
          </a:p>
          <a:p>
            <a:endParaRPr lang="en-US" altLang="en-US" sz="1800" smtClean="0"/>
          </a:p>
          <a:p>
            <a:r>
              <a:rPr lang="en-US" altLang="en-US" sz="1800" smtClean="0"/>
              <a:t>Examples</a:t>
            </a:r>
          </a:p>
          <a:p>
            <a:pPr lvl="1"/>
            <a:r>
              <a:rPr lang="en-US" altLang="en-US" sz="1800" smtClean="0"/>
              <a:t>Windows</a:t>
            </a:r>
          </a:p>
          <a:p>
            <a:pPr lvl="1"/>
            <a:r>
              <a:rPr lang="en-US" altLang="en-US" sz="1800" smtClean="0"/>
              <a:t>Linux</a:t>
            </a:r>
          </a:p>
          <a:p>
            <a:pPr lvl="1"/>
            <a:r>
              <a:rPr lang="en-US" altLang="en-US" sz="1800" smtClean="0"/>
              <a:t>Solaris 9 and later</a:t>
            </a:r>
            <a:endParaRPr lang="en-US" altLang="en-US" sz="1800" dirty="0" smtClean="0"/>
          </a:p>
        </p:txBody>
      </p:sp>
      <p:pic>
        <p:nvPicPr>
          <p:cNvPr id="5" name="Picture 1" descr="4_06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1" y="4572000"/>
            <a:ext cx="6400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982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Many-to-Many Model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1" y="1524001"/>
            <a:ext cx="495299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smtClean="0"/>
              <a:t>Allows many user level threads to be mapped to many kernel threads</a:t>
            </a:r>
          </a:p>
          <a:p>
            <a:endParaRPr lang="en-US" altLang="en-US" sz="1800" smtClean="0"/>
          </a:p>
          <a:p>
            <a:r>
              <a:rPr lang="en-US" altLang="en-US" sz="1800" smtClean="0"/>
              <a:t>Allows the  operating system to create a sufficient number of kernel threads</a:t>
            </a:r>
          </a:p>
          <a:p>
            <a:endParaRPr lang="en-US" altLang="en-US" sz="1800" smtClean="0"/>
          </a:p>
          <a:p>
            <a:r>
              <a:rPr lang="en-US" altLang="en-US" sz="1800" smtClean="0"/>
              <a:t>Solaris prior to version 9</a:t>
            </a:r>
          </a:p>
          <a:p>
            <a:endParaRPr lang="en-US" altLang="en-US" sz="1800" smtClean="0"/>
          </a:p>
          <a:p>
            <a:r>
              <a:rPr lang="en-US" altLang="en-US" sz="1800" smtClean="0"/>
              <a:t>Windows  with the </a:t>
            </a:r>
            <a:r>
              <a:rPr lang="en-US" altLang="en-US" sz="1800" i="1" smtClean="0"/>
              <a:t>ThreadFiber</a:t>
            </a:r>
            <a:r>
              <a:rPr lang="en-US" altLang="en-US" sz="1800" smtClean="0"/>
              <a:t> package</a:t>
            </a:r>
            <a:endParaRPr lang="en-US" altLang="en-US" sz="1800" dirty="0" smtClean="0"/>
          </a:p>
        </p:txBody>
      </p:sp>
      <p:pic>
        <p:nvPicPr>
          <p:cNvPr id="5" name="Picture 1" descr="4_07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00200"/>
            <a:ext cx="3352800" cy="3566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1130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Fork and </a:t>
            </a:r>
            <a:r>
              <a:rPr lang="en-IN" dirty="0" smtClean="0"/>
              <a:t>E</a:t>
            </a:r>
            <a:r>
              <a:rPr lang="en-IN" dirty="0" smtClean="0"/>
              <a:t>xec system call </a:t>
            </a:r>
            <a:endParaRPr lang="en-IN" dirty="0"/>
          </a:p>
        </p:txBody>
      </p:sp>
      <p:pic>
        <p:nvPicPr>
          <p:cNvPr id="69634" name="Picture 2" descr="exec_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8001000" cy="3914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 Address Segment</a:t>
            </a:r>
            <a:endParaRPr lang="en-IN" dirty="0"/>
          </a:p>
        </p:txBody>
      </p:sp>
      <p:pic>
        <p:nvPicPr>
          <p:cNvPr id="44034" name="Picture 2" descr="In-Memory Layout of a Program (Process) « Gabriele Tolome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219200"/>
            <a:ext cx="5867400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a process executes, it changes state</a:t>
            </a:r>
          </a:p>
          <a:p>
            <a:pPr lvl="1"/>
            <a:r>
              <a:rPr lang="en-US" dirty="0" smtClean="0"/>
              <a:t>new: The process is being created</a:t>
            </a:r>
          </a:p>
          <a:p>
            <a:pPr lvl="1"/>
            <a:r>
              <a:rPr lang="en-US" dirty="0" smtClean="0"/>
              <a:t>running: Instructions are being executed</a:t>
            </a:r>
          </a:p>
          <a:p>
            <a:pPr lvl="1"/>
            <a:r>
              <a:rPr lang="en-US" dirty="0" smtClean="0"/>
              <a:t>waiting: The process is waiting for some event to occur</a:t>
            </a:r>
          </a:p>
          <a:p>
            <a:pPr lvl="1"/>
            <a:r>
              <a:rPr lang="en-US" dirty="0" smtClean="0"/>
              <a:t>ready: The process is waiting to be assigned to a processor</a:t>
            </a:r>
          </a:p>
          <a:p>
            <a:pPr lvl="1"/>
            <a:r>
              <a:rPr lang="en-US" dirty="0" smtClean="0"/>
              <a:t>terminated: The process has finished execution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of Process State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55494"/>
            <a:ext cx="8229600" cy="3788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2597</TotalTime>
  <Words>2010</Words>
  <Application>Microsoft Office PowerPoint</Application>
  <PresentationFormat>On-screen Show (4:3)</PresentationFormat>
  <Paragraphs>443</Paragraphs>
  <Slides>52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Session 7:Process management</vt:lpstr>
      <vt:lpstr>Process Concept</vt:lpstr>
      <vt:lpstr>Process Concept</vt:lpstr>
      <vt:lpstr>New process creation</vt:lpstr>
      <vt:lpstr>Multiple Fork </vt:lpstr>
      <vt:lpstr>Fork and Exec system call </vt:lpstr>
      <vt:lpstr>Process Address Segment</vt:lpstr>
      <vt:lpstr>Process State</vt:lpstr>
      <vt:lpstr>Diagram of Process State</vt:lpstr>
      <vt:lpstr>Process Control Block (PCB)</vt:lpstr>
      <vt:lpstr>Parent and child process </vt:lpstr>
      <vt:lpstr>Parent and child process </vt:lpstr>
      <vt:lpstr>CPU Switch From Process to Process, thread</vt:lpstr>
      <vt:lpstr>Process Scheduling Queues</vt:lpstr>
      <vt:lpstr>Ready Queue And Various I/O Device Queues</vt:lpstr>
      <vt:lpstr>Representation of Process Scheduling</vt:lpstr>
      <vt:lpstr>Schedulers</vt:lpstr>
      <vt:lpstr>Medium-term scheduler</vt:lpstr>
      <vt:lpstr>Scheduling</vt:lpstr>
      <vt:lpstr>Context switch</vt:lpstr>
      <vt:lpstr>CPU Scheduling</vt:lpstr>
      <vt:lpstr>CPU Scheduler</vt:lpstr>
      <vt:lpstr>Dispatcher</vt:lpstr>
      <vt:lpstr>Scheduling Criteria/parameter</vt:lpstr>
      <vt:lpstr> Scheduling Algorithms/policies</vt:lpstr>
      <vt:lpstr>First-come First-served (FCFS)</vt:lpstr>
      <vt:lpstr>FCFS Scheduling (Cont.)</vt:lpstr>
      <vt:lpstr>FCFS Scheduling (Cont.)</vt:lpstr>
      <vt:lpstr>FCFS Scheduling (Cont.)</vt:lpstr>
      <vt:lpstr>Shortest Job First (SJF) </vt:lpstr>
      <vt:lpstr>Example of SJF</vt:lpstr>
      <vt:lpstr>Example of Shortest-remaining-time-first</vt:lpstr>
      <vt:lpstr>Shortest Job First (SJF) </vt:lpstr>
      <vt:lpstr>Priority Scheduling</vt:lpstr>
      <vt:lpstr>Example of Priority Scheduling</vt:lpstr>
      <vt:lpstr>Round Robin (RR)</vt:lpstr>
      <vt:lpstr>Example of RR with Time Quantum = 4</vt:lpstr>
      <vt:lpstr>Multilevel Queue</vt:lpstr>
      <vt:lpstr>Multilevel Queue Scheduling</vt:lpstr>
      <vt:lpstr>Multicore Processors</vt:lpstr>
      <vt:lpstr>Multithreaded Multicore System</vt:lpstr>
      <vt:lpstr>Thread</vt:lpstr>
      <vt:lpstr>Multithreaded Server Architecture</vt:lpstr>
      <vt:lpstr>Benefits</vt:lpstr>
      <vt:lpstr>Multicore Programming</vt:lpstr>
      <vt:lpstr>Amdahl’s Law</vt:lpstr>
      <vt:lpstr>Single and Multithreaded Processes</vt:lpstr>
      <vt:lpstr>User Threads and Kernel Threads</vt:lpstr>
      <vt:lpstr>Multithreading Models</vt:lpstr>
      <vt:lpstr>Many-to-One</vt:lpstr>
      <vt:lpstr>One to One</vt:lpstr>
      <vt:lpstr>Many-to-Many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7:Process management</dc:title>
  <dc:creator>shreya</dc:creator>
  <cp:lastModifiedBy>CDAC</cp:lastModifiedBy>
  <cp:revision>136</cp:revision>
  <dcterms:created xsi:type="dcterms:W3CDTF">2015-09-06T10:26:06Z</dcterms:created>
  <dcterms:modified xsi:type="dcterms:W3CDTF">2020-10-07T16:48:09Z</dcterms:modified>
</cp:coreProperties>
</file>