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Montserrat-bold.fntdata"/><Relationship Id="rId10" Type="http://schemas.openxmlformats.org/officeDocument/2006/relationships/slide" Target="slides/slide6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72fd025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72fd025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72fd025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72fd025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df995a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df995a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df995a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df995a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f72fd025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f72fd025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df995a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df995a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df995a6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df995a6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df995a6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df995a6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df995a6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df995a6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283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203800" y="517375"/>
            <a:ext cx="4736400" cy="17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I L U R A M A</a:t>
            </a:r>
            <a:endParaRPr b="1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Junts movem Mataró.</a:t>
            </a:r>
            <a:endParaRPr b="1" sz="18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793550" y="3638925"/>
            <a:ext cx="55569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Carlos Chuan, Joan Pau Condal, Jordi González, </a:t>
            </a:r>
            <a:endParaRPr sz="15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Marc Parcerisa i Miquel Trafí</a:t>
            </a:r>
            <a:endParaRPr sz="15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2203800" y="517375"/>
            <a:ext cx="4736400" cy="17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I L U R A M A</a:t>
            </a:r>
            <a:endParaRPr b="1">
              <a:solidFill>
                <a:srgbClr val="B6D7A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Junts movem Mataró.</a:t>
            </a:r>
            <a:endParaRPr b="1" sz="18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1793550" y="3638925"/>
            <a:ext cx="55569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rgbClr val="D9EAD3"/>
                </a:solidFill>
                <a:latin typeface="Montserrat"/>
                <a:ea typeface="Montserrat"/>
                <a:cs typeface="Montserrat"/>
                <a:sym typeface="Montserrat"/>
              </a:rPr>
              <a:t>Gràcies per l’atenció</a:t>
            </a:r>
            <a:endParaRPr sz="1500">
              <a:solidFill>
                <a:srgbClr val="D9EAD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806275" y="1641500"/>
            <a:ext cx="38313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latin typeface="Montserrat"/>
                <a:ea typeface="Montserrat"/>
                <a:cs typeface="Montserrat"/>
                <a:sym typeface="Montserrat"/>
              </a:rPr>
              <a:t>La problemàtica de Mataró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2000">
                <a:latin typeface="Montserrat"/>
                <a:ea typeface="Montserrat"/>
                <a:cs typeface="Montserrat"/>
                <a:sym typeface="Montserrat"/>
              </a:rPr>
              <a:t>La nostra proposta: Ilurama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2000">
                <a:latin typeface="Montserrat"/>
                <a:ea typeface="Montserrat"/>
                <a:cs typeface="Montserrat"/>
                <a:sym typeface="Montserrat"/>
              </a:rPr>
              <a:t>Beneficis per la ciutat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2000">
                <a:latin typeface="Montserrat"/>
                <a:ea typeface="Montserrat"/>
                <a:cs typeface="Montserrat"/>
                <a:sym typeface="Montserrat"/>
              </a:rPr>
              <a:t>Tecnologia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2000">
                <a:latin typeface="Montserrat"/>
                <a:ea typeface="Montserrat"/>
                <a:cs typeface="Montserrat"/>
                <a:sym typeface="Montserrat"/>
              </a:rPr>
              <a:t>Pla d’implantació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806275" y="727200"/>
            <a:ext cx="3432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Continguts: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20174" l="10787" r="38234" t="20174"/>
          <a:stretch/>
        </p:blipFill>
        <p:spPr>
          <a:xfrm>
            <a:off x="6036225" y="0"/>
            <a:ext cx="3107774" cy="5143501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229550" y="534625"/>
            <a:ext cx="5960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problemàtica de Mataró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77706" y="1692225"/>
            <a:ext cx="1493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Desús de l’espai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públic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97075" y="1684613"/>
            <a:ext cx="16617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Dualitat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socioeconòmica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97775" y="2597025"/>
            <a:ext cx="19017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Centre agrupa els habitants més instruïts.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població estrangera es concentra a la perifèria.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Més atur a la perifèria.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169119" y="1668575"/>
            <a:ext cx="13164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Veïnat no cohesionat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474775" y="2607825"/>
            <a:ext cx="16617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Zones poc utilitzades.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Poca explotació dels recursos públics de la ciutat.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72522" y="2597021"/>
            <a:ext cx="1749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Ciutat anònima.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Falta de relació entre veïns.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576900" y="3215175"/>
            <a:ext cx="115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576900" y="4085350"/>
            <a:ext cx="115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2546175" y="3212938"/>
            <a:ext cx="115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4260775" y="2966050"/>
            <a:ext cx="115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20174" l="10787" r="38234" t="20174"/>
          <a:stretch/>
        </p:blipFill>
        <p:spPr>
          <a:xfrm>
            <a:off x="6036225" y="0"/>
            <a:ext cx="3107774" cy="5143501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87900" y="1502925"/>
            <a:ext cx="512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latin typeface="Montserrat"/>
                <a:ea typeface="Montserrat"/>
                <a:cs typeface="Montserrat"/>
                <a:sym typeface="Montserrat"/>
              </a:rPr>
              <a:t>“Plataforma d’intercanvi d’activitats en l’espai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>
                <a:latin typeface="Montserrat"/>
                <a:ea typeface="Montserrat"/>
                <a:cs typeface="Montserrat"/>
                <a:sym typeface="Montserrat"/>
              </a:rPr>
              <a:t>públic amb moneda pròpia.”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latin typeface="Montserrat"/>
                <a:ea typeface="Montserrat"/>
                <a:cs typeface="Montserrat"/>
                <a:sym typeface="Montserrat"/>
              </a:rPr>
              <a:t>Aplicació web i prototip mòbil.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latin typeface="Montserrat"/>
                <a:ea typeface="Montserrat"/>
                <a:cs typeface="Montserrat"/>
                <a:sym typeface="Montserrat"/>
              </a:rPr>
              <a:t>Permet crear i atendre a events a l’espai públic organitzats pels propis ciutadans.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800" y="538050"/>
            <a:ext cx="2338500" cy="4067400"/>
          </a:xfrm>
          <a:prstGeom prst="roundRect">
            <a:avLst>
              <a:gd fmla="val 7522" name="adj"/>
            </a:avLst>
          </a:prstGeom>
          <a:noFill/>
          <a:ln>
            <a:noFill/>
          </a:ln>
          <a:effectLst>
            <a:outerShdw blurRad="171450" rotWithShape="0" algn="bl" dir="5400000" dist="9525">
              <a:srgbClr val="FFFFFF">
                <a:alpha val="50000"/>
              </a:srgbClr>
            </a:outerShdw>
          </a:effectLst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348825" y="566700"/>
            <a:ext cx="59850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nostra proposta: Ilurama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1526" t="0"/>
          <a:stretch/>
        </p:blipFill>
        <p:spPr>
          <a:xfrm>
            <a:off x="1061825" y="1231348"/>
            <a:ext cx="7020350" cy="3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459900" y="551750"/>
            <a:ext cx="5960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Funcionalitats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48825" y="1582675"/>
            <a:ext cx="46350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Dinamització de l’espai públic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Millora de la cohesió veïnal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Enriquiment sociocultural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375" y="1985925"/>
            <a:ext cx="2346925" cy="23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20174" l="10787" r="38234" t="20174"/>
          <a:stretch/>
        </p:blipFill>
        <p:spPr>
          <a:xfrm>
            <a:off x="6036225" y="0"/>
            <a:ext cx="3107774" cy="5143501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9525">
              <a:srgbClr val="000000">
                <a:alpha val="50000"/>
              </a:srgbClr>
            </a:outerShdw>
          </a:effectLst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348825" y="566700"/>
            <a:ext cx="5960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Beneficis per la ciutat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48825" y="566700"/>
            <a:ext cx="5960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Tecnologia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99275" y="1401625"/>
            <a:ext cx="46818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ca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ca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ca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ca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InVision (Prototipatge)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tecnologia d’Ilurama és Open Source, disponible a GitHub.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20174" l="10787" r="38234" t="20174"/>
          <a:stretch/>
        </p:blipFill>
        <p:spPr>
          <a:xfrm>
            <a:off x="6036225" y="0"/>
            <a:ext cx="3107774" cy="5143501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348825" y="566700"/>
            <a:ext cx="5960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d’implantació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20174" l="10787" r="38234" t="20174"/>
          <a:stretch/>
        </p:blipFill>
        <p:spPr>
          <a:xfrm>
            <a:off x="6036225" y="0"/>
            <a:ext cx="3107774" cy="5143501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9525">
              <a:srgbClr val="000000">
                <a:alpha val="50000"/>
              </a:srgbClr>
            </a:outerShdw>
          </a:effectLst>
        </p:spPr>
      </p:pic>
      <p:sp>
        <p:nvSpPr>
          <p:cNvPr id="123" name="Google Shape;123;p20"/>
          <p:cNvSpPr txBox="1"/>
          <p:nvPr/>
        </p:nvSpPr>
        <p:spPr>
          <a:xfrm>
            <a:off x="654000" y="3318475"/>
            <a:ext cx="69762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Escenari optimista: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1a FASE: 1727 usuaris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2a FASE: 9324 usuaris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3a FASE: 23482 usuaris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25" y="1216075"/>
            <a:ext cx="3999050" cy="2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348825" y="566700"/>
            <a:ext cx="5960100" cy="8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Sostenibilitat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48825" y="1335875"/>
            <a:ext cx="39603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Usuaris premium: 33% → 9,99€/mes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Usuaris recompensats: 3% → 50€/mes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Rendibilitat (1a etapa) = -36.360 / 17.600 = </a:t>
            </a: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​ </a:t>
            </a: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206,59%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Rendibilitat (2a etapa) = 31.783 / 17.600 = ​</a:t>
            </a: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180,59%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Rendibilitat (2a etapa) = 210.285 / 21.000 = ​</a:t>
            </a:r>
            <a:r>
              <a:rPr b="1" lang="ca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1001,36%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625" y="2332499"/>
            <a:ext cx="3759825" cy="25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637" y="325375"/>
            <a:ext cx="3759825" cy="1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