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8" autoAdjust="0"/>
    <p:restoredTop sz="94637" autoAdjust="0"/>
  </p:normalViewPr>
  <p:slideViewPr>
    <p:cSldViewPr>
      <p:cViewPr>
        <p:scale>
          <a:sx n="139" d="100"/>
          <a:sy n="139" d="100"/>
        </p:scale>
        <p:origin x="-880"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76200" y="0"/>
            <a:ext cx="68580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err="1" smtClean="0">
                <a:solidFill>
                  <a:srgbClr val="008000"/>
                </a:solidFill>
              </a:rPr>
              <a:t>Tree.st</a:t>
            </a:r>
            <a:r>
              <a:rPr lang="en-US" sz="2000" b="1" dirty="0" smtClean="0">
                <a:solidFill>
                  <a:srgbClr val="008000"/>
                </a:solidFill>
              </a:rPr>
              <a:t> </a:t>
            </a:r>
            <a:r>
              <a:rPr lang="en-US" sz="2000" b="1" dirty="0" smtClean="0">
                <a:solidFill>
                  <a:schemeClr val="tx1">
                    <a:lumMod val="65000"/>
                    <a:lumOff val="35000"/>
                  </a:schemeClr>
                </a:solidFill>
              </a:rPr>
              <a:t>/ Problem </a:t>
            </a:r>
            <a:r>
              <a:rPr lang="en-US" sz="2000" b="1" dirty="0" smtClean="0">
                <a:solidFill>
                  <a:schemeClr val="tx1">
                    <a:lumMod val="65000"/>
                    <a:lumOff val="35000"/>
                  </a:schemeClr>
                </a:solidFill>
              </a:rPr>
              <a:t>Summary (Silos)</a:t>
            </a:r>
            <a:endParaRPr lang="en-US" sz="2000" b="1" dirty="0" smtClean="0">
              <a:solidFill>
                <a:schemeClr val="tx1">
                  <a:lumMod val="65000"/>
                  <a:lumOff val="35000"/>
                </a:schemeClr>
              </a:solidFill>
            </a:endParaRPr>
          </a:p>
        </p:txBody>
      </p:sp>
      <p:sp>
        <p:nvSpPr>
          <p:cNvPr id="2" name="Rectangle 1"/>
          <p:cNvSpPr/>
          <p:nvPr/>
        </p:nvSpPr>
        <p:spPr>
          <a:xfrm>
            <a:off x="457200" y="618736"/>
            <a:ext cx="6400800" cy="5909311"/>
          </a:xfrm>
          <a:prstGeom prst="rect">
            <a:avLst/>
          </a:prstGeom>
        </p:spPr>
        <p:txBody>
          <a:bodyPr wrap="square">
            <a:spAutoFit/>
          </a:bodyPr>
          <a:lstStyle/>
          <a:p>
            <a:r>
              <a:rPr lang="en-US" dirty="0">
                <a:solidFill>
                  <a:schemeClr val="tx1">
                    <a:lumMod val="85000"/>
                    <a:lumOff val="15000"/>
                  </a:schemeClr>
                </a:solidFill>
              </a:rPr>
              <a:t>As globalization removes national barriers, companies will compete more and more on a global level. As a consequence, the innovation these </a:t>
            </a:r>
            <a:r>
              <a:rPr lang="en-US" dirty="0" smtClean="0">
                <a:solidFill>
                  <a:schemeClr val="tx1">
                    <a:lumMod val="85000"/>
                    <a:lumOff val="15000"/>
                  </a:schemeClr>
                </a:solidFill>
              </a:rPr>
              <a:t>companies generate </a:t>
            </a:r>
            <a:r>
              <a:rPr lang="en-US" dirty="0">
                <a:solidFill>
                  <a:schemeClr val="tx1">
                    <a:lumMod val="85000"/>
                    <a:lumOff val="15000"/>
                  </a:schemeClr>
                </a:solidFill>
              </a:rPr>
              <a:t>will be the greatest differentiator between winners and </a:t>
            </a:r>
            <a:r>
              <a:rPr lang="en-US" dirty="0" smtClean="0">
                <a:solidFill>
                  <a:schemeClr val="tx1">
                    <a:lumMod val="85000"/>
                    <a:lumOff val="15000"/>
                  </a:schemeClr>
                </a:solidFill>
              </a:rPr>
              <a:t>losers.</a:t>
            </a:r>
          </a:p>
          <a:p>
            <a:endParaRPr lang="en-US" dirty="0">
              <a:solidFill>
                <a:schemeClr val="tx1">
                  <a:lumMod val="85000"/>
                  <a:lumOff val="15000"/>
                </a:schemeClr>
              </a:solidFill>
            </a:endParaRPr>
          </a:p>
          <a:p>
            <a:r>
              <a:rPr lang="en-US" dirty="0" smtClean="0">
                <a:solidFill>
                  <a:schemeClr val="tx1">
                    <a:lumMod val="85000"/>
                    <a:lumOff val="15000"/>
                  </a:schemeClr>
                </a:solidFill>
              </a:rPr>
              <a:t>The </a:t>
            </a:r>
            <a:r>
              <a:rPr lang="en-US" dirty="0">
                <a:solidFill>
                  <a:schemeClr val="tx1">
                    <a:lumMod val="85000"/>
                    <a:lumOff val="15000"/>
                  </a:schemeClr>
                </a:solidFill>
              </a:rPr>
              <a:t>greatest barrier of innovation is silo-</a:t>
            </a:r>
            <a:r>
              <a:rPr lang="en-US" dirty="0" err="1">
                <a:solidFill>
                  <a:schemeClr val="tx1">
                    <a:lumMod val="85000"/>
                    <a:lumOff val="15000"/>
                  </a:schemeClr>
                </a:solidFill>
              </a:rPr>
              <a:t>ed</a:t>
            </a:r>
            <a:r>
              <a:rPr lang="en-US" dirty="0">
                <a:solidFill>
                  <a:schemeClr val="tx1">
                    <a:lumMod val="85000"/>
                    <a:lumOff val="15000"/>
                  </a:schemeClr>
                </a:solidFill>
              </a:rPr>
              <a:t> thinking. Departmental silos, program silos, functional silos, and cultural silos – impede innovation at organizations from taking </a:t>
            </a:r>
            <a:r>
              <a:rPr lang="en-US" dirty="0" smtClean="0">
                <a:solidFill>
                  <a:schemeClr val="tx1">
                    <a:lumMod val="85000"/>
                    <a:lumOff val="15000"/>
                  </a:schemeClr>
                </a:solidFill>
              </a:rPr>
              <a:t>place. If </a:t>
            </a:r>
            <a:r>
              <a:rPr lang="en-US" dirty="0">
                <a:solidFill>
                  <a:schemeClr val="tx1">
                    <a:lumMod val="85000"/>
                    <a:lumOff val="15000"/>
                  </a:schemeClr>
                </a:solidFill>
              </a:rPr>
              <a:t>silo-</a:t>
            </a:r>
            <a:r>
              <a:rPr lang="en-US" dirty="0" err="1">
                <a:solidFill>
                  <a:schemeClr val="tx1">
                    <a:lumMod val="85000"/>
                    <a:lumOff val="15000"/>
                  </a:schemeClr>
                </a:solidFill>
              </a:rPr>
              <a:t>ed</a:t>
            </a:r>
            <a:r>
              <a:rPr lang="en-US" dirty="0">
                <a:solidFill>
                  <a:schemeClr val="tx1">
                    <a:lumMod val="85000"/>
                    <a:lumOff val="15000"/>
                  </a:schemeClr>
                </a:solidFill>
              </a:rPr>
              <a:t> thinking is innovation’s greatest barrier, inter-disciplinary, inter-cultural </a:t>
            </a:r>
            <a:r>
              <a:rPr lang="en-US" dirty="0" smtClean="0">
                <a:solidFill>
                  <a:schemeClr val="tx1">
                    <a:lumMod val="85000"/>
                    <a:lumOff val="15000"/>
                  </a:schemeClr>
                </a:solidFill>
              </a:rPr>
              <a:t>and </a:t>
            </a:r>
            <a:r>
              <a:rPr lang="en-US" dirty="0">
                <a:solidFill>
                  <a:schemeClr val="tx1">
                    <a:lumMod val="85000"/>
                    <a:lumOff val="15000"/>
                  </a:schemeClr>
                </a:solidFill>
              </a:rPr>
              <a:t>inter-departmental communication is its greatest </a:t>
            </a:r>
            <a:r>
              <a:rPr lang="en-US" dirty="0" smtClean="0">
                <a:solidFill>
                  <a:schemeClr val="tx1">
                    <a:lumMod val="85000"/>
                    <a:lumOff val="15000"/>
                  </a:schemeClr>
                </a:solidFill>
              </a:rPr>
              <a:t>driver</a:t>
            </a:r>
            <a:r>
              <a:rPr lang="en-US" baseline="30000" dirty="0" smtClean="0">
                <a:solidFill>
                  <a:schemeClr val="tx1">
                    <a:lumMod val="85000"/>
                    <a:lumOff val="15000"/>
                  </a:schemeClr>
                </a:solidFill>
              </a:rPr>
              <a:t>1</a:t>
            </a:r>
            <a:r>
              <a:rPr lang="en-US" dirty="0" smtClean="0">
                <a:solidFill>
                  <a:schemeClr val="tx1">
                    <a:lumMod val="85000"/>
                    <a:lumOff val="15000"/>
                  </a:schemeClr>
                </a:solidFill>
              </a:rPr>
              <a:t>.</a:t>
            </a:r>
            <a:endParaRPr lang="en-US" dirty="0">
              <a:solidFill>
                <a:schemeClr val="tx1">
                  <a:lumMod val="85000"/>
                  <a:lumOff val="15000"/>
                </a:schemeClr>
              </a:solidFill>
            </a:endParaRPr>
          </a:p>
          <a:p>
            <a:endParaRPr lang="en-US" dirty="0" smtClean="0">
              <a:solidFill>
                <a:schemeClr val="tx1">
                  <a:lumMod val="85000"/>
                  <a:lumOff val="15000"/>
                </a:schemeClr>
              </a:solidFill>
            </a:endParaRPr>
          </a:p>
          <a:p>
            <a:r>
              <a:rPr lang="en-US" dirty="0" smtClean="0">
                <a:solidFill>
                  <a:schemeClr val="tx1">
                    <a:lumMod val="85000"/>
                    <a:lumOff val="15000"/>
                  </a:schemeClr>
                </a:solidFill>
              </a:rPr>
              <a:t>This </a:t>
            </a:r>
            <a:r>
              <a:rPr lang="en-US" dirty="0">
                <a:solidFill>
                  <a:schemeClr val="tx1">
                    <a:lumMod val="85000"/>
                    <a:lumOff val="15000"/>
                  </a:schemeClr>
                </a:solidFill>
              </a:rPr>
              <a:t>is an </a:t>
            </a:r>
            <a:r>
              <a:rPr lang="en-US" dirty="0" smtClean="0">
                <a:solidFill>
                  <a:schemeClr val="tx1">
                    <a:lumMod val="85000"/>
                    <a:lumOff val="15000"/>
                  </a:schemeClr>
                </a:solidFill>
              </a:rPr>
              <a:t>urgent </a:t>
            </a:r>
            <a:r>
              <a:rPr lang="en-US" dirty="0">
                <a:solidFill>
                  <a:schemeClr val="tx1">
                    <a:lumMod val="85000"/>
                    <a:lumOff val="15000"/>
                  </a:schemeClr>
                </a:solidFill>
              </a:rPr>
              <a:t>and very real </a:t>
            </a:r>
            <a:r>
              <a:rPr lang="en-US" dirty="0" smtClean="0">
                <a:solidFill>
                  <a:schemeClr val="tx1">
                    <a:lumMod val="85000"/>
                    <a:lumOff val="15000"/>
                  </a:schemeClr>
                </a:solidFill>
              </a:rPr>
              <a:t>problem. </a:t>
            </a:r>
            <a:r>
              <a:rPr lang="en-US" dirty="0">
                <a:solidFill>
                  <a:schemeClr val="tx1">
                    <a:lumMod val="85000"/>
                    <a:lumOff val="15000"/>
                  </a:schemeClr>
                </a:solidFill>
              </a:rPr>
              <a:t>Much research from Prof. </a:t>
            </a:r>
            <a:r>
              <a:rPr lang="en-US" dirty="0" err="1">
                <a:solidFill>
                  <a:schemeClr val="tx1">
                    <a:lumMod val="85000"/>
                    <a:lumOff val="15000"/>
                  </a:schemeClr>
                </a:solidFill>
              </a:rPr>
              <a:t>Piskorski</a:t>
            </a:r>
            <a:r>
              <a:rPr lang="en-US" dirty="0">
                <a:solidFill>
                  <a:schemeClr val="tx1">
                    <a:lumMod val="85000"/>
                    <a:lumOff val="15000"/>
                  </a:schemeClr>
                </a:solidFill>
              </a:rPr>
              <a:t> (HBS</a:t>
            </a:r>
            <a:r>
              <a:rPr lang="en-US" dirty="0" smtClean="0">
                <a:solidFill>
                  <a:schemeClr val="tx1">
                    <a:lumMod val="85000"/>
                    <a:lumOff val="15000"/>
                  </a:schemeClr>
                </a:solidFill>
              </a:rPr>
              <a:t>)</a:t>
            </a:r>
            <a:r>
              <a:rPr lang="en-US" baseline="30000" dirty="0" smtClean="0">
                <a:solidFill>
                  <a:schemeClr val="tx1">
                    <a:lumMod val="85000"/>
                    <a:lumOff val="15000"/>
                  </a:schemeClr>
                </a:solidFill>
              </a:rPr>
              <a:t>2</a:t>
            </a:r>
            <a:r>
              <a:rPr lang="en-US" dirty="0" smtClean="0">
                <a:solidFill>
                  <a:schemeClr val="tx1">
                    <a:lumMod val="85000"/>
                    <a:lumOff val="15000"/>
                  </a:schemeClr>
                </a:solidFill>
              </a:rPr>
              <a:t>, </a:t>
            </a:r>
            <a:r>
              <a:rPr lang="en-US" dirty="0">
                <a:solidFill>
                  <a:schemeClr val="tx1">
                    <a:lumMod val="85000"/>
                    <a:lumOff val="15000"/>
                  </a:schemeClr>
                </a:solidFill>
              </a:rPr>
              <a:t>Anthony J. Bradley (VP at Gartner Research</a:t>
            </a:r>
            <a:r>
              <a:rPr lang="en-US" dirty="0" smtClean="0">
                <a:solidFill>
                  <a:schemeClr val="tx1">
                    <a:lumMod val="85000"/>
                    <a:lumOff val="15000"/>
                  </a:schemeClr>
                </a:solidFill>
              </a:rPr>
              <a:t>)</a:t>
            </a:r>
            <a:r>
              <a:rPr lang="en-US" baseline="30000" dirty="0" smtClean="0">
                <a:solidFill>
                  <a:schemeClr val="tx1">
                    <a:lumMod val="85000"/>
                    <a:lumOff val="15000"/>
                  </a:schemeClr>
                </a:solidFill>
              </a:rPr>
              <a:t>3</a:t>
            </a:r>
            <a:r>
              <a:rPr lang="en-US" dirty="0" smtClean="0">
                <a:solidFill>
                  <a:schemeClr val="tx1">
                    <a:lumMod val="85000"/>
                    <a:lumOff val="15000"/>
                  </a:schemeClr>
                </a:solidFill>
              </a:rPr>
              <a:t>, </a:t>
            </a:r>
            <a:r>
              <a:rPr lang="en-US" dirty="0">
                <a:solidFill>
                  <a:schemeClr val="tx1">
                    <a:lumMod val="85000"/>
                    <a:lumOff val="15000"/>
                  </a:schemeClr>
                </a:solidFill>
              </a:rPr>
              <a:t>among </a:t>
            </a:r>
            <a:r>
              <a:rPr lang="en-US" dirty="0" smtClean="0">
                <a:solidFill>
                  <a:schemeClr val="tx1">
                    <a:lumMod val="85000"/>
                    <a:lumOff val="15000"/>
                  </a:schemeClr>
                </a:solidFill>
              </a:rPr>
              <a:t>other premier </a:t>
            </a:r>
            <a:r>
              <a:rPr lang="en-US" dirty="0">
                <a:solidFill>
                  <a:schemeClr val="tx1">
                    <a:lumMod val="85000"/>
                    <a:lumOff val="15000"/>
                  </a:schemeClr>
                </a:solidFill>
              </a:rPr>
              <a:t>research groups has been done in this space. When one analyzes why </a:t>
            </a:r>
            <a:r>
              <a:rPr lang="en-US" dirty="0" smtClean="0">
                <a:solidFill>
                  <a:schemeClr val="tx1">
                    <a:lumMod val="85000"/>
                    <a:lumOff val="15000"/>
                  </a:schemeClr>
                </a:solidFill>
              </a:rPr>
              <a:t>Kodak’s market share has significantly dropped, </a:t>
            </a:r>
            <a:r>
              <a:rPr lang="en-US" dirty="0">
                <a:solidFill>
                  <a:schemeClr val="tx1">
                    <a:lumMod val="85000"/>
                    <a:lumOff val="15000"/>
                  </a:schemeClr>
                </a:solidFill>
              </a:rPr>
              <a:t>or why Apple has exploded with success, the existence or the lack of silo-</a:t>
            </a:r>
            <a:r>
              <a:rPr lang="en-US" dirty="0" err="1">
                <a:solidFill>
                  <a:schemeClr val="tx1">
                    <a:lumMod val="85000"/>
                    <a:lumOff val="15000"/>
                  </a:schemeClr>
                </a:solidFill>
              </a:rPr>
              <a:t>ed</a:t>
            </a:r>
            <a:r>
              <a:rPr lang="en-US" dirty="0">
                <a:solidFill>
                  <a:schemeClr val="tx1">
                    <a:lumMod val="85000"/>
                    <a:lumOff val="15000"/>
                  </a:schemeClr>
                </a:solidFill>
              </a:rPr>
              <a:t> communication is at the center of the conversation.</a:t>
            </a:r>
          </a:p>
          <a:p>
            <a:endParaRPr lang="en-US" dirty="0" smtClean="0">
              <a:solidFill>
                <a:schemeClr val="tx1">
                  <a:lumMod val="85000"/>
                  <a:lumOff val="15000"/>
                </a:schemeClr>
              </a:solidFill>
            </a:endParaRPr>
          </a:p>
          <a:p>
            <a:r>
              <a:rPr lang="en-US" sz="1200" dirty="0" smtClean="0">
                <a:solidFill>
                  <a:schemeClr val="tx1">
                    <a:lumMod val="85000"/>
                    <a:lumOff val="15000"/>
                  </a:schemeClr>
                </a:solidFill>
              </a:rPr>
              <a:t>[1] “Medici Effect.” [2] </a:t>
            </a:r>
            <a:r>
              <a:rPr lang="en-US" sz="1200" dirty="0" err="1" smtClean="0">
                <a:solidFill>
                  <a:schemeClr val="tx1">
                    <a:lumMod val="85000"/>
                    <a:lumOff val="15000"/>
                  </a:schemeClr>
                </a:solidFill>
              </a:rPr>
              <a:t>Piskorski</a:t>
            </a:r>
            <a:r>
              <a:rPr lang="en-US" sz="1200" dirty="0" smtClean="0">
                <a:solidFill>
                  <a:schemeClr val="tx1">
                    <a:lumMod val="85000"/>
                    <a:lumOff val="15000"/>
                  </a:schemeClr>
                </a:solidFill>
              </a:rPr>
              <a:t>, </a:t>
            </a:r>
            <a:r>
              <a:rPr lang="en-US" sz="1200" dirty="0" err="1" smtClean="0">
                <a:solidFill>
                  <a:schemeClr val="tx1">
                    <a:lumMod val="85000"/>
                    <a:lumOff val="15000"/>
                  </a:schemeClr>
                </a:solidFill>
              </a:rPr>
              <a:t>Mikolaj</a:t>
            </a:r>
            <a:r>
              <a:rPr lang="en-US" sz="1200" dirty="0" smtClean="0">
                <a:solidFill>
                  <a:schemeClr val="tx1">
                    <a:lumMod val="85000"/>
                    <a:lumOff val="15000"/>
                  </a:schemeClr>
                </a:solidFill>
              </a:rPr>
              <a:t> Jan. "Social Strategies That Work." Harvard Business Review 89, no. 11 (November 2011): 116–122. [3] </a:t>
            </a:r>
            <a:r>
              <a:rPr lang="en-US" sz="1200" dirty="0">
                <a:solidFill>
                  <a:schemeClr val="tx1">
                    <a:lumMod val="85000"/>
                    <a:lumOff val="15000"/>
                  </a:schemeClr>
                </a:solidFill>
              </a:rPr>
              <a:t>Bradley, Anthony J. “The Social Organization.” Harvard Review Press</a:t>
            </a:r>
          </a:p>
        </p:txBody>
      </p:sp>
      <p:pic>
        <p:nvPicPr>
          <p:cNvPr id="3" name="Picture 2"/>
          <p:cNvPicPr>
            <a:picLocks noChangeAspect="1"/>
          </p:cNvPicPr>
          <p:nvPr/>
        </p:nvPicPr>
        <p:blipFill>
          <a:blip r:embed="rId2"/>
          <a:stretch>
            <a:fillRect/>
          </a:stretch>
        </p:blipFill>
        <p:spPr>
          <a:xfrm>
            <a:off x="7239000" y="685800"/>
            <a:ext cx="1625600" cy="1625600"/>
          </a:xfrm>
          <a:prstGeom prst="rect">
            <a:avLst/>
          </a:prstGeom>
        </p:spPr>
      </p:pic>
      <p:pic>
        <p:nvPicPr>
          <p:cNvPr id="4" name="Picture 3"/>
          <p:cNvPicPr>
            <a:picLocks noChangeAspect="1"/>
          </p:cNvPicPr>
          <p:nvPr/>
        </p:nvPicPr>
        <p:blipFill>
          <a:blip r:embed="rId3"/>
          <a:stretch>
            <a:fillRect/>
          </a:stretch>
        </p:blipFill>
        <p:spPr>
          <a:xfrm rot="21106256">
            <a:off x="7380051" y="3227133"/>
            <a:ext cx="1511300" cy="1014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rot="536116">
            <a:off x="7575079" y="4352393"/>
            <a:ext cx="1212558" cy="1478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37644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76200" y="0"/>
            <a:ext cx="6858000" cy="45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err="1" smtClean="0">
                <a:solidFill>
                  <a:srgbClr val="008000"/>
                </a:solidFill>
              </a:rPr>
              <a:t>Tree.st</a:t>
            </a:r>
            <a:r>
              <a:rPr lang="en-US" sz="2000" b="1" dirty="0" smtClean="0">
                <a:solidFill>
                  <a:srgbClr val="008000"/>
                </a:solidFill>
              </a:rPr>
              <a:t> </a:t>
            </a:r>
            <a:r>
              <a:rPr lang="en-US" sz="2000" b="1" dirty="0" smtClean="0">
                <a:solidFill>
                  <a:schemeClr val="tx1">
                    <a:lumMod val="65000"/>
                    <a:lumOff val="35000"/>
                  </a:schemeClr>
                </a:solidFill>
              </a:rPr>
              <a:t>/ Problem </a:t>
            </a:r>
            <a:r>
              <a:rPr lang="en-US" sz="2000" b="1" dirty="0" smtClean="0">
                <a:solidFill>
                  <a:schemeClr val="tx1">
                    <a:lumMod val="65000"/>
                    <a:lumOff val="35000"/>
                  </a:schemeClr>
                </a:solidFill>
              </a:rPr>
              <a:t>Summary (Teams &amp; Retention)</a:t>
            </a:r>
            <a:endParaRPr lang="en-US" sz="2000" b="1" dirty="0" smtClean="0">
              <a:solidFill>
                <a:schemeClr val="tx1">
                  <a:lumMod val="65000"/>
                  <a:lumOff val="35000"/>
                </a:schemeClr>
              </a:solidFill>
            </a:endParaRPr>
          </a:p>
        </p:txBody>
      </p:sp>
      <p:sp>
        <p:nvSpPr>
          <p:cNvPr id="2" name="Rectangle 1"/>
          <p:cNvSpPr/>
          <p:nvPr/>
        </p:nvSpPr>
        <p:spPr>
          <a:xfrm>
            <a:off x="457200" y="618736"/>
            <a:ext cx="6400800" cy="5693865"/>
          </a:xfrm>
          <a:prstGeom prst="rect">
            <a:avLst/>
          </a:prstGeom>
        </p:spPr>
        <p:txBody>
          <a:bodyPr wrap="square">
            <a:spAutoFit/>
          </a:bodyPr>
          <a:lstStyle/>
          <a:p>
            <a:r>
              <a:rPr lang="en-US" sz="1400" dirty="0"/>
              <a:t>In today’s global economy, one of the greatest differentiators of successful companies is their ability to (1) retain great talent, and (2) use that talent to drive innovation. Innovation is highly dependent on team composition and effective collaboration. Despite the saturated market for enterprise collaboration tools (i.e., SharePoint, Yammer, Basecamp), there are few tools that aid in the process of team </a:t>
            </a:r>
            <a:r>
              <a:rPr lang="en-US" sz="1400" dirty="0" smtClean="0"/>
              <a:t>formation.</a:t>
            </a:r>
          </a:p>
          <a:p>
            <a:endParaRPr lang="en-US" sz="1400" dirty="0"/>
          </a:p>
          <a:p>
            <a:r>
              <a:rPr lang="en-US" sz="1400" dirty="0"/>
              <a:t>Managers have few tools at their disposal to discover the best human capital when forming innovation or problem-solving teams. Today, managers form teams by asking colleagues for recommendations, or at best by consulting organizational charts from different business units. When one analyzes Kodak’s decline, or Apple’s success, the existence or the lack of effective teams that drive innovation is at the root of the conversation.</a:t>
            </a:r>
          </a:p>
          <a:p>
            <a:endParaRPr lang="en-US" sz="1400" dirty="0" smtClean="0"/>
          </a:p>
          <a:p>
            <a:r>
              <a:rPr lang="en-US" sz="1400" dirty="0" smtClean="0"/>
              <a:t>Another </a:t>
            </a:r>
            <a:r>
              <a:rPr lang="en-US" sz="1400" dirty="0"/>
              <a:t>aspect of successful companies is talent retention. Companies are suffering from high turnover rates because they lack the tools that generate a higher sense of belonging for their employees. Research has shown that strong common interest within organizations improves employee retention. For example, a “gluten-free yoga lovers” group allows those employees to connect and create meaningful experiences, thus improving their satisfaction.</a:t>
            </a:r>
          </a:p>
          <a:p>
            <a:endParaRPr lang="en-US" sz="1400" dirty="0" smtClean="0"/>
          </a:p>
          <a:p>
            <a:r>
              <a:rPr lang="en-US" sz="1400" dirty="0" smtClean="0"/>
              <a:t>This </a:t>
            </a:r>
            <a:r>
              <a:rPr lang="en-US" sz="1400" dirty="0"/>
              <a:t>lack of “social discoverability” within an organization is an urgent and very real problem. It is clear that this problem will become more apparent and complex as companies merge and acquire one another, expand globally, and deploy teams remotely. Companies that resolve this problem will inevitably gain a competitive upper-hand.</a:t>
            </a:r>
          </a:p>
        </p:txBody>
      </p:sp>
    </p:spTree>
    <p:extLst>
      <p:ext uri="{BB962C8B-B14F-4D97-AF65-F5344CB8AC3E}">
        <p14:creationId xmlns:p14="http://schemas.microsoft.com/office/powerpoint/2010/main" val="8981536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3026</TotalTime>
  <Words>533</Words>
  <Application>Microsoft Macintosh PowerPoint</Application>
  <PresentationFormat>On-screen Show (4:3)</PresentationFormat>
  <Paragraphs>16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Tree.st</dc:title>
  <dc:creator>Omid</dc:creator>
  <cp:lastModifiedBy>Omid Sadeghpour</cp:lastModifiedBy>
  <cp:revision>409</cp:revision>
  <cp:lastPrinted>2012-11-18T03:59:53Z</cp:lastPrinted>
  <dcterms:created xsi:type="dcterms:W3CDTF">2006-08-16T00:00:00Z</dcterms:created>
  <dcterms:modified xsi:type="dcterms:W3CDTF">2012-11-30T04:51:49Z</dcterms:modified>
</cp:coreProperties>
</file>